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2.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3.xml" ContentType="application/vnd.openxmlformats-officedocument.presentationml.tags+xml"/>
  <Override PartName="/ppt/notesSlides/notesSlide17.xml" ContentType="application/vnd.openxmlformats-officedocument.presentationml.notesSlide+xml"/>
  <Override PartName="/ppt/tags/tag4.xml" ContentType="application/vnd.openxmlformats-officedocument.presentationml.tags+xml"/>
  <Override PartName="/ppt/notesSlides/notesSlide18.xml" ContentType="application/vnd.openxmlformats-officedocument.presentationml.notesSlide+xml"/>
  <Override PartName="/ppt/tags/tag5.xml" ContentType="application/vnd.openxmlformats-officedocument.presentationml.tags+xml"/>
  <Override PartName="/ppt/notesSlides/notesSlide19.xml" ContentType="application/vnd.openxmlformats-officedocument.presentationml.notesSlide+xml"/>
  <Override PartName="/ppt/tags/tag6.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tags/tag7.xml" ContentType="application/vnd.openxmlformats-officedocument.presentationml.tags+xml"/>
  <Override PartName="/ppt/notesSlides/notesSlide30.xml" ContentType="application/vnd.openxmlformats-officedocument.presentationml.notesSlide+xml"/>
  <Override PartName="/ppt/tags/tag8.xml" ContentType="application/vnd.openxmlformats-officedocument.presentationml.tags+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tags/tag9.xml" ContentType="application/vnd.openxmlformats-officedocument.presentationml.tags+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notesSlides/notesSlide47.xml" ContentType="application/vnd.openxmlformats-officedocument.presentationml.notesSlide+xml"/>
  <Override PartName="/ppt/tags/tag12.xml" ContentType="application/vnd.openxmlformats-officedocument.presentationml.tags+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tags/tag13.xml" ContentType="application/vnd.openxmlformats-officedocument.presentationml.tags+xml"/>
  <Override PartName="/ppt/notesSlides/notesSlide50.xml" ContentType="application/vnd.openxmlformats-officedocument.presentationml.notesSlide+xml"/>
  <Override PartName="/ppt/tags/tag14.xml" ContentType="application/vnd.openxmlformats-officedocument.presentationml.tags+xml"/>
  <Override PartName="/ppt/notesSlides/notesSlide51.xml" ContentType="application/vnd.openxmlformats-officedocument.presentationml.notesSlide+xml"/>
  <Override PartName="/ppt/tags/tag15.xml" ContentType="application/vnd.openxmlformats-officedocument.presentationml.tags+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tags/tag16.xml" ContentType="application/vnd.openxmlformats-officedocument.presentationml.tags+xml"/>
  <Override PartName="/ppt/notesSlides/notesSlide54.xml" ContentType="application/vnd.openxmlformats-officedocument.presentationml.notesSlide+xml"/>
  <Override PartName="/ppt/tags/tag17.xml" ContentType="application/vnd.openxmlformats-officedocument.presentationml.tags+xml"/>
  <Override PartName="/ppt/notesSlides/notesSlide55.xml" ContentType="application/vnd.openxmlformats-officedocument.presentationml.notesSlide+xml"/>
  <Override PartName="/ppt/tags/tag18.xml" ContentType="application/vnd.openxmlformats-officedocument.presentationml.tags+xml"/>
  <Override PartName="/ppt/notesSlides/notesSlide56.xml" ContentType="application/vnd.openxmlformats-officedocument.presentationml.notesSlide+xml"/>
  <Override PartName="/ppt/tags/tag19.xml" ContentType="application/vnd.openxmlformats-officedocument.presentationml.tags+xml"/>
  <Override PartName="/ppt/notesSlides/notesSlide57.xml" ContentType="application/vnd.openxmlformats-officedocument.presentationml.notesSlide+xml"/>
  <Override PartName="/ppt/tags/tag20.xml" ContentType="application/vnd.openxmlformats-officedocument.presentationml.tags+xml"/>
  <Override PartName="/ppt/notesSlides/notesSlide58.xml" ContentType="application/vnd.openxmlformats-officedocument.presentationml.notesSlide+xml"/>
  <Override PartName="/ppt/tags/tag21.xml" ContentType="application/vnd.openxmlformats-officedocument.presentationml.tags+xml"/>
  <Override PartName="/ppt/notesSlides/notesSlide59.xml" ContentType="application/vnd.openxmlformats-officedocument.presentationml.notesSlide+xml"/>
  <Override PartName="/ppt/tags/tag22.xml" ContentType="application/vnd.openxmlformats-officedocument.presentationml.tags+xml"/>
  <Override PartName="/ppt/notesSlides/notesSlide60.xml" ContentType="application/vnd.openxmlformats-officedocument.presentationml.notesSlide+xml"/>
  <Override PartName="/ppt/tags/tag23.xml" ContentType="application/vnd.openxmlformats-officedocument.presentationml.tags+xml"/>
  <Override PartName="/ppt/notesSlides/notesSlide61.xml" ContentType="application/vnd.openxmlformats-officedocument.presentationml.notesSlide+xml"/>
  <Override PartName="/ppt/tags/tag24.xml" ContentType="application/vnd.openxmlformats-officedocument.presentationml.tags+xml"/>
  <Override PartName="/ppt/notesSlides/notesSlide62.xml" ContentType="application/vnd.openxmlformats-officedocument.presentationml.notesSlide+xml"/>
  <Override PartName="/ppt/tags/tag25.xml" ContentType="application/vnd.openxmlformats-officedocument.presentationml.tags+xml"/>
  <Override PartName="/ppt/notesSlides/notesSlide63.xml" ContentType="application/vnd.openxmlformats-officedocument.presentationml.notesSlide+xml"/>
  <Override PartName="/ppt/tags/tag26.xml" ContentType="application/vnd.openxmlformats-officedocument.presentationml.tags+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tags/tag27.xml" ContentType="application/vnd.openxmlformats-officedocument.presentationml.tags+xml"/>
  <Override PartName="/ppt/notesSlides/notesSlide66.xml" ContentType="application/vnd.openxmlformats-officedocument.presentationml.notesSlide+xml"/>
  <Override PartName="/ppt/tags/tag28.xml" ContentType="application/vnd.openxmlformats-officedocument.presentationml.tags+xml"/>
  <Override PartName="/ppt/notesSlides/notesSlide67.xml" ContentType="application/vnd.openxmlformats-officedocument.presentationml.notesSlide+xml"/>
  <Override PartName="/ppt/tags/tag29.xml" ContentType="application/vnd.openxmlformats-officedocument.presentationml.tags+xml"/>
  <Override PartName="/ppt/notesSlides/notesSlide68.xml" ContentType="application/vnd.openxmlformats-officedocument.presentationml.notesSlide+xml"/>
  <Override PartName="/ppt/tags/tag30.xml" ContentType="application/vnd.openxmlformats-officedocument.presentationml.tags+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3"/>
  </p:notesMasterIdLst>
  <p:handoutMasterIdLst>
    <p:handoutMasterId r:id="rId124"/>
  </p:handoutMasterIdLst>
  <p:sldIdLst>
    <p:sldId id="425" r:id="rId2"/>
    <p:sldId id="371" r:id="rId3"/>
    <p:sldId id="702" r:id="rId4"/>
    <p:sldId id="593" r:id="rId5"/>
    <p:sldId id="569" r:id="rId6"/>
    <p:sldId id="584" r:id="rId7"/>
    <p:sldId id="585" r:id="rId8"/>
    <p:sldId id="693" r:id="rId9"/>
    <p:sldId id="694" r:id="rId10"/>
    <p:sldId id="617" r:id="rId11"/>
    <p:sldId id="696" r:id="rId12"/>
    <p:sldId id="697" r:id="rId13"/>
    <p:sldId id="695" r:id="rId14"/>
    <p:sldId id="598" r:id="rId15"/>
    <p:sldId id="586" r:id="rId16"/>
    <p:sldId id="587" r:id="rId17"/>
    <p:sldId id="588" r:id="rId18"/>
    <p:sldId id="589" r:id="rId19"/>
    <p:sldId id="995" r:id="rId20"/>
    <p:sldId id="996" r:id="rId21"/>
    <p:sldId id="846" r:id="rId22"/>
    <p:sldId id="698" r:id="rId23"/>
    <p:sldId id="699" r:id="rId24"/>
    <p:sldId id="700" r:id="rId25"/>
    <p:sldId id="852" r:id="rId26"/>
    <p:sldId id="851" r:id="rId27"/>
    <p:sldId id="850" r:id="rId28"/>
    <p:sldId id="849" r:id="rId29"/>
    <p:sldId id="845" r:id="rId30"/>
    <p:sldId id="373" r:id="rId31"/>
    <p:sldId id="429" r:id="rId32"/>
    <p:sldId id="701" r:id="rId33"/>
    <p:sldId id="848" r:id="rId34"/>
    <p:sldId id="925" r:id="rId35"/>
    <p:sldId id="708" r:id="rId36"/>
    <p:sldId id="927" r:id="rId37"/>
    <p:sldId id="928" r:id="rId38"/>
    <p:sldId id="926" r:id="rId39"/>
    <p:sldId id="709" r:id="rId40"/>
    <p:sldId id="710" r:id="rId41"/>
    <p:sldId id="711" r:id="rId42"/>
    <p:sldId id="712" r:id="rId43"/>
    <p:sldId id="713" r:id="rId44"/>
    <p:sldId id="714" r:id="rId45"/>
    <p:sldId id="715" r:id="rId46"/>
    <p:sldId id="716" r:id="rId47"/>
    <p:sldId id="717" r:id="rId48"/>
    <p:sldId id="718" r:id="rId49"/>
    <p:sldId id="719" r:id="rId50"/>
    <p:sldId id="720" r:id="rId51"/>
    <p:sldId id="721" r:id="rId52"/>
    <p:sldId id="722" r:id="rId53"/>
    <p:sldId id="723" r:id="rId54"/>
    <p:sldId id="724" r:id="rId55"/>
    <p:sldId id="725" r:id="rId56"/>
    <p:sldId id="929" r:id="rId57"/>
    <p:sldId id="1081" r:id="rId58"/>
    <p:sldId id="1082" r:id="rId59"/>
    <p:sldId id="1080" r:id="rId60"/>
    <p:sldId id="1083" r:id="rId61"/>
    <p:sldId id="1084" r:id="rId62"/>
    <p:sldId id="935" r:id="rId63"/>
    <p:sldId id="931" r:id="rId64"/>
    <p:sldId id="1085" r:id="rId65"/>
    <p:sldId id="930" r:id="rId66"/>
    <p:sldId id="1086" r:id="rId67"/>
    <p:sldId id="1087" r:id="rId68"/>
    <p:sldId id="1088" r:id="rId69"/>
    <p:sldId id="1090" r:id="rId70"/>
    <p:sldId id="932" r:id="rId71"/>
    <p:sldId id="933" r:id="rId72"/>
    <p:sldId id="1092" r:id="rId73"/>
    <p:sldId id="1093" r:id="rId74"/>
    <p:sldId id="1091" r:id="rId75"/>
    <p:sldId id="1094" r:id="rId76"/>
    <p:sldId id="1095" r:id="rId77"/>
    <p:sldId id="934" r:id="rId78"/>
    <p:sldId id="1096" r:id="rId79"/>
    <p:sldId id="1097" r:id="rId80"/>
    <p:sldId id="1098" r:id="rId81"/>
    <p:sldId id="523" r:id="rId82"/>
    <p:sldId id="657" r:id="rId83"/>
    <p:sldId id="658" r:id="rId84"/>
    <p:sldId id="634" r:id="rId85"/>
    <p:sldId id="633" r:id="rId86"/>
    <p:sldId id="635" r:id="rId87"/>
    <p:sldId id="636" r:id="rId88"/>
    <p:sldId id="638" r:id="rId89"/>
    <p:sldId id="639" r:id="rId90"/>
    <p:sldId id="640" r:id="rId91"/>
    <p:sldId id="641" r:id="rId92"/>
    <p:sldId id="642" r:id="rId93"/>
    <p:sldId id="643" r:id="rId94"/>
    <p:sldId id="644" r:id="rId95"/>
    <p:sldId id="645" r:id="rId96"/>
    <p:sldId id="646" r:id="rId97"/>
    <p:sldId id="647" r:id="rId98"/>
    <p:sldId id="648" r:id="rId99"/>
    <p:sldId id="649" r:id="rId100"/>
    <p:sldId id="650" r:id="rId101"/>
    <p:sldId id="651" r:id="rId102"/>
    <p:sldId id="652" r:id="rId103"/>
    <p:sldId id="653" r:id="rId104"/>
    <p:sldId id="654" r:id="rId105"/>
    <p:sldId id="655" r:id="rId106"/>
    <p:sldId id="656" r:id="rId107"/>
    <p:sldId id="522" r:id="rId108"/>
    <p:sldId id="866" r:id="rId109"/>
    <p:sldId id="853" r:id="rId110"/>
    <p:sldId id="854" r:id="rId111"/>
    <p:sldId id="855" r:id="rId112"/>
    <p:sldId id="856" r:id="rId113"/>
    <p:sldId id="857" r:id="rId114"/>
    <p:sldId id="858" r:id="rId115"/>
    <p:sldId id="859" r:id="rId116"/>
    <p:sldId id="860" r:id="rId117"/>
    <p:sldId id="861" r:id="rId118"/>
    <p:sldId id="862" r:id="rId119"/>
    <p:sldId id="863" r:id="rId120"/>
    <p:sldId id="864" r:id="rId121"/>
    <p:sldId id="554" r:id="rId122"/>
  </p:sldIdLst>
  <p:sldSz cx="12192000" cy="6858000"/>
  <p:notesSz cx="6797675" cy="9874250"/>
  <p:custDataLst>
    <p:tags r:id="rId12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20" userDrawn="1">
          <p15:clr>
            <a:srgbClr val="A4A3A4"/>
          </p15:clr>
        </p15:guide>
        <p15:guide id="2" pos="383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B1614"/>
    <a:srgbClr val="227424"/>
    <a:srgbClr val="1B5B1D"/>
    <a:srgbClr val="BC3A00"/>
    <a:srgbClr val="FF4E00"/>
    <a:srgbClr val="D49FFF"/>
    <a:srgbClr val="FDE3BA"/>
    <a:srgbClr val="FFFF00"/>
    <a:srgbClr val="050505"/>
    <a:srgbClr val="4471C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952" autoAdjust="0"/>
    <p:restoredTop sz="94353" autoAdjust="0"/>
  </p:normalViewPr>
  <p:slideViewPr>
    <p:cSldViewPr snapToGrid="0" showGuides="1">
      <p:cViewPr varScale="1">
        <p:scale>
          <a:sx n="66" d="100"/>
          <a:sy n="66" d="100"/>
        </p:scale>
        <p:origin x="708" y="32"/>
      </p:cViewPr>
      <p:guideLst>
        <p:guide orient="horz" pos="2120"/>
        <p:guide pos="3836"/>
      </p:guideLst>
    </p:cSldViewPr>
  </p:slideViewPr>
  <p:notesTextViewPr>
    <p:cViewPr>
      <p:scale>
        <a:sx n="1" d="1"/>
        <a:sy n="1" d="1"/>
      </p:scale>
      <p:origin x="0" y="0"/>
    </p:cViewPr>
  </p:notesTextViewPr>
  <p:sorterViewPr>
    <p:cViewPr>
      <p:scale>
        <a:sx n="25" d="100"/>
        <a:sy n="25"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notesMaster" Target="notesMasters/notesMaster1.xml"/><Relationship Id="rId128" Type="http://schemas.openxmlformats.org/officeDocument/2006/relationships/theme" Target="theme/theme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12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handoutMaster" Target="handoutMasters/handoutMaster1.xml"/><Relationship Id="rId12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tags" Target="tags/tag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61" Type="http://schemas.openxmlformats.org/officeDocument/2006/relationships/slide" Target="slides/slide60.xml"/><Relationship Id="rId82" Type="http://schemas.openxmlformats.org/officeDocument/2006/relationships/slide" Target="slides/slide8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5659" cy="49371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50443" y="0"/>
            <a:ext cx="2945659" cy="493713"/>
          </a:xfrm>
          <a:prstGeom prst="rect">
            <a:avLst/>
          </a:prstGeom>
        </p:spPr>
        <p:txBody>
          <a:bodyPr vert="horz" lIns="91440" tIns="45720" rIns="91440" bIns="45720" rtlCol="0"/>
          <a:lstStyle>
            <a:lvl1pPr algn="r">
              <a:defRPr sz="1200"/>
            </a:lvl1pPr>
          </a:lstStyle>
          <a:p>
            <a:fld id="{71FA538F-B976-4919-A24E-E2FFCFE59409}" type="datetimeFigureOut">
              <a:rPr lang="zh-CN" altLang="en-US" smtClean="0"/>
              <a:t>2023-08-05</a:t>
            </a:fld>
            <a:endParaRPr lang="zh-CN" altLang="en-US"/>
          </a:p>
        </p:txBody>
      </p:sp>
      <p:sp>
        <p:nvSpPr>
          <p:cNvPr id="4" name="页脚占位符 3"/>
          <p:cNvSpPr>
            <a:spLocks noGrp="1"/>
          </p:cNvSpPr>
          <p:nvPr>
            <p:ph type="ftr" sz="quarter" idx="2"/>
          </p:nvPr>
        </p:nvSpPr>
        <p:spPr>
          <a:xfrm>
            <a:off x="0" y="9378824"/>
            <a:ext cx="2945659" cy="493713"/>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50443" y="9378824"/>
            <a:ext cx="2945659" cy="493713"/>
          </a:xfrm>
          <a:prstGeom prst="rect">
            <a:avLst/>
          </a:prstGeom>
        </p:spPr>
        <p:txBody>
          <a:bodyPr vert="horz" lIns="91440" tIns="45720" rIns="91440" bIns="45720" rtlCol="0" anchor="b"/>
          <a:lstStyle>
            <a:lvl1pPr algn="r">
              <a:defRPr sz="1200"/>
            </a:lvl1pPr>
          </a:lstStyle>
          <a:p>
            <a:fld id="{679F1ACD-C8C3-4E14-B40A-6FAA8EC69296}" type="slidenum">
              <a:rPr lang="zh-CN" altLang="en-US" smtClean="0"/>
              <a:t>‹#›</a:t>
            </a:fld>
            <a:endParaRPr lang="zh-CN" altLang="en-US"/>
          </a:p>
        </p:txBody>
      </p:sp>
    </p:spTree>
    <p:extLst>
      <p:ext uri="{BB962C8B-B14F-4D97-AF65-F5344CB8AC3E}">
        <p14:creationId xmlns:p14="http://schemas.microsoft.com/office/powerpoint/2010/main" val="31068168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5659" cy="495427"/>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50443" y="0"/>
            <a:ext cx="2945659" cy="495427"/>
          </a:xfrm>
          <a:prstGeom prst="rect">
            <a:avLst/>
          </a:prstGeom>
        </p:spPr>
        <p:txBody>
          <a:bodyPr vert="horz" lIns="91440" tIns="45720" rIns="91440" bIns="45720" rtlCol="0"/>
          <a:lstStyle>
            <a:lvl1pPr algn="r">
              <a:defRPr sz="1200"/>
            </a:lvl1pPr>
          </a:lstStyle>
          <a:p>
            <a:fld id="{C1C0F7B8-3097-4669-8E62-5BE6BCD9FB55}" type="datetimeFigureOut">
              <a:rPr lang="zh-CN" altLang="en-US" smtClean="0"/>
              <a:t>2023-08-05</a:t>
            </a:fld>
            <a:endParaRPr lang="zh-CN" altLang="en-US"/>
          </a:p>
        </p:txBody>
      </p:sp>
      <p:sp>
        <p:nvSpPr>
          <p:cNvPr id="4" name="幻灯片图像占位符 3"/>
          <p:cNvSpPr>
            <a:spLocks noGrp="1" noRot="1" noChangeAspect="1"/>
          </p:cNvSpPr>
          <p:nvPr>
            <p:ph type="sldImg" idx="2"/>
          </p:nvPr>
        </p:nvSpPr>
        <p:spPr>
          <a:xfrm>
            <a:off x="436563" y="1233488"/>
            <a:ext cx="5924550" cy="333375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79768" y="4751983"/>
            <a:ext cx="5438140" cy="3887986"/>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378824"/>
            <a:ext cx="2945659" cy="495426"/>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50443" y="9378824"/>
            <a:ext cx="2945659" cy="495426"/>
          </a:xfrm>
          <a:prstGeom prst="rect">
            <a:avLst/>
          </a:prstGeom>
        </p:spPr>
        <p:txBody>
          <a:bodyPr vert="horz" lIns="91440" tIns="45720" rIns="91440" bIns="45720" rtlCol="0" anchor="b"/>
          <a:lstStyle>
            <a:lvl1pPr algn="r">
              <a:defRPr sz="1200"/>
            </a:lvl1pPr>
          </a:lstStyle>
          <a:p>
            <a:fld id="{277E94B9-1F08-48DF-B7B6-E879767F1CA5}" type="slidenum">
              <a:rPr lang="zh-CN" altLang="en-US" smtClean="0"/>
              <a:t>‹#›</a:t>
            </a:fld>
            <a:endParaRPr lang="zh-CN" altLang="en-US"/>
          </a:p>
        </p:txBody>
      </p:sp>
    </p:spTree>
    <p:extLst>
      <p:ext uri="{BB962C8B-B14F-4D97-AF65-F5344CB8AC3E}">
        <p14:creationId xmlns:p14="http://schemas.microsoft.com/office/powerpoint/2010/main" val="35456167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09538" y="741363"/>
            <a:ext cx="6578600" cy="370205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1066DFD-D77D-44AB-A44B-39D08D789409}" type="slidenum">
              <a:rPr lang="zh-CN" altLang="en-US" smtClean="0"/>
              <a:t>2</a:t>
            </a:fld>
            <a:endParaRPr lang="zh-CN" altLang="en-US"/>
          </a:p>
        </p:txBody>
      </p:sp>
    </p:spTree>
    <p:extLst>
      <p:ext uri="{BB962C8B-B14F-4D97-AF65-F5344CB8AC3E}">
        <p14:creationId xmlns:p14="http://schemas.microsoft.com/office/powerpoint/2010/main" val="39487220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8845" eaLnBrk="0" hangingPunct="0">
              <a:defRPr kumimoji="1">
                <a:solidFill>
                  <a:schemeClr val="tx1"/>
                </a:solidFill>
                <a:latin typeface="Gulim" pitchFamily="34" charset="-127"/>
                <a:ea typeface="Gulim" pitchFamily="34" charset="-127"/>
              </a:defRPr>
            </a:lvl1pPr>
            <a:lvl2pPr marL="742950" indent="-285750" defTabSz="918845" eaLnBrk="0" hangingPunct="0">
              <a:defRPr kumimoji="1">
                <a:solidFill>
                  <a:schemeClr val="tx1"/>
                </a:solidFill>
                <a:latin typeface="Gulim" pitchFamily="34" charset="-127"/>
                <a:ea typeface="Gulim" pitchFamily="34" charset="-127"/>
              </a:defRPr>
            </a:lvl2pPr>
            <a:lvl3pPr marL="1143000" indent="-228600" defTabSz="918845" eaLnBrk="0" hangingPunct="0">
              <a:defRPr kumimoji="1">
                <a:solidFill>
                  <a:schemeClr val="tx1"/>
                </a:solidFill>
                <a:latin typeface="Gulim" pitchFamily="34" charset="-127"/>
                <a:ea typeface="Gulim" pitchFamily="34" charset="-127"/>
              </a:defRPr>
            </a:lvl3pPr>
            <a:lvl4pPr marL="1600200" indent="-228600" defTabSz="918845" eaLnBrk="0" hangingPunct="0">
              <a:defRPr kumimoji="1">
                <a:solidFill>
                  <a:schemeClr val="tx1"/>
                </a:solidFill>
                <a:latin typeface="Gulim" pitchFamily="34" charset="-127"/>
                <a:ea typeface="Gulim" pitchFamily="34" charset="-127"/>
              </a:defRPr>
            </a:lvl4pPr>
            <a:lvl5pPr marL="2057400" indent="-228600" defTabSz="918845" eaLnBrk="0" hangingPunct="0">
              <a:defRPr kumimoji="1">
                <a:solidFill>
                  <a:schemeClr val="tx1"/>
                </a:solidFill>
                <a:latin typeface="Gulim" pitchFamily="34" charset="-127"/>
                <a:ea typeface="Gulim" pitchFamily="34" charset="-127"/>
              </a:defRPr>
            </a:lvl5pPr>
            <a:lvl6pPr marL="2514600" indent="-228600" defTabSz="918845"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defTabSz="918845"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defTabSz="918845"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defTabSz="918845"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fld id="{44D3CE58-F19D-4143-9231-3F13DEE4A8A3}" type="slidenum">
              <a:rPr lang="en-US" altLang="ko-KR"/>
              <a:t>18</a:t>
            </a:fld>
            <a:endParaRPr lang="en-US" altLang="ko-KR"/>
          </a:p>
        </p:txBody>
      </p:sp>
      <p:sp>
        <p:nvSpPr>
          <p:cNvPr id="102403" name="Rectangle 2"/>
          <p:cNvSpPr>
            <a:spLocks noGrp="1" noRot="1" noChangeAspect="1" noChangeArrowheads="1" noTextEdit="1"/>
          </p:cNvSpPr>
          <p:nvPr>
            <p:ph type="sldImg"/>
          </p:nvPr>
        </p:nvSpPr>
        <p:spPr/>
      </p:sp>
      <p:sp>
        <p:nvSpPr>
          <p:cNvPr id="10240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228502465"/>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77E94B9-1F08-48DF-B7B6-E879767F1CA5}" type="slidenum">
              <a:rPr lang="zh-CN" altLang="en-US" smtClean="0"/>
              <a:t>108</a:t>
            </a:fld>
            <a:endParaRPr lang="zh-CN" altLang="en-US"/>
          </a:p>
        </p:txBody>
      </p:sp>
    </p:spTree>
    <p:extLst>
      <p:ext uri="{BB962C8B-B14F-4D97-AF65-F5344CB8AC3E}">
        <p14:creationId xmlns:p14="http://schemas.microsoft.com/office/powerpoint/2010/main" val="2438785726"/>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B6A4BB-C995-4AB0-B65E-D59885C926E5}" type="slidenum">
              <a:rPr lang="zh-CN" altLang="en-US" smtClean="0"/>
              <a:t>109</a:t>
            </a:fld>
            <a:endParaRPr lang="zh-CN" altLang="en-US"/>
          </a:p>
        </p:txBody>
      </p:sp>
    </p:spTree>
    <p:extLst>
      <p:ext uri="{BB962C8B-B14F-4D97-AF65-F5344CB8AC3E}">
        <p14:creationId xmlns:p14="http://schemas.microsoft.com/office/powerpoint/2010/main" val="1844095723"/>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须使患者仰卧在坚固的平</a:t>
            </a:r>
            <a:r>
              <a:rPr lang="en-US" altLang="zh-CN" dirty="0"/>
              <a:t>(</a:t>
            </a:r>
            <a:r>
              <a:rPr lang="zh-CN" altLang="en-US" dirty="0"/>
              <a:t>地</a:t>
            </a:r>
            <a:r>
              <a:rPr lang="en-US" altLang="zh-CN" dirty="0"/>
              <a:t>)</a:t>
            </a:r>
            <a:r>
              <a:rPr lang="zh-CN" altLang="en-US" dirty="0"/>
              <a:t>面上，如要将患者翻转，颈部应与躯干始终保持在同一个轴面上，将双上肢放置身体两侧，这种体位更适于</a:t>
            </a:r>
            <a:r>
              <a:rPr lang="en-US" altLang="zh-CN" dirty="0"/>
              <a:t>CPR </a:t>
            </a:r>
            <a:r>
              <a:rPr lang="zh-CN" altLang="en-US" dirty="0"/>
              <a:t>。</a:t>
            </a:r>
          </a:p>
        </p:txBody>
      </p:sp>
      <p:sp>
        <p:nvSpPr>
          <p:cNvPr id="4" name="灯片编号占位符 3"/>
          <p:cNvSpPr>
            <a:spLocks noGrp="1"/>
          </p:cNvSpPr>
          <p:nvPr>
            <p:ph type="sldNum" sz="quarter" idx="10"/>
          </p:nvPr>
        </p:nvSpPr>
        <p:spPr/>
        <p:txBody>
          <a:bodyPr/>
          <a:lstStyle/>
          <a:p>
            <a:fld id="{EEB6A4BB-C995-4AB0-B65E-D59885C926E5}" type="slidenum">
              <a:rPr lang="zh-CN" altLang="en-US" smtClean="0"/>
              <a:t>110</a:t>
            </a:fld>
            <a:endParaRPr lang="zh-CN" altLang="en-US"/>
          </a:p>
        </p:txBody>
      </p:sp>
    </p:spTree>
    <p:extLst>
      <p:ext uri="{BB962C8B-B14F-4D97-AF65-F5344CB8AC3E}">
        <p14:creationId xmlns:p14="http://schemas.microsoft.com/office/powerpoint/2010/main" val="4078226987"/>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dirty="0">
                <a:latin typeface="Arial" panose="020B0604020202020204" pitchFamily="34" charset="0"/>
              </a:rPr>
              <a:t>轮换时要注意尽量减少胸外按压的中断。如果是两位施救者之间的轮换，则应该实施人工呼吸的人走到实施按压的人身旁，做好按压的准备后，原来实施按压的施救者再离开去做人工呼吸。</a:t>
            </a:r>
          </a:p>
          <a:p>
            <a:endParaRPr lang="zh-CN" altLang="en-US" dirty="0"/>
          </a:p>
        </p:txBody>
      </p:sp>
      <p:sp>
        <p:nvSpPr>
          <p:cNvPr id="4" name="灯片编号占位符 3"/>
          <p:cNvSpPr>
            <a:spLocks noGrp="1"/>
          </p:cNvSpPr>
          <p:nvPr>
            <p:ph type="sldNum" sz="quarter" idx="10"/>
          </p:nvPr>
        </p:nvSpPr>
        <p:spPr/>
        <p:txBody>
          <a:bodyPr/>
          <a:lstStyle/>
          <a:p>
            <a:fld id="{EEB6A4BB-C995-4AB0-B65E-D59885C926E5}" type="slidenum">
              <a:rPr lang="zh-CN" altLang="en-US" smtClean="0"/>
              <a:t>111</a:t>
            </a:fld>
            <a:endParaRPr lang="zh-CN" altLang="en-US"/>
          </a:p>
        </p:txBody>
      </p:sp>
    </p:spTree>
    <p:extLst>
      <p:ext uri="{BB962C8B-B14F-4D97-AF65-F5344CB8AC3E}">
        <p14:creationId xmlns:p14="http://schemas.microsoft.com/office/powerpoint/2010/main" val="255479268"/>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eaLnBrk="1" hangingPunct="1"/>
            <a:r>
              <a:rPr lang="zh-CN" altLang="en-US" b="1" dirty="0">
                <a:latin typeface="Arial" panose="020B0604020202020204" pitchFamily="34" charset="0"/>
              </a:rPr>
              <a:t>心肺复苏术新观点：紧急救人应先“动手”后“动口” </a:t>
            </a:r>
            <a:r>
              <a:rPr lang="zh-CN" altLang="en-US" dirty="0">
                <a:latin typeface="Arial" panose="020B0604020202020204" pitchFamily="34" charset="0"/>
              </a:rPr>
              <a:t>先动手、后动口。</a:t>
            </a:r>
            <a:r>
              <a:rPr lang="en-US" altLang="zh-CN" dirty="0">
                <a:latin typeface="Arial" panose="020B0604020202020204" pitchFamily="34" charset="0"/>
              </a:rPr>
              <a:t>CAB</a:t>
            </a:r>
            <a:r>
              <a:rPr lang="zh-CN" altLang="en-US" dirty="0">
                <a:latin typeface="Arial" panose="020B0604020202020204" pitchFamily="34" charset="0"/>
              </a:rPr>
              <a:t>顺序的原因：在突发室颤的第一分钟，人工呼吸的重要性不如胸外按压。因为直至</a:t>
            </a:r>
            <a:r>
              <a:rPr lang="en-US" altLang="zh-CN" dirty="0">
                <a:latin typeface="Arial" panose="020B0604020202020204" pitchFamily="34" charset="0"/>
              </a:rPr>
              <a:t>CPR</a:t>
            </a:r>
            <a:r>
              <a:rPr lang="zh-CN" altLang="en-US" dirty="0">
                <a:latin typeface="Arial" panose="020B0604020202020204" pitchFamily="34" charset="0"/>
              </a:rPr>
              <a:t>开始时，无循环的动脉血的氧含量仍然没有改变；</a:t>
            </a:r>
            <a:r>
              <a:rPr lang="en-US" altLang="zh-CN" dirty="0">
                <a:latin typeface="Arial" panose="020B0604020202020204" pitchFamily="34" charset="0"/>
              </a:rPr>
              <a:t>CPR</a:t>
            </a:r>
            <a:r>
              <a:rPr lang="zh-CN" altLang="en-US" dirty="0">
                <a:latin typeface="Arial" panose="020B0604020202020204" pitchFamily="34" charset="0"/>
              </a:rPr>
              <a:t>最初几分钟，血氧含量也仍然是足够的。另外，开放气道及人工呼吸可能会延迟胸外按压的开始。</a:t>
            </a:r>
            <a:r>
              <a:rPr lang="en-US" altLang="zh-CN" dirty="0">
                <a:latin typeface="Arial" panose="020B0604020202020204" pitchFamily="34" charset="0"/>
              </a:rPr>
              <a:t>///</a:t>
            </a:r>
            <a:r>
              <a:rPr lang="zh-CN" altLang="en-US" dirty="0">
                <a:latin typeface="Arial" panose="020B0604020202020204" pitchFamily="34" charset="0"/>
              </a:rPr>
              <a:t>对于心脏骤停时间较长的患者，按压及人工呼吸同样重要。</a:t>
            </a:r>
            <a:r>
              <a:rPr lang="en-US" altLang="zh-CN" dirty="0">
                <a:latin typeface="Arial" panose="020B0604020202020204" pitchFamily="34" charset="0"/>
              </a:rPr>
              <a:t>//</a:t>
            </a:r>
            <a:r>
              <a:rPr lang="zh-CN" altLang="en-US" dirty="0">
                <a:latin typeface="Arial" panose="020B0604020202020204" pitchFamily="34" charset="0"/>
              </a:rPr>
              <a:t>因为随着时间的过去，血流和肺内的氧气都会被耗尽。</a:t>
            </a:r>
          </a:p>
          <a:p>
            <a:pPr eaLnBrk="1" hangingPunct="1"/>
            <a:r>
              <a:rPr lang="zh-CN" altLang="en-US" dirty="0">
                <a:latin typeface="Arial" panose="020B0604020202020204" pitchFamily="34" charset="0"/>
              </a:rPr>
              <a:t>对于窒息性骤停，通气和按压同样重要。比如儿童及溺水患者，因为心脏骤停时都会发生缺氧。</a:t>
            </a:r>
          </a:p>
          <a:p>
            <a:endParaRPr lang="zh-CN" altLang="en-US" dirty="0"/>
          </a:p>
        </p:txBody>
      </p:sp>
      <p:sp>
        <p:nvSpPr>
          <p:cNvPr id="4" name="灯片编号占位符 3"/>
          <p:cNvSpPr>
            <a:spLocks noGrp="1"/>
          </p:cNvSpPr>
          <p:nvPr>
            <p:ph type="sldNum" sz="quarter" idx="10"/>
          </p:nvPr>
        </p:nvSpPr>
        <p:spPr/>
        <p:txBody>
          <a:bodyPr/>
          <a:lstStyle/>
          <a:p>
            <a:fld id="{EEB6A4BB-C995-4AB0-B65E-D59885C926E5}" type="slidenum">
              <a:rPr lang="zh-CN" altLang="en-US" smtClean="0"/>
              <a:t>112</a:t>
            </a:fld>
            <a:endParaRPr lang="zh-CN" altLang="en-US"/>
          </a:p>
        </p:txBody>
      </p:sp>
    </p:spTree>
    <p:extLst>
      <p:ext uri="{BB962C8B-B14F-4D97-AF65-F5344CB8AC3E}">
        <p14:creationId xmlns:p14="http://schemas.microsoft.com/office/powerpoint/2010/main" val="1955070768"/>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双手掌根同向重叠，十指相扣，掌心翘起，手指离开胸壁，双臂伸直，上半身前倾，以髋关节为支点，垂直向下、用力、有节奏地按压。 </a:t>
            </a:r>
          </a:p>
          <a:p>
            <a:endParaRPr lang="zh-CN" altLang="en-US" dirty="0"/>
          </a:p>
        </p:txBody>
      </p:sp>
      <p:sp>
        <p:nvSpPr>
          <p:cNvPr id="4" name="灯片编号占位符 3"/>
          <p:cNvSpPr>
            <a:spLocks noGrp="1"/>
          </p:cNvSpPr>
          <p:nvPr>
            <p:ph type="sldNum" sz="quarter" idx="10"/>
          </p:nvPr>
        </p:nvSpPr>
        <p:spPr/>
        <p:txBody>
          <a:bodyPr/>
          <a:lstStyle/>
          <a:p>
            <a:fld id="{EEB6A4BB-C995-4AB0-B65E-D59885C926E5}" type="slidenum">
              <a:rPr lang="zh-CN" altLang="en-US" smtClean="0"/>
              <a:t>113</a:t>
            </a:fld>
            <a:endParaRPr lang="zh-CN" altLang="en-US"/>
          </a:p>
        </p:txBody>
      </p:sp>
    </p:spTree>
    <p:extLst>
      <p:ext uri="{BB962C8B-B14F-4D97-AF65-F5344CB8AC3E}">
        <p14:creationId xmlns:p14="http://schemas.microsoft.com/office/powerpoint/2010/main" val="4122533042"/>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先除颤还是先按压？？如果院外心脏骤停的目击者不是急救人员，则急救人员可以开始心肺复苏，同时使用 </a:t>
            </a:r>
            <a:r>
              <a:rPr lang="en-US" altLang="zh-CN" dirty="0"/>
              <a:t>AED </a:t>
            </a:r>
            <a:r>
              <a:rPr lang="zh-CN" altLang="en-US" dirty="0"/>
              <a:t>或通过心电图检查节律并准备进行除颤。在上述情况下，可以考虑进行 </a:t>
            </a:r>
            <a:r>
              <a:rPr lang="en-US" altLang="zh-CN" dirty="0"/>
              <a:t>1. 5</a:t>
            </a:r>
            <a:r>
              <a:rPr lang="zh-CN" altLang="en-US" dirty="0"/>
              <a:t>至 </a:t>
            </a:r>
            <a:r>
              <a:rPr lang="en-US" altLang="zh-CN" dirty="0"/>
              <a:t>3 </a:t>
            </a:r>
            <a:r>
              <a:rPr lang="zh-CN" altLang="en-US" dirty="0"/>
              <a:t>分钟的心肺复苏，然后再尝试除颤。如果有两名或三名施救者在场，应进行心肺复苏，同时拿到除颤器。对于院内心脏骤停，没有足够的证据支持或反对在除颤之前进行心肺复苏。但对于有心电监护的患者，从心室颤动到给予电击的时间不应超过 </a:t>
            </a:r>
            <a:r>
              <a:rPr lang="en-US" altLang="zh-CN" dirty="0"/>
              <a:t>3 </a:t>
            </a:r>
            <a:r>
              <a:rPr lang="zh-CN" altLang="en-US" dirty="0"/>
              <a:t>分钟，并且应在等待除颤器就绪时进行心肺复苏。</a:t>
            </a:r>
          </a:p>
          <a:p>
            <a:endParaRPr lang="zh-CN" altLang="en-US" dirty="0"/>
          </a:p>
        </p:txBody>
      </p:sp>
      <p:sp>
        <p:nvSpPr>
          <p:cNvPr id="4" name="灯片编号占位符 3"/>
          <p:cNvSpPr>
            <a:spLocks noGrp="1"/>
          </p:cNvSpPr>
          <p:nvPr>
            <p:ph type="sldNum" sz="quarter" idx="10"/>
          </p:nvPr>
        </p:nvSpPr>
        <p:spPr/>
        <p:txBody>
          <a:bodyPr/>
          <a:lstStyle/>
          <a:p>
            <a:fld id="{EEB6A4BB-C995-4AB0-B65E-D59885C926E5}" type="slidenum">
              <a:rPr lang="zh-CN" altLang="en-US" smtClean="0"/>
              <a:t>114</a:t>
            </a:fld>
            <a:endParaRPr lang="zh-CN" altLang="en-US"/>
          </a:p>
        </p:txBody>
      </p:sp>
    </p:spTree>
    <p:extLst>
      <p:ext uri="{BB962C8B-B14F-4D97-AF65-F5344CB8AC3E}">
        <p14:creationId xmlns:p14="http://schemas.microsoft.com/office/powerpoint/2010/main" val="3322087801"/>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B6A4BB-C995-4AB0-B65E-D59885C926E5}" type="slidenum">
              <a:rPr lang="zh-CN" altLang="en-US" smtClean="0"/>
              <a:t>115</a:t>
            </a:fld>
            <a:endParaRPr lang="zh-CN" altLang="en-US"/>
          </a:p>
        </p:txBody>
      </p:sp>
    </p:spTree>
    <p:extLst>
      <p:ext uri="{BB962C8B-B14F-4D97-AF65-F5344CB8AC3E}">
        <p14:creationId xmlns:p14="http://schemas.microsoft.com/office/powerpoint/2010/main" val="3175217067"/>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dirty="0">
                <a:latin typeface="Arial" panose="020B0604020202020204" pitchFamily="34" charset="0"/>
              </a:rPr>
              <a:t>电极放置位置应能产生最大的经心脏电流。标准的部位是一个电极置于胸骨右缘锁骨下方，另一个电极置于乳头的左侧</a:t>
            </a:r>
            <a:r>
              <a:rPr lang="en-US" altLang="zh-CN" dirty="0">
                <a:latin typeface="Arial" panose="020B0604020202020204" pitchFamily="34" charset="0"/>
              </a:rPr>
              <a:t>(APEX)</a:t>
            </a:r>
            <a:r>
              <a:rPr lang="zh-CN" altLang="en-US" dirty="0">
                <a:latin typeface="Arial" panose="020B0604020202020204" pitchFamily="34" charset="0"/>
              </a:rPr>
              <a:t>，电极的中心在腋中线上。另一种电极放置方法是将心尖电极放于心前区左侧，另一个电极（胸骨电极）放在心脏后面、右肩胛下角区。必须注意电极应该很好地分隔开，其间的导电胶等物质不能在胸壁上流出接触，因为这样可能会形成一个经胸壁的电流，而不流经心脏。两块电极板之间的距离不应＜</a:t>
            </a:r>
            <a:r>
              <a:rPr lang="en-US" altLang="zh-CN" dirty="0">
                <a:latin typeface="Arial" panose="020B0604020202020204" pitchFamily="34" charset="0"/>
              </a:rPr>
              <a:t>l0cm</a:t>
            </a:r>
            <a:r>
              <a:rPr lang="zh-CN" altLang="en-US" dirty="0">
                <a:latin typeface="Arial" panose="020B0604020202020204" pitchFamily="34" charset="0"/>
              </a:rPr>
              <a:t>。对安有永久性起搏器或</a:t>
            </a:r>
            <a:r>
              <a:rPr lang="en-US" altLang="zh-CN" dirty="0">
                <a:latin typeface="Arial" panose="020B0604020202020204" pitchFamily="34" charset="0"/>
              </a:rPr>
              <a:t>ICDs</a:t>
            </a:r>
            <a:r>
              <a:rPr lang="zh-CN" altLang="en-US" dirty="0">
                <a:latin typeface="Arial" panose="020B0604020202020204" pitchFamily="34" charset="0"/>
              </a:rPr>
              <a:t>的患者行电转复或除颤，电极勿靠近起搏器，因为除颤会造成其功能障碍。 </a:t>
            </a:r>
          </a:p>
          <a:p>
            <a:endParaRPr lang="zh-CN" altLang="en-US" dirty="0"/>
          </a:p>
        </p:txBody>
      </p:sp>
      <p:sp>
        <p:nvSpPr>
          <p:cNvPr id="4" name="灯片编号占位符 3"/>
          <p:cNvSpPr>
            <a:spLocks noGrp="1"/>
          </p:cNvSpPr>
          <p:nvPr>
            <p:ph type="sldNum" sz="quarter" idx="10"/>
          </p:nvPr>
        </p:nvSpPr>
        <p:spPr/>
        <p:txBody>
          <a:bodyPr/>
          <a:lstStyle/>
          <a:p>
            <a:fld id="{EEB6A4BB-C995-4AB0-B65E-D59885C926E5}" type="slidenum">
              <a:rPr lang="zh-CN" altLang="en-US" smtClean="0"/>
              <a:t>116</a:t>
            </a:fld>
            <a:endParaRPr lang="zh-CN" altLang="en-US"/>
          </a:p>
        </p:txBody>
      </p:sp>
    </p:spTree>
    <p:extLst>
      <p:ext uri="{BB962C8B-B14F-4D97-AF65-F5344CB8AC3E}">
        <p14:creationId xmlns:p14="http://schemas.microsoft.com/office/powerpoint/2010/main" val="3722478279"/>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dirty="0">
                <a:latin typeface="Arial" panose="020B0604020202020204" pitchFamily="34" charset="0"/>
              </a:rPr>
              <a:t>口对口呼吸是一种快捷有效的通气方法，呼出气体中的氧气</a:t>
            </a:r>
            <a:r>
              <a:rPr lang="en-US" altLang="zh-CN" dirty="0">
                <a:latin typeface="Arial" panose="020B0604020202020204" pitchFamily="34" charset="0"/>
              </a:rPr>
              <a:t>(</a:t>
            </a:r>
            <a:r>
              <a:rPr lang="zh-CN" altLang="en-US" dirty="0">
                <a:latin typeface="Arial" panose="020B0604020202020204" pitchFamily="34" charset="0"/>
              </a:rPr>
              <a:t>含</a:t>
            </a:r>
            <a:r>
              <a:rPr lang="en-US" altLang="zh-CN" dirty="0">
                <a:latin typeface="Arial" panose="020B0604020202020204" pitchFamily="34" charset="0"/>
              </a:rPr>
              <a:t>16</a:t>
            </a:r>
            <a:r>
              <a:rPr lang="zh-CN" altLang="en-US" dirty="0">
                <a:latin typeface="Arial" panose="020B0604020202020204" pitchFamily="34" charset="0"/>
              </a:rPr>
              <a:t>％ </a:t>
            </a:r>
            <a:r>
              <a:rPr lang="en-US" altLang="zh-CN" dirty="0">
                <a:latin typeface="Arial" panose="020B0604020202020204" pitchFamily="34" charset="0"/>
              </a:rPr>
              <a:t>~ 17</a:t>
            </a:r>
            <a:r>
              <a:rPr lang="zh-CN" altLang="en-US" dirty="0">
                <a:latin typeface="Arial" panose="020B0604020202020204" pitchFamily="34" charset="0"/>
              </a:rPr>
              <a:t>％</a:t>
            </a:r>
            <a:r>
              <a:rPr lang="en-US" altLang="zh-CN" dirty="0">
                <a:latin typeface="Arial" panose="020B0604020202020204" pitchFamily="34" charset="0"/>
              </a:rPr>
              <a:t>)</a:t>
            </a:r>
            <a:r>
              <a:rPr lang="zh-CN" altLang="en-US" dirty="0">
                <a:latin typeface="Arial" panose="020B0604020202020204" pitchFamily="34" charset="0"/>
              </a:rPr>
              <a:t>足以满足患者需求。人工呼吸时，要确保气道通畅，捏住患者的鼻孔，防止漏气，急救者用口唇把患者的口全罩住，呈密封状，缓慢吹气，每次吹气应持续</a:t>
            </a:r>
            <a:r>
              <a:rPr lang="en-US" altLang="zh-CN" dirty="0">
                <a:latin typeface="Arial" panose="020B0604020202020204" pitchFamily="34" charset="0"/>
              </a:rPr>
              <a:t>2</a:t>
            </a:r>
            <a:r>
              <a:rPr lang="zh-CN" altLang="en-US" dirty="0">
                <a:latin typeface="Arial" panose="020B0604020202020204" pitchFamily="34" charset="0"/>
              </a:rPr>
              <a:t>秒钟以上，确保吹气时胸廓隆起，通气频率应为</a:t>
            </a:r>
            <a:r>
              <a:rPr lang="en-US" altLang="zh-CN" dirty="0">
                <a:latin typeface="Arial" panose="020B0604020202020204" pitchFamily="34" charset="0"/>
              </a:rPr>
              <a:t>10 ~ 12</a:t>
            </a:r>
            <a:r>
              <a:rPr lang="zh-CN" altLang="en-US" dirty="0">
                <a:latin typeface="Arial" panose="020B0604020202020204" pitchFamily="34" charset="0"/>
              </a:rPr>
              <a:t>次／分。为减少胃胀气的发生，对大多数成人在吹气持续</a:t>
            </a:r>
            <a:r>
              <a:rPr lang="en-US" altLang="zh-CN" dirty="0">
                <a:latin typeface="Arial" panose="020B0604020202020204" pitchFamily="34" charset="0"/>
              </a:rPr>
              <a:t>2</a:t>
            </a:r>
            <a:r>
              <a:rPr lang="zh-CN" altLang="en-US" dirty="0">
                <a:latin typeface="Arial" panose="020B0604020202020204" pitchFamily="34" charset="0"/>
              </a:rPr>
              <a:t>秒钟以上给予</a:t>
            </a:r>
            <a:r>
              <a:rPr lang="en-US" altLang="zh-CN" dirty="0">
                <a:latin typeface="Arial" panose="020B0604020202020204" pitchFamily="34" charset="0"/>
              </a:rPr>
              <a:t>l0 ml</a:t>
            </a:r>
            <a:r>
              <a:rPr lang="zh-CN" altLang="en-US" dirty="0">
                <a:latin typeface="Arial" panose="020B0604020202020204" pitchFamily="34" charset="0"/>
              </a:rPr>
              <a:t>／</a:t>
            </a:r>
            <a:r>
              <a:rPr lang="en-US" altLang="zh-CN" dirty="0">
                <a:latin typeface="Arial" panose="020B0604020202020204" pitchFamily="34" charset="0"/>
              </a:rPr>
              <a:t>kg(</a:t>
            </a:r>
            <a:r>
              <a:rPr lang="zh-CN" altLang="en-US" dirty="0">
                <a:latin typeface="Arial" panose="020B0604020202020204" pitchFamily="34" charset="0"/>
              </a:rPr>
              <a:t>约</a:t>
            </a:r>
            <a:r>
              <a:rPr lang="en-US" altLang="zh-CN" dirty="0">
                <a:latin typeface="Arial" panose="020B0604020202020204" pitchFamily="34" charset="0"/>
              </a:rPr>
              <a:t>700 ~ 1000 m1)</a:t>
            </a:r>
            <a:r>
              <a:rPr lang="zh-CN" altLang="en-US" dirty="0">
                <a:latin typeface="Arial" panose="020B0604020202020204" pitchFamily="34" charset="0"/>
              </a:rPr>
              <a:t>潮气量可提供足够的氧合 </a:t>
            </a:r>
          </a:p>
          <a:p>
            <a:endParaRPr lang="en-US" altLang="zh-CN" dirty="0"/>
          </a:p>
        </p:txBody>
      </p:sp>
      <p:sp>
        <p:nvSpPr>
          <p:cNvPr id="4" name="灯片编号占位符 3"/>
          <p:cNvSpPr>
            <a:spLocks noGrp="1"/>
          </p:cNvSpPr>
          <p:nvPr>
            <p:ph type="sldNum" sz="quarter" idx="10"/>
          </p:nvPr>
        </p:nvSpPr>
        <p:spPr/>
        <p:txBody>
          <a:bodyPr/>
          <a:lstStyle/>
          <a:p>
            <a:fld id="{EEB6A4BB-C995-4AB0-B65E-D59885C926E5}" type="slidenum">
              <a:rPr lang="zh-CN" altLang="en-US" smtClean="0"/>
              <a:t>117</a:t>
            </a:fld>
            <a:endParaRPr lang="zh-CN" altLang="en-US"/>
          </a:p>
        </p:txBody>
      </p:sp>
    </p:spTree>
    <p:extLst>
      <p:ext uri="{BB962C8B-B14F-4D97-AF65-F5344CB8AC3E}">
        <p14:creationId xmlns:p14="http://schemas.microsoft.com/office/powerpoint/2010/main" val="28227702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8845" eaLnBrk="0" hangingPunct="0">
              <a:defRPr kumimoji="1">
                <a:solidFill>
                  <a:schemeClr val="tx1"/>
                </a:solidFill>
                <a:latin typeface="Gulim" pitchFamily="34" charset="-127"/>
                <a:ea typeface="Gulim" pitchFamily="34" charset="-127"/>
              </a:defRPr>
            </a:lvl1pPr>
            <a:lvl2pPr marL="742950" indent="-285750" defTabSz="918845" eaLnBrk="0" hangingPunct="0">
              <a:defRPr kumimoji="1">
                <a:solidFill>
                  <a:schemeClr val="tx1"/>
                </a:solidFill>
                <a:latin typeface="Gulim" pitchFamily="34" charset="-127"/>
                <a:ea typeface="Gulim" pitchFamily="34" charset="-127"/>
              </a:defRPr>
            </a:lvl2pPr>
            <a:lvl3pPr marL="1143000" indent="-228600" defTabSz="918845" eaLnBrk="0" hangingPunct="0">
              <a:defRPr kumimoji="1">
                <a:solidFill>
                  <a:schemeClr val="tx1"/>
                </a:solidFill>
                <a:latin typeface="Gulim" pitchFamily="34" charset="-127"/>
                <a:ea typeface="Gulim" pitchFamily="34" charset="-127"/>
              </a:defRPr>
            </a:lvl3pPr>
            <a:lvl4pPr marL="1600200" indent="-228600" defTabSz="918845" eaLnBrk="0" hangingPunct="0">
              <a:defRPr kumimoji="1">
                <a:solidFill>
                  <a:schemeClr val="tx1"/>
                </a:solidFill>
                <a:latin typeface="Gulim" pitchFamily="34" charset="-127"/>
                <a:ea typeface="Gulim" pitchFamily="34" charset="-127"/>
              </a:defRPr>
            </a:lvl4pPr>
            <a:lvl5pPr marL="2057400" indent="-228600" defTabSz="918845" eaLnBrk="0" hangingPunct="0">
              <a:defRPr kumimoji="1">
                <a:solidFill>
                  <a:schemeClr val="tx1"/>
                </a:solidFill>
                <a:latin typeface="Gulim" pitchFamily="34" charset="-127"/>
                <a:ea typeface="Gulim" pitchFamily="34" charset="-127"/>
              </a:defRPr>
            </a:lvl5pPr>
            <a:lvl6pPr marL="2514600" indent="-228600" defTabSz="918845"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defTabSz="918845"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defTabSz="918845"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defTabSz="918845"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fld id="{44D3CE58-F19D-4143-9231-3F13DEE4A8A3}" type="slidenum">
              <a:rPr lang="en-US" altLang="ko-KR"/>
              <a:t>19</a:t>
            </a:fld>
            <a:endParaRPr lang="en-US" altLang="ko-KR"/>
          </a:p>
        </p:txBody>
      </p:sp>
      <p:sp>
        <p:nvSpPr>
          <p:cNvPr id="102403" name="Rectangle 2"/>
          <p:cNvSpPr>
            <a:spLocks noGrp="1" noRot="1" noChangeAspect="1" noChangeArrowheads="1" noTextEdit="1"/>
          </p:cNvSpPr>
          <p:nvPr>
            <p:ph type="sldImg"/>
          </p:nvPr>
        </p:nvSpPr>
        <p:spPr/>
      </p:sp>
      <p:sp>
        <p:nvSpPr>
          <p:cNvPr id="10240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2634282356"/>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单人：</a:t>
            </a:r>
            <a:r>
              <a:rPr lang="en-US" altLang="zh-CN" dirty="0"/>
              <a:t>5</a:t>
            </a:r>
            <a:r>
              <a:rPr lang="zh-CN" altLang="en-US" dirty="0"/>
              <a:t>个按压</a:t>
            </a:r>
            <a:r>
              <a:rPr lang="en-US" altLang="zh-CN" dirty="0"/>
              <a:t>/</a:t>
            </a:r>
            <a:r>
              <a:rPr lang="zh-CN" altLang="en-US" dirty="0"/>
              <a:t>通气周期（约</a:t>
            </a:r>
            <a:r>
              <a:rPr lang="en-US" altLang="zh-CN" dirty="0"/>
              <a:t>2min</a:t>
            </a:r>
            <a:r>
              <a:rPr lang="zh-CN" altLang="en-US" dirty="0"/>
              <a:t>）后，再次检查和评价，如仍无循环体征，立即重新进行</a:t>
            </a:r>
            <a:r>
              <a:rPr lang="en-US" altLang="zh-CN" dirty="0"/>
              <a:t>CPR</a:t>
            </a:r>
            <a:r>
              <a:rPr lang="zh-CN" altLang="en-US" dirty="0"/>
              <a:t>。</a:t>
            </a:r>
          </a:p>
          <a:p>
            <a:r>
              <a:rPr lang="zh-CN" altLang="en-US" dirty="0"/>
              <a:t>双人：一人行胸部按压，另一人保持患者气道通畅，并进行人工通气，同时监测颈动脉搏动，评价按压效果。如果有</a:t>
            </a:r>
            <a:r>
              <a:rPr lang="en-US" altLang="zh-CN" dirty="0"/>
              <a:t>2</a:t>
            </a:r>
            <a:r>
              <a:rPr lang="zh-CN" altLang="en-US" dirty="0"/>
              <a:t>名或更多急救者在场，应每</a:t>
            </a:r>
            <a:r>
              <a:rPr lang="en-US" altLang="zh-CN" dirty="0"/>
              <a:t>2min</a:t>
            </a:r>
            <a:r>
              <a:rPr lang="zh-CN" altLang="en-US" dirty="0"/>
              <a:t>应更换按压者，避免因劳累降低按压效果。</a:t>
            </a:r>
          </a:p>
          <a:p>
            <a:endParaRPr lang="zh-CN" altLang="en-US" dirty="0"/>
          </a:p>
        </p:txBody>
      </p:sp>
      <p:sp>
        <p:nvSpPr>
          <p:cNvPr id="4" name="灯片编号占位符 3"/>
          <p:cNvSpPr>
            <a:spLocks noGrp="1"/>
          </p:cNvSpPr>
          <p:nvPr>
            <p:ph type="sldNum" sz="quarter" idx="10"/>
          </p:nvPr>
        </p:nvSpPr>
        <p:spPr/>
        <p:txBody>
          <a:bodyPr/>
          <a:lstStyle/>
          <a:p>
            <a:fld id="{EEB6A4BB-C995-4AB0-B65E-D59885C926E5}" type="slidenum">
              <a:rPr lang="zh-CN" altLang="en-US" smtClean="0"/>
              <a:t>118</a:t>
            </a:fld>
            <a:endParaRPr lang="zh-CN" altLang="en-US"/>
          </a:p>
        </p:txBody>
      </p:sp>
    </p:spTree>
    <p:extLst>
      <p:ext uri="{BB962C8B-B14F-4D97-AF65-F5344CB8AC3E}">
        <p14:creationId xmlns:p14="http://schemas.microsoft.com/office/powerpoint/2010/main" val="1198661350"/>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38840DE-72CE-40EB-9873-A0E200E5A47A}" type="slidenum">
              <a:rPr lang="zh-CN" altLang="en-US" smtClean="0"/>
              <a:t>119</a:t>
            </a:fld>
            <a:endParaRPr lang="zh-CN" altLang="en-US"/>
          </a:p>
        </p:txBody>
      </p:sp>
    </p:spTree>
    <p:extLst>
      <p:ext uri="{BB962C8B-B14F-4D97-AF65-F5344CB8AC3E}">
        <p14:creationId xmlns:p14="http://schemas.microsoft.com/office/powerpoint/2010/main" val="951429163"/>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B6A4BB-C995-4AB0-B65E-D59885C926E5}" type="slidenum">
              <a:rPr lang="zh-CN" altLang="en-US" smtClean="0"/>
              <a:t>120</a:t>
            </a:fld>
            <a:endParaRPr lang="zh-CN" altLang="en-US"/>
          </a:p>
        </p:txBody>
      </p:sp>
    </p:spTree>
    <p:extLst>
      <p:ext uri="{BB962C8B-B14F-4D97-AF65-F5344CB8AC3E}">
        <p14:creationId xmlns:p14="http://schemas.microsoft.com/office/powerpoint/2010/main" val="33161577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8845" eaLnBrk="0" hangingPunct="0">
              <a:defRPr kumimoji="1">
                <a:solidFill>
                  <a:schemeClr val="tx1"/>
                </a:solidFill>
                <a:latin typeface="Gulim" pitchFamily="34" charset="-127"/>
                <a:ea typeface="Gulim" pitchFamily="34" charset="-127"/>
              </a:defRPr>
            </a:lvl1pPr>
            <a:lvl2pPr marL="742950" indent="-285750" defTabSz="918845" eaLnBrk="0" hangingPunct="0">
              <a:defRPr kumimoji="1">
                <a:solidFill>
                  <a:schemeClr val="tx1"/>
                </a:solidFill>
                <a:latin typeface="Gulim" pitchFamily="34" charset="-127"/>
                <a:ea typeface="Gulim" pitchFamily="34" charset="-127"/>
              </a:defRPr>
            </a:lvl2pPr>
            <a:lvl3pPr marL="1143000" indent="-228600" defTabSz="918845" eaLnBrk="0" hangingPunct="0">
              <a:defRPr kumimoji="1">
                <a:solidFill>
                  <a:schemeClr val="tx1"/>
                </a:solidFill>
                <a:latin typeface="Gulim" pitchFamily="34" charset="-127"/>
                <a:ea typeface="Gulim" pitchFamily="34" charset="-127"/>
              </a:defRPr>
            </a:lvl3pPr>
            <a:lvl4pPr marL="1600200" indent="-228600" defTabSz="918845" eaLnBrk="0" hangingPunct="0">
              <a:defRPr kumimoji="1">
                <a:solidFill>
                  <a:schemeClr val="tx1"/>
                </a:solidFill>
                <a:latin typeface="Gulim" pitchFamily="34" charset="-127"/>
                <a:ea typeface="Gulim" pitchFamily="34" charset="-127"/>
              </a:defRPr>
            </a:lvl4pPr>
            <a:lvl5pPr marL="2057400" indent="-228600" defTabSz="918845" eaLnBrk="0" hangingPunct="0">
              <a:defRPr kumimoji="1">
                <a:solidFill>
                  <a:schemeClr val="tx1"/>
                </a:solidFill>
                <a:latin typeface="Gulim" pitchFamily="34" charset="-127"/>
                <a:ea typeface="Gulim" pitchFamily="34" charset="-127"/>
              </a:defRPr>
            </a:lvl5pPr>
            <a:lvl6pPr marL="2514600" indent="-228600" defTabSz="918845"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defTabSz="918845"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defTabSz="918845"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defTabSz="918845"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fld id="{44D3CE58-F19D-4143-9231-3F13DEE4A8A3}" type="slidenum">
              <a:rPr lang="en-US" altLang="ko-KR"/>
              <a:t>20</a:t>
            </a:fld>
            <a:endParaRPr lang="en-US" altLang="ko-KR"/>
          </a:p>
        </p:txBody>
      </p:sp>
      <p:sp>
        <p:nvSpPr>
          <p:cNvPr id="102403" name="Rectangle 2"/>
          <p:cNvSpPr>
            <a:spLocks noGrp="1" noRot="1" noChangeAspect="1" noChangeArrowheads="1" noTextEdit="1"/>
          </p:cNvSpPr>
          <p:nvPr>
            <p:ph type="sldImg"/>
          </p:nvPr>
        </p:nvSpPr>
        <p:spPr/>
      </p:sp>
      <p:sp>
        <p:nvSpPr>
          <p:cNvPr id="10240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2863757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8845" eaLnBrk="0" hangingPunct="0">
              <a:defRPr kumimoji="1">
                <a:solidFill>
                  <a:schemeClr val="tx1"/>
                </a:solidFill>
                <a:latin typeface="Gulim" pitchFamily="34" charset="-127"/>
                <a:ea typeface="Gulim" pitchFamily="34" charset="-127"/>
              </a:defRPr>
            </a:lvl1pPr>
            <a:lvl2pPr marL="742950" indent="-285750" defTabSz="918845" eaLnBrk="0" hangingPunct="0">
              <a:defRPr kumimoji="1">
                <a:solidFill>
                  <a:schemeClr val="tx1"/>
                </a:solidFill>
                <a:latin typeface="Gulim" pitchFamily="34" charset="-127"/>
                <a:ea typeface="Gulim" pitchFamily="34" charset="-127"/>
              </a:defRPr>
            </a:lvl2pPr>
            <a:lvl3pPr marL="1143000" indent="-228600" defTabSz="918845" eaLnBrk="0" hangingPunct="0">
              <a:defRPr kumimoji="1">
                <a:solidFill>
                  <a:schemeClr val="tx1"/>
                </a:solidFill>
                <a:latin typeface="Gulim" pitchFamily="34" charset="-127"/>
                <a:ea typeface="Gulim" pitchFamily="34" charset="-127"/>
              </a:defRPr>
            </a:lvl3pPr>
            <a:lvl4pPr marL="1600200" indent="-228600" defTabSz="918845" eaLnBrk="0" hangingPunct="0">
              <a:defRPr kumimoji="1">
                <a:solidFill>
                  <a:schemeClr val="tx1"/>
                </a:solidFill>
                <a:latin typeface="Gulim" pitchFamily="34" charset="-127"/>
                <a:ea typeface="Gulim" pitchFamily="34" charset="-127"/>
              </a:defRPr>
            </a:lvl4pPr>
            <a:lvl5pPr marL="2057400" indent="-228600" defTabSz="918845" eaLnBrk="0" hangingPunct="0">
              <a:defRPr kumimoji="1">
                <a:solidFill>
                  <a:schemeClr val="tx1"/>
                </a:solidFill>
                <a:latin typeface="Gulim" pitchFamily="34" charset="-127"/>
                <a:ea typeface="Gulim" pitchFamily="34" charset="-127"/>
              </a:defRPr>
            </a:lvl5pPr>
            <a:lvl6pPr marL="2514600" indent="-228600" defTabSz="918845"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defTabSz="918845"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defTabSz="918845"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defTabSz="918845"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fld id="{44D3CE58-F19D-4143-9231-3F13DEE4A8A3}" type="slidenum">
              <a:rPr lang="en-US" altLang="ko-KR"/>
              <a:t>21</a:t>
            </a:fld>
            <a:endParaRPr lang="en-US" altLang="ko-KR"/>
          </a:p>
        </p:txBody>
      </p:sp>
      <p:sp>
        <p:nvSpPr>
          <p:cNvPr id="102403" name="Rectangle 2"/>
          <p:cNvSpPr>
            <a:spLocks noGrp="1" noRot="1" noChangeAspect="1" noChangeArrowheads="1" noTextEdit="1"/>
          </p:cNvSpPr>
          <p:nvPr>
            <p:ph type="sldImg"/>
          </p:nvPr>
        </p:nvSpPr>
        <p:spPr/>
      </p:sp>
      <p:sp>
        <p:nvSpPr>
          <p:cNvPr id="10240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41359392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8845" eaLnBrk="0" hangingPunct="0">
              <a:defRPr kumimoji="1">
                <a:solidFill>
                  <a:schemeClr val="tx1"/>
                </a:solidFill>
                <a:latin typeface="Gulim" pitchFamily="34" charset="-127"/>
                <a:ea typeface="Gulim" pitchFamily="34" charset="-127"/>
              </a:defRPr>
            </a:lvl1pPr>
            <a:lvl2pPr marL="742950" indent="-285750" defTabSz="918845" eaLnBrk="0" hangingPunct="0">
              <a:defRPr kumimoji="1">
                <a:solidFill>
                  <a:schemeClr val="tx1"/>
                </a:solidFill>
                <a:latin typeface="Gulim" pitchFamily="34" charset="-127"/>
                <a:ea typeface="Gulim" pitchFamily="34" charset="-127"/>
              </a:defRPr>
            </a:lvl2pPr>
            <a:lvl3pPr marL="1143000" indent="-228600" defTabSz="918845" eaLnBrk="0" hangingPunct="0">
              <a:defRPr kumimoji="1">
                <a:solidFill>
                  <a:schemeClr val="tx1"/>
                </a:solidFill>
                <a:latin typeface="Gulim" pitchFamily="34" charset="-127"/>
                <a:ea typeface="Gulim" pitchFamily="34" charset="-127"/>
              </a:defRPr>
            </a:lvl3pPr>
            <a:lvl4pPr marL="1600200" indent="-228600" defTabSz="918845" eaLnBrk="0" hangingPunct="0">
              <a:defRPr kumimoji="1">
                <a:solidFill>
                  <a:schemeClr val="tx1"/>
                </a:solidFill>
                <a:latin typeface="Gulim" pitchFamily="34" charset="-127"/>
                <a:ea typeface="Gulim" pitchFamily="34" charset="-127"/>
              </a:defRPr>
            </a:lvl4pPr>
            <a:lvl5pPr marL="2057400" indent="-228600" defTabSz="918845" eaLnBrk="0" hangingPunct="0">
              <a:defRPr kumimoji="1">
                <a:solidFill>
                  <a:schemeClr val="tx1"/>
                </a:solidFill>
                <a:latin typeface="Gulim" pitchFamily="34" charset="-127"/>
                <a:ea typeface="Gulim" pitchFamily="34" charset="-127"/>
              </a:defRPr>
            </a:lvl5pPr>
            <a:lvl6pPr marL="2514600" indent="-228600" defTabSz="918845"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defTabSz="918845"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defTabSz="918845"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defTabSz="918845"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fld id="{44D3CE58-F19D-4143-9231-3F13DEE4A8A3}" type="slidenum">
              <a:rPr lang="en-US" altLang="ko-KR"/>
              <a:t>22</a:t>
            </a:fld>
            <a:endParaRPr lang="en-US" altLang="ko-KR"/>
          </a:p>
        </p:txBody>
      </p:sp>
      <p:sp>
        <p:nvSpPr>
          <p:cNvPr id="102403" name="Rectangle 2"/>
          <p:cNvSpPr>
            <a:spLocks noGrp="1" noRot="1" noChangeAspect="1" noChangeArrowheads="1" noTextEdit="1"/>
          </p:cNvSpPr>
          <p:nvPr>
            <p:ph type="sldImg"/>
          </p:nvPr>
        </p:nvSpPr>
        <p:spPr/>
      </p:sp>
      <p:sp>
        <p:nvSpPr>
          <p:cNvPr id="10240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14053015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8845" eaLnBrk="0" hangingPunct="0">
              <a:defRPr kumimoji="1">
                <a:solidFill>
                  <a:schemeClr val="tx1"/>
                </a:solidFill>
                <a:latin typeface="Gulim" pitchFamily="34" charset="-127"/>
                <a:ea typeface="Gulim" pitchFamily="34" charset="-127"/>
              </a:defRPr>
            </a:lvl1pPr>
            <a:lvl2pPr marL="742950" indent="-285750" defTabSz="918845" eaLnBrk="0" hangingPunct="0">
              <a:defRPr kumimoji="1">
                <a:solidFill>
                  <a:schemeClr val="tx1"/>
                </a:solidFill>
                <a:latin typeface="Gulim" pitchFamily="34" charset="-127"/>
                <a:ea typeface="Gulim" pitchFamily="34" charset="-127"/>
              </a:defRPr>
            </a:lvl2pPr>
            <a:lvl3pPr marL="1143000" indent="-228600" defTabSz="918845" eaLnBrk="0" hangingPunct="0">
              <a:defRPr kumimoji="1">
                <a:solidFill>
                  <a:schemeClr val="tx1"/>
                </a:solidFill>
                <a:latin typeface="Gulim" pitchFamily="34" charset="-127"/>
                <a:ea typeface="Gulim" pitchFamily="34" charset="-127"/>
              </a:defRPr>
            </a:lvl3pPr>
            <a:lvl4pPr marL="1600200" indent="-228600" defTabSz="918845" eaLnBrk="0" hangingPunct="0">
              <a:defRPr kumimoji="1">
                <a:solidFill>
                  <a:schemeClr val="tx1"/>
                </a:solidFill>
                <a:latin typeface="Gulim" pitchFamily="34" charset="-127"/>
                <a:ea typeface="Gulim" pitchFamily="34" charset="-127"/>
              </a:defRPr>
            </a:lvl4pPr>
            <a:lvl5pPr marL="2057400" indent="-228600" defTabSz="918845" eaLnBrk="0" hangingPunct="0">
              <a:defRPr kumimoji="1">
                <a:solidFill>
                  <a:schemeClr val="tx1"/>
                </a:solidFill>
                <a:latin typeface="Gulim" pitchFamily="34" charset="-127"/>
                <a:ea typeface="Gulim" pitchFamily="34" charset="-127"/>
              </a:defRPr>
            </a:lvl5pPr>
            <a:lvl6pPr marL="2514600" indent="-228600" defTabSz="918845"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defTabSz="918845"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defTabSz="918845"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defTabSz="918845"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fld id="{44D3CE58-F19D-4143-9231-3F13DEE4A8A3}" type="slidenum">
              <a:rPr lang="en-US" altLang="ko-KR"/>
              <a:t>23</a:t>
            </a:fld>
            <a:endParaRPr lang="en-US" altLang="ko-KR"/>
          </a:p>
        </p:txBody>
      </p:sp>
      <p:sp>
        <p:nvSpPr>
          <p:cNvPr id="102403" name="Rectangle 2"/>
          <p:cNvSpPr>
            <a:spLocks noGrp="1" noRot="1" noChangeAspect="1" noChangeArrowheads="1" noTextEdit="1"/>
          </p:cNvSpPr>
          <p:nvPr>
            <p:ph type="sldImg"/>
          </p:nvPr>
        </p:nvSpPr>
        <p:spPr/>
      </p:sp>
      <p:sp>
        <p:nvSpPr>
          <p:cNvPr id="10240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10039445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8845" eaLnBrk="0" hangingPunct="0">
              <a:defRPr kumimoji="1">
                <a:solidFill>
                  <a:schemeClr val="tx1"/>
                </a:solidFill>
                <a:latin typeface="Gulim" pitchFamily="34" charset="-127"/>
                <a:ea typeface="Gulim" pitchFamily="34" charset="-127"/>
              </a:defRPr>
            </a:lvl1pPr>
            <a:lvl2pPr marL="742950" indent="-285750" defTabSz="918845" eaLnBrk="0" hangingPunct="0">
              <a:defRPr kumimoji="1">
                <a:solidFill>
                  <a:schemeClr val="tx1"/>
                </a:solidFill>
                <a:latin typeface="Gulim" pitchFamily="34" charset="-127"/>
                <a:ea typeface="Gulim" pitchFamily="34" charset="-127"/>
              </a:defRPr>
            </a:lvl2pPr>
            <a:lvl3pPr marL="1143000" indent="-228600" defTabSz="918845" eaLnBrk="0" hangingPunct="0">
              <a:defRPr kumimoji="1">
                <a:solidFill>
                  <a:schemeClr val="tx1"/>
                </a:solidFill>
                <a:latin typeface="Gulim" pitchFamily="34" charset="-127"/>
                <a:ea typeface="Gulim" pitchFamily="34" charset="-127"/>
              </a:defRPr>
            </a:lvl3pPr>
            <a:lvl4pPr marL="1600200" indent="-228600" defTabSz="918845" eaLnBrk="0" hangingPunct="0">
              <a:defRPr kumimoji="1">
                <a:solidFill>
                  <a:schemeClr val="tx1"/>
                </a:solidFill>
                <a:latin typeface="Gulim" pitchFamily="34" charset="-127"/>
                <a:ea typeface="Gulim" pitchFamily="34" charset="-127"/>
              </a:defRPr>
            </a:lvl4pPr>
            <a:lvl5pPr marL="2057400" indent="-228600" defTabSz="918845" eaLnBrk="0" hangingPunct="0">
              <a:defRPr kumimoji="1">
                <a:solidFill>
                  <a:schemeClr val="tx1"/>
                </a:solidFill>
                <a:latin typeface="Gulim" pitchFamily="34" charset="-127"/>
                <a:ea typeface="Gulim" pitchFamily="34" charset="-127"/>
              </a:defRPr>
            </a:lvl5pPr>
            <a:lvl6pPr marL="2514600" indent="-228600" defTabSz="918845"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defTabSz="918845"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defTabSz="918845"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defTabSz="918845"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fld id="{44D3CE58-F19D-4143-9231-3F13DEE4A8A3}" type="slidenum">
              <a:rPr lang="en-US" altLang="ko-KR"/>
              <a:t>24</a:t>
            </a:fld>
            <a:endParaRPr lang="en-US" altLang="ko-KR"/>
          </a:p>
        </p:txBody>
      </p:sp>
      <p:sp>
        <p:nvSpPr>
          <p:cNvPr id="102403" name="Rectangle 2"/>
          <p:cNvSpPr>
            <a:spLocks noGrp="1" noRot="1" noChangeAspect="1" noChangeArrowheads="1" noTextEdit="1"/>
          </p:cNvSpPr>
          <p:nvPr>
            <p:ph type="sldImg"/>
          </p:nvPr>
        </p:nvSpPr>
        <p:spPr/>
      </p:sp>
      <p:sp>
        <p:nvSpPr>
          <p:cNvPr id="10240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5518395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8845" eaLnBrk="0" hangingPunct="0">
              <a:defRPr kumimoji="1">
                <a:solidFill>
                  <a:schemeClr val="tx1"/>
                </a:solidFill>
                <a:latin typeface="Gulim" pitchFamily="34" charset="-127"/>
                <a:ea typeface="Gulim" pitchFamily="34" charset="-127"/>
              </a:defRPr>
            </a:lvl1pPr>
            <a:lvl2pPr marL="742950" indent="-285750" defTabSz="918845" eaLnBrk="0" hangingPunct="0">
              <a:defRPr kumimoji="1">
                <a:solidFill>
                  <a:schemeClr val="tx1"/>
                </a:solidFill>
                <a:latin typeface="Gulim" pitchFamily="34" charset="-127"/>
                <a:ea typeface="Gulim" pitchFamily="34" charset="-127"/>
              </a:defRPr>
            </a:lvl2pPr>
            <a:lvl3pPr marL="1143000" indent="-228600" defTabSz="918845" eaLnBrk="0" hangingPunct="0">
              <a:defRPr kumimoji="1">
                <a:solidFill>
                  <a:schemeClr val="tx1"/>
                </a:solidFill>
                <a:latin typeface="Gulim" pitchFamily="34" charset="-127"/>
                <a:ea typeface="Gulim" pitchFamily="34" charset="-127"/>
              </a:defRPr>
            </a:lvl3pPr>
            <a:lvl4pPr marL="1600200" indent="-228600" defTabSz="918845" eaLnBrk="0" hangingPunct="0">
              <a:defRPr kumimoji="1">
                <a:solidFill>
                  <a:schemeClr val="tx1"/>
                </a:solidFill>
                <a:latin typeface="Gulim" pitchFamily="34" charset="-127"/>
                <a:ea typeface="Gulim" pitchFamily="34" charset="-127"/>
              </a:defRPr>
            </a:lvl4pPr>
            <a:lvl5pPr marL="2057400" indent="-228600" defTabSz="918845" eaLnBrk="0" hangingPunct="0">
              <a:defRPr kumimoji="1">
                <a:solidFill>
                  <a:schemeClr val="tx1"/>
                </a:solidFill>
                <a:latin typeface="Gulim" pitchFamily="34" charset="-127"/>
                <a:ea typeface="Gulim" pitchFamily="34" charset="-127"/>
              </a:defRPr>
            </a:lvl5pPr>
            <a:lvl6pPr marL="2514600" indent="-228600" defTabSz="918845"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defTabSz="918845"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defTabSz="918845"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defTabSz="918845"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fld id="{44D3CE58-F19D-4143-9231-3F13DEE4A8A3}" type="slidenum">
              <a:rPr lang="en-US" altLang="ko-KR"/>
              <a:t>25</a:t>
            </a:fld>
            <a:endParaRPr lang="en-US" altLang="ko-KR"/>
          </a:p>
        </p:txBody>
      </p:sp>
      <p:sp>
        <p:nvSpPr>
          <p:cNvPr id="102403" name="Rectangle 2"/>
          <p:cNvSpPr>
            <a:spLocks noGrp="1" noRot="1" noChangeAspect="1" noChangeArrowheads="1" noTextEdit="1"/>
          </p:cNvSpPr>
          <p:nvPr>
            <p:ph type="sldImg"/>
          </p:nvPr>
        </p:nvSpPr>
        <p:spPr/>
      </p:sp>
      <p:sp>
        <p:nvSpPr>
          <p:cNvPr id="10240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18852505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8845" eaLnBrk="0" hangingPunct="0">
              <a:defRPr kumimoji="1">
                <a:solidFill>
                  <a:schemeClr val="tx1"/>
                </a:solidFill>
                <a:latin typeface="Gulim" pitchFamily="34" charset="-127"/>
                <a:ea typeface="Gulim" pitchFamily="34" charset="-127"/>
              </a:defRPr>
            </a:lvl1pPr>
            <a:lvl2pPr marL="742950" indent="-285750" defTabSz="918845" eaLnBrk="0" hangingPunct="0">
              <a:defRPr kumimoji="1">
                <a:solidFill>
                  <a:schemeClr val="tx1"/>
                </a:solidFill>
                <a:latin typeface="Gulim" pitchFamily="34" charset="-127"/>
                <a:ea typeface="Gulim" pitchFamily="34" charset="-127"/>
              </a:defRPr>
            </a:lvl2pPr>
            <a:lvl3pPr marL="1143000" indent="-228600" defTabSz="918845" eaLnBrk="0" hangingPunct="0">
              <a:defRPr kumimoji="1">
                <a:solidFill>
                  <a:schemeClr val="tx1"/>
                </a:solidFill>
                <a:latin typeface="Gulim" pitchFamily="34" charset="-127"/>
                <a:ea typeface="Gulim" pitchFamily="34" charset="-127"/>
              </a:defRPr>
            </a:lvl3pPr>
            <a:lvl4pPr marL="1600200" indent="-228600" defTabSz="918845" eaLnBrk="0" hangingPunct="0">
              <a:defRPr kumimoji="1">
                <a:solidFill>
                  <a:schemeClr val="tx1"/>
                </a:solidFill>
                <a:latin typeface="Gulim" pitchFamily="34" charset="-127"/>
                <a:ea typeface="Gulim" pitchFamily="34" charset="-127"/>
              </a:defRPr>
            </a:lvl4pPr>
            <a:lvl5pPr marL="2057400" indent="-228600" defTabSz="918845" eaLnBrk="0" hangingPunct="0">
              <a:defRPr kumimoji="1">
                <a:solidFill>
                  <a:schemeClr val="tx1"/>
                </a:solidFill>
                <a:latin typeface="Gulim" pitchFamily="34" charset="-127"/>
                <a:ea typeface="Gulim" pitchFamily="34" charset="-127"/>
              </a:defRPr>
            </a:lvl5pPr>
            <a:lvl6pPr marL="2514600" indent="-228600" defTabSz="918845"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defTabSz="918845"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defTabSz="918845"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defTabSz="918845"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fld id="{44D3CE58-F19D-4143-9231-3F13DEE4A8A3}" type="slidenum">
              <a:rPr lang="en-US" altLang="ko-KR"/>
              <a:t>26</a:t>
            </a:fld>
            <a:endParaRPr lang="en-US" altLang="ko-KR"/>
          </a:p>
        </p:txBody>
      </p:sp>
      <p:sp>
        <p:nvSpPr>
          <p:cNvPr id="102403" name="Rectangle 2"/>
          <p:cNvSpPr>
            <a:spLocks noGrp="1" noRot="1" noChangeAspect="1" noChangeArrowheads="1" noTextEdit="1"/>
          </p:cNvSpPr>
          <p:nvPr>
            <p:ph type="sldImg"/>
          </p:nvPr>
        </p:nvSpPr>
        <p:spPr/>
      </p:sp>
      <p:sp>
        <p:nvSpPr>
          <p:cNvPr id="10240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21381967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8845" eaLnBrk="0" hangingPunct="0">
              <a:defRPr kumimoji="1">
                <a:solidFill>
                  <a:schemeClr val="tx1"/>
                </a:solidFill>
                <a:latin typeface="Gulim" pitchFamily="34" charset="-127"/>
                <a:ea typeface="Gulim" pitchFamily="34" charset="-127"/>
              </a:defRPr>
            </a:lvl1pPr>
            <a:lvl2pPr marL="742950" indent="-285750" defTabSz="918845" eaLnBrk="0" hangingPunct="0">
              <a:defRPr kumimoji="1">
                <a:solidFill>
                  <a:schemeClr val="tx1"/>
                </a:solidFill>
                <a:latin typeface="Gulim" pitchFamily="34" charset="-127"/>
                <a:ea typeface="Gulim" pitchFamily="34" charset="-127"/>
              </a:defRPr>
            </a:lvl2pPr>
            <a:lvl3pPr marL="1143000" indent="-228600" defTabSz="918845" eaLnBrk="0" hangingPunct="0">
              <a:defRPr kumimoji="1">
                <a:solidFill>
                  <a:schemeClr val="tx1"/>
                </a:solidFill>
                <a:latin typeface="Gulim" pitchFamily="34" charset="-127"/>
                <a:ea typeface="Gulim" pitchFamily="34" charset="-127"/>
              </a:defRPr>
            </a:lvl3pPr>
            <a:lvl4pPr marL="1600200" indent="-228600" defTabSz="918845" eaLnBrk="0" hangingPunct="0">
              <a:defRPr kumimoji="1">
                <a:solidFill>
                  <a:schemeClr val="tx1"/>
                </a:solidFill>
                <a:latin typeface="Gulim" pitchFamily="34" charset="-127"/>
                <a:ea typeface="Gulim" pitchFamily="34" charset="-127"/>
              </a:defRPr>
            </a:lvl4pPr>
            <a:lvl5pPr marL="2057400" indent="-228600" defTabSz="918845" eaLnBrk="0" hangingPunct="0">
              <a:defRPr kumimoji="1">
                <a:solidFill>
                  <a:schemeClr val="tx1"/>
                </a:solidFill>
                <a:latin typeface="Gulim" pitchFamily="34" charset="-127"/>
                <a:ea typeface="Gulim" pitchFamily="34" charset="-127"/>
              </a:defRPr>
            </a:lvl5pPr>
            <a:lvl6pPr marL="2514600" indent="-228600" defTabSz="918845"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defTabSz="918845"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defTabSz="918845"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defTabSz="918845"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fld id="{44D3CE58-F19D-4143-9231-3F13DEE4A8A3}" type="slidenum">
              <a:rPr lang="en-US" altLang="ko-KR"/>
              <a:t>27</a:t>
            </a:fld>
            <a:endParaRPr lang="en-US" altLang="ko-KR"/>
          </a:p>
        </p:txBody>
      </p:sp>
      <p:sp>
        <p:nvSpPr>
          <p:cNvPr id="102403" name="Rectangle 2"/>
          <p:cNvSpPr>
            <a:spLocks noGrp="1" noRot="1" noChangeAspect="1" noChangeArrowheads="1" noTextEdit="1"/>
          </p:cNvSpPr>
          <p:nvPr>
            <p:ph type="sldImg"/>
          </p:nvPr>
        </p:nvSpPr>
        <p:spPr/>
      </p:sp>
      <p:sp>
        <p:nvSpPr>
          <p:cNvPr id="10240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22844987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8845" eaLnBrk="0" hangingPunct="0">
              <a:defRPr kumimoji="1">
                <a:solidFill>
                  <a:schemeClr val="tx1"/>
                </a:solidFill>
                <a:latin typeface="Gulim" pitchFamily="34" charset="-127"/>
                <a:ea typeface="Gulim" pitchFamily="34" charset="-127"/>
              </a:defRPr>
            </a:lvl1pPr>
            <a:lvl2pPr marL="742950" indent="-285750" defTabSz="918845" eaLnBrk="0" hangingPunct="0">
              <a:defRPr kumimoji="1">
                <a:solidFill>
                  <a:schemeClr val="tx1"/>
                </a:solidFill>
                <a:latin typeface="Gulim" pitchFamily="34" charset="-127"/>
                <a:ea typeface="Gulim" pitchFamily="34" charset="-127"/>
              </a:defRPr>
            </a:lvl2pPr>
            <a:lvl3pPr marL="1143000" indent="-228600" defTabSz="918845" eaLnBrk="0" hangingPunct="0">
              <a:defRPr kumimoji="1">
                <a:solidFill>
                  <a:schemeClr val="tx1"/>
                </a:solidFill>
                <a:latin typeface="Gulim" pitchFamily="34" charset="-127"/>
                <a:ea typeface="Gulim" pitchFamily="34" charset="-127"/>
              </a:defRPr>
            </a:lvl3pPr>
            <a:lvl4pPr marL="1600200" indent="-228600" defTabSz="918845" eaLnBrk="0" hangingPunct="0">
              <a:defRPr kumimoji="1">
                <a:solidFill>
                  <a:schemeClr val="tx1"/>
                </a:solidFill>
                <a:latin typeface="Gulim" pitchFamily="34" charset="-127"/>
                <a:ea typeface="Gulim" pitchFamily="34" charset="-127"/>
              </a:defRPr>
            </a:lvl4pPr>
            <a:lvl5pPr marL="2057400" indent="-228600" defTabSz="918845" eaLnBrk="0" hangingPunct="0">
              <a:defRPr kumimoji="1">
                <a:solidFill>
                  <a:schemeClr val="tx1"/>
                </a:solidFill>
                <a:latin typeface="Gulim" pitchFamily="34" charset="-127"/>
                <a:ea typeface="Gulim" pitchFamily="34" charset="-127"/>
              </a:defRPr>
            </a:lvl5pPr>
            <a:lvl6pPr marL="2514600" indent="-228600" defTabSz="918845"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defTabSz="918845"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defTabSz="918845"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defTabSz="918845"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fld id="{44D3CE58-F19D-4143-9231-3F13DEE4A8A3}" type="slidenum">
              <a:rPr lang="en-US" altLang="ko-KR"/>
              <a:t>3</a:t>
            </a:fld>
            <a:endParaRPr lang="en-US" altLang="ko-KR"/>
          </a:p>
        </p:txBody>
      </p:sp>
      <p:sp>
        <p:nvSpPr>
          <p:cNvPr id="102403" name="Rectangle 2"/>
          <p:cNvSpPr>
            <a:spLocks noGrp="1" noRot="1" noChangeAspect="1" noChangeArrowheads="1" noTextEdit="1"/>
          </p:cNvSpPr>
          <p:nvPr>
            <p:ph type="sldImg"/>
          </p:nvPr>
        </p:nvSpPr>
        <p:spPr/>
      </p:sp>
      <p:sp>
        <p:nvSpPr>
          <p:cNvPr id="10240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15009225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8845" eaLnBrk="0" hangingPunct="0">
              <a:defRPr kumimoji="1">
                <a:solidFill>
                  <a:schemeClr val="tx1"/>
                </a:solidFill>
                <a:latin typeface="Gulim" pitchFamily="34" charset="-127"/>
                <a:ea typeface="Gulim" pitchFamily="34" charset="-127"/>
              </a:defRPr>
            </a:lvl1pPr>
            <a:lvl2pPr marL="742950" indent="-285750" defTabSz="918845" eaLnBrk="0" hangingPunct="0">
              <a:defRPr kumimoji="1">
                <a:solidFill>
                  <a:schemeClr val="tx1"/>
                </a:solidFill>
                <a:latin typeface="Gulim" pitchFamily="34" charset="-127"/>
                <a:ea typeface="Gulim" pitchFamily="34" charset="-127"/>
              </a:defRPr>
            </a:lvl2pPr>
            <a:lvl3pPr marL="1143000" indent="-228600" defTabSz="918845" eaLnBrk="0" hangingPunct="0">
              <a:defRPr kumimoji="1">
                <a:solidFill>
                  <a:schemeClr val="tx1"/>
                </a:solidFill>
                <a:latin typeface="Gulim" pitchFamily="34" charset="-127"/>
                <a:ea typeface="Gulim" pitchFamily="34" charset="-127"/>
              </a:defRPr>
            </a:lvl3pPr>
            <a:lvl4pPr marL="1600200" indent="-228600" defTabSz="918845" eaLnBrk="0" hangingPunct="0">
              <a:defRPr kumimoji="1">
                <a:solidFill>
                  <a:schemeClr val="tx1"/>
                </a:solidFill>
                <a:latin typeface="Gulim" pitchFamily="34" charset="-127"/>
                <a:ea typeface="Gulim" pitchFamily="34" charset="-127"/>
              </a:defRPr>
            </a:lvl4pPr>
            <a:lvl5pPr marL="2057400" indent="-228600" defTabSz="918845" eaLnBrk="0" hangingPunct="0">
              <a:defRPr kumimoji="1">
                <a:solidFill>
                  <a:schemeClr val="tx1"/>
                </a:solidFill>
                <a:latin typeface="Gulim" pitchFamily="34" charset="-127"/>
                <a:ea typeface="Gulim" pitchFamily="34" charset="-127"/>
              </a:defRPr>
            </a:lvl5pPr>
            <a:lvl6pPr marL="2514600" indent="-228600" defTabSz="918845"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defTabSz="918845"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defTabSz="918845"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defTabSz="918845"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fld id="{44D3CE58-F19D-4143-9231-3F13DEE4A8A3}" type="slidenum">
              <a:rPr lang="en-US" altLang="ko-KR"/>
              <a:t>28</a:t>
            </a:fld>
            <a:endParaRPr lang="en-US" altLang="ko-KR"/>
          </a:p>
        </p:txBody>
      </p:sp>
      <p:sp>
        <p:nvSpPr>
          <p:cNvPr id="102403" name="Rectangle 2"/>
          <p:cNvSpPr>
            <a:spLocks noGrp="1" noRot="1" noChangeAspect="1" noChangeArrowheads="1" noTextEdit="1"/>
          </p:cNvSpPr>
          <p:nvPr>
            <p:ph type="sldImg"/>
          </p:nvPr>
        </p:nvSpPr>
        <p:spPr/>
      </p:sp>
      <p:sp>
        <p:nvSpPr>
          <p:cNvPr id="10240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164261093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8845" eaLnBrk="0" hangingPunct="0">
              <a:defRPr kumimoji="1">
                <a:solidFill>
                  <a:schemeClr val="tx1"/>
                </a:solidFill>
                <a:latin typeface="Gulim" pitchFamily="34" charset="-127"/>
                <a:ea typeface="Gulim" pitchFamily="34" charset="-127"/>
              </a:defRPr>
            </a:lvl1pPr>
            <a:lvl2pPr marL="742950" indent="-285750" defTabSz="918845" eaLnBrk="0" hangingPunct="0">
              <a:defRPr kumimoji="1">
                <a:solidFill>
                  <a:schemeClr val="tx1"/>
                </a:solidFill>
                <a:latin typeface="Gulim" pitchFamily="34" charset="-127"/>
                <a:ea typeface="Gulim" pitchFamily="34" charset="-127"/>
              </a:defRPr>
            </a:lvl2pPr>
            <a:lvl3pPr marL="1143000" indent="-228600" defTabSz="918845" eaLnBrk="0" hangingPunct="0">
              <a:defRPr kumimoji="1">
                <a:solidFill>
                  <a:schemeClr val="tx1"/>
                </a:solidFill>
                <a:latin typeface="Gulim" pitchFamily="34" charset="-127"/>
                <a:ea typeface="Gulim" pitchFamily="34" charset="-127"/>
              </a:defRPr>
            </a:lvl3pPr>
            <a:lvl4pPr marL="1600200" indent="-228600" defTabSz="918845" eaLnBrk="0" hangingPunct="0">
              <a:defRPr kumimoji="1">
                <a:solidFill>
                  <a:schemeClr val="tx1"/>
                </a:solidFill>
                <a:latin typeface="Gulim" pitchFamily="34" charset="-127"/>
                <a:ea typeface="Gulim" pitchFamily="34" charset="-127"/>
              </a:defRPr>
            </a:lvl4pPr>
            <a:lvl5pPr marL="2057400" indent="-228600" defTabSz="918845" eaLnBrk="0" hangingPunct="0">
              <a:defRPr kumimoji="1">
                <a:solidFill>
                  <a:schemeClr val="tx1"/>
                </a:solidFill>
                <a:latin typeface="Gulim" pitchFamily="34" charset="-127"/>
                <a:ea typeface="Gulim" pitchFamily="34" charset="-127"/>
              </a:defRPr>
            </a:lvl5pPr>
            <a:lvl6pPr marL="2514600" indent="-228600" defTabSz="918845"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defTabSz="918845"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defTabSz="918845"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defTabSz="918845"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fld id="{44D3CE58-F19D-4143-9231-3F13DEE4A8A3}" type="slidenum">
              <a:rPr lang="en-US" altLang="ko-KR"/>
              <a:t>29</a:t>
            </a:fld>
            <a:endParaRPr lang="en-US" altLang="ko-KR"/>
          </a:p>
        </p:txBody>
      </p:sp>
      <p:sp>
        <p:nvSpPr>
          <p:cNvPr id="102403" name="Rectangle 2"/>
          <p:cNvSpPr>
            <a:spLocks noGrp="1" noRot="1" noChangeAspect="1" noChangeArrowheads="1" noTextEdit="1"/>
          </p:cNvSpPr>
          <p:nvPr>
            <p:ph type="sldImg"/>
          </p:nvPr>
        </p:nvSpPr>
        <p:spPr/>
      </p:sp>
      <p:sp>
        <p:nvSpPr>
          <p:cNvPr id="10240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Tree>
    <p:extLst>
      <p:ext uri="{BB962C8B-B14F-4D97-AF65-F5344CB8AC3E}">
        <p14:creationId xmlns:p14="http://schemas.microsoft.com/office/powerpoint/2010/main" val="11831519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77E94B9-1F08-48DF-B7B6-E879767F1CA5}" type="slidenum">
              <a:rPr lang="zh-CN" altLang="en-US" smtClean="0"/>
              <a:t>30</a:t>
            </a:fld>
            <a:endParaRPr lang="zh-CN" altLang="en-US"/>
          </a:p>
        </p:txBody>
      </p:sp>
    </p:spTree>
    <p:extLst>
      <p:ext uri="{BB962C8B-B14F-4D97-AF65-F5344CB8AC3E}">
        <p14:creationId xmlns:p14="http://schemas.microsoft.com/office/powerpoint/2010/main" val="31080738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7E94B9-1F08-48DF-B7B6-E879767F1CA5}" type="slidenum">
              <a:rPr lang="zh-CN" altLang="en-US" smtClean="0"/>
              <a:t>31</a:t>
            </a:fld>
            <a:endParaRPr lang="zh-CN" altLang="en-US"/>
          </a:p>
        </p:txBody>
      </p:sp>
    </p:spTree>
    <p:extLst>
      <p:ext uri="{BB962C8B-B14F-4D97-AF65-F5344CB8AC3E}">
        <p14:creationId xmlns:p14="http://schemas.microsoft.com/office/powerpoint/2010/main" val="17811594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7E94B9-1F08-48DF-B7B6-E879767F1CA5}" type="slidenum">
              <a:rPr lang="zh-CN" altLang="en-US" smtClean="0"/>
              <a:t>32</a:t>
            </a:fld>
            <a:endParaRPr lang="zh-CN" altLang="en-US"/>
          </a:p>
        </p:txBody>
      </p:sp>
    </p:spTree>
    <p:extLst>
      <p:ext uri="{BB962C8B-B14F-4D97-AF65-F5344CB8AC3E}">
        <p14:creationId xmlns:p14="http://schemas.microsoft.com/office/powerpoint/2010/main" val="317437652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7E94B9-1F08-48DF-B7B6-E879767F1CA5}" type="slidenum">
              <a:rPr lang="zh-CN" altLang="en-US" smtClean="0"/>
              <a:t>33</a:t>
            </a:fld>
            <a:endParaRPr lang="zh-CN" altLang="en-US"/>
          </a:p>
        </p:txBody>
      </p:sp>
    </p:spTree>
    <p:extLst>
      <p:ext uri="{BB962C8B-B14F-4D97-AF65-F5344CB8AC3E}">
        <p14:creationId xmlns:p14="http://schemas.microsoft.com/office/powerpoint/2010/main" val="409500138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7E94B9-1F08-48DF-B7B6-E879767F1CA5}" type="slidenum">
              <a:rPr lang="zh-CN" altLang="en-US" smtClean="0"/>
              <a:t>34</a:t>
            </a:fld>
            <a:endParaRPr lang="zh-CN" altLang="en-US"/>
          </a:p>
        </p:txBody>
      </p:sp>
    </p:spTree>
    <p:extLst>
      <p:ext uri="{BB962C8B-B14F-4D97-AF65-F5344CB8AC3E}">
        <p14:creationId xmlns:p14="http://schemas.microsoft.com/office/powerpoint/2010/main" val="237613343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7E94B9-1F08-48DF-B7B6-E879767F1CA5}" type="slidenum">
              <a:rPr lang="zh-CN" altLang="en-US" smtClean="0"/>
              <a:t>35</a:t>
            </a:fld>
            <a:endParaRPr lang="zh-CN" altLang="en-US"/>
          </a:p>
        </p:txBody>
      </p:sp>
    </p:spTree>
    <p:extLst>
      <p:ext uri="{BB962C8B-B14F-4D97-AF65-F5344CB8AC3E}">
        <p14:creationId xmlns:p14="http://schemas.microsoft.com/office/powerpoint/2010/main" val="31363948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7E94B9-1F08-48DF-B7B6-E879767F1CA5}" type="slidenum">
              <a:rPr lang="zh-CN" altLang="en-US" smtClean="0"/>
              <a:t>36</a:t>
            </a:fld>
            <a:endParaRPr lang="zh-CN" altLang="en-US"/>
          </a:p>
        </p:txBody>
      </p:sp>
    </p:spTree>
    <p:extLst>
      <p:ext uri="{BB962C8B-B14F-4D97-AF65-F5344CB8AC3E}">
        <p14:creationId xmlns:p14="http://schemas.microsoft.com/office/powerpoint/2010/main" val="346878131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7E94B9-1F08-48DF-B7B6-E879767F1CA5}" type="slidenum">
              <a:rPr lang="zh-CN" altLang="en-US" smtClean="0"/>
              <a:t>37</a:t>
            </a:fld>
            <a:endParaRPr lang="zh-CN" altLang="en-US"/>
          </a:p>
        </p:txBody>
      </p:sp>
    </p:spTree>
    <p:extLst>
      <p:ext uri="{BB962C8B-B14F-4D97-AF65-F5344CB8AC3E}">
        <p14:creationId xmlns:p14="http://schemas.microsoft.com/office/powerpoint/2010/main" val="12167724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77E94B9-1F08-48DF-B7B6-E879767F1CA5}" type="slidenum">
              <a:rPr lang="zh-CN" altLang="en-US" smtClean="0"/>
              <a:t>4</a:t>
            </a:fld>
            <a:endParaRPr lang="zh-CN" altLang="en-US"/>
          </a:p>
        </p:txBody>
      </p:sp>
    </p:spTree>
    <p:extLst>
      <p:ext uri="{BB962C8B-B14F-4D97-AF65-F5344CB8AC3E}">
        <p14:creationId xmlns:p14="http://schemas.microsoft.com/office/powerpoint/2010/main" val="323580601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7E94B9-1F08-48DF-B7B6-E879767F1CA5}" type="slidenum">
              <a:rPr lang="zh-CN" altLang="en-US" smtClean="0"/>
              <a:t>38</a:t>
            </a:fld>
            <a:endParaRPr lang="zh-CN" altLang="en-US"/>
          </a:p>
        </p:txBody>
      </p:sp>
    </p:spTree>
    <p:extLst>
      <p:ext uri="{BB962C8B-B14F-4D97-AF65-F5344CB8AC3E}">
        <p14:creationId xmlns:p14="http://schemas.microsoft.com/office/powerpoint/2010/main" val="338024190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7E94B9-1F08-48DF-B7B6-E879767F1CA5}" type="slidenum">
              <a:rPr lang="zh-CN" altLang="en-US" smtClean="0"/>
              <a:t>39</a:t>
            </a:fld>
            <a:endParaRPr lang="zh-CN" altLang="en-US"/>
          </a:p>
        </p:txBody>
      </p:sp>
    </p:spTree>
    <p:extLst>
      <p:ext uri="{BB962C8B-B14F-4D97-AF65-F5344CB8AC3E}">
        <p14:creationId xmlns:p14="http://schemas.microsoft.com/office/powerpoint/2010/main" val="210099089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7E94B9-1F08-48DF-B7B6-E879767F1CA5}" type="slidenum">
              <a:rPr lang="zh-CN" altLang="en-US" smtClean="0"/>
              <a:t>40</a:t>
            </a:fld>
            <a:endParaRPr lang="zh-CN" altLang="en-US"/>
          </a:p>
        </p:txBody>
      </p:sp>
    </p:spTree>
    <p:extLst>
      <p:ext uri="{BB962C8B-B14F-4D97-AF65-F5344CB8AC3E}">
        <p14:creationId xmlns:p14="http://schemas.microsoft.com/office/powerpoint/2010/main" val="99251547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7E94B9-1F08-48DF-B7B6-E879767F1CA5}" type="slidenum">
              <a:rPr lang="zh-CN" altLang="en-US" smtClean="0"/>
              <a:t>41</a:t>
            </a:fld>
            <a:endParaRPr lang="zh-CN" altLang="en-US"/>
          </a:p>
        </p:txBody>
      </p:sp>
    </p:spTree>
    <p:extLst>
      <p:ext uri="{BB962C8B-B14F-4D97-AF65-F5344CB8AC3E}">
        <p14:creationId xmlns:p14="http://schemas.microsoft.com/office/powerpoint/2010/main" val="395520707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7E94B9-1F08-48DF-B7B6-E879767F1CA5}" type="slidenum">
              <a:rPr lang="zh-CN" altLang="en-US" smtClean="0"/>
              <a:t>42</a:t>
            </a:fld>
            <a:endParaRPr lang="zh-CN" altLang="en-US"/>
          </a:p>
        </p:txBody>
      </p:sp>
    </p:spTree>
    <p:extLst>
      <p:ext uri="{BB962C8B-B14F-4D97-AF65-F5344CB8AC3E}">
        <p14:creationId xmlns:p14="http://schemas.microsoft.com/office/powerpoint/2010/main" val="163583813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7E94B9-1F08-48DF-B7B6-E879767F1CA5}" type="slidenum">
              <a:rPr lang="zh-CN" altLang="en-US" smtClean="0"/>
              <a:t>43</a:t>
            </a:fld>
            <a:endParaRPr lang="zh-CN" altLang="en-US"/>
          </a:p>
        </p:txBody>
      </p:sp>
    </p:spTree>
    <p:extLst>
      <p:ext uri="{BB962C8B-B14F-4D97-AF65-F5344CB8AC3E}">
        <p14:creationId xmlns:p14="http://schemas.microsoft.com/office/powerpoint/2010/main" val="248327736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7E94B9-1F08-48DF-B7B6-E879767F1CA5}" type="slidenum">
              <a:rPr lang="zh-CN" altLang="en-US" smtClean="0"/>
              <a:t>44</a:t>
            </a:fld>
            <a:endParaRPr lang="zh-CN" altLang="en-US"/>
          </a:p>
        </p:txBody>
      </p:sp>
    </p:spTree>
    <p:extLst>
      <p:ext uri="{BB962C8B-B14F-4D97-AF65-F5344CB8AC3E}">
        <p14:creationId xmlns:p14="http://schemas.microsoft.com/office/powerpoint/2010/main" val="157173325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7E94B9-1F08-48DF-B7B6-E879767F1CA5}" type="slidenum">
              <a:rPr lang="zh-CN" altLang="en-US" smtClean="0"/>
              <a:t>45</a:t>
            </a:fld>
            <a:endParaRPr lang="zh-CN" altLang="en-US"/>
          </a:p>
        </p:txBody>
      </p:sp>
    </p:spTree>
    <p:extLst>
      <p:ext uri="{BB962C8B-B14F-4D97-AF65-F5344CB8AC3E}">
        <p14:creationId xmlns:p14="http://schemas.microsoft.com/office/powerpoint/2010/main" val="10887577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7E94B9-1F08-48DF-B7B6-E879767F1CA5}" type="slidenum">
              <a:rPr lang="zh-CN" altLang="en-US" smtClean="0"/>
              <a:t>46</a:t>
            </a:fld>
            <a:endParaRPr lang="zh-CN" altLang="en-US"/>
          </a:p>
        </p:txBody>
      </p:sp>
    </p:spTree>
    <p:extLst>
      <p:ext uri="{BB962C8B-B14F-4D97-AF65-F5344CB8AC3E}">
        <p14:creationId xmlns:p14="http://schemas.microsoft.com/office/powerpoint/2010/main" val="228839777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7E94B9-1F08-48DF-B7B6-E879767F1CA5}" type="slidenum">
              <a:rPr lang="zh-CN" altLang="en-US" smtClean="0"/>
              <a:t>47</a:t>
            </a:fld>
            <a:endParaRPr lang="zh-CN" altLang="en-US"/>
          </a:p>
        </p:txBody>
      </p:sp>
    </p:spTree>
    <p:extLst>
      <p:ext uri="{BB962C8B-B14F-4D97-AF65-F5344CB8AC3E}">
        <p14:creationId xmlns:p14="http://schemas.microsoft.com/office/powerpoint/2010/main" val="4944854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09538" y="741363"/>
            <a:ext cx="6578600" cy="370205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1066DFD-D77D-44AB-A44B-39D08D789409}" type="slidenum">
              <a:rPr lang="zh-CN" altLang="en-US" smtClean="0"/>
              <a:t>5</a:t>
            </a:fld>
            <a:endParaRPr lang="zh-CN" altLang="en-US"/>
          </a:p>
        </p:txBody>
      </p:sp>
    </p:spTree>
    <p:extLst>
      <p:ext uri="{BB962C8B-B14F-4D97-AF65-F5344CB8AC3E}">
        <p14:creationId xmlns:p14="http://schemas.microsoft.com/office/powerpoint/2010/main" val="383844101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7E94B9-1F08-48DF-B7B6-E879767F1CA5}" type="slidenum">
              <a:rPr lang="zh-CN" altLang="en-US" smtClean="0"/>
              <a:t>48</a:t>
            </a:fld>
            <a:endParaRPr lang="zh-CN" altLang="en-US"/>
          </a:p>
        </p:txBody>
      </p:sp>
    </p:spTree>
    <p:extLst>
      <p:ext uri="{BB962C8B-B14F-4D97-AF65-F5344CB8AC3E}">
        <p14:creationId xmlns:p14="http://schemas.microsoft.com/office/powerpoint/2010/main" val="193273331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7E94B9-1F08-48DF-B7B6-E879767F1CA5}" type="slidenum">
              <a:rPr lang="zh-CN" altLang="en-US" smtClean="0"/>
              <a:t>49</a:t>
            </a:fld>
            <a:endParaRPr lang="zh-CN" altLang="en-US"/>
          </a:p>
        </p:txBody>
      </p:sp>
    </p:spTree>
    <p:extLst>
      <p:ext uri="{BB962C8B-B14F-4D97-AF65-F5344CB8AC3E}">
        <p14:creationId xmlns:p14="http://schemas.microsoft.com/office/powerpoint/2010/main" val="259216587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7E94B9-1F08-48DF-B7B6-E879767F1CA5}" type="slidenum">
              <a:rPr lang="zh-CN" altLang="en-US" smtClean="0"/>
              <a:t>50</a:t>
            </a:fld>
            <a:endParaRPr lang="zh-CN" altLang="en-US"/>
          </a:p>
        </p:txBody>
      </p:sp>
    </p:spTree>
    <p:extLst>
      <p:ext uri="{BB962C8B-B14F-4D97-AF65-F5344CB8AC3E}">
        <p14:creationId xmlns:p14="http://schemas.microsoft.com/office/powerpoint/2010/main" val="102303879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7E94B9-1F08-48DF-B7B6-E879767F1CA5}" type="slidenum">
              <a:rPr lang="zh-CN" altLang="en-US" smtClean="0"/>
              <a:t>51</a:t>
            </a:fld>
            <a:endParaRPr lang="zh-CN" altLang="en-US"/>
          </a:p>
        </p:txBody>
      </p:sp>
    </p:spTree>
    <p:extLst>
      <p:ext uri="{BB962C8B-B14F-4D97-AF65-F5344CB8AC3E}">
        <p14:creationId xmlns:p14="http://schemas.microsoft.com/office/powerpoint/2010/main" val="140386125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7E94B9-1F08-48DF-B7B6-E879767F1CA5}" type="slidenum">
              <a:rPr lang="zh-CN" altLang="en-US" smtClean="0"/>
              <a:t>52</a:t>
            </a:fld>
            <a:endParaRPr lang="zh-CN" altLang="en-US"/>
          </a:p>
        </p:txBody>
      </p:sp>
    </p:spTree>
    <p:extLst>
      <p:ext uri="{BB962C8B-B14F-4D97-AF65-F5344CB8AC3E}">
        <p14:creationId xmlns:p14="http://schemas.microsoft.com/office/powerpoint/2010/main" val="178837450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7E94B9-1F08-48DF-B7B6-E879767F1CA5}" type="slidenum">
              <a:rPr lang="zh-CN" altLang="en-US" smtClean="0"/>
              <a:t>53</a:t>
            </a:fld>
            <a:endParaRPr lang="zh-CN" altLang="en-US"/>
          </a:p>
        </p:txBody>
      </p:sp>
    </p:spTree>
    <p:extLst>
      <p:ext uri="{BB962C8B-B14F-4D97-AF65-F5344CB8AC3E}">
        <p14:creationId xmlns:p14="http://schemas.microsoft.com/office/powerpoint/2010/main" val="225238823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7E94B9-1F08-48DF-B7B6-E879767F1CA5}" type="slidenum">
              <a:rPr lang="zh-CN" altLang="en-US" smtClean="0"/>
              <a:t>54</a:t>
            </a:fld>
            <a:endParaRPr lang="zh-CN" altLang="en-US"/>
          </a:p>
        </p:txBody>
      </p:sp>
    </p:spTree>
    <p:extLst>
      <p:ext uri="{BB962C8B-B14F-4D97-AF65-F5344CB8AC3E}">
        <p14:creationId xmlns:p14="http://schemas.microsoft.com/office/powerpoint/2010/main" val="369745550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7E94B9-1F08-48DF-B7B6-E879767F1CA5}" type="slidenum">
              <a:rPr lang="zh-CN" altLang="en-US" smtClean="0"/>
              <a:t>55</a:t>
            </a:fld>
            <a:endParaRPr lang="zh-CN" altLang="en-US"/>
          </a:p>
        </p:txBody>
      </p:sp>
    </p:spTree>
    <p:extLst>
      <p:ext uri="{BB962C8B-B14F-4D97-AF65-F5344CB8AC3E}">
        <p14:creationId xmlns:p14="http://schemas.microsoft.com/office/powerpoint/2010/main" val="244160212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7E94B9-1F08-48DF-B7B6-E879767F1CA5}" type="slidenum">
              <a:rPr lang="zh-CN" altLang="en-US" smtClean="0"/>
              <a:t>56</a:t>
            </a:fld>
            <a:endParaRPr lang="zh-CN" altLang="en-US"/>
          </a:p>
        </p:txBody>
      </p:sp>
    </p:spTree>
    <p:extLst>
      <p:ext uri="{BB962C8B-B14F-4D97-AF65-F5344CB8AC3E}">
        <p14:creationId xmlns:p14="http://schemas.microsoft.com/office/powerpoint/2010/main" val="70853642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7E94B9-1F08-48DF-B7B6-E879767F1CA5}" type="slidenum">
              <a:rPr lang="zh-CN" altLang="en-US" smtClean="0"/>
              <a:t>57</a:t>
            </a:fld>
            <a:endParaRPr lang="zh-CN" altLang="en-US"/>
          </a:p>
        </p:txBody>
      </p:sp>
    </p:spTree>
    <p:extLst>
      <p:ext uri="{BB962C8B-B14F-4D97-AF65-F5344CB8AC3E}">
        <p14:creationId xmlns:p14="http://schemas.microsoft.com/office/powerpoint/2010/main" val="4777795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898" name="幻灯片图像占位符 1"/>
          <p:cNvSpPr>
            <a:spLocks noGrp="1" noRot="1" noChangeAspect="1"/>
          </p:cNvSpPr>
          <p:nvPr>
            <p:ph type="sldImg"/>
          </p:nvPr>
        </p:nvSpPr>
        <p:spPr>
          <a:xfrm>
            <a:off x="109538" y="741363"/>
            <a:ext cx="6578600" cy="3702050"/>
          </a:xfrm>
        </p:spPr>
      </p:sp>
      <p:sp>
        <p:nvSpPr>
          <p:cNvPr id="1048899" name="备注占位符 2"/>
          <p:cNvSpPr>
            <a:spLocks noGrp="1"/>
          </p:cNvSpPr>
          <p:nvPr>
            <p:ph type="body" idx="1"/>
          </p:nvPr>
        </p:nvSpPr>
        <p:spPr/>
        <p:txBody>
          <a:bodyPr/>
          <a:lstStyle/>
          <a:p>
            <a:endParaRPr lang="zh-CN" altLang="en-US" b="1" dirty="0"/>
          </a:p>
        </p:txBody>
      </p:sp>
      <p:sp>
        <p:nvSpPr>
          <p:cNvPr id="1048900" name="灯片编号占位符 3"/>
          <p:cNvSpPr>
            <a:spLocks noGrp="1"/>
          </p:cNvSpPr>
          <p:nvPr>
            <p:ph type="sldNum" sz="quarter" idx="10"/>
          </p:nvPr>
        </p:nvSpPr>
        <p:spPr/>
        <p:txBody>
          <a:bodyPr/>
          <a:lstStyle/>
          <a:p>
            <a:fld id="{2475198A-F9AE-4BFA-9B2B-8E5E3915DC50}" type="slidenum">
              <a:rPr lang="zh-CN" altLang="en-US" smtClean="0">
                <a:solidFill>
                  <a:prstClr val="black"/>
                </a:solidFill>
              </a:rPr>
              <a:t>6</a:t>
            </a:fld>
            <a:endParaRPr lang="zh-CN" altLang="en-US">
              <a:solidFill>
                <a:prstClr val="black"/>
              </a:solidFill>
            </a:endParaRPr>
          </a:p>
        </p:txBody>
      </p:sp>
    </p:spTree>
    <p:extLst>
      <p:ext uri="{BB962C8B-B14F-4D97-AF65-F5344CB8AC3E}">
        <p14:creationId xmlns:p14="http://schemas.microsoft.com/office/powerpoint/2010/main" val="8998033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7E94B9-1F08-48DF-B7B6-E879767F1CA5}" type="slidenum">
              <a:rPr lang="zh-CN" altLang="en-US" smtClean="0"/>
              <a:t>58</a:t>
            </a:fld>
            <a:endParaRPr lang="zh-CN" altLang="en-US"/>
          </a:p>
        </p:txBody>
      </p:sp>
    </p:spTree>
    <p:extLst>
      <p:ext uri="{BB962C8B-B14F-4D97-AF65-F5344CB8AC3E}">
        <p14:creationId xmlns:p14="http://schemas.microsoft.com/office/powerpoint/2010/main" val="6559904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7E94B9-1F08-48DF-B7B6-E879767F1CA5}" type="slidenum">
              <a:rPr lang="zh-CN" altLang="en-US" smtClean="0"/>
              <a:t>59</a:t>
            </a:fld>
            <a:endParaRPr lang="zh-CN" altLang="en-US"/>
          </a:p>
        </p:txBody>
      </p:sp>
    </p:spTree>
    <p:extLst>
      <p:ext uri="{BB962C8B-B14F-4D97-AF65-F5344CB8AC3E}">
        <p14:creationId xmlns:p14="http://schemas.microsoft.com/office/powerpoint/2010/main" val="299330155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7E94B9-1F08-48DF-B7B6-E879767F1CA5}" type="slidenum">
              <a:rPr lang="zh-CN" altLang="en-US" smtClean="0"/>
              <a:t>60</a:t>
            </a:fld>
            <a:endParaRPr lang="zh-CN" altLang="en-US"/>
          </a:p>
        </p:txBody>
      </p:sp>
    </p:spTree>
    <p:extLst>
      <p:ext uri="{BB962C8B-B14F-4D97-AF65-F5344CB8AC3E}">
        <p14:creationId xmlns:p14="http://schemas.microsoft.com/office/powerpoint/2010/main" val="383457613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7E94B9-1F08-48DF-B7B6-E879767F1CA5}" type="slidenum">
              <a:rPr lang="zh-CN" altLang="en-US" smtClean="0"/>
              <a:t>61</a:t>
            </a:fld>
            <a:endParaRPr lang="zh-CN" altLang="en-US"/>
          </a:p>
        </p:txBody>
      </p:sp>
    </p:spTree>
    <p:extLst>
      <p:ext uri="{BB962C8B-B14F-4D97-AF65-F5344CB8AC3E}">
        <p14:creationId xmlns:p14="http://schemas.microsoft.com/office/powerpoint/2010/main" val="405646618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7E94B9-1F08-48DF-B7B6-E879767F1CA5}" type="slidenum">
              <a:rPr lang="zh-CN" altLang="en-US" smtClean="0"/>
              <a:t>62</a:t>
            </a:fld>
            <a:endParaRPr lang="zh-CN" altLang="en-US"/>
          </a:p>
        </p:txBody>
      </p:sp>
    </p:spTree>
    <p:extLst>
      <p:ext uri="{BB962C8B-B14F-4D97-AF65-F5344CB8AC3E}">
        <p14:creationId xmlns:p14="http://schemas.microsoft.com/office/powerpoint/2010/main" val="269678830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7E94B9-1F08-48DF-B7B6-E879767F1CA5}" type="slidenum">
              <a:rPr lang="zh-CN" altLang="en-US" smtClean="0"/>
              <a:t>63</a:t>
            </a:fld>
            <a:endParaRPr lang="zh-CN" altLang="en-US"/>
          </a:p>
        </p:txBody>
      </p:sp>
    </p:spTree>
    <p:extLst>
      <p:ext uri="{BB962C8B-B14F-4D97-AF65-F5344CB8AC3E}">
        <p14:creationId xmlns:p14="http://schemas.microsoft.com/office/powerpoint/2010/main" val="287485634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7E94B9-1F08-48DF-B7B6-E879767F1CA5}" type="slidenum">
              <a:rPr lang="zh-CN" altLang="en-US" smtClean="0"/>
              <a:t>64</a:t>
            </a:fld>
            <a:endParaRPr lang="zh-CN" altLang="en-US"/>
          </a:p>
        </p:txBody>
      </p:sp>
    </p:spTree>
    <p:extLst>
      <p:ext uri="{BB962C8B-B14F-4D97-AF65-F5344CB8AC3E}">
        <p14:creationId xmlns:p14="http://schemas.microsoft.com/office/powerpoint/2010/main" val="118246561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7E94B9-1F08-48DF-B7B6-E879767F1CA5}" type="slidenum">
              <a:rPr lang="zh-CN" altLang="en-US" smtClean="0"/>
              <a:t>65</a:t>
            </a:fld>
            <a:endParaRPr lang="zh-CN" altLang="en-US"/>
          </a:p>
        </p:txBody>
      </p:sp>
    </p:spTree>
    <p:extLst>
      <p:ext uri="{BB962C8B-B14F-4D97-AF65-F5344CB8AC3E}">
        <p14:creationId xmlns:p14="http://schemas.microsoft.com/office/powerpoint/2010/main" val="427404544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7E94B9-1F08-48DF-B7B6-E879767F1CA5}" type="slidenum">
              <a:rPr lang="zh-CN" altLang="en-US" smtClean="0"/>
              <a:t>66</a:t>
            </a:fld>
            <a:endParaRPr lang="zh-CN" altLang="en-US"/>
          </a:p>
        </p:txBody>
      </p:sp>
    </p:spTree>
    <p:extLst>
      <p:ext uri="{BB962C8B-B14F-4D97-AF65-F5344CB8AC3E}">
        <p14:creationId xmlns:p14="http://schemas.microsoft.com/office/powerpoint/2010/main" val="58688913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7E94B9-1F08-48DF-B7B6-E879767F1CA5}" type="slidenum">
              <a:rPr lang="zh-CN" altLang="en-US" smtClean="0"/>
              <a:t>67</a:t>
            </a:fld>
            <a:endParaRPr lang="zh-CN" altLang="en-US"/>
          </a:p>
        </p:txBody>
      </p:sp>
    </p:spTree>
    <p:extLst>
      <p:ext uri="{BB962C8B-B14F-4D97-AF65-F5344CB8AC3E}">
        <p14:creationId xmlns:p14="http://schemas.microsoft.com/office/powerpoint/2010/main" val="25222174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898" name="幻灯片图像占位符 1"/>
          <p:cNvSpPr>
            <a:spLocks noGrp="1" noRot="1" noChangeAspect="1"/>
          </p:cNvSpPr>
          <p:nvPr>
            <p:ph type="sldImg"/>
          </p:nvPr>
        </p:nvSpPr>
        <p:spPr>
          <a:xfrm>
            <a:off x="109538" y="741363"/>
            <a:ext cx="6578600" cy="3702050"/>
          </a:xfrm>
        </p:spPr>
      </p:sp>
      <p:sp>
        <p:nvSpPr>
          <p:cNvPr id="1048899" name="备注占位符 2"/>
          <p:cNvSpPr>
            <a:spLocks noGrp="1"/>
          </p:cNvSpPr>
          <p:nvPr>
            <p:ph type="body" idx="1"/>
          </p:nvPr>
        </p:nvSpPr>
        <p:spPr/>
        <p:txBody>
          <a:bodyPr/>
          <a:lstStyle/>
          <a:p>
            <a:endParaRPr lang="zh-CN" altLang="en-US" b="1" dirty="0"/>
          </a:p>
        </p:txBody>
      </p:sp>
      <p:sp>
        <p:nvSpPr>
          <p:cNvPr id="1048900" name="灯片编号占位符 3"/>
          <p:cNvSpPr>
            <a:spLocks noGrp="1"/>
          </p:cNvSpPr>
          <p:nvPr>
            <p:ph type="sldNum" sz="quarter" idx="10"/>
          </p:nvPr>
        </p:nvSpPr>
        <p:spPr/>
        <p:txBody>
          <a:bodyPr/>
          <a:lstStyle/>
          <a:p>
            <a:fld id="{2475198A-F9AE-4BFA-9B2B-8E5E3915DC50}" type="slidenum">
              <a:rPr lang="zh-CN" altLang="en-US" smtClean="0">
                <a:solidFill>
                  <a:prstClr val="black"/>
                </a:solidFill>
              </a:rPr>
              <a:t>7</a:t>
            </a:fld>
            <a:endParaRPr lang="zh-CN" altLang="en-US">
              <a:solidFill>
                <a:prstClr val="black"/>
              </a:solidFill>
            </a:endParaRPr>
          </a:p>
        </p:txBody>
      </p:sp>
    </p:spTree>
    <p:extLst>
      <p:ext uri="{BB962C8B-B14F-4D97-AF65-F5344CB8AC3E}">
        <p14:creationId xmlns:p14="http://schemas.microsoft.com/office/powerpoint/2010/main" val="1778268289"/>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7E94B9-1F08-48DF-B7B6-E879767F1CA5}" type="slidenum">
              <a:rPr lang="zh-CN" altLang="en-US" smtClean="0"/>
              <a:t>68</a:t>
            </a:fld>
            <a:endParaRPr lang="zh-CN" altLang="en-US"/>
          </a:p>
        </p:txBody>
      </p:sp>
    </p:spTree>
    <p:extLst>
      <p:ext uri="{BB962C8B-B14F-4D97-AF65-F5344CB8AC3E}">
        <p14:creationId xmlns:p14="http://schemas.microsoft.com/office/powerpoint/2010/main" val="2570916218"/>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7E94B9-1F08-48DF-B7B6-E879767F1CA5}" type="slidenum">
              <a:rPr lang="zh-CN" altLang="en-US" smtClean="0"/>
              <a:t>69</a:t>
            </a:fld>
            <a:endParaRPr lang="zh-CN" altLang="en-US"/>
          </a:p>
        </p:txBody>
      </p:sp>
    </p:spTree>
    <p:extLst>
      <p:ext uri="{BB962C8B-B14F-4D97-AF65-F5344CB8AC3E}">
        <p14:creationId xmlns:p14="http://schemas.microsoft.com/office/powerpoint/2010/main" val="2693797609"/>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7E94B9-1F08-48DF-B7B6-E879767F1CA5}" type="slidenum">
              <a:rPr lang="zh-CN" altLang="en-US" smtClean="0"/>
              <a:t>70</a:t>
            </a:fld>
            <a:endParaRPr lang="zh-CN" altLang="en-US"/>
          </a:p>
        </p:txBody>
      </p:sp>
    </p:spTree>
    <p:extLst>
      <p:ext uri="{BB962C8B-B14F-4D97-AF65-F5344CB8AC3E}">
        <p14:creationId xmlns:p14="http://schemas.microsoft.com/office/powerpoint/2010/main" val="413213569"/>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7E94B9-1F08-48DF-B7B6-E879767F1CA5}" type="slidenum">
              <a:rPr lang="zh-CN" altLang="en-US" smtClean="0"/>
              <a:t>71</a:t>
            </a:fld>
            <a:endParaRPr lang="zh-CN" altLang="en-US"/>
          </a:p>
        </p:txBody>
      </p:sp>
    </p:spTree>
    <p:extLst>
      <p:ext uri="{BB962C8B-B14F-4D97-AF65-F5344CB8AC3E}">
        <p14:creationId xmlns:p14="http://schemas.microsoft.com/office/powerpoint/2010/main" val="413031950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7E94B9-1F08-48DF-B7B6-E879767F1CA5}" type="slidenum">
              <a:rPr lang="zh-CN" altLang="en-US" smtClean="0"/>
              <a:t>72</a:t>
            </a:fld>
            <a:endParaRPr lang="zh-CN" altLang="en-US"/>
          </a:p>
        </p:txBody>
      </p:sp>
    </p:spTree>
    <p:extLst>
      <p:ext uri="{BB962C8B-B14F-4D97-AF65-F5344CB8AC3E}">
        <p14:creationId xmlns:p14="http://schemas.microsoft.com/office/powerpoint/2010/main" val="3896575479"/>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7E94B9-1F08-48DF-B7B6-E879767F1CA5}" type="slidenum">
              <a:rPr lang="zh-CN" altLang="en-US" smtClean="0"/>
              <a:t>73</a:t>
            </a:fld>
            <a:endParaRPr lang="zh-CN" altLang="en-US"/>
          </a:p>
        </p:txBody>
      </p:sp>
    </p:spTree>
    <p:extLst>
      <p:ext uri="{BB962C8B-B14F-4D97-AF65-F5344CB8AC3E}">
        <p14:creationId xmlns:p14="http://schemas.microsoft.com/office/powerpoint/2010/main" val="3152812780"/>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7E94B9-1F08-48DF-B7B6-E879767F1CA5}" type="slidenum">
              <a:rPr lang="zh-CN" altLang="en-US" smtClean="0"/>
              <a:t>74</a:t>
            </a:fld>
            <a:endParaRPr lang="zh-CN" altLang="en-US"/>
          </a:p>
        </p:txBody>
      </p:sp>
    </p:spTree>
    <p:extLst>
      <p:ext uri="{BB962C8B-B14F-4D97-AF65-F5344CB8AC3E}">
        <p14:creationId xmlns:p14="http://schemas.microsoft.com/office/powerpoint/2010/main" val="2545709866"/>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7E94B9-1F08-48DF-B7B6-E879767F1CA5}" type="slidenum">
              <a:rPr lang="zh-CN" altLang="en-US" smtClean="0"/>
              <a:t>75</a:t>
            </a:fld>
            <a:endParaRPr lang="zh-CN" altLang="en-US"/>
          </a:p>
        </p:txBody>
      </p:sp>
    </p:spTree>
    <p:extLst>
      <p:ext uri="{BB962C8B-B14F-4D97-AF65-F5344CB8AC3E}">
        <p14:creationId xmlns:p14="http://schemas.microsoft.com/office/powerpoint/2010/main" val="1682654347"/>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7E94B9-1F08-48DF-B7B6-E879767F1CA5}" type="slidenum">
              <a:rPr lang="zh-CN" altLang="en-US" smtClean="0"/>
              <a:t>76</a:t>
            </a:fld>
            <a:endParaRPr lang="zh-CN" altLang="en-US"/>
          </a:p>
        </p:txBody>
      </p:sp>
    </p:spTree>
    <p:extLst>
      <p:ext uri="{BB962C8B-B14F-4D97-AF65-F5344CB8AC3E}">
        <p14:creationId xmlns:p14="http://schemas.microsoft.com/office/powerpoint/2010/main" val="263973704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7E94B9-1F08-48DF-B7B6-E879767F1CA5}" type="slidenum">
              <a:rPr lang="zh-CN" altLang="en-US" smtClean="0"/>
              <a:t>77</a:t>
            </a:fld>
            <a:endParaRPr lang="zh-CN" altLang="en-US"/>
          </a:p>
        </p:txBody>
      </p:sp>
    </p:spTree>
    <p:extLst>
      <p:ext uri="{BB962C8B-B14F-4D97-AF65-F5344CB8AC3E}">
        <p14:creationId xmlns:p14="http://schemas.microsoft.com/office/powerpoint/2010/main" val="16805813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898" name="幻灯片图像占位符 1"/>
          <p:cNvSpPr>
            <a:spLocks noGrp="1" noRot="1" noChangeAspect="1"/>
          </p:cNvSpPr>
          <p:nvPr>
            <p:ph type="sldImg"/>
          </p:nvPr>
        </p:nvSpPr>
        <p:spPr>
          <a:xfrm>
            <a:off x="109538" y="741363"/>
            <a:ext cx="6578600" cy="3702050"/>
          </a:xfrm>
        </p:spPr>
      </p:sp>
      <p:sp>
        <p:nvSpPr>
          <p:cNvPr id="1048899" name="备注占位符 2"/>
          <p:cNvSpPr>
            <a:spLocks noGrp="1"/>
          </p:cNvSpPr>
          <p:nvPr>
            <p:ph type="body" idx="1"/>
          </p:nvPr>
        </p:nvSpPr>
        <p:spPr/>
        <p:txBody>
          <a:bodyPr/>
          <a:lstStyle/>
          <a:p>
            <a:endParaRPr lang="zh-CN" altLang="en-US" b="1" dirty="0"/>
          </a:p>
        </p:txBody>
      </p:sp>
      <p:sp>
        <p:nvSpPr>
          <p:cNvPr id="1048900" name="灯片编号占位符 3"/>
          <p:cNvSpPr>
            <a:spLocks noGrp="1"/>
          </p:cNvSpPr>
          <p:nvPr>
            <p:ph type="sldNum" sz="quarter" idx="10"/>
          </p:nvPr>
        </p:nvSpPr>
        <p:spPr/>
        <p:txBody>
          <a:bodyPr/>
          <a:lstStyle/>
          <a:p>
            <a:fld id="{2475198A-F9AE-4BFA-9B2B-8E5E3915DC50}" type="slidenum">
              <a:rPr lang="zh-CN" altLang="en-US" smtClean="0">
                <a:solidFill>
                  <a:prstClr val="black"/>
                </a:solidFill>
              </a:rPr>
              <a:t>15</a:t>
            </a:fld>
            <a:endParaRPr lang="zh-CN" altLang="en-US">
              <a:solidFill>
                <a:prstClr val="black"/>
              </a:solidFill>
            </a:endParaRPr>
          </a:p>
        </p:txBody>
      </p:sp>
    </p:spTree>
    <p:extLst>
      <p:ext uri="{BB962C8B-B14F-4D97-AF65-F5344CB8AC3E}">
        <p14:creationId xmlns:p14="http://schemas.microsoft.com/office/powerpoint/2010/main" val="3312696388"/>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7E94B9-1F08-48DF-B7B6-E879767F1CA5}" type="slidenum">
              <a:rPr lang="zh-CN" altLang="en-US" smtClean="0"/>
              <a:t>78</a:t>
            </a:fld>
            <a:endParaRPr lang="zh-CN" altLang="en-US"/>
          </a:p>
        </p:txBody>
      </p:sp>
    </p:spTree>
    <p:extLst>
      <p:ext uri="{BB962C8B-B14F-4D97-AF65-F5344CB8AC3E}">
        <p14:creationId xmlns:p14="http://schemas.microsoft.com/office/powerpoint/2010/main" val="3841371197"/>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7E94B9-1F08-48DF-B7B6-E879767F1CA5}" type="slidenum">
              <a:rPr lang="zh-CN" altLang="en-US" smtClean="0"/>
              <a:t>79</a:t>
            </a:fld>
            <a:endParaRPr lang="zh-CN" altLang="en-US"/>
          </a:p>
        </p:txBody>
      </p:sp>
    </p:spTree>
    <p:extLst>
      <p:ext uri="{BB962C8B-B14F-4D97-AF65-F5344CB8AC3E}">
        <p14:creationId xmlns:p14="http://schemas.microsoft.com/office/powerpoint/2010/main" val="2542494510"/>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7E94B9-1F08-48DF-B7B6-E879767F1CA5}" type="slidenum">
              <a:rPr lang="zh-CN" altLang="en-US" smtClean="0"/>
              <a:t>80</a:t>
            </a:fld>
            <a:endParaRPr lang="zh-CN" altLang="en-US"/>
          </a:p>
        </p:txBody>
      </p:sp>
    </p:spTree>
    <p:extLst>
      <p:ext uri="{BB962C8B-B14F-4D97-AF65-F5344CB8AC3E}">
        <p14:creationId xmlns:p14="http://schemas.microsoft.com/office/powerpoint/2010/main" val="969422988"/>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77E94B9-1F08-48DF-B7B6-E879767F1CA5}" type="slidenum">
              <a:rPr lang="zh-CN" altLang="en-US" smtClean="0"/>
              <a:t>81</a:t>
            </a:fld>
            <a:endParaRPr lang="zh-CN" altLang="en-US"/>
          </a:p>
        </p:txBody>
      </p:sp>
    </p:spTree>
    <p:extLst>
      <p:ext uri="{BB962C8B-B14F-4D97-AF65-F5344CB8AC3E}">
        <p14:creationId xmlns:p14="http://schemas.microsoft.com/office/powerpoint/2010/main" val="3913367973"/>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3F6A761-ACFB-466A-ADCF-3B9A26E5A7C3}" type="slidenum">
              <a:rPr lang="zh-CN" altLang="en-US" smtClean="0"/>
              <a:t>82</a:t>
            </a:fld>
            <a:endParaRPr lang="zh-CN" altLang="en-US"/>
          </a:p>
        </p:txBody>
      </p:sp>
    </p:spTree>
    <p:extLst>
      <p:ext uri="{BB962C8B-B14F-4D97-AF65-F5344CB8AC3E}">
        <p14:creationId xmlns:p14="http://schemas.microsoft.com/office/powerpoint/2010/main" val="1426924489"/>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3F6A761-ACFB-466A-ADCF-3B9A26E5A7C3}" type="slidenum">
              <a:rPr lang="zh-CN" altLang="en-US" smtClean="0"/>
              <a:t>83</a:t>
            </a:fld>
            <a:endParaRPr lang="zh-CN" altLang="en-US"/>
          </a:p>
        </p:txBody>
      </p:sp>
    </p:spTree>
    <p:extLst>
      <p:ext uri="{BB962C8B-B14F-4D97-AF65-F5344CB8AC3E}">
        <p14:creationId xmlns:p14="http://schemas.microsoft.com/office/powerpoint/2010/main" val="663930115"/>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3F6A761-ACFB-466A-ADCF-3B9A26E5A7C3}" type="slidenum">
              <a:rPr lang="zh-CN" altLang="en-US" smtClean="0"/>
              <a:t>84</a:t>
            </a:fld>
            <a:endParaRPr lang="zh-CN" altLang="en-US"/>
          </a:p>
        </p:txBody>
      </p:sp>
    </p:spTree>
    <p:extLst>
      <p:ext uri="{BB962C8B-B14F-4D97-AF65-F5344CB8AC3E}">
        <p14:creationId xmlns:p14="http://schemas.microsoft.com/office/powerpoint/2010/main" val="680474034"/>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3F6A761-ACFB-466A-ADCF-3B9A26E5A7C3}" type="slidenum">
              <a:rPr lang="zh-CN" altLang="en-US" smtClean="0"/>
              <a:t>85</a:t>
            </a:fld>
            <a:endParaRPr lang="zh-CN" altLang="en-US"/>
          </a:p>
        </p:txBody>
      </p:sp>
    </p:spTree>
    <p:extLst>
      <p:ext uri="{BB962C8B-B14F-4D97-AF65-F5344CB8AC3E}">
        <p14:creationId xmlns:p14="http://schemas.microsoft.com/office/powerpoint/2010/main" val="2608721754"/>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3F6A761-ACFB-466A-ADCF-3B9A26E5A7C3}" type="slidenum">
              <a:rPr lang="zh-CN" altLang="en-US" smtClean="0"/>
              <a:t>86</a:t>
            </a:fld>
            <a:endParaRPr lang="zh-CN" altLang="en-US"/>
          </a:p>
        </p:txBody>
      </p:sp>
    </p:spTree>
    <p:extLst>
      <p:ext uri="{BB962C8B-B14F-4D97-AF65-F5344CB8AC3E}">
        <p14:creationId xmlns:p14="http://schemas.microsoft.com/office/powerpoint/2010/main" val="3258229855"/>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3F6A761-ACFB-466A-ADCF-3B9A26E5A7C3}" type="slidenum">
              <a:rPr lang="zh-CN" altLang="en-US" smtClean="0"/>
              <a:t>87</a:t>
            </a:fld>
            <a:endParaRPr lang="zh-CN" altLang="en-US"/>
          </a:p>
        </p:txBody>
      </p:sp>
    </p:spTree>
    <p:extLst>
      <p:ext uri="{BB962C8B-B14F-4D97-AF65-F5344CB8AC3E}">
        <p14:creationId xmlns:p14="http://schemas.microsoft.com/office/powerpoint/2010/main" val="42445739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898" name="幻灯片图像占位符 1"/>
          <p:cNvSpPr>
            <a:spLocks noGrp="1" noRot="1" noChangeAspect="1"/>
          </p:cNvSpPr>
          <p:nvPr>
            <p:ph type="sldImg"/>
          </p:nvPr>
        </p:nvSpPr>
        <p:spPr>
          <a:xfrm>
            <a:off x="109538" y="741363"/>
            <a:ext cx="6578600" cy="3702050"/>
          </a:xfrm>
        </p:spPr>
      </p:sp>
      <p:sp>
        <p:nvSpPr>
          <p:cNvPr id="1048899" name="备注占位符 2"/>
          <p:cNvSpPr>
            <a:spLocks noGrp="1"/>
          </p:cNvSpPr>
          <p:nvPr>
            <p:ph type="body" idx="1"/>
          </p:nvPr>
        </p:nvSpPr>
        <p:spPr/>
        <p:txBody>
          <a:bodyPr/>
          <a:lstStyle/>
          <a:p>
            <a:endParaRPr lang="zh-CN" altLang="en-US" b="1" dirty="0"/>
          </a:p>
        </p:txBody>
      </p:sp>
      <p:sp>
        <p:nvSpPr>
          <p:cNvPr id="1048900" name="灯片编号占位符 3"/>
          <p:cNvSpPr>
            <a:spLocks noGrp="1"/>
          </p:cNvSpPr>
          <p:nvPr>
            <p:ph type="sldNum" sz="quarter" idx="10"/>
          </p:nvPr>
        </p:nvSpPr>
        <p:spPr/>
        <p:txBody>
          <a:bodyPr/>
          <a:lstStyle/>
          <a:p>
            <a:fld id="{2475198A-F9AE-4BFA-9B2B-8E5E3915DC50}" type="slidenum">
              <a:rPr lang="zh-CN" altLang="en-US" smtClean="0">
                <a:solidFill>
                  <a:prstClr val="black"/>
                </a:solidFill>
              </a:rPr>
              <a:t>16</a:t>
            </a:fld>
            <a:endParaRPr lang="zh-CN" altLang="en-US">
              <a:solidFill>
                <a:prstClr val="black"/>
              </a:solidFill>
            </a:endParaRPr>
          </a:p>
        </p:txBody>
      </p:sp>
    </p:spTree>
    <p:extLst>
      <p:ext uri="{BB962C8B-B14F-4D97-AF65-F5344CB8AC3E}">
        <p14:creationId xmlns:p14="http://schemas.microsoft.com/office/powerpoint/2010/main" val="3242402871"/>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3F6A761-ACFB-466A-ADCF-3B9A26E5A7C3}" type="slidenum">
              <a:rPr lang="zh-CN" altLang="en-US" smtClean="0"/>
              <a:t>88</a:t>
            </a:fld>
            <a:endParaRPr lang="zh-CN" altLang="en-US"/>
          </a:p>
        </p:txBody>
      </p:sp>
    </p:spTree>
    <p:extLst>
      <p:ext uri="{BB962C8B-B14F-4D97-AF65-F5344CB8AC3E}">
        <p14:creationId xmlns:p14="http://schemas.microsoft.com/office/powerpoint/2010/main" val="3084830943"/>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3F6A761-ACFB-466A-ADCF-3B9A26E5A7C3}" type="slidenum">
              <a:rPr lang="zh-CN" altLang="en-US" smtClean="0"/>
              <a:t>89</a:t>
            </a:fld>
            <a:endParaRPr lang="zh-CN" altLang="en-US"/>
          </a:p>
        </p:txBody>
      </p:sp>
    </p:spTree>
    <p:extLst>
      <p:ext uri="{BB962C8B-B14F-4D97-AF65-F5344CB8AC3E}">
        <p14:creationId xmlns:p14="http://schemas.microsoft.com/office/powerpoint/2010/main" val="3824306657"/>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3F6A761-ACFB-466A-ADCF-3B9A26E5A7C3}" type="slidenum">
              <a:rPr lang="zh-CN" altLang="en-US" smtClean="0"/>
              <a:t>90</a:t>
            </a:fld>
            <a:endParaRPr lang="zh-CN" altLang="en-US"/>
          </a:p>
        </p:txBody>
      </p:sp>
    </p:spTree>
    <p:extLst>
      <p:ext uri="{BB962C8B-B14F-4D97-AF65-F5344CB8AC3E}">
        <p14:creationId xmlns:p14="http://schemas.microsoft.com/office/powerpoint/2010/main" val="1491048884"/>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3F6A761-ACFB-466A-ADCF-3B9A26E5A7C3}" type="slidenum">
              <a:rPr lang="zh-CN" altLang="en-US" smtClean="0"/>
              <a:t>91</a:t>
            </a:fld>
            <a:endParaRPr lang="zh-CN" altLang="en-US"/>
          </a:p>
        </p:txBody>
      </p:sp>
    </p:spTree>
    <p:extLst>
      <p:ext uri="{BB962C8B-B14F-4D97-AF65-F5344CB8AC3E}">
        <p14:creationId xmlns:p14="http://schemas.microsoft.com/office/powerpoint/2010/main" val="3515300788"/>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3F6A761-ACFB-466A-ADCF-3B9A26E5A7C3}" type="slidenum">
              <a:rPr lang="zh-CN" altLang="en-US" smtClean="0"/>
              <a:t>92</a:t>
            </a:fld>
            <a:endParaRPr lang="zh-CN" altLang="en-US"/>
          </a:p>
        </p:txBody>
      </p:sp>
    </p:spTree>
    <p:extLst>
      <p:ext uri="{BB962C8B-B14F-4D97-AF65-F5344CB8AC3E}">
        <p14:creationId xmlns:p14="http://schemas.microsoft.com/office/powerpoint/2010/main" val="256813595"/>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3F6A761-ACFB-466A-ADCF-3B9A26E5A7C3}" type="slidenum">
              <a:rPr lang="zh-CN" altLang="en-US" smtClean="0"/>
              <a:t>93</a:t>
            </a:fld>
            <a:endParaRPr lang="zh-CN" altLang="en-US"/>
          </a:p>
        </p:txBody>
      </p:sp>
    </p:spTree>
    <p:extLst>
      <p:ext uri="{BB962C8B-B14F-4D97-AF65-F5344CB8AC3E}">
        <p14:creationId xmlns:p14="http://schemas.microsoft.com/office/powerpoint/2010/main" val="2494211020"/>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3F6A761-ACFB-466A-ADCF-3B9A26E5A7C3}" type="slidenum">
              <a:rPr lang="zh-CN" altLang="en-US" smtClean="0"/>
              <a:t>94</a:t>
            </a:fld>
            <a:endParaRPr lang="zh-CN" altLang="en-US"/>
          </a:p>
        </p:txBody>
      </p:sp>
    </p:spTree>
    <p:extLst>
      <p:ext uri="{BB962C8B-B14F-4D97-AF65-F5344CB8AC3E}">
        <p14:creationId xmlns:p14="http://schemas.microsoft.com/office/powerpoint/2010/main" val="2065791620"/>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3F6A761-ACFB-466A-ADCF-3B9A26E5A7C3}" type="slidenum">
              <a:rPr lang="zh-CN" altLang="en-US" smtClean="0"/>
              <a:t>95</a:t>
            </a:fld>
            <a:endParaRPr lang="zh-CN" altLang="en-US"/>
          </a:p>
        </p:txBody>
      </p:sp>
    </p:spTree>
    <p:extLst>
      <p:ext uri="{BB962C8B-B14F-4D97-AF65-F5344CB8AC3E}">
        <p14:creationId xmlns:p14="http://schemas.microsoft.com/office/powerpoint/2010/main" val="825862533"/>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3F6A761-ACFB-466A-ADCF-3B9A26E5A7C3}" type="slidenum">
              <a:rPr lang="zh-CN" altLang="en-US" smtClean="0"/>
              <a:t>96</a:t>
            </a:fld>
            <a:endParaRPr lang="zh-CN" altLang="en-US"/>
          </a:p>
        </p:txBody>
      </p:sp>
    </p:spTree>
    <p:extLst>
      <p:ext uri="{BB962C8B-B14F-4D97-AF65-F5344CB8AC3E}">
        <p14:creationId xmlns:p14="http://schemas.microsoft.com/office/powerpoint/2010/main" val="2627392807"/>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3F6A761-ACFB-466A-ADCF-3B9A26E5A7C3}" type="slidenum">
              <a:rPr lang="zh-CN" altLang="en-US" smtClean="0"/>
              <a:t>97</a:t>
            </a:fld>
            <a:endParaRPr lang="zh-CN" altLang="en-US"/>
          </a:p>
        </p:txBody>
      </p:sp>
    </p:spTree>
    <p:extLst>
      <p:ext uri="{BB962C8B-B14F-4D97-AF65-F5344CB8AC3E}">
        <p14:creationId xmlns:p14="http://schemas.microsoft.com/office/powerpoint/2010/main" val="36697522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898" name="幻灯片图像占位符 1"/>
          <p:cNvSpPr>
            <a:spLocks noGrp="1" noRot="1" noChangeAspect="1"/>
          </p:cNvSpPr>
          <p:nvPr>
            <p:ph type="sldImg"/>
          </p:nvPr>
        </p:nvSpPr>
        <p:spPr>
          <a:xfrm>
            <a:off x="109538" y="741363"/>
            <a:ext cx="6578600" cy="3702050"/>
          </a:xfrm>
        </p:spPr>
      </p:sp>
      <p:sp>
        <p:nvSpPr>
          <p:cNvPr id="1048899" name="备注占位符 2"/>
          <p:cNvSpPr>
            <a:spLocks noGrp="1"/>
          </p:cNvSpPr>
          <p:nvPr>
            <p:ph type="body" idx="1"/>
          </p:nvPr>
        </p:nvSpPr>
        <p:spPr/>
        <p:txBody>
          <a:bodyPr/>
          <a:lstStyle/>
          <a:p>
            <a:endParaRPr lang="zh-CN" altLang="en-US" b="1" dirty="0"/>
          </a:p>
        </p:txBody>
      </p:sp>
      <p:sp>
        <p:nvSpPr>
          <p:cNvPr id="1048900" name="灯片编号占位符 3"/>
          <p:cNvSpPr>
            <a:spLocks noGrp="1"/>
          </p:cNvSpPr>
          <p:nvPr>
            <p:ph type="sldNum" sz="quarter" idx="10"/>
          </p:nvPr>
        </p:nvSpPr>
        <p:spPr/>
        <p:txBody>
          <a:bodyPr/>
          <a:lstStyle/>
          <a:p>
            <a:fld id="{2475198A-F9AE-4BFA-9B2B-8E5E3915DC50}" type="slidenum">
              <a:rPr lang="zh-CN" altLang="en-US" smtClean="0">
                <a:solidFill>
                  <a:prstClr val="black"/>
                </a:solidFill>
              </a:rPr>
              <a:t>17</a:t>
            </a:fld>
            <a:endParaRPr lang="zh-CN" altLang="en-US">
              <a:solidFill>
                <a:prstClr val="black"/>
              </a:solidFill>
            </a:endParaRPr>
          </a:p>
        </p:txBody>
      </p:sp>
    </p:spTree>
    <p:extLst>
      <p:ext uri="{BB962C8B-B14F-4D97-AF65-F5344CB8AC3E}">
        <p14:creationId xmlns:p14="http://schemas.microsoft.com/office/powerpoint/2010/main" val="2572163145"/>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3F6A761-ACFB-466A-ADCF-3B9A26E5A7C3}" type="slidenum">
              <a:rPr lang="zh-CN" altLang="en-US" smtClean="0"/>
              <a:t>98</a:t>
            </a:fld>
            <a:endParaRPr lang="zh-CN" altLang="en-US"/>
          </a:p>
        </p:txBody>
      </p:sp>
    </p:spTree>
    <p:extLst>
      <p:ext uri="{BB962C8B-B14F-4D97-AF65-F5344CB8AC3E}">
        <p14:creationId xmlns:p14="http://schemas.microsoft.com/office/powerpoint/2010/main" val="1645706690"/>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3F6A761-ACFB-466A-ADCF-3B9A26E5A7C3}" type="slidenum">
              <a:rPr lang="zh-CN" altLang="en-US" smtClean="0"/>
              <a:t>99</a:t>
            </a:fld>
            <a:endParaRPr lang="zh-CN" altLang="en-US"/>
          </a:p>
        </p:txBody>
      </p:sp>
    </p:spTree>
    <p:extLst>
      <p:ext uri="{BB962C8B-B14F-4D97-AF65-F5344CB8AC3E}">
        <p14:creationId xmlns:p14="http://schemas.microsoft.com/office/powerpoint/2010/main" val="1289927989"/>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3F6A761-ACFB-466A-ADCF-3B9A26E5A7C3}" type="slidenum">
              <a:rPr lang="zh-CN" altLang="en-US" smtClean="0"/>
              <a:t>100</a:t>
            </a:fld>
            <a:endParaRPr lang="zh-CN" altLang="en-US"/>
          </a:p>
        </p:txBody>
      </p:sp>
    </p:spTree>
    <p:extLst>
      <p:ext uri="{BB962C8B-B14F-4D97-AF65-F5344CB8AC3E}">
        <p14:creationId xmlns:p14="http://schemas.microsoft.com/office/powerpoint/2010/main" val="1527636407"/>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3F6A761-ACFB-466A-ADCF-3B9A26E5A7C3}" type="slidenum">
              <a:rPr lang="zh-CN" altLang="en-US" smtClean="0"/>
              <a:t>101</a:t>
            </a:fld>
            <a:endParaRPr lang="zh-CN" altLang="en-US"/>
          </a:p>
        </p:txBody>
      </p:sp>
    </p:spTree>
    <p:extLst>
      <p:ext uri="{BB962C8B-B14F-4D97-AF65-F5344CB8AC3E}">
        <p14:creationId xmlns:p14="http://schemas.microsoft.com/office/powerpoint/2010/main" val="672873798"/>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3F6A761-ACFB-466A-ADCF-3B9A26E5A7C3}" type="slidenum">
              <a:rPr lang="zh-CN" altLang="en-US" smtClean="0"/>
              <a:t>102</a:t>
            </a:fld>
            <a:endParaRPr lang="zh-CN" altLang="en-US"/>
          </a:p>
        </p:txBody>
      </p:sp>
    </p:spTree>
    <p:extLst>
      <p:ext uri="{BB962C8B-B14F-4D97-AF65-F5344CB8AC3E}">
        <p14:creationId xmlns:p14="http://schemas.microsoft.com/office/powerpoint/2010/main" val="1939719532"/>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3F6A761-ACFB-466A-ADCF-3B9A26E5A7C3}" type="slidenum">
              <a:rPr lang="zh-CN" altLang="en-US" smtClean="0"/>
              <a:t>103</a:t>
            </a:fld>
            <a:endParaRPr lang="zh-CN" altLang="en-US"/>
          </a:p>
        </p:txBody>
      </p:sp>
    </p:spTree>
    <p:extLst>
      <p:ext uri="{BB962C8B-B14F-4D97-AF65-F5344CB8AC3E}">
        <p14:creationId xmlns:p14="http://schemas.microsoft.com/office/powerpoint/2010/main" val="2775829117"/>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3F6A761-ACFB-466A-ADCF-3B9A26E5A7C3}" type="slidenum">
              <a:rPr lang="zh-CN" altLang="en-US" smtClean="0"/>
              <a:t>104</a:t>
            </a:fld>
            <a:endParaRPr lang="zh-CN" altLang="en-US"/>
          </a:p>
        </p:txBody>
      </p:sp>
    </p:spTree>
    <p:extLst>
      <p:ext uri="{BB962C8B-B14F-4D97-AF65-F5344CB8AC3E}">
        <p14:creationId xmlns:p14="http://schemas.microsoft.com/office/powerpoint/2010/main" val="395829819"/>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3F6A761-ACFB-466A-ADCF-3B9A26E5A7C3}" type="slidenum">
              <a:rPr lang="zh-CN" altLang="en-US" smtClean="0"/>
              <a:t>105</a:t>
            </a:fld>
            <a:endParaRPr lang="zh-CN" altLang="en-US"/>
          </a:p>
        </p:txBody>
      </p:sp>
    </p:spTree>
    <p:extLst>
      <p:ext uri="{BB962C8B-B14F-4D97-AF65-F5344CB8AC3E}">
        <p14:creationId xmlns:p14="http://schemas.microsoft.com/office/powerpoint/2010/main" val="3015679059"/>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3F6A761-ACFB-466A-ADCF-3B9A26E5A7C3}" type="slidenum">
              <a:rPr lang="zh-CN" altLang="en-US" smtClean="0"/>
              <a:t>106</a:t>
            </a:fld>
            <a:endParaRPr lang="zh-CN" altLang="en-US"/>
          </a:p>
        </p:txBody>
      </p:sp>
    </p:spTree>
    <p:extLst>
      <p:ext uri="{BB962C8B-B14F-4D97-AF65-F5344CB8AC3E}">
        <p14:creationId xmlns:p14="http://schemas.microsoft.com/office/powerpoint/2010/main" val="2045130573"/>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77E94B9-1F08-48DF-B7B6-E879767F1CA5}" type="slidenum">
              <a:rPr lang="zh-CN" altLang="en-US" smtClean="0"/>
              <a:t>107</a:t>
            </a:fld>
            <a:endParaRPr lang="zh-CN" altLang="en-US"/>
          </a:p>
        </p:txBody>
      </p:sp>
    </p:spTree>
    <p:extLst>
      <p:ext uri="{BB962C8B-B14F-4D97-AF65-F5344CB8AC3E}">
        <p14:creationId xmlns:p14="http://schemas.microsoft.com/office/powerpoint/2010/main" val="162891501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600" advClick="0" advTm="1000">
        <p14:prism isContent="1" isInverted="1"/>
      </p:transition>
    </mc:Choice>
    <mc:Fallback xmlns="">
      <p:transition spd="slow" advClick="0" advTm="1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600" advClick="0" advTm="1000">
        <p14:prism isContent="1" isInverted="1"/>
      </p:transition>
    </mc:Choice>
    <mc:Fallback xmlns="">
      <p:transition spd="slow" advClick="0" advTm="1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7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600" advClick="0" advTm="1000">
        <p14:prism isContent="1" isInverted="1"/>
      </p:transition>
    </mc:Choice>
    <mc:Fallback xmlns="">
      <p:transition spd="slow" advClick="0" advTm="100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内容占位符 2"/>
          <p:cNvSpPr>
            <a:spLocks noGrp="1"/>
          </p:cNvSpPr>
          <p:nvPr>
            <p:ph idx="1" hasCustomPrompt="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hasCustomPrompt="1"/>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CC656BBA-ABFE-41B3-B648-AB586EB40D1B}" type="datetimeFigureOut">
              <a:rPr lang="zh-CN" altLang="en-US" smtClean="0"/>
              <a:t>2023-08-05</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A35F372B-0072-4BE8-B1FF-3116CE4E13A7}"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Click="0" advTm="1000">
        <p14:prism isContent="1" isInverted="1"/>
      </p:transition>
    </mc:Choice>
    <mc:Fallback xmlns="">
      <p:transition spd="slow" advClick="0" advTm="100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CC656BBA-ABFE-41B3-B648-AB586EB40D1B}" type="datetimeFigureOut">
              <a:rPr lang="zh-CN" altLang="en-US" smtClean="0"/>
              <a:t>2023-08-05</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A35F372B-0072-4BE8-B1FF-3116CE4E13A7}"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Click="0" advTm="1000">
        <p14:prism isContent="1" isInverted="1"/>
      </p:transition>
    </mc:Choice>
    <mc:Fallback xmlns="">
      <p:transition spd="slow" advClick="0" advTm="100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hasCustomPrompt="1"/>
          </p:nvPr>
        </p:nvSpPr>
        <p:spPr>
          <a:xfrm>
            <a:off x="838200" y="1825625"/>
            <a:ext cx="10515600" cy="4351338"/>
          </a:xfrm>
          <a:prstGeom prst="rect">
            <a:avLst/>
          </a:prstGeo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CC656BBA-ABFE-41B3-B648-AB586EB40D1B}" type="datetimeFigureOut">
              <a:rPr lang="zh-CN" altLang="en-US" smtClean="0"/>
              <a:t>2023-08-05</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A35F372B-0072-4BE8-B1FF-3116CE4E13A7}"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Click="0" advTm="1000">
        <p14:prism isContent="1" isInverted="1"/>
      </p:transition>
    </mc:Choice>
    <mc:Fallback xmlns="">
      <p:transition spd="slow" advClick="0" advTm="100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竖排标题与文本">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600" advClick="0" advTm="1000">
        <p14:prism isContent="1" isInverted="1"/>
      </p:transition>
    </mc:Choice>
    <mc:Fallback xmlns="">
      <p:transition spd="slow" advClick="0" advTm="100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Full Screen Image">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cstate="email"/>
          <a:stretch>
            <a:fillRect/>
          </a:stretch>
        </p:blipFill>
        <p:spPr>
          <a:xfrm>
            <a:off x="0" y="0"/>
            <a:ext cx="12192000" cy="6858000"/>
          </a:xfrm>
          <a:prstGeom prst="rect">
            <a:avLst/>
          </a:prstGeom>
        </p:spPr>
      </p:pic>
      <p:sp>
        <p:nvSpPr>
          <p:cNvPr id="2" name="矩形 1"/>
          <p:cNvSpPr/>
          <p:nvPr userDrawn="1"/>
        </p:nvSpPr>
        <p:spPr>
          <a:xfrm>
            <a:off x="0" y="0"/>
            <a:ext cx="12192000" cy="6858000"/>
          </a:xfrm>
          <a:prstGeom prst="rect">
            <a:avLst/>
          </a:prstGeom>
          <a:solidFill>
            <a:schemeClr val="bg1">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4" tIns="45713" rIns="91424" bIns="45713" rtlCol="0" anchor="ctr"/>
          <a:lstStyle/>
          <a:p>
            <a:pPr algn="ctr"/>
            <a:endParaRPr lang="zh-CN" altLang="en-US" sz="2400"/>
          </a:p>
        </p:txBody>
      </p:sp>
      <p:sp>
        <p:nvSpPr>
          <p:cNvPr id="3" name="TextBox 1"/>
          <p:cNvSpPr txBox="1"/>
          <p:nvPr userDrawn="1"/>
        </p:nvSpPr>
        <p:spPr>
          <a:xfrm>
            <a:off x="5154218" y="491612"/>
            <a:ext cx="1723516" cy="399967"/>
          </a:xfrm>
          <a:prstGeom prst="rect">
            <a:avLst/>
          </a:prstGeom>
          <a:noFill/>
        </p:spPr>
        <p:txBody>
          <a:bodyPr wrap="none" lIns="91424" tIns="45713" rIns="91424" bIns="45713" rtlCol="0">
            <a:spAutoFit/>
          </a:bodyPr>
          <a:lstStyle/>
          <a:p>
            <a:pPr lvl="0" algn="ctr"/>
            <a:r>
              <a:rPr lang="zh-CN" altLang="en-US" sz="2000" b="1" dirty="0">
                <a:solidFill>
                  <a:prstClr val="black">
                    <a:lumMod val="65000"/>
                    <a:lumOff val="35000"/>
                  </a:prstClr>
                </a:solidFill>
                <a:latin typeface="Arial" panose="020B0604020202020204" pitchFamily="34" charset="0"/>
                <a:ea typeface="微软雅黑" panose="020B0503020204020204" pitchFamily="34" charset="-122"/>
                <a:sym typeface="Arial" panose="020B0604020202020204" pitchFamily="34" charset="0"/>
              </a:rPr>
              <a:t>点击添加标题</a:t>
            </a:r>
            <a:endParaRPr lang="en-US" altLang="zh-CN" sz="2000" b="1" dirty="0">
              <a:solidFill>
                <a:prstClr val="black">
                  <a:lumMod val="65000"/>
                  <a:lumOff val="35000"/>
                </a:prst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 name="TextBox 2"/>
          <p:cNvSpPr txBox="1"/>
          <p:nvPr userDrawn="1"/>
        </p:nvSpPr>
        <p:spPr>
          <a:xfrm>
            <a:off x="4366331" y="947397"/>
            <a:ext cx="3416309" cy="461651"/>
          </a:xfrm>
          <a:prstGeom prst="rect">
            <a:avLst/>
          </a:prstGeom>
          <a:noFill/>
        </p:spPr>
        <p:txBody>
          <a:bodyPr wrap="square" lIns="91424" tIns="45713" rIns="91424" bIns="45713" rtlCol="0">
            <a:spAutoFit/>
          </a:bodyPr>
          <a:lstStyle/>
          <a:p>
            <a:pPr algn="ctr"/>
            <a:r>
              <a:rPr lang="zh-CN" altLang="en-US" sz="1200" dirty="0">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您的内容打在这里，或通过复制文本后在此选择粘贴，并选择只保留文字。</a:t>
            </a:r>
            <a:endParaRPr lang="en-US" sz="1200" dirty="0">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1600" advClick="0" advTm="1000">
        <p14:prism isContent="1" isInverted="1"/>
      </p:transition>
    </mc:Choice>
    <mc:Fallback xmlns="">
      <p:transition spd="slow" advClick="0" advTm="100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600" advClick="0" advTm="1000">
        <p14:prism isContent="1" isInverted="1"/>
      </p:transition>
    </mc:Choice>
    <mc:Fallback xmlns="">
      <p:transition spd="slow" advClick="0" advTm="1000">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First Slide">
    <p:spTree>
      <p:nvGrpSpPr>
        <p:cNvPr id="1" name=""/>
        <p:cNvGrpSpPr/>
        <p:nvPr/>
      </p:nvGrpSpPr>
      <p:grpSpPr>
        <a:xfrm>
          <a:off x="0" y="0"/>
          <a:ext cx="0" cy="0"/>
          <a:chOff x="0" y="0"/>
          <a:chExt cx="0" cy="0"/>
        </a:xfrm>
      </p:grpSpPr>
      <p:sp>
        <p:nvSpPr>
          <p:cNvPr id="15" name="Picture Placeholder 2"/>
          <p:cNvSpPr>
            <a:spLocks noGrp="1"/>
          </p:cNvSpPr>
          <p:nvPr>
            <p:ph type="pic" sz="quarter" idx="17"/>
          </p:nvPr>
        </p:nvSpPr>
        <p:spPr>
          <a:xfrm>
            <a:off x="4064000" y="441962"/>
            <a:ext cx="4368800" cy="3083564"/>
          </a:xfrm>
          <a:custGeom>
            <a:avLst/>
            <a:gdLst/>
            <a:ahLst/>
            <a:cxnLst/>
            <a:rect l="l" t="t" r="r" b="b"/>
            <a:pathLst>
              <a:path w="3276600" h="3124200">
                <a:moveTo>
                  <a:pt x="3028950" y="0"/>
                </a:moveTo>
                <a:cubicBezTo>
                  <a:pt x="3165723" y="0"/>
                  <a:pt x="3276600" y="110877"/>
                  <a:pt x="3276600" y="247650"/>
                </a:cubicBezTo>
                <a:lnTo>
                  <a:pt x="3276600" y="2876550"/>
                </a:lnTo>
                <a:cubicBezTo>
                  <a:pt x="3276600" y="3013323"/>
                  <a:pt x="3165723" y="3124200"/>
                  <a:pt x="3028950" y="3124200"/>
                </a:cubicBezTo>
                <a:cubicBezTo>
                  <a:pt x="2892177" y="3124200"/>
                  <a:pt x="2781300" y="3013323"/>
                  <a:pt x="2781300" y="2876550"/>
                </a:cubicBezTo>
                <a:lnTo>
                  <a:pt x="2781300" y="247650"/>
                </a:lnTo>
                <a:cubicBezTo>
                  <a:pt x="2781300" y="110877"/>
                  <a:pt x="2892177" y="0"/>
                  <a:pt x="3028950" y="0"/>
                </a:cubicBezTo>
                <a:close/>
                <a:moveTo>
                  <a:pt x="2317750" y="0"/>
                </a:moveTo>
                <a:cubicBezTo>
                  <a:pt x="2454523" y="0"/>
                  <a:pt x="2565400" y="110877"/>
                  <a:pt x="2565400" y="247650"/>
                </a:cubicBezTo>
                <a:lnTo>
                  <a:pt x="2565400" y="2876550"/>
                </a:lnTo>
                <a:cubicBezTo>
                  <a:pt x="2565400" y="3013323"/>
                  <a:pt x="2454523" y="3124200"/>
                  <a:pt x="2317750" y="3124200"/>
                </a:cubicBezTo>
                <a:cubicBezTo>
                  <a:pt x="2180977" y="3124200"/>
                  <a:pt x="2070100" y="3013323"/>
                  <a:pt x="2070100" y="2876550"/>
                </a:cubicBezTo>
                <a:lnTo>
                  <a:pt x="2070100" y="247650"/>
                </a:lnTo>
                <a:cubicBezTo>
                  <a:pt x="2070100" y="110877"/>
                  <a:pt x="2180977" y="0"/>
                  <a:pt x="2317750" y="0"/>
                </a:cubicBezTo>
                <a:close/>
                <a:moveTo>
                  <a:pt x="1606550" y="0"/>
                </a:moveTo>
                <a:cubicBezTo>
                  <a:pt x="1743323" y="0"/>
                  <a:pt x="1854200" y="110877"/>
                  <a:pt x="1854200" y="247650"/>
                </a:cubicBezTo>
                <a:lnTo>
                  <a:pt x="1854200" y="2876550"/>
                </a:lnTo>
                <a:cubicBezTo>
                  <a:pt x="1854200" y="3013323"/>
                  <a:pt x="1743323" y="3124200"/>
                  <a:pt x="1606550" y="3124200"/>
                </a:cubicBezTo>
                <a:cubicBezTo>
                  <a:pt x="1469777" y="3124200"/>
                  <a:pt x="1358900" y="3013323"/>
                  <a:pt x="1358900" y="2876550"/>
                </a:cubicBezTo>
                <a:lnTo>
                  <a:pt x="1358900" y="247650"/>
                </a:lnTo>
                <a:cubicBezTo>
                  <a:pt x="1358900" y="110877"/>
                  <a:pt x="1469777" y="0"/>
                  <a:pt x="1606550" y="0"/>
                </a:cubicBezTo>
                <a:close/>
                <a:moveTo>
                  <a:pt x="958850" y="0"/>
                </a:moveTo>
                <a:cubicBezTo>
                  <a:pt x="1095623" y="0"/>
                  <a:pt x="1206500" y="110877"/>
                  <a:pt x="1206500" y="247650"/>
                </a:cubicBezTo>
                <a:lnTo>
                  <a:pt x="1206500" y="2876550"/>
                </a:lnTo>
                <a:cubicBezTo>
                  <a:pt x="1206500" y="3013323"/>
                  <a:pt x="1095623" y="3124200"/>
                  <a:pt x="958850" y="3124200"/>
                </a:cubicBezTo>
                <a:cubicBezTo>
                  <a:pt x="822077" y="3124200"/>
                  <a:pt x="711200" y="3013323"/>
                  <a:pt x="711200" y="2876550"/>
                </a:cubicBezTo>
                <a:lnTo>
                  <a:pt x="711200" y="247650"/>
                </a:lnTo>
                <a:cubicBezTo>
                  <a:pt x="711200" y="110877"/>
                  <a:pt x="822077" y="0"/>
                  <a:pt x="958850" y="0"/>
                </a:cubicBezTo>
                <a:close/>
                <a:moveTo>
                  <a:pt x="247650" y="0"/>
                </a:moveTo>
                <a:cubicBezTo>
                  <a:pt x="384423" y="0"/>
                  <a:pt x="495300" y="110877"/>
                  <a:pt x="495300" y="247650"/>
                </a:cubicBezTo>
                <a:lnTo>
                  <a:pt x="495300" y="2876550"/>
                </a:lnTo>
                <a:cubicBezTo>
                  <a:pt x="495300" y="3013323"/>
                  <a:pt x="384423" y="3124200"/>
                  <a:pt x="247650" y="3124200"/>
                </a:cubicBezTo>
                <a:cubicBezTo>
                  <a:pt x="110877" y="3124200"/>
                  <a:pt x="0" y="3013323"/>
                  <a:pt x="0" y="2876550"/>
                </a:cubicBezTo>
                <a:lnTo>
                  <a:pt x="0" y="247650"/>
                </a:lnTo>
                <a:cubicBezTo>
                  <a:pt x="0" y="110877"/>
                  <a:pt x="110877" y="0"/>
                  <a:pt x="247650" y="0"/>
                </a:cubicBezTo>
                <a:close/>
              </a:path>
            </a:pathLst>
          </a:custGeom>
          <a:effectLst/>
        </p:spPr>
        <p:txBody>
          <a:bodyPr vert="horz" lIns="95057" tIns="47529" rIns="95057" bIns="47529"/>
          <a:lstStyle>
            <a:lvl1pPr marL="0" indent="0" algn="ctr">
              <a:buNone/>
              <a:defRPr sz="1200">
                <a:solidFill>
                  <a:srgbClr val="7F7F7F"/>
                </a:solidFill>
                <a:latin typeface="Lato Regular"/>
                <a:cs typeface="Lato Regular"/>
              </a:defRPr>
            </a:lvl1pPr>
          </a:lstStyle>
          <a:p>
            <a:endParaRPr lang="en-US" dirty="0"/>
          </a:p>
        </p:txBody>
      </p:sp>
      <p:sp>
        <p:nvSpPr>
          <p:cNvPr id="8" name="Text Placeholder 7"/>
          <p:cNvSpPr>
            <a:spLocks noGrp="1"/>
          </p:cNvSpPr>
          <p:nvPr>
            <p:ph type="body" sz="quarter" idx="10" hasCustomPrompt="1"/>
          </p:nvPr>
        </p:nvSpPr>
        <p:spPr>
          <a:xfrm>
            <a:off x="3954706" y="3801452"/>
            <a:ext cx="4511964" cy="431780"/>
          </a:xfrm>
          <a:prstGeom prst="rect">
            <a:avLst/>
          </a:prstGeom>
        </p:spPr>
        <p:txBody>
          <a:bodyPr vert="horz" lIns="0" tIns="40504" rIns="0" bIns="40504" anchor="ctr"/>
          <a:lstStyle>
            <a:lvl1pPr marL="0" indent="0" algn="ctr">
              <a:lnSpc>
                <a:spcPct val="100000"/>
              </a:lnSpc>
              <a:spcBef>
                <a:spcPts val="0"/>
              </a:spcBef>
              <a:buNone/>
              <a:defRPr sz="4665" b="1">
                <a:solidFill>
                  <a:schemeClr val="bg1"/>
                </a:solidFill>
                <a:latin typeface="Lato Hairline"/>
                <a:cs typeface="Lato Hairline"/>
              </a:defRPr>
            </a:lvl1pPr>
          </a:lstStyle>
          <a:p>
            <a:pPr lvl="0"/>
            <a:r>
              <a:rPr lang="es-ES_tradnl" dirty="0"/>
              <a:t>TITLE HERE</a:t>
            </a:r>
          </a:p>
        </p:txBody>
      </p:sp>
      <p:sp>
        <p:nvSpPr>
          <p:cNvPr id="9" name="Text Placeholder 7"/>
          <p:cNvSpPr>
            <a:spLocks noGrp="1"/>
          </p:cNvSpPr>
          <p:nvPr>
            <p:ph type="body" sz="quarter" idx="11" hasCustomPrompt="1"/>
          </p:nvPr>
        </p:nvSpPr>
        <p:spPr>
          <a:xfrm>
            <a:off x="3954706" y="4385251"/>
            <a:ext cx="4511964" cy="228451"/>
          </a:xfrm>
          <a:prstGeom prst="rect">
            <a:avLst/>
          </a:prstGeom>
        </p:spPr>
        <p:txBody>
          <a:bodyPr vert="horz" lIns="0" tIns="40504" rIns="0" bIns="40504" anchor="ctr"/>
          <a:lstStyle>
            <a:lvl1pPr marL="0" indent="0" algn="ctr">
              <a:lnSpc>
                <a:spcPct val="100000"/>
              </a:lnSpc>
              <a:spcBef>
                <a:spcPts val="0"/>
              </a:spcBef>
              <a:spcAft>
                <a:spcPts val="0"/>
              </a:spcAft>
              <a:buNone/>
              <a:defRPr sz="2000" b="0">
                <a:solidFill>
                  <a:schemeClr val="accent3"/>
                </a:solidFill>
                <a:latin typeface="Lato Light"/>
                <a:cs typeface="Lato Light"/>
              </a:defRPr>
            </a:lvl1pPr>
          </a:lstStyle>
          <a:p>
            <a:pPr lvl="0"/>
            <a:r>
              <a:rPr lang="es-ES_tradnl" dirty="0" err="1"/>
              <a:t>Ultimate</a:t>
            </a:r>
            <a:r>
              <a:rPr lang="es-ES_tradnl" dirty="0"/>
              <a:t> </a:t>
            </a:r>
            <a:r>
              <a:rPr lang="es-ES_tradnl" dirty="0" err="1"/>
              <a:t>Powerpoint</a:t>
            </a:r>
            <a:r>
              <a:rPr lang="es-ES_tradnl" dirty="0"/>
              <a:t> </a:t>
            </a:r>
            <a:r>
              <a:rPr lang="es-ES_tradnl" dirty="0" err="1"/>
              <a:t>Template</a:t>
            </a:r>
            <a:endParaRPr lang="es-ES_tradnl" dirty="0"/>
          </a:p>
        </p:txBody>
      </p:sp>
      <p:sp>
        <p:nvSpPr>
          <p:cNvPr id="10" name="Text Placeholder 2"/>
          <p:cNvSpPr>
            <a:spLocks noGrp="1"/>
          </p:cNvSpPr>
          <p:nvPr>
            <p:ph type="body" sz="quarter" idx="16" hasCustomPrompt="1"/>
          </p:nvPr>
        </p:nvSpPr>
        <p:spPr>
          <a:xfrm>
            <a:off x="3975169" y="4817825"/>
            <a:ext cx="4488039" cy="1536868"/>
          </a:xfrm>
          <a:prstGeom prst="rect">
            <a:avLst/>
          </a:prstGeom>
        </p:spPr>
        <p:txBody>
          <a:bodyPr vert="horz" lIns="0" tIns="0" rIns="0" bIns="0"/>
          <a:lstStyle>
            <a:lvl1pPr marL="0" indent="0" algn="ctr">
              <a:lnSpc>
                <a:spcPct val="130000"/>
              </a:lnSpc>
              <a:buNone/>
              <a:defRPr sz="160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non </a:t>
            </a:r>
            <a:r>
              <a:rPr lang="en-US" dirty="0" err="1"/>
              <a:t>purus</a:t>
            </a:r>
            <a:r>
              <a:rPr lang="en-US" dirty="0"/>
              <a:t>. Maecenas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a:t>
            </a:r>
          </a:p>
        </p:txBody>
      </p:sp>
    </p:spTree>
  </p:cSld>
  <p:clrMapOvr>
    <a:masterClrMapping/>
  </p:clrMapOvr>
  <mc:AlternateContent xmlns:mc="http://schemas.openxmlformats.org/markup-compatibility/2006" xmlns:p14="http://schemas.microsoft.com/office/powerpoint/2010/main">
    <mc:Choice Requires="p14">
      <p:transition spd="slow" p14:dur="1600" advClick="0" advTm="1000">
        <p14:prism isContent="1" isInverted="1"/>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nodePh="1">
                                  <p:stCondLst>
                                    <p:cond delay="0"/>
                                  </p:stCondLst>
                                  <p:endCondLst>
                                    <p:cond evt="begin" delay="0">
                                      <p:tn val="5"/>
                                    </p:cond>
                                  </p:end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1400"/>
                                        <p:tgtEl>
                                          <p:spTgt spid="15"/>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800"/>
                                  </p:stCondLst>
                                  <p:childTnLst>
                                    <p:set>
                                      <p:cBhvr>
                                        <p:cTn id="19" dur="1" fill="hold">
                                          <p:stCondLst>
                                            <p:cond delay="0"/>
                                          </p:stCondLst>
                                        </p:cTn>
                                        <p:tgtEl>
                                          <p:spTgt spid="10">
                                            <p:txEl>
                                              <p:pRg st="0" end="0"/>
                                            </p:txEl>
                                          </p:spTgt>
                                        </p:tgtEl>
                                        <p:attrNameLst>
                                          <p:attrName>style.visibility</p:attrName>
                                        </p:attrNameLst>
                                      </p:cBhvr>
                                      <p:to>
                                        <p:strVal val="visible"/>
                                      </p:to>
                                    </p:set>
                                    <p:animEffect transition="in" filter="fade">
                                      <p:cBhvr>
                                        <p:cTn id="2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10" grpId="0" build="p">
        <p:tmplLst>
          <p:tmpl lvl="1">
            <p:tnLst>
              <p:par>
                <p:cTn presetID="10" presetClass="entr" presetSubtype="0" fill="hold" nodeType="withEffect">
                  <p:stCondLst>
                    <p:cond delay="80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4_第一节">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600" advClick="0" advTm="1000">
        <p14:prism isContent="1" isInverted="1"/>
      </p:transition>
    </mc:Choice>
    <mc:Fallback xmlns="">
      <p:transition spd="slow" advClick="0" advTm="1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600" advClick="0" advTm="1000">
        <p14:prism isContent="1" isInverted="1"/>
      </p:transition>
    </mc:Choice>
    <mc:Fallback xmlns="">
      <p:transition spd="slow" advClick="0" advTm="100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第五章">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600" advClick="0" advTm="1000">
        <p14:prism isContent="1" isInverted="1"/>
      </p:transition>
    </mc:Choice>
    <mc:Fallback xmlns="">
      <p:transition spd="slow" advClick="0" advTm="1000">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75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600" advClick="0" advTm="1000">
        <p14:prism isContent="1" isInverted="1"/>
      </p:transition>
    </mc:Choice>
    <mc:Fallback xmlns="">
      <p:transition spd="slow" advClick="0" advTm="1000">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Main Title+ SubTitle_Footer">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600" advClick="0" advTm="1000">
        <p14:prism isContent="1" isInverted="1"/>
      </p:transition>
    </mc:Choice>
    <mc:Fallback xmlns="">
      <p:transition spd="slow" advClick="0" advTm="1000">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600" advClick="0" advTm="1000">
        <p14:prism isContent="1" isInverted="1"/>
      </p:transition>
    </mc:Choice>
    <mc:Fallback xmlns="">
      <p:transition spd="slow" advClick="0" advTm="1000">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_两栏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600" advClick="0" advTm="1000">
        <p14:prism isContent="1" isInverted="1"/>
      </p:transition>
    </mc:Choice>
    <mc:Fallback xmlns="">
      <p:transition spd="slow" advClick="0" advTm="1000">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_内容与标题">
    <p:spTree>
      <p:nvGrpSpPr>
        <p:cNvPr id="1" name=""/>
        <p:cNvGrpSpPr/>
        <p:nvPr/>
      </p:nvGrpSpPr>
      <p:grpSpPr>
        <a:xfrm>
          <a:off x="0" y="0"/>
          <a:ext cx="0" cy="0"/>
          <a:chOff x="0" y="0"/>
          <a:chExt cx="0" cy="0"/>
        </a:xfrm>
      </p:grpSpPr>
      <p:sp>
        <p:nvSpPr>
          <p:cNvPr id="2" name="矩形 1"/>
          <p:cNvSpPr/>
          <p:nvPr userDrawn="1"/>
        </p:nvSpPr>
        <p:spPr>
          <a:xfrm>
            <a:off x="0" y="1"/>
            <a:ext cx="12192000" cy="6858000"/>
          </a:xfrm>
          <a:prstGeom prst="rect">
            <a:avLst/>
          </a:prstGeom>
          <a:gradFill>
            <a:gsLst>
              <a:gs pos="0">
                <a:schemeClr val="accent1">
                  <a:lumMod val="5000"/>
                  <a:lumOff val="95000"/>
                  <a:alpha val="84000"/>
                </a:schemeClr>
              </a:gs>
              <a:gs pos="56000">
                <a:srgbClr val="FCFDFA">
                  <a:alpha val="88000"/>
                </a:srgbClr>
              </a:gs>
              <a:gs pos="100000">
                <a:schemeClr val="bg1">
                  <a:alpha val="7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91429" tIns="45715" rIns="91429" bIns="45715"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Click="0" advTm="1000">
        <p14:prism isContent="1" isInverted="1"/>
      </p:transition>
    </mc:Choice>
    <mc:Fallback xmlns="">
      <p:transition spd="slow" advClick="0" advTm="1000">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Custom Layout 2">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600" advClick="0" advTm="1000">
        <p14:prism isContent="1" isInverted="1"/>
      </p:transition>
    </mc:Choice>
    <mc:Fallback xmlns="">
      <p:transition spd="slow" advClick="0" advTm="1000">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2_仅标题">
    <p:spTree>
      <p:nvGrpSpPr>
        <p:cNvPr id="1" name=""/>
        <p:cNvGrpSpPr/>
        <p:nvPr/>
      </p:nvGrpSpPr>
      <p:grpSpPr>
        <a:xfrm>
          <a:off x="0" y="0"/>
          <a:ext cx="0" cy="0"/>
          <a:chOff x="0" y="0"/>
          <a:chExt cx="0" cy="0"/>
        </a:xfrm>
      </p:grpSpPr>
      <p:sp>
        <p:nvSpPr>
          <p:cNvPr id="6" name="矩形 5"/>
          <p:cNvSpPr/>
          <p:nvPr userDrawn="1"/>
        </p:nvSpPr>
        <p:spPr>
          <a:xfrm>
            <a:off x="-3900" y="0"/>
            <a:ext cx="12195563" cy="6858000"/>
          </a:xfrm>
          <a:prstGeom prst="rect">
            <a:avLst/>
          </a:prstGeom>
          <a:solidFill>
            <a:srgbClr val="FCFCFC"/>
          </a:solidFill>
          <a:ln>
            <a:noFill/>
          </a:ln>
        </p:spPr>
        <p:style>
          <a:lnRef idx="2">
            <a:schemeClr val="accent1">
              <a:shade val="50000"/>
            </a:schemeClr>
          </a:lnRef>
          <a:fillRef idx="1">
            <a:schemeClr val="accent1"/>
          </a:fillRef>
          <a:effectRef idx="0">
            <a:schemeClr val="accent1"/>
          </a:effectRef>
          <a:fontRef idx="minor">
            <a:schemeClr val="lt1"/>
          </a:fontRef>
        </p:style>
        <p:txBody>
          <a:bodyPr lIns="86683" tIns="43341" rIns="86683" bIns="43341" rtlCol="0" anchor="ctr"/>
          <a:lstStyle/>
          <a:p>
            <a:pPr algn="ctr"/>
            <a:endParaRPr lang="zh-CN" altLang="en-US" sz="2400"/>
          </a:p>
        </p:txBody>
      </p:sp>
    </p:spTree>
  </p:cSld>
  <p:clrMapOvr>
    <a:masterClrMapping/>
  </p:clrMapOvr>
  <mc:AlternateContent xmlns:mc="http://schemas.openxmlformats.org/markup-compatibility/2006" xmlns:p14="http://schemas.microsoft.com/office/powerpoint/2010/main">
    <mc:Choice Requires="p14">
      <p:transition spd="slow" p14:dur="1600" advClick="0" advTm="1000">
        <p14:prism isContent="1" isInverted="1"/>
      </p:transition>
    </mc:Choice>
    <mc:Fallback xmlns="">
      <p:transition spd="slow" advClick="0" advTm="1000">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合理交通结构">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600" advClick="0" advTm="1000">
        <p14:prism isContent="1" isInverted="1"/>
      </p:transition>
    </mc:Choice>
    <mc:Fallback xmlns="">
      <p:transition spd="slow" advClick="0" advTm="1000">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中粮">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switch dir="r"/>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600" advClick="0" advTm="1000">
        <p14:prism isContent="1" isInverted="1"/>
      </p:transition>
    </mc:Choice>
    <mc:Fallback xmlns="">
      <p:transition spd="slow" advClick="0" advTm="1000">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itle">
  <p:cSld name="1_标题幻灯片">
    <p:bg>
      <p:bgRef idx="1003">
        <a:schemeClr val="bg2"/>
      </p:bgRef>
    </p:bg>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1173158"/>
            <a:ext cx="10363200" cy="1470025"/>
          </a:xfrm>
          <a:prstGeom prst="rect">
            <a:avLst/>
          </a:prstGeom>
        </p:spPr>
        <p:txBody>
          <a:bodyPr anchor="b"/>
          <a:lstStyle>
            <a:lvl1pPr algn="l">
              <a:defRPr sz="4800"/>
            </a:lvl1pPr>
          </a:lstStyle>
          <a:p>
            <a:r>
              <a:rPr lang="zh-CN" altLang="en-US" smtClean="0"/>
              <a:t>单击此处编辑母版标题样式</a:t>
            </a:r>
            <a:endParaRPr lang="en-US"/>
          </a:p>
        </p:txBody>
      </p:sp>
      <p:sp>
        <p:nvSpPr>
          <p:cNvPr id="3" name="副标题 2"/>
          <p:cNvSpPr>
            <a:spLocks noGrp="1"/>
          </p:cNvSpPr>
          <p:nvPr>
            <p:ph type="subTitle" idx="1"/>
          </p:nvPr>
        </p:nvSpPr>
        <p:spPr>
          <a:xfrm>
            <a:off x="916955" y="2643182"/>
            <a:ext cx="8893821" cy="1752600"/>
          </a:xfrm>
          <a:prstGeom prst="rect">
            <a:avLst/>
          </a:prstGeom>
        </p:spPr>
        <p:txBody>
          <a:bodyPr/>
          <a:lstStyle>
            <a:lvl1pPr marL="0" indent="0" algn="l">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lvl1pPr>
              <a:defRPr/>
            </a:lvl1pPr>
          </a:lstStyle>
          <a:p>
            <a:pPr>
              <a:defRPr/>
            </a:pPr>
            <a:fld id="{7D4A939D-7CBE-4920-8E73-653654D4AA04}" type="datetimeFigureOut">
              <a:rPr lang="en-US" altLang="zh-CN"/>
              <a:t>8/5/2023</a:t>
            </a:fld>
            <a:endParaRPr lang="en-US" altLang="zh-CN"/>
          </a:p>
        </p:txBody>
      </p:sp>
      <p:sp>
        <p:nvSpPr>
          <p:cNvPr id="5" name="页脚占位符 4"/>
          <p:cNvSpPr>
            <a:spLocks noGrp="1"/>
          </p:cNvSpPr>
          <p:nvPr>
            <p:ph type="ftr" sz="quarter" idx="11"/>
          </p:nvPr>
        </p:nvSpPr>
        <p:spPr>
          <a:xfrm>
            <a:off x="4165600" y="6356351"/>
            <a:ext cx="3860800" cy="365125"/>
          </a:xfrm>
          <a:prstGeom prst="rect">
            <a:avLst/>
          </a:prstGeom>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lvl1pPr>
              <a:defRPr/>
            </a:lvl1pPr>
          </a:lstStyle>
          <a:p>
            <a:pPr>
              <a:defRPr/>
            </a:pPr>
            <a:fld id="{95E4769C-C71A-4060-92D6-4876AB34A90D}" type="slidenum">
              <a:rPr lang="en-US"/>
              <a:t>‹#›</a:t>
            </a:fld>
            <a:endParaRPr lang="zh-CN" altLang="en-US"/>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600" advClick="0" advTm="1000">
        <p14:prism isContent="1" isInverted="1"/>
      </p:transition>
    </mc:Choice>
    <mc:Fallback xmlns="">
      <p:transition spd="slow" advClick="0" advTm="1000">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obj">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a:xfrm>
            <a:off x="1219200" y="274638"/>
            <a:ext cx="10363200" cy="1143000"/>
          </a:xfrm>
          <a:prstGeom prst="rect">
            <a:avLst/>
          </a:prstGeom>
        </p:spPr>
        <p:txBody>
          <a:bodyPr/>
          <a:lstStyle/>
          <a:p>
            <a:r>
              <a:rPr lang="zh-TW" altLang="en-US" noProof="1" smtClean="0"/>
              <a:t>按一下以編輯母片標題樣式</a:t>
            </a:r>
            <a:endParaRPr lang="en-US" noProof="1"/>
          </a:p>
        </p:txBody>
      </p:sp>
      <p:sp>
        <p:nvSpPr>
          <p:cNvPr id="8" name="內容版面配置區 7"/>
          <p:cNvSpPr>
            <a:spLocks noGrp="1"/>
          </p:cNvSpPr>
          <p:nvPr>
            <p:ph sz="quarter" idx="1"/>
          </p:nvPr>
        </p:nvSpPr>
        <p:spPr>
          <a:xfrm>
            <a:off x="1219200" y="1447800"/>
            <a:ext cx="10363200" cy="4572000"/>
          </a:xfrm>
          <a:prstGeom prst="rect">
            <a:avLst/>
          </a:prstGeom>
        </p:spPr>
        <p:txBody>
          <a:bodyPr/>
          <a:lstStyle/>
          <a:p>
            <a:pPr lvl="0"/>
            <a:r>
              <a:rPr lang="zh-TW" altLang="en-US" noProof="1" smtClean="0"/>
              <a:t>按一下以編輯母片文字樣式</a:t>
            </a:r>
          </a:p>
          <a:p>
            <a:pPr lvl="1"/>
            <a:r>
              <a:rPr lang="zh-TW" altLang="en-US" noProof="1" smtClean="0"/>
              <a:t>第二層</a:t>
            </a:r>
          </a:p>
          <a:p>
            <a:pPr lvl="2"/>
            <a:r>
              <a:rPr lang="zh-TW" altLang="en-US" noProof="1" smtClean="0"/>
              <a:t>第三層</a:t>
            </a:r>
          </a:p>
          <a:p>
            <a:pPr lvl="3"/>
            <a:r>
              <a:rPr lang="zh-TW" altLang="en-US" noProof="1" smtClean="0"/>
              <a:t>第四層</a:t>
            </a:r>
          </a:p>
          <a:p>
            <a:pPr lvl="4"/>
            <a:r>
              <a:rPr lang="zh-TW" altLang="en-US" noProof="1" smtClean="0"/>
              <a:t>第五層</a:t>
            </a:r>
            <a:endParaRPr lang="en-US" noProof="1"/>
          </a:p>
        </p:txBody>
      </p:sp>
      <p:sp>
        <p:nvSpPr>
          <p:cNvPr id="4" name="日期版面配置區 13"/>
          <p:cNvSpPr>
            <a:spLocks noGrp="1"/>
          </p:cNvSpPr>
          <p:nvPr>
            <p:ph type="dt" sz="half" idx="10"/>
          </p:nvPr>
        </p:nvSpPr>
        <p:spPr>
          <a:xfrm>
            <a:off x="8229600" y="6191250"/>
            <a:ext cx="3302000" cy="476250"/>
          </a:xfrm>
          <a:prstGeom prst="rect">
            <a:avLst/>
          </a:prstGeom>
        </p:spPr>
        <p:txBody>
          <a:bodyPr/>
          <a:lstStyle>
            <a:lvl1pPr>
              <a:defRPr/>
            </a:lvl1pPr>
          </a:lstStyle>
          <a:p>
            <a:pPr>
              <a:defRPr/>
            </a:pPr>
            <a:endParaRPr lang="zh-TW" altLang="en-US"/>
          </a:p>
        </p:txBody>
      </p:sp>
      <p:sp>
        <p:nvSpPr>
          <p:cNvPr id="5" name="頁尾版面配置區 2"/>
          <p:cNvSpPr>
            <a:spLocks noGrp="1"/>
          </p:cNvSpPr>
          <p:nvPr>
            <p:ph type="ftr" sz="quarter" idx="11"/>
          </p:nvPr>
        </p:nvSpPr>
        <p:spPr>
          <a:xfrm>
            <a:off x="1219200" y="6172200"/>
            <a:ext cx="5283200" cy="457200"/>
          </a:xfrm>
          <a:prstGeom prst="rect">
            <a:avLst/>
          </a:prstGeom>
        </p:spPr>
        <p:txBody>
          <a:bodyPr/>
          <a:lstStyle>
            <a:lvl1pPr>
              <a:defRPr/>
            </a:lvl1pPr>
          </a:lstStyle>
          <a:p>
            <a:pPr>
              <a:defRPr/>
            </a:pPr>
            <a:endParaRPr lang="zh-TW" altLang="en-US"/>
          </a:p>
        </p:txBody>
      </p:sp>
      <p:sp>
        <p:nvSpPr>
          <p:cNvPr id="6" name="投影片編號版面配置區 22"/>
          <p:cNvSpPr>
            <a:spLocks noGrp="1"/>
          </p:cNvSpPr>
          <p:nvPr>
            <p:ph type="sldNum" sz="quarter" idx="12"/>
          </p:nvPr>
        </p:nvSpPr>
        <p:spPr>
          <a:xfrm>
            <a:off x="194733" y="6210300"/>
            <a:ext cx="609600" cy="457200"/>
          </a:xfrm>
          <a:prstGeom prst="ellipse">
            <a:avLst/>
          </a:prstGeom>
        </p:spPr>
        <p:txBody>
          <a:bodyPr vert="horz" wrap="square" lIns="91440" tIns="45720" rIns="91440" bIns="45720" numCol="1" anchor="t" anchorCtr="0" compatLnSpc="1"/>
          <a:lstStyle>
            <a:lvl1pPr eaLnBrk="1" hangingPunct="1">
              <a:defRPr kumimoji="1">
                <a:latin typeface="Times New Roman" panose="02020603050405020304" pitchFamily="18" charset="0"/>
              </a:defRPr>
            </a:lvl1pPr>
          </a:lstStyle>
          <a:p>
            <a:pPr>
              <a:defRPr/>
            </a:pPr>
            <a:fld id="{B704B8CE-6A6C-4651-A95D-167580087F90}" type="slidenum">
              <a:rPr lang="zh-TW" altLang="en-US"/>
              <a:t>‹#›</a:t>
            </a:fld>
            <a:endParaRPr lang="zh-TW" altLang="en-US"/>
          </a:p>
        </p:txBody>
      </p:sp>
    </p:spTree>
  </p:cSld>
  <p:clrMapOvr>
    <a:masterClrMapping/>
  </p:clrMapOvr>
  <mc:AlternateContent xmlns:mc="http://schemas.openxmlformats.org/markup-compatibility/2006" xmlns:p14="http://schemas.microsoft.com/office/powerpoint/2010/main">
    <mc:Choice Requires="p14">
      <p:transition spd="slow" p14:dur="1600" advClick="0" advTm="1000">
        <p14:prism isContent="1" isInverted="1"/>
      </p:transition>
    </mc:Choice>
    <mc:Fallback xmlns="">
      <p:transition spd="slow" advClick="0" advTm="1000">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txAndObj">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914400" y="722313"/>
            <a:ext cx="10871200" cy="563562"/>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609600" y="1428750"/>
            <a:ext cx="5384800" cy="489585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428750"/>
            <a:ext cx="5384800" cy="489585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5"/>
          <p:cNvSpPr>
            <a:spLocks noGrp="1" noChangeArrowheads="1"/>
          </p:cNvSpPr>
          <p:nvPr>
            <p:ph type="ftr" sz="quarter" idx="10"/>
          </p:nvPr>
        </p:nvSpPr>
        <p:spPr>
          <a:xfrm>
            <a:off x="8940800" y="6508750"/>
            <a:ext cx="2743200" cy="304800"/>
          </a:xfrm>
          <a:prstGeom prst="rect">
            <a:avLst/>
          </a:prstGeom>
        </p:spPr>
        <p:txBody>
          <a:bodyPr/>
          <a:lstStyle>
            <a:lvl1pPr>
              <a:defRPr/>
            </a:lvl1pPr>
          </a:lstStyle>
          <a:p>
            <a:pPr>
              <a:defRPr/>
            </a:pPr>
            <a:endParaRPr lang="en-US"/>
          </a:p>
        </p:txBody>
      </p:sp>
      <p:sp>
        <p:nvSpPr>
          <p:cNvPr id="6" name="Rectangle 6"/>
          <p:cNvSpPr>
            <a:spLocks noGrp="1" noChangeArrowheads="1"/>
          </p:cNvSpPr>
          <p:nvPr>
            <p:ph type="sldNum" sz="quarter" idx="11"/>
          </p:nvPr>
        </p:nvSpPr>
        <p:spPr>
          <a:xfrm>
            <a:off x="4572000" y="6508751"/>
            <a:ext cx="2844800" cy="307975"/>
          </a:xfrm>
          <a:prstGeom prst="rect">
            <a:avLst/>
          </a:prstGeom>
        </p:spPr>
        <p:txBody>
          <a:bodyPr/>
          <a:lstStyle>
            <a:lvl1pPr>
              <a:defRPr/>
            </a:lvl1pPr>
          </a:lstStyle>
          <a:p>
            <a:pPr>
              <a:defRPr/>
            </a:pPr>
            <a:fld id="{CD288516-DD35-4910-84B9-B0C773D9877F}" type="slidenum">
              <a:rPr lang="zh-CN" altLang="en-US"/>
              <a:t>‹#›</a:t>
            </a:fld>
            <a:endParaRPr lang="en-US"/>
          </a:p>
        </p:txBody>
      </p:sp>
      <p:sp>
        <p:nvSpPr>
          <p:cNvPr id="7" name="Rectangle 4"/>
          <p:cNvSpPr>
            <a:spLocks noGrp="1" noChangeArrowheads="1"/>
          </p:cNvSpPr>
          <p:nvPr>
            <p:ph type="dt" sz="half" idx="12"/>
          </p:nvPr>
        </p:nvSpPr>
        <p:spPr>
          <a:xfrm>
            <a:off x="609600" y="6521451"/>
            <a:ext cx="3048000" cy="320675"/>
          </a:xfrm>
          <a:prstGeom prst="rect">
            <a:avLst/>
          </a:prstGeom>
        </p:spPr>
        <p:txBody>
          <a:bodyPr/>
          <a:lstStyle>
            <a:lvl1pPr>
              <a:defRPr/>
            </a:lvl1pPr>
          </a:lstStyle>
          <a:p>
            <a:pPr>
              <a:defRPr/>
            </a:pPr>
            <a:fld id="{140768EC-0AD6-4B41-8ADA-6A6F29F8A4D3}" type="datetime1">
              <a:rPr lang="zh-CN" altLang="en-US"/>
              <a:t>2023-08-05</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600" advClick="0" advTm="1000">
        <p14:prism isContent="1" isInverted="1"/>
      </p:transition>
    </mc:Choice>
    <mc:Fallback xmlns="">
      <p:transition spd="slow" advClick="0" advTm="1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600" advClick="0" advTm="1000">
        <p14:prism isContent="1" isInverted="1"/>
      </p:transition>
    </mc:Choice>
    <mc:Fallback xmlns="">
      <p:transition spd="slow" advClick="0" advTm="1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600" advClick="0" advTm="1000">
        <p14:prism isContent="1" isInverted="1"/>
      </p:transition>
    </mc:Choice>
    <mc:Fallback xmlns="">
      <p:transition spd="slow" advClick="0" advTm="1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CC656BBA-ABFE-41B3-B648-AB586EB40D1B}" type="datetimeFigureOut">
              <a:rPr lang="zh-CN" altLang="en-US" smtClean="0"/>
              <a:t>2023-08-05</a:t>
            </a:fld>
            <a:endParaRPr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A35F372B-0072-4BE8-B1FF-3116CE4E13A7}"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Click="0" advTm="1000">
        <p14:prism isContent="1" isInverted="1"/>
      </p:transition>
    </mc:Choice>
    <mc:Fallback xmlns="">
      <p:transition spd="slow" advClick="0" advTm="1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600" advClick="0" advTm="1000">
        <p14:prism isContent="1" isInverted="1"/>
      </p:transition>
    </mc:Choice>
    <mc:Fallback xmlns="">
      <p:transition spd="slow" advClick="0" advTm="1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标题幻灯片">
    <p:spTree>
      <p:nvGrpSpPr>
        <p:cNvPr id="1" name=""/>
        <p:cNvGrpSpPr/>
        <p:nvPr/>
      </p:nvGrpSpPr>
      <p:grpSpPr>
        <a:xfrm>
          <a:off x="0" y="0"/>
          <a:ext cx="0" cy="0"/>
          <a:chOff x="0" y="0"/>
          <a:chExt cx="0" cy="0"/>
        </a:xfrm>
      </p:grpSpPr>
      <p:sp>
        <p:nvSpPr>
          <p:cNvPr id="7" name="燕尾形 8"/>
          <p:cNvSpPr>
            <a:spLocks noChangeArrowheads="1"/>
          </p:cNvSpPr>
          <p:nvPr userDrawn="1"/>
        </p:nvSpPr>
        <p:spPr bwMode="auto">
          <a:xfrm>
            <a:off x="566516" y="317501"/>
            <a:ext cx="431632"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0" tIns="45700" rIns="91400" bIns="45700"/>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Click="0" advTm="1000">
        <p14:prism isContent="1" isInverted="1"/>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autoUpdateAnimBg="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600" advClick="0" advTm="1000">
        <p14:prism isContent="1" isInverted="1"/>
      </p:transition>
    </mc:Choice>
    <mc:Fallback xmlns="">
      <p:transition spd="slow" advClick="0" advTm="1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34">
            <a:lum/>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Lst>
  <mc:AlternateContent xmlns:mc="http://schemas.openxmlformats.org/markup-compatibility/2006" xmlns:p14="http://schemas.microsoft.com/office/powerpoint/2010/main">
    <mc:Choice Requires="p14">
      <p:transition spd="slow" p14:dur="1600" advClick="0" advTm="1000">
        <p14:prism isContent="1" isInverted="1"/>
      </p:transition>
    </mc:Choice>
    <mc:Fallback xmlns="">
      <p:transition spd="slow" advClick="0" advTm="1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30.xml"/></Relationships>
</file>

<file path=ppt/slides/_rels/slide100.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notesSlide" Target="../notesSlides/notesSlide92.xml"/><Relationship Id="rId1" Type="http://schemas.openxmlformats.org/officeDocument/2006/relationships/slideLayout" Target="../slideLayouts/slideLayout7.xml"/><Relationship Id="rId4" Type="http://schemas.openxmlformats.org/officeDocument/2006/relationships/image" Target="../media/image74.png"/></Relationships>
</file>

<file path=ppt/slides/_rels/slide101.xml.rels><?xml version="1.0" encoding="UTF-8" standalone="yes"?>
<Relationships xmlns="http://schemas.openxmlformats.org/package/2006/relationships"><Relationship Id="rId8" Type="http://schemas.openxmlformats.org/officeDocument/2006/relationships/image" Target="../media/image80.jpeg"/><Relationship Id="rId3" Type="http://schemas.openxmlformats.org/officeDocument/2006/relationships/image" Target="../media/image75.png"/><Relationship Id="rId7" Type="http://schemas.openxmlformats.org/officeDocument/2006/relationships/image" Target="../media/image79.png"/><Relationship Id="rId2" Type="http://schemas.openxmlformats.org/officeDocument/2006/relationships/notesSlide" Target="../notesSlides/notesSlide93.xml"/><Relationship Id="rId1" Type="http://schemas.openxmlformats.org/officeDocument/2006/relationships/slideLayout" Target="../slideLayouts/slideLayout7.xml"/><Relationship Id="rId6" Type="http://schemas.openxmlformats.org/officeDocument/2006/relationships/image" Target="../media/image78.png"/><Relationship Id="rId11" Type="http://schemas.openxmlformats.org/officeDocument/2006/relationships/image" Target="../media/image83.png"/><Relationship Id="rId5" Type="http://schemas.openxmlformats.org/officeDocument/2006/relationships/image" Target="../media/image77.jpeg"/><Relationship Id="rId10" Type="http://schemas.openxmlformats.org/officeDocument/2006/relationships/image" Target="../media/image82.png"/><Relationship Id="rId4" Type="http://schemas.openxmlformats.org/officeDocument/2006/relationships/image" Target="../media/image76.png"/><Relationship Id="rId9" Type="http://schemas.openxmlformats.org/officeDocument/2006/relationships/image" Target="../media/image81.jpeg"/></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3" Type="http://schemas.openxmlformats.org/officeDocument/2006/relationships/image" Target="../media/image84.jpeg"/><Relationship Id="rId2" Type="http://schemas.openxmlformats.org/officeDocument/2006/relationships/notesSlide" Target="../notesSlides/notesSlide95.xml"/><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notesSlide" Target="../notesSlides/notesSlide96.xml"/><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3" Type="http://schemas.openxmlformats.org/officeDocument/2006/relationships/image" Target="../media/image86.jpeg"/><Relationship Id="rId2" Type="http://schemas.openxmlformats.org/officeDocument/2006/relationships/notesSlide" Target="../notesSlides/notesSlide97.xml"/><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3" Type="http://schemas.openxmlformats.org/officeDocument/2006/relationships/image" Target="../media/image87.jpeg"/><Relationship Id="rId2" Type="http://schemas.openxmlformats.org/officeDocument/2006/relationships/notesSlide" Target="../notesSlides/notesSlide98.xml"/><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99.xml"/><Relationship Id="rId1" Type="http://schemas.openxmlformats.org/officeDocument/2006/relationships/slideLayout" Target="../slideLayouts/slideLayout7.xml"/><Relationship Id="rId4" Type="http://schemas.microsoft.com/office/2007/relationships/hdphoto" Target="../media/hdphoto1.wdp"/></Relationships>
</file>

<file path=ppt/slides/_rels/slide10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3" Type="http://schemas.openxmlformats.org/officeDocument/2006/relationships/image" Target="../media/image89.jpeg"/><Relationship Id="rId2" Type="http://schemas.openxmlformats.org/officeDocument/2006/relationships/notesSlide" Target="../notesSlides/notesSlide101.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0.xml"/></Relationships>
</file>

<file path=ppt/slides/_rels/slide110.xml.rels><?xml version="1.0" encoding="UTF-8" standalone="yes"?>
<Relationships xmlns="http://schemas.openxmlformats.org/package/2006/relationships"><Relationship Id="rId3" Type="http://schemas.openxmlformats.org/officeDocument/2006/relationships/image" Target="../media/image90.png"/><Relationship Id="rId7" Type="http://schemas.openxmlformats.org/officeDocument/2006/relationships/image" Target="../media/image94.jpeg"/><Relationship Id="rId2" Type="http://schemas.openxmlformats.org/officeDocument/2006/relationships/notesSlide" Target="../notesSlides/notesSlide102.xml"/><Relationship Id="rId1" Type="http://schemas.openxmlformats.org/officeDocument/2006/relationships/slideLayout" Target="../slideLayouts/slideLayout2.xml"/><Relationship Id="rId6" Type="http://schemas.openxmlformats.org/officeDocument/2006/relationships/image" Target="../media/image93.jpeg"/><Relationship Id="rId5" Type="http://schemas.openxmlformats.org/officeDocument/2006/relationships/image" Target="../media/image92.jpeg"/><Relationship Id="rId4" Type="http://schemas.openxmlformats.org/officeDocument/2006/relationships/image" Target="../media/image91.png"/></Relationships>
</file>

<file path=ppt/slides/_rels/slide111.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103.xml"/><Relationship Id="rId1" Type="http://schemas.openxmlformats.org/officeDocument/2006/relationships/slideLayout" Target="../slideLayouts/slideLayout2.xml"/><Relationship Id="rId4" Type="http://schemas.microsoft.com/office/2007/relationships/hdphoto" Target="../media/hdphoto2.wdp"/></Relationships>
</file>

<file path=ppt/slides/_rels/slide112.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104.xml"/><Relationship Id="rId1" Type="http://schemas.openxmlformats.org/officeDocument/2006/relationships/slideLayout" Target="../slideLayouts/slideLayout2.xml"/><Relationship Id="rId4" Type="http://schemas.openxmlformats.org/officeDocument/2006/relationships/image" Target="../media/image97.png"/></Relationships>
</file>

<file path=ppt/slides/_rels/slide11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image" Target="../media/image99.jpeg"/><Relationship Id="rId5" Type="http://schemas.openxmlformats.org/officeDocument/2006/relationships/image" Target="../media/image98.jpeg"/><Relationship Id="rId4" Type="http://schemas.openxmlformats.org/officeDocument/2006/relationships/notesSlide" Target="../notesSlides/notesSlide105.xml"/></Relationships>
</file>

<file path=ppt/slides/_rels/slide114.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106.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3" Type="http://schemas.openxmlformats.org/officeDocument/2006/relationships/image" Target="../media/image101.jpeg"/><Relationship Id="rId2" Type="http://schemas.openxmlformats.org/officeDocument/2006/relationships/notesSlide" Target="../notesSlides/notesSlide107.xml"/><Relationship Id="rId1" Type="http://schemas.openxmlformats.org/officeDocument/2006/relationships/slideLayout" Target="../slideLayouts/slideLayout7.xml"/><Relationship Id="rId5" Type="http://schemas.openxmlformats.org/officeDocument/2006/relationships/image" Target="../media/image103.jpeg"/><Relationship Id="rId4" Type="http://schemas.openxmlformats.org/officeDocument/2006/relationships/image" Target="../media/image102.jpeg"/></Relationships>
</file>

<file path=ppt/slides/_rels/slide116.xml.rels><?xml version="1.0" encoding="UTF-8" standalone="yes"?>
<Relationships xmlns="http://schemas.openxmlformats.org/package/2006/relationships"><Relationship Id="rId3" Type="http://schemas.openxmlformats.org/officeDocument/2006/relationships/image" Target="../media/image104.jpeg"/><Relationship Id="rId2" Type="http://schemas.openxmlformats.org/officeDocument/2006/relationships/notesSlide" Target="../notesSlides/notesSlide108.xml"/><Relationship Id="rId1" Type="http://schemas.openxmlformats.org/officeDocument/2006/relationships/slideLayout" Target="../slideLayouts/slideLayout7.xml"/><Relationship Id="rId5" Type="http://schemas.openxmlformats.org/officeDocument/2006/relationships/image" Target="../media/image106.jpeg"/><Relationship Id="rId4" Type="http://schemas.openxmlformats.org/officeDocument/2006/relationships/image" Target="../media/image105.jpeg"/></Relationships>
</file>

<file path=ppt/slides/_rels/slide117.xml.rels><?xml version="1.0" encoding="UTF-8" standalone="yes"?>
<Relationships xmlns="http://schemas.openxmlformats.org/package/2006/relationships"><Relationship Id="rId8" Type="http://schemas.openxmlformats.org/officeDocument/2006/relationships/image" Target="../media/image112.png"/><Relationship Id="rId3" Type="http://schemas.openxmlformats.org/officeDocument/2006/relationships/image" Target="../media/image107.jpeg"/><Relationship Id="rId7" Type="http://schemas.openxmlformats.org/officeDocument/2006/relationships/image" Target="../media/image111.jpeg"/><Relationship Id="rId2" Type="http://schemas.openxmlformats.org/officeDocument/2006/relationships/notesSlide" Target="../notesSlides/notesSlide109.xml"/><Relationship Id="rId1" Type="http://schemas.openxmlformats.org/officeDocument/2006/relationships/slideLayout" Target="../slideLayouts/slideLayout7.xml"/><Relationship Id="rId6" Type="http://schemas.openxmlformats.org/officeDocument/2006/relationships/image" Target="../media/image110.jpeg"/><Relationship Id="rId5" Type="http://schemas.openxmlformats.org/officeDocument/2006/relationships/image" Target="../media/image109.jpeg"/><Relationship Id="rId4" Type="http://schemas.openxmlformats.org/officeDocument/2006/relationships/image" Target="../media/image108.jpeg"/></Relationships>
</file>

<file path=ppt/slides/_rels/slide118.xml.rels><?xml version="1.0" encoding="UTF-8" standalone="yes"?>
<Relationships xmlns="http://schemas.openxmlformats.org/package/2006/relationships"><Relationship Id="rId3" Type="http://schemas.openxmlformats.org/officeDocument/2006/relationships/image" Target="../media/image113.jpeg"/><Relationship Id="rId2" Type="http://schemas.openxmlformats.org/officeDocument/2006/relationships/notesSlide" Target="../notesSlides/notesSlide110.xm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3" Type="http://schemas.openxmlformats.org/officeDocument/2006/relationships/image" Target="../media/image114.jpeg"/><Relationship Id="rId2" Type="http://schemas.openxmlformats.org/officeDocument/2006/relationships/notesSlide" Target="../notesSlides/notesSlide1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30.xml"/></Relationships>
</file>

<file path=ppt/slides/_rels/slide120.xml.rels><?xml version="1.0" encoding="UTF-8" standalone="yes"?>
<Relationships xmlns="http://schemas.openxmlformats.org/package/2006/relationships"><Relationship Id="rId3" Type="http://schemas.openxmlformats.org/officeDocument/2006/relationships/image" Target="../media/image115.jpeg"/><Relationship Id="rId2" Type="http://schemas.openxmlformats.org/officeDocument/2006/relationships/notesSlide" Target="../notesSlides/notesSlide112.xml"/><Relationship Id="rId1" Type="http://schemas.openxmlformats.org/officeDocument/2006/relationships/slideLayout" Target="../slideLayouts/slideLayout7.xml"/><Relationship Id="rId6" Type="http://schemas.openxmlformats.org/officeDocument/2006/relationships/image" Target="../media/image118.jpeg"/><Relationship Id="rId5" Type="http://schemas.openxmlformats.org/officeDocument/2006/relationships/image" Target="../media/image117.jpeg"/><Relationship Id="rId4" Type="http://schemas.openxmlformats.org/officeDocument/2006/relationships/image" Target="../media/image116.jpeg"/></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30.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3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8.xml"/><Relationship Id="rId1" Type="http://schemas.openxmlformats.org/officeDocument/2006/relationships/slideLayout" Target="../slideLayouts/slideLayout29.xml"/><Relationship Id="rId4" Type="http://schemas.openxmlformats.org/officeDocument/2006/relationships/image" Target="../media/image19.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3" Type="http://schemas.openxmlformats.org/officeDocument/2006/relationships/hyperlink" Target="&#23425;&#22799;&#38134;&#24029;6.21&#29123;&#27668;&#29190;&#28856;&#20107;&#25925;.mp4" TargetMode="External"/><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tags" Target="../tags/tag2.xml"/><Relationship Id="rId4" Type="http://schemas.openxmlformats.org/officeDocument/2006/relationships/image" Target="../media/image21.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24.jpe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tags" Target="../tags/tag4.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tags" Target="../tags/tag5.xml"/><Relationship Id="rId4" Type="http://schemas.openxmlformats.org/officeDocument/2006/relationships/image" Target="../media/image25.jpe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tags" Target="../tags/tag6.xml"/><Relationship Id="rId4" Type="http://schemas.openxmlformats.org/officeDocument/2006/relationships/image" Target="../media/image26.jpeg"/></Relationships>
</file>

<file path=ppt/slides/_rels/slide29.xml.rels><?xml version="1.0" encoding="UTF-8" standalone="yes"?>
<Relationships xmlns="http://schemas.openxmlformats.org/package/2006/relationships"><Relationship Id="rId3" Type="http://schemas.openxmlformats.org/officeDocument/2006/relationships/hyperlink" Target="&#20107;&#25925;&#35686;&#31034;&#25945;&#32946;&#29255;.mp4" TargetMode="External"/><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23433;&#20840;&#29983;&#20135;&#26376;&#20027;&#39064;&#23459;&#20256;&#29255;-&#23186;&#20307;&#29256;.mp4"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hyperlink" Target="&#27743;&#23433;&#29983;&#23383;&#12308;2023&#12309;5&#21495;-&#27743;&#38376;&#24066;&#23433;&#20840;&#29983;&#20135;&#22996;&#21592;&#20250;&#20851;&#20110;&#21360;&#21457;&#12298;&#27743;&#38376;&#24066;&#37325;&#22823;&#20107;&#25925;&#38544;&#24739;&#19987;&#39033;&#25490;&#26597;&#25972;&#27835;2023&#34892;&#21160;&#24635;&#20307;&#26041;&#26696;&#12299;&#30340;&#36890;&#30693;.pdf" TargetMode="External"/><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3" Type="http://schemas.openxmlformats.org/officeDocument/2006/relationships/hyperlink" Target="&#27743;&#38376;&#24066;&#23433;&#20840;&#29983;&#20135;&#22996;&#21592;&#20250;&#21150;&#20844;&#23460;%20&#27743;&#38376;&#24066;&#24212;&#24613;&#31649;&#29702;&#23616;&#20851;&#20110;&#21360;&#21457;&#12298;2023&#24180;&#27743;&#38376;&#24066;&#8220;&#23433;&#20840;&#29983;&#20135;&#26376;&#8221;&#21644;&#8220;&#23433;&#20840;&#29983;&#20135;&#20116;&#37009;&#34892;&#8221;&#27963;&#21160;&#26041;&#26696;&#12299;&#30340;&#36890;&#30693;.docx" TargetMode="External"/><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8.xml"/><Relationship Id="rId1" Type="http://schemas.openxmlformats.org/officeDocument/2006/relationships/tags" Target="../tags/tag7.xml"/><Relationship Id="rId4" Type="http://schemas.openxmlformats.org/officeDocument/2006/relationships/image" Target="../media/image31.jpe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8.xml"/><Relationship Id="rId1" Type="http://schemas.openxmlformats.org/officeDocument/2006/relationships/tags" Target="../tags/tag8.xml"/><Relationship Id="rId4" Type="http://schemas.openxmlformats.org/officeDocument/2006/relationships/image" Target="../media/image31.jpe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8.xml"/><Relationship Id="rId1" Type="http://schemas.openxmlformats.org/officeDocument/2006/relationships/tags" Target="../tags/tag9.xml"/><Relationship Id="rId4" Type="http://schemas.openxmlformats.org/officeDocument/2006/relationships/image" Target="../media/image31.jpeg"/></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11.xml"/><Relationship Id="rId1" Type="http://schemas.openxmlformats.org/officeDocument/2006/relationships/tags" Target="../tags/tag10.xml"/><Relationship Id="rId5" Type="http://schemas.openxmlformats.org/officeDocument/2006/relationships/image" Target="../media/image31.jpeg"/><Relationship Id="rId4" Type="http://schemas.openxmlformats.org/officeDocument/2006/relationships/notesSlide" Target="../notesSlides/notesSlide47.xml"/></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8.xml"/><Relationship Id="rId1" Type="http://schemas.openxmlformats.org/officeDocument/2006/relationships/tags" Target="../tags/tag12.xml"/></Relationships>
</file>

<file path=ppt/slides/_rels/slide57.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49.xml"/><Relationship Id="rId1" Type="http://schemas.openxmlformats.org/officeDocument/2006/relationships/slideLayout" Target="../slideLayouts/slideLayout8.xml"/></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8.xml"/><Relationship Id="rId1" Type="http://schemas.openxmlformats.org/officeDocument/2006/relationships/tags" Target="../tags/tag13.xml"/><Relationship Id="rId4" Type="http://schemas.openxmlformats.org/officeDocument/2006/relationships/image" Target="../media/image33.jpeg"/></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8.xml"/><Relationship Id="rId1" Type="http://schemas.openxmlformats.org/officeDocument/2006/relationships/tags" Target="../tags/tag14.xml"/><Relationship Id="rId4" Type="http://schemas.openxmlformats.org/officeDocument/2006/relationships/image" Target="../media/image34.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9.xml"/></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8.xml"/><Relationship Id="rId1" Type="http://schemas.openxmlformats.org/officeDocument/2006/relationships/tags" Target="../tags/tag15.xml"/></Relationships>
</file>

<file path=ppt/slides/_rels/slide61.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53.xml"/><Relationship Id="rId1" Type="http://schemas.openxmlformats.org/officeDocument/2006/relationships/slideLayout" Target="../slideLayouts/slideLayout8.xml"/></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8.xml"/><Relationship Id="rId1" Type="http://schemas.openxmlformats.org/officeDocument/2006/relationships/tags" Target="../tags/tag16.xml"/></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8.xml"/><Relationship Id="rId1" Type="http://schemas.openxmlformats.org/officeDocument/2006/relationships/tags" Target="../tags/tag17.xml"/></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8.xml"/><Relationship Id="rId1" Type="http://schemas.openxmlformats.org/officeDocument/2006/relationships/tags" Target="../tags/tag18.xml"/></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8.xml"/><Relationship Id="rId1" Type="http://schemas.openxmlformats.org/officeDocument/2006/relationships/tags" Target="../tags/tag19.xml"/></Relationships>
</file>

<file path=ppt/slides/_rels/slide66.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8.xml"/><Relationship Id="rId1" Type="http://schemas.openxmlformats.org/officeDocument/2006/relationships/tags" Target="../tags/tag20.xml"/></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59.xml"/><Relationship Id="rId2" Type="http://schemas.openxmlformats.org/officeDocument/2006/relationships/slideLayout" Target="../slideLayouts/slideLayout8.xml"/><Relationship Id="rId1" Type="http://schemas.openxmlformats.org/officeDocument/2006/relationships/tags" Target="../tags/tag21.xml"/></Relationships>
</file>

<file path=ppt/slides/_rels/slide68.xml.rels><?xml version="1.0" encoding="UTF-8" standalone="yes"?>
<Relationships xmlns="http://schemas.openxmlformats.org/package/2006/relationships"><Relationship Id="rId3" Type="http://schemas.openxmlformats.org/officeDocument/2006/relationships/notesSlide" Target="../notesSlides/notesSlide60.xml"/><Relationship Id="rId2" Type="http://schemas.openxmlformats.org/officeDocument/2006/relationships/slideLayout" Target="../slideLayouts/slideLayout8.xml"/><Relationship Id="rId1" Type="http://schemas.openxmlformats.org/officeDocument/2006/relationships/tags" Target="../tags/tag22.xml"/></Relationships>
</file>

<file path=ppt/slides/_rels/slide69.xml.rels><?xml version="1.0" encoding="UTF-8" standalone="yes"?>
<Relationships xmlns="http://schemas.openxmlformats.org/package/2006/relationships"><Relationship Id="rId3" Type="http://schemas.openxmlformats.org/officeDocument/2006/relationships/notesSlide" Target="../notesSlides/notesSlide61.xml"/><Relationship Id="rId2" Type="http://schemas.openxmlformats.org/officeDocument/2006/relationships/slideLayout" Target="../slideLayouts/slideLayout8.xml"/><Relationship Id="rId1" Type="http://schemas.openxmlformats.org/officeDocument/2006/relationships/tags" Target="../tags/tag23.xml"/><Relationship Id="rId4" Type="http://schemas.openxmlformats.org/officeDocument/2006/relationships/image" Target="../media/image36.jpeg"/></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29.xml"/><Relationship Id="rId4" Type="http://schemas.openxmlformats.org/officeDocument/2006/relationships/image" Target="../media/image5.jpeg"/></Relationships>
</file>

<file path=ppt/slides/_rels/slide70.xml.rels><?xml version="1.0" encoding="UTF-8" standalone="yes"?>
<Relationships xmlns="http://schemas.openxmlformats.org/package/2006/relationships"><Relationship Id="rId3" Type="http://schemas.openxmlformats.org/officeDocument/2006/relationships/notesSlide" Target="../notesSlides/notesSlide62.xml"/><Relationship Id="rId2" Type="http://schemas.openxmlformats.org/officeDocument/2006/relationships/slideLayout" Target="../slideLayouts/slideLayout8.xml"/><Relationship Id="rId1" Type="http://schemas.openxmlformats.org/officeDocument/2006/relationships/tags" Target="../tags/tag24.xml"/><Relationship Id="rId4" Type="http://schemas.openxmlformats.org/officeDocument/2006/relationships/image" Target="../media/image37.jpeg"/></Relationships>
</file>

<file path=ppt/slides/_rels/slide71.xml.rels><?xml version="1.0" encoding="UTF-8" standalone="yes"?>
<Relationships xmlns="http://schemas.openxmlformats.org/package/2006/relationships"><Relationship Id="rId3" Type="http://schemas.openxmlformats.org/officeDocument/2006/relationships/notesSlide" Target="../notesSlides/notesSlide63.xml"/><Relationship Id="rId2" Type="http://schemas.openxmlformats.org/officeDocument/2006/relationships/slideLayout" Target="../slideLayouts/slideLayout8.xml"/><Relationship Id="rId1" Type="http://schemas.openxmlformats.org/officeDocument/2006/relationships/tags" Target="../tags/tag25.xml"/><Relationship Id="rId4" Type="http://schemas.openxmlformats.org/officeDocument/2006/relationships/image" Target="../media/image38.jpeg"/></Relationships>
</file>

<file path=ppt/slides/_rels/slide72.xml.rels><?xml version="1.0" encoding="UTF-8" standalone="yes"?>
<Relationships xmlns="http://schemas.openxmlformats.org/package/2006/relationships"><Relationship Id="rId3" Type="http://schemas.openxmlformats.org/officeDocument/2006/relationships/notesSlide" Target="../notesSlides/notesSlide64.xml"/><Relationship Id="rId2" Type="http://schemas.openxmlformats.org/officeDocument/2006/relationships/slideLayout" Target="../slideLayouts/slideLayout8.xml"/><Relationship Id="rId1" Type="http://schemas.openxmlformats.org/officeDocument/2006/relationships/tags" Target="../tags/tag26.xml"/></Relationships>
</file>

<file path=ppt/slides/_rels/slide73.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65.xml"/><Relationship Id="rId1" Type="http://schemas.openxmlformats.org/officeDocument/2006/relationships/slideLayout" Target="../slideLayouts/slideLayout8.xml"/></Relationships>
</file>

<file path=ppt/slides/_rels/slide74.xml.rels><?xml version="1.0" encoding="UTF-8" standalone="yes"?>
<Relationships xmlns="http://schemas.openxmlformats.org/package/2006/relationships"><Relationship Id="rId3" Type="http://schemas.openxmlformats.org/officeDocument/2006/relationships/notesSlide" Target="../notesSlides/notesSlide66.xml"/><Relationship Id="rId2" Type="http://schemas.openxmlformats.org/officeDocument/2006/relationships/slideLayout" Target="../slideLayouts/slideLayout8.xml"/><Relationship Id="rId1" Type="http://schemas.openxmlformats.org/officeDocument/2006/relationships/tags" Target="../tags/tag27.xml"/></Relationships>
</file>

<file path=ppt/slides/_rels/slide75.xml.rels><?xml version="1.0" encoding="UTF-8" standalone="yes"?>
<Relationships xmlns="http://schemas.openxmlformats.org/package/2006/relationships"><Relationship Id="rId3" Type="http://schemas.openxmlformats.org/officeDocument/2006/relationships/notesSlide" Target="../notesSlides/notesSlide67.xml"/><Relationship Id="rId2" Type="http://schemas.openxmlformats.org/officeDocument/2006/relationships/slideLayout" Target="../slideLayouts/slideLayout8.xml"/><Relationship Id="rId1" Type="http://schemas.openxmlformats.org/officeDocument/2006/relationships/tags" Target="../tags/tag28.xml"/><Relationship Id="rId4" Type="http://schemas.openxmlformats.org/officeDocument/2006/relationships/image" Target="../media/image40.jpeg"/></Relationships>
</file>

<file path=ppt/slides/_rels/slide76.xml.rels><?xml version="1.0" encoding="UTF-8" standalone="yes"?>
<Relationships xmlns="http://schemas.openxmlformats.org/package/2006/relationships"><Relationship Id="rId3" Type="http://schemas.openxmlformats.org/officeDocument/2006/relationships/notesSlide" Target="../notesSlides/notesSlide68.xml"/><Relationship Id="rId2" Type="http://schemas.openxmlformats.org/officeDocument/2006/relationships/slideLayout" Target="../slideLayouts/slideLayout8.xml"/><Relationship Id="rId1" Type="http://schemas.openxmlformats.org/officeDocument/2006/relationships/tags" Target="../tags/tag29.xml"/><Relationship Id="rId4" Type="http://schemas.openxmlformats.org/officeDocument/2006/relationships/image" Target="../media/image41.jpeg"/></Relationships>
</file>

<file path=ppt/slides/_rels/slide77.xml.rels><?xml version="1.0" encoding="UTF-8" standalone="yes"?>
<Relationships xmlns="http://schemas.openxmlformats.org/package/2006/relationships"><Relationship Id="rId3" Type="http://schemas.openxmlformats.org/officeDocument/2006/relationships/notesSlide" Target="../notesSlides/notesSlide69.xml"/><Relationship Id="rId2" Type="http://schemas.openxmlformats.org/officeDocument/2006/relationships/slideLayout" Target="../slideLayouts/slideLayout8.xml"/><Relationship Id="rId1" Type="http://schemas.openxmlformats.org/officeDocument/2006/relationships/tags" Target="../tags/tag30.xml"/><Relationship Id="rId4" Type="http://schemas.openxmlformats.org/officeDocument/2006/relationships/hyperlink" Target="&#24037;&#36152;&#20225;&#19994;&#37325;&#22823;&#20107;&#25925;&#38544;&#24739;&#21028;&#23450;&#26631;&#20934;20230515&#26045;&#34892;.doc" TargetMode="External"/></Relationships>
</file>

<file path=ppt/slides/_rels/slide78.xml.rels><?xml version="1.0" encoding="UTF-8" standalone="yes"?>
<Relationships xmlns="http://schemas.openxmlformats.org/package/2006/relationships"><Relationship Id="rId3" Type="http://schemas.openxmlformats.org/officeDocument/2006/relationships/hyperlink" Target="&#24037;&#36152;&#20225;&#19994;&#37325;&#22823;&#20107;&#25925;&#38544;&#24739;&#21028;&#23450;&#26631;&#20934;20230515&#26045;&#34892;.doc" TargetMode="External"/><Relationship Id="rId2" Type="http://schemas.openxmlformats.org/officeDocument/2006/relationships/notesSlide" Target="../notesSlides/notesSlide70.xml"/><Relationship Id="rId1" Type="http://schemas.openxmlformats.org/officeDocument/2006/relationships/slideLayout" Target="../slideLayouts/slideLayout8.xml"/><Relationship Id="rId4" Type="http://schemas.openxmlformats.org/officeDocument/2006/relationships/image" Target="../media/image42.jpeg"/></Relationships>
</file>

<file path=ppt/slides/_rels/slide79.xml.rels><?xml version="1.0" encoding="UTF-8" standalone="yes"?>
<Relationships xmlns="http://schemas.openxmlformats.org/package/2006/relationships"><Relationship Id="rId3" Type="http://schemas.openxmlformats.org/officeDocument/2006/relationships/hyperlink" Target="&#24037;&#36152;&#20225;&#19994;&#37325;&#22823;&#20107;&#25925;&#38544;&#24739;&#21028;&#23450;&#26631;&#20934;20230515&#26045;&#34892;.doc" TargetMode="External"/><Relationship Id="rId2" Type="http://schemas.openxmlformats.org/officeDocument/2006/relationships/notesSlide" Target="../notesSlides/notesSlide71.xml"/><Relationship Id="rId1" Type="http://schemas.openxmlformats.org/officeDocument/2006/relationships/slideLayout" Target="../slideLayouts/slideLayout8.xml"/><Relationship Id="rId4" Type="http://schemas.openxmlformats.org/officeDocument/2006/relationships/image" Target="../media/image43.jpeg"/></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0.xml"/></Relationships>
</file>

<file path=ppt/slides/_rels/slide80.xml.rels><?xml version="1.0" encoding="UTF-8" standalone="yes"?>
<Relationships xmlns="http://schemas.openxmlformats.org/package/2006/relationships"><Relationship Id="rId3" Type="http://schemas.openxmlformats.org/officeDocument/2006/relationships/hyperlink" Target="&#24037;&#36152;&#20225;&#19994;&#37325;&#22823;&#20107;&#25925;&#38544;&#24739;&#21028;&#23450;&#26631;&#20934;20230515&#26045;&#34892;.doc" TargetMode="External"/><Relationship Id="rId2" Type="http://schemas.openxmlformats.org/officeDocument/2006/relationships/notesSlide" Target="../notesSlides/notesSlide72.xml"/><Relationship Id="rId1" Type="http://schemas.openxmlformats.org/officeDocument/2006/relationships/slideLayout" Target="../slideLayouts/slideLayout8.xml"/><Relationship Id="rId4" Type="http://schemas.openxmlformats.org/officeDocument/2006/relationships/image" Target="../media/image44.jpeg"/></Relationships>
</file>

<file path=ppt/slides/_rels/slide8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74.xml"/><Relationship Id="rId1" Type="http://schemas.openxmlformats.org/officeDocument/2006/relationships/slideLayout" Target="../slideLayouts/slideLayout7.xml"/><Relationship Id="rId4" Type="http://schemas.openxmlformats.org/officeDocument/2006/relationships/image" Target="../media/image46.jpeg"/></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78.xml"/><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3" Type="http://schemas.openxmlformats.org/officeDocument/2006/relationships/image" Target="../media/image48.wmf"/><Relationship Id="rId2" Type="http://schemas.openxmlformats.org/officeDocument/2006/relationships/notesSlide" Target="../notesSlides/notesSlide79.xml"/><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80.xml"/><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81.xml"/><Relationship Id="rId1" Type="http://schemas.openxmlformats.org/officeDocument/2006/relationships/slideLayout" Target="../slideLayouts/slideLayout7.xml"/><Relationship Id="rId4" Type="http://schemas.openxmlformats.org/officeDocument/2006/relationships/image" Target="../media/image51.png"/></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30.xml"/></Relationships>
</file>

<file path=ppt/slides/_rels/slide90.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82.xml"/><Relationship Id="rId1" Type="http://schemas.openxmlformats.org/officeDocument/2006/relationships/slideLayout" Target="../slideLayouts/slideLayout7.xml"/><Relationship Id="rId6" Type="http://schemas.openxmlformats.org/officeDocument/2006/relationships/image" Target="../media/image55.jpeg"/><Relationship Id="rId5" Type="http://schemas.openxmlformats.org/officeDocument/2006/relationships/image" Target="../media/image54.jpeg"/><Relationship Id="rId4" Type="http://schemas.openxmlformats.org/officeDocument/2006/relationships/image" Target="../media/image53.jpeg"/></Relationships>
</file>

<file path=ppt/slides/_rels/slide91.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notesSlide" Target="../notesSlides/notesSlide83.xml"/><Relationship Id="rId1" Type="http://schemas.openxmlformats.org/officeDocument/2006/relationships/slideLayout" Target="../slideLayouts/slideLayout7.xml"/><Relationship Id="rId4" Type="http://schemas.openxmlformats.org/officeDocument/2006/relationships/image" Target="../media/image56.png"/></Relationships>
</file>

<file path=ppt/slides/_rels/slide92.xml.rels><?xml version="1.0" encoding="UTF-8" standalone="yes"?>
<Relationships xmlns="http://schemas.openxmlformats.org/package/2006/relationships"><Relationship Id="rId3" Type="http://schemas.openxmlformats.org/officeDocument/2006/relationships/hyperlink" Target="../&#25945;&#23398;&#24405;&#35937;/8&#28040;&#38450;&#35774;&#26045;/&#28781;&#28779;&#22120;2.mpg" TargetMode="External"/><Relationship Id="rId7" Type="http://schemas.openxmlformats.org/officeDocument/2006/relationships/image" Target="../media/image59.jpeg"/><Relationship Id="rId2" Type="http://schemas.openxmlformats.org/officeDocument/2006/relationships/notesSlide" Target="../notesSlides/notesSlide84.xml"/><Relationship Id="rId1" Type="http://schemas.openxmlformats.org/officeDocument/2006/relationships/slideLayout" Target="../slideLayouts/slideLayout7.xml"/><Relationship Id="rId6" Type="http://schemas.openxmlformats.org/officeDocument/2006/relationships/image" Target="../media/image58.png"/><Relationship Id="rId5" Type="http://schemas.openxmlformats.org/officeDocument/2006/relationships/slide" Target="slide1.xml"/><Relationship Id="rId4" Type="http://schemas.openxmlformats.org/officeDocument/2006/relationships/image" Target="../media/image57.jpeg"/></Relationships>
</file>

<file path=ppt/slides/_rels/slide93.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85.xml"/><Relationship Id="rId1" Type="http://schemas.openxmlformats.org/officeDocument/2006/relationships/slideLayout" Target="../slideLayouts/slideLayout7.xml"/><Relationship Id="rId5" Type="http://schemas.openxmlformats.org/officeDocument/2006/relationships/image" Target="../media/image62.jpeg"/><Relationship Id="rId4" Type="http://schemas.openxmlformats.org/officeDocument/2006/relationships/image" Target="../media/image61.jpeg"/></Relationships>
</file>

<file path=ppt/slides/_rels/slide94.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notesSlide" Target="../notesSlides/notesSlide86.xml"/><Relationship Id="rId1" Type="http://schemas.openxmlformats.org/officeDocument/2006/relationships/slideLayout" Target="../slideLayouts/slideLayout7.xml"/><Relationship Id="rId4" Type="http://schemas.openxmlformats.org/officeDocument/2006/relationships/image" Target="../media/image63.jpeg"/></Relationships>
</file>

<file path=ppt/slides/_rels/slide95.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notesSlide" Target="../notesSlides/notesSlide87.xml"/><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88.xml"/><Relationship Id="rId1" Type="http://schemas.openxmlformats.org/officeDocument/2006/relationships/slideLayout" Target="../slideLayouts/slideLayout7.xml"/><Relationship Id="rId5" Type="http://schemas.openxmlformats.org/officeDocument/2006/relationships/image" Target="../media/image67.png"/><Relationship Id="rId4" Type="http://schemas.openxmlformats.org/officeDocument/2006/relationships/image" Target="../media/image66.png"/></Relationships>
</file>

<file path=ppt/slides/_rels/slide97.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notesSlide" Target="../notesSlides/notesSlide89.xml"/><Relationship Id="rId1" Type="http://schemas.openxmlformats.org/officeDocument/2006/relationships/slideLayout" Target="../slideLayouts/slideLayout7.xml"/><Relationship Id="rId4" Type="http://schemas.openxmlformats.org/officeDocument/2006/relationships/image" Target="../media/image69.jpeg"/></Relationships>
</file>

<file path=ppt/slides/_rels/slide98.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notesSlide" Target="../notesSlides/notesSlide90.xml"/><Relationship Id="rId1" Type="http://schemas.openxmlformats.org/officeDocument/2006/relationships/slideLayout" Target="../slideLayouts/slideLayout7.xml"/><Relationship Id="rId4" Type="http://schemas.openxmlformats.org/officeDocument/2006/relationships/image" Target="../media/image71.jpeg"/></Relationships>
</file>

<file path=ppt/slides/_rels/slide99.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notesSlide" Target="../notesSlides/notesSlide91.xml"/><Relationship Id="rId1" Type="http://schemas.openxmlformats.org/officeDocument/2006/relationships/slideLayout" Target="../slideLayouts/slideLayout7.xml"/><Relationship Id="rId4" Type="http://schemas.openxmlformats.org/officeDocument/2006/relationships/image" Target="../media/image7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rot="2640000">
            <a:off x="8185785" y="581025"/>
            <a:ext cx="4773295" cy="4897120"/>
          </a:xfrm>
          <a:prstGeom prst="rect">
            <a:avLst/>
          </a:prstGeom>
          <a:noFill/>
          <a:ln w="635000">
            <a:solidFill>
              <a:schemeClr val="accent1"/>
            </a:solidFill>
          </a:ln>
          <a:effectLst>
            <a:outerShdw blurRad="330200" dist="406400" dir="10800000" sx="84000" sy="84000" algn="r" rotWithShape="0">
              <a:schemeClr val="tx1">
                <a:lumMod val="65000"/>
                <a:lumOff val="35000"/>
                <a:alpha val="34000"/>
              </a:schemeClr>
            </a:outerShdw>
          </a:effectLst>
          <a:extLst>
            <a:ext uri="{909E8E84-426E-40DD-AFC4-6F175D3DCCD1}">
              <a14:hiddenFill xmlns:a14="http://schemas.microsoft.com/office/drawing/2010/main">
                <a:solidFill>
                  <a:srgbClr val="2F2937"/>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rot="2640000">
            <a:off x="10695940" y="2183130"/>
            <a:ext cx="3284855" cy="3238500"/>
          </a:xfrm>
          <a:prstGeom prst="rect">
            <a:avLst/>
          </a:prstGeom>
          <a:noFill/>
          <a:ln w="635000">
            <a:solidFill>
              <a:schemeClr val="tx1">
                <a:lumMod val="75000"/>
                <a:lumOff val="25000"/>
              </a:schemeClr>
            </a:solidFill>
          </a:ln>
          <a:effectLst/>
          <a:extLst>
            <a:ext uri="{909E8E84-426E-40DD-AFC4-6F175D3DCCD1}">
              <a14:hiddenFill xmlns:a14="http://schemas.microsoft.com/office/drawing/2010/main">
                <a:solidFill>
                  <a:srgbClr val="2F2937"/>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rot="2580000">
            <a:off x="10683875" y="2631440"/>
            <a:ext cx="838200" cy="2171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7980000">
            <a:off x="10680700" y="4709160"/>
            <a:ext cx="838200" cy="2171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rot="2580000">
            <a:off x="8128635" y="1478280"/>
            <a:ext cx="838200" cy="2171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rot="7980000">
            <a:off x="8113395" y="4455160"/>
            <a:ext cx="838200" cy="2171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7"/>
          <p:cNvSpPr>
            <a:spLocks noChangeArrowheads="1"/>
          </p:cNvSpPr>
          <p:nvPr/>
        </p:nvSpPr>
        <p:spPr bwMode="auto">
          <a:xfrm>
            <a:off x="529649" y="1528434"/>
            <a:ext cx="6528878" cy="2389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71359" tIns="85679" rIns="171359" bIns="85679">
            <a:spAutoFit/>
          </a:bodyPr>
          <a:lstStyle/>
          <a:p>
            <a:pPr algn="ctr"/>
            <a:r>
              <a:rPr lang="zh-CN" altLang="en-US" sz="7200" b="1" dirty="0" smtClean="0">
                <a:solidFill>
                  <a:srgbClr val="5B1614"/>
                </a:solidFill>
                <a:latin typeface="微软雅黑" panose="020B0503020204020204" pitchFamily="34" charset="-122"/>
                <a:ea typeface="微软雅黑" panose="020B0503020204020204" pitchFamily="34" charset="-122"/>
                <a:sym typeface="微软雅黑" panose="020B0503020204020204" pitchFamily="34" charset="-122"/>
              </a:rPr>
              <a:t>广东威铝</a:t>
            </a:r>
            <a:endParaRPr lang="en-US" altLang="zh-CN" sz="7200" b="1" dirty="0" smtClean="0">
              <a:solidFill>
                <a:srgbClr val="5B1614"/>
              </a:solidFill>
              <a:latin typeface="微软雅黑" panose="020B0503020204020204" pitchFamily="34" charset="-122"/>
              <a:ea typeface="微软雅黑" panose="020B0503020204020204" pitchFamily="34" charset="-122"/>
              <a:sym typeface="微软雅黑" panose="020B0503020204020204" pitchFamily="34" charset="-122"/>
            </a:endParaRPr>
          </a:p>
          <a:p>
            <a:pPr algn="ctr"/>
            <a:r>
              <a:rPr lang="zh-CN" altLang="en-US" sz="7200" b="1" dirty="0" smtClean="0">
                <a:solidFill>
                  <a:srgbClr val="5B1614"/>
                </a:solidFill>
                <a:latin typeface="微软雅黑" panose="020B0503020204020204" pitchFamily="34" charset="-122"/>
                <a:ea typeface="微软雅黑" panose="020B0503020204020204" pitchFamily="34" charset="-122"/>
                <a:sym typeface="微软雅黑" panose="020B0503020204020204" pitchFamily="34" charset="-122"/>
              </a:rPr>
              <a:t>综合安全培训</a:t>
            </a:r>
            <a:endParaRPr lang="en-US" altLang="zh-CN" sz="7200" b="1" dirty="0" smtClean="0">
              <a:solidFill>
                <a:srgbClr val="5B1614"/>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文本框 2"/>
          <p:cNvSpPr txBox="1"/>
          <p:nvPr/>
        </p:nvSpPr>
        <p:spPr>
          <a:xfrm>
            <a:off x="767080" y="4324985"/>
            <a:ext cx="6732270" cy="706755"/>
          </a:xfrm>
          <a:prstGeom prst="rect">
            <a:avLst/>
          </a:prstGeom>
          <a:noFill/>
        </p:spPr>
        <p:txBody>
          <a:bodyPr wrap="square" rtlCol="0">
            <a:spAutoFit/>
          </a:bodyPr>
          <a:lstStyle/>
          <a:p>
            <a:r>
              <a:rPr lang="zh-CN" altLang="en-US" sz="4000" b="1">
                <a:solidFill>
                  <a:srgbClr val="0070C0"/>
                </a:solidFill>
                <a:latin typeface="黑体" panose="02010609060101010101" pitchFamily="49" charset="-122"/>
                <a:ea typeface="黑体" panose="02010609060101010101" pitchFamily="49" charset="-122"/>
                <a:cs typeface="黑体" panose="02010609060101010101" pitchFamily="49" charset="-122"/>
              </a:rPr>
              <a:t>人人讲安全</a:t>
            </a:r>
            <a:r>
              <a:rPr lang="en-US" altLang="zh-CN" sz="4000" b="1">
                <a:solidFill>
                  <a:srgbClr val="0070C0"/>
                </a:solidFill>
                <a:latin typeface="黑体" panose="02010609060101010101" pitchFamily="49" charset="-122"/>
                <a:ea typeface="黑体" panose="02010609060101010101" pitchFamily="49" charset="-122"/>
                <a:cs typeface="黑体" panose="02010609060101010101" pitchFamily="49" charset="-122"/>
              </a:rPr>
              <a:t>   </a:t>
            </a:r>
            <a:r>
              <a:rPr lang="zh-CN" altLang="en-US" sz="4000" b="1">
                <a:solidFill>
                  <a:srgbClr val="0070C0"/>
                </a:solidFill>
                <a:latin typeface="黑体" panose="02010609060101010101" pitchFamily="49" charset="-122"/>
                <a:ea typeface="黑体" panose="02010609060101010101" pitchFamily="49" charset="-122"/>
                <a:cs typeface="黑体" panose="02010609060101010101" pitchFamily="49" charset="-122"/>
              </a:rPr>
              <a:t>个个会应急</a:t>
            </a:r>
          </a:p>
        </p:txBody>
      </p:sp>
    </p:spTree>
  </p:cSld>
  <p:clrMapOvr>
    <a:masterClrMapping/>
  </p:clrMapOvr>
  <mc:AlternateContent xmlns:mc="http://schemas.openxmlformats.org/markup-compatibility/2006" xmlns:p14="http://schemas.microsoft.com/office/powerpoint/2010/main">
    <mc:Choice Requires="p14">
      <p:transition spd="slow" advClick="0" advTm="1000">
        <p14:prism isContent="1" isInverted="1"/>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500"/>
                                        <p:tgtEl>
                                          <p:spTgt spid="4"/>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linds(horizontal)">
                                      <p:cBhvr>
                                        <p:cTn id="13" dur="500"/>
                                        <p:tgtEl>
                                          <p:spTgt spid="5"/>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linds(horizontal)">
                                      <p:cBhvr>
                                        <p:cTn id="16" dur="500"/>
                                        <p:tgtEl>
                                          <p:spTgt spid="6"/>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linds(horizontal)">
                                      <p:cBhvr>
                                        <p:cTn id="19" dur="500"/>
                                        <p:tgtEl>
                                          <p:spTgt spid="8"/>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blinds(horizontal)">
                                      <p:cBhvr>
                                        <p:cTn id="22" dur="500"/>
                                        <p:tgtEl>
                                          <p:spTgt spid="9"/>
                                        </p:tgtEl>
                                      </p:cBhvr>
                                    </p:animEffect>
                                  </p:childTnLst>
                                </p:cTn>
                              </p:par>
                            </p:childTnLst>
                          </p:cTn>
                        </p:par>
                        <p:par>
                          <p:cTn id="23" fill="hold">
                            <p:stCondLst>
                              <p:cond delay="500"/>
                            </p:stCondLst>
                            <p:childTnLst>
                              <p:par>
                                <p:cTn id="24" presetID="52" presetClass="entr" presetSubtype="0" fill="hold" grpId="0" nodeType="afterEffect">
                                  <p:stCondLst>
                                    <p:cond delay="0"/>
                                  </p:stCondLst>
                                  <p:iterate type="lt">
                                    <p:tmPct val="10000"/>
                                  </p:iterate>
                                  <p:childTnLst>
                                    <p:set>
                                      <p:cBhvr>
                                        <p:cTn id="25" dur="1" fill="hold">
                                          <p:stCondLst>
                                            <p:cond delay="0"/>
                                          </p:stCondLst>
                                        </p:cTn>
                                        <p:tgtEl>
                                          <p:spTgt spid="11"/>
                                        </p:tgtEl>
                                        <p:attrNameLst>
                                          <p:attrName>style.visibility</p:attrName>
                                        </p:attrNameLst>
                                      </p:cBhvr>
                                      <p:to>
                                        <p:strVal val="visible"/>
                                      </p:to>
                                    </p:set>
                                    <p:animScale>
                                      <p:cBhvr>
                                        <p:cTn id="26"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11"/>
                                        </p:tgtEl>
                                        <p:attrNameLst>
                                          <p:attrName>ppt_x</p:attrName>
                                          <p:attrName>ppt_y</p:attrName>
                                        </p:attrNameLst>
                                      </p:cBhvr>
                                    </p:animMotion>
                                    <p:animEffect transition="in" filter="fade">
                                      <p:cBhvr>
                                        <p:cTn id="28"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4" grpId="0" animBg="1"/>
      <p:bldP spid="5" grpId="0" animBg="1"/>
      <p:bldP spid="6" grpId="0" animBg="1"/>
      <p:bldP spid="8" grpId="0" animBg="1"/>
      <p:bldP spid="9" grpId="0" animBg="1"/>
      <p:bldP spid="1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a:spLocks noChangeArrowheads="1"/>
          </p:cNvSpPr>
          <p:nvPr/>
        </p:nvSpPr>
        <p:spPr bwMode="auto">
          <a:xfrm>
            <a:off x="666751" y="642939"/>
            <a:ext cx="1569660" cy="646331"/>
          </a:xfrm>
          <a:prstGeom prst="rect">
            <a:avLst/>
          </a:prstGeom>
          <a:noFill/>
          <a:ln w="9525">
            <a:noFill/>
            <a:miter lim="800000"/>
          </a:ln>
        </p:spPr>
        <p:txBody>
          <a:bodyPr wrap="none">
            <a:spAutoFit/>
          </a:bodyPr>
          <a:lstStyle/>
          <a:p>
            <a:r>
              <a:rPr lang="zh-CN" altLang="en-US" sz="3600" dirty="0" smtClean="0">
                <a:solidFill>
                  <a:srgbClr val="002060"/>
                </a:solidFill>
              </a:rPr>
              <a:t>安全带</a:t>
            </a:r>
            <a:endParaRPr lang="zh-CN" altLang="en-US" sz="3600" dirty="0">
              <a:solidFill>
                <a:srgbClr val="002060"/>
              </a:solidFill>
            </a:endParaRPr>
          </a:p>
        </p:txBody>
      </p:sp>
      <p:pic>
        <p:nvPicPr>
          <p:cNvPr id="5" name="图片 4" descr="安全带.jpg"/>
          <p:cNvPicPr>
            <a:picLocks noChangeAspect="1"/>
          </p:cNvPicPr>
          <p:nvPr/>
        </p:nvPicPr>
        <p:blipFill>
          <a:blip r:embed="rId2" cstate="print"/>
          <a:stretch>
            <a:fillRect/>
          </a:stretch>
        </p:blipFill>
        <p:spPr>
          <a:xfrm>
            <a:off x="3348357" y="790414"/>
            <a:ext cx="2727786" cy="5522380"/>
          </a:xfrm>
          <a:prstGeom prst="rect">
            <a:avLst/>
          </a:prstGeom>
          <a:ln>
            <a:noFill/>
          </a:ln>
          <a:effectLst>
            <a:outerShdw blurRad="190500" algn="tl" rotWithShape="0">
              <a:srgbClr val="000000">
                <a:alpha val="70000"/>
              </a:srgbClr>
            </a:outerShdw>
          </a:effectLst>
        </p:spPr>
      </p:pic>
      <p:pic>
        <p:nvPicPr>
          <p:cNvPr id="6" name="图片 5" descr="安全带1.jpeg"/>
          <p:cNvPicPr>
            <a:picLocks noChangeAspect="1"/>
          </p:cNvPicPr>
          <p:nvPr/>
        </p:nvPicPr>
        <p:blipFill>
          <a:blip r:embed="rId3"/>
          <a:stretch>
            <a:fillRect/>
          </a:stretch>
        </p:blipFill>
        <p:spPr>
          <a:xfrm>
            <a:off x="7246367" y="785430"/>
            <a:ext cx="3106339" cy="5522380"/>
          </a:xfrm>
          <a:prstGeom prst="rect">
            <a:avLst/>
          </a:prstGeom>
          <a:ln>
            <a:noFill/>
          </a:ln>
          <a:effectLst>
            <a:outerShdw blurRad="190500" algn="tl" rotWithShape="0">
              <a:srgbClr val="000000">
                <a:alpha val="70000"/>
              </a:srgbClr>
            </a:outerShdw>
          </a:effectLst>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 calcmode="lin" valueType="num">
                                      <p:cBhvr additive="base">
                                        <p:cTn id="7"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allAtOnce"/>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8" descr="泡沫灭火">
            <a:hlinkClick r:id="rId3" action="ppaction://hlinksldjump"/>
          </p:cNvPr>
          <p:cNvPicPr>
            <a:picLocks noChangeAspect="1" noChangeArrowheads="1"/>
          </p:cNvPicPr>
          <p:nvPr/>
        </p:nvPicPr>
        <p:blipFill>
          <a:blip r:embed="rId4"/>
          <a:srcRect/>
          <a:stretch>
            <a:fillRect/>
          </a:stretch>
        </p:blipFill>
        <p:spPr>
          <a:xfrm>
            <a:off x="1122439" y="840515"/>
            <a:ext cx="9695543" cy="5653863"/>
          </a:xfrm>
          <a:prstGeom prst="rect">
            <a:avLst/>
          </a:prstGeom>
        </p:spPr>
      </p:pic>
    </p:spTree>
  </p:cSld>
  <p:clrMapOvr>
    <a:masterClrMapping/>
  </p:clrMapOvr>
  <p:transition spd="slow" advClick="0" advTm="1000">
    <p:fade/>
  </p:transition>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718254" y="1685554"/>
            <a:ext cx="2060908" cy="1252522"/>
          </a:xfrm>
          <a:prstGeom prst="rect">
            <a:avLst/>
          </a:prstGeom>
          <a:ln>
            <a:noFill/>
          </a:ln>
          <a:effectLst>
            <a:outerShdw blurRad="292100" dist="139700" dir="2700000" algn="tl" rotWithShape="0">
              <a:srgbClr val="333333">
                <a:alpha val="65000"/>
              </a:srgbClr>
            </a:outerShdw>
          </a:effectLst>
        </p:spPr>
      </p:pic>
      <p:pic>
        <p:nvPicPr>
          <p:cNvPr id="5" name="图片 4"/>
          <p:cNvPicPr>
            <a:picLocks noChangeAspect="1"/>
          </p:cNvPicPr>
          <p:nvPr/>
        </p:nvPicPr>
        <p:blipFill>
          <a:blip r:embed="rId4"/>
          <a:stretch>
            <a:fillRect/>
          </a:stretch>
        </p:blipFill>
        <p:spPr>
          <a:xfrm>
            <a:off x="6048862" y="1685552"/>
            <a:ext cx="2072407" cy="1132602"/>
          </a:xfrm>
          <a:prstGeom prst="rect">
            <a:avLst/>
          </a:prstGeom>
          <a:ln>
            <a:noFill/>
          </a:ln>
          <a:effectLst>
            <a:outerShdw blurRad="292100" dist="139700" dir="2700000" algn="tl" rotWithShape="0">
              <a:srgbClr val="333333">
                <a:alpha val="65000"/>
              </a:srgbClr>
            </a:outerShdw>
          </a:effectLst>
        </p:spPr>
      </p:pic>
      <p:grpSp>
        <p:nvGrpSpPr>
          <p:cNvPr id="2" name="组合 6"/>
          <p:cNvGrpSpPr/>
          <p:nvPr/>
        </p:nvGrpSpPr>
        <p:grpSpPr>
          <a:xfrm>
            <a:off x="6048863" y="4446404"/>
            <a:ext cx="2165208" cy="1399762"/>
            <a:chOff x="6035647" y="4032084"/>
            <a:chExt cx="2748520" cy="2161906"/>
          </a:xfrm>
        </p:grpSpPr>
        <p:pic>
          <p:nvPicPr>
            <p:cNvPr id="8" name="图片 7"/>
            <p:cNvPicPr>
              <a:picLocks noChangeAspect="1"/>
            </p:cNvPicPr>
            <p:nvPr/>
          </p:nvPicPr>
          <p:blipFill>
            <a:blip r:embed="rId5"/>
            <a:stretch>
              <a:fillRect/>
            </a:stretch>
          </p:blipFill>
          <p:spPr>
            <a:xfrm>
              <a:off x="6035647" y="4032084"/>
              <a:ext cx="2748519" cy="1005438"/>
            </a:xfrm>
            <a:prstGeom prst="rect">
              <a:avLst/>
            </a:prstGeom>
            <a:ln>
              <a:noFill/>
            </a:ln>
            <a:effectLst>
              <a:outerShdw blurRad="292100" dist="139700" dir="2700000" algn="tl" rotWithShape="0">
                <a:srgbClr val="333333">
                  <a:alpha val="65000"/>
                </a:srgbClr>
              </a:outerShdw>
            </a:effectLst>
          </p:spPr>
        </p:pic>
        <p:pic>
          <p:nvPicPr>
            <p:cNvPr id="9" name="图片 8"/>
            <p:cNvPicPr>
              <a:picLocks noChangeAspect="1"/>
            </p:cNvPicPr>
            <p:nvPr/>
          </p:nvPicPr>
          <p:blipFill>
            <a:blip r:embed="rId6"/>
            <a:stretch>
              <a:fillRect/>
            </a:stretch>
          </p:blipFill>
          <p:spPr>
            <a:xfrm>
              <a:off x="6035648" y="5186004"/>
              <a:ext cx="2748519" cy="1007986"/>
            </a:xfrm>
            <a:prstGeom prst="rect">
              <a:avLst/>
            </a:prstGeom>
            <a:ln>
              <a:noFill/>
            </a:ln>
            <a:effectLst>
              <a:outerShdw blurRad="292100" dist="139700" dir="2700000" algn="tl" rotWithShape="0">
                <a:srgbClr val="333333">
                  <a:alpha val="65000"/>
                </a:srgbClr>
              </a:outerShdw>
            </a:effectLst>
          </p:spPr>
        </p:pic>
      </p:grpSp>
      <p:pic>
        <p:nvPicPr>
          <p:cNvPr id="10" name="图片 9"/>
          <p:cNvPicPr>
            <a:picLocks noChangeAspect="1"/>
          </p:cNvPicPr>
          <p:nvPr/>
        </p:nvPicPr>
        <p:blipFill>
          <a:blip r:embed="rId7" cstate="print"/>
          <a:stretch>
            <a:fillRect/>
          </a:stretch>
        </p:blipFill>
        <p:spPr>
          <a:xfrm>
            <a:off x="9264256" y="4525546"/>
            <a:ext cx="1971555" cy="1170720"/>
          </a:xfrm>
          <a:prstGeom prst="rect">
            <a:avLst/>
          </a:prstGeom>
          <a:ln>
            <a:noFill/>
          </a:ln>
          <a:effectLst>
            <a:outerShdw blurRad="292100" dist="139700" dir="2700000" algn="tl" rotWithShape="0">
              <a:srgbClr val="333333">
                <a:alpha val="65000"/>
              </a:srgbClr>
            </a:outerShdw>
          </a:effectLst>
        </p:spPr>
      </p:pic>
      <p:sp>
        <p:nvSpPr>
          <p:cNvPr id="11" name="矩形 10"/>
          <p:cNvSpPr/>
          <p:nvPr/>
        </p:nvSpPr>
        <p:spPr>
          <a:xfrm>
            <a:off x="718253" y="3423957"/>
            <a:ext cx="1921507" cy="369332"/>
          </a:xfrm>
          <a:prstGeom prst="rect">
            <a:avLst/>
          </a:prstGeom>
        </p:spPr>
        <p:txBody>
          <a:bodyPr wrap="square">
            <a:spAutoFit/>
          </a:bodyPr>
          <a:lstStyle/>
          <a:p>
            <a:pPr algn="ctr"/>
            <a:r>
              <a:rPr lang="zh-CN" altLang="en-US" b="1" dirty="0">
                <a:latin typeface="微软雅黑" panose="020B0503020204020204" pitchFamily="34" charset="-122"/>
                <a:ea typeface="微软雅黑" panose="020B0503020204020204" pitchFamily="34" charset="-122"/>
              </a:rPr>
              <a:t>烟感</a:t>
            </a:r>
          </a:p>
        </p:txBody>
      </p:sp>
      <p:sp>
        <p:nvSpPr>
          <p:cNvPr id="12" name="矩形 11"/>
          <p:cNvSpPr/>
          <p:nvPr/>
        </p:nvSpPr>
        <p:spPr>
          <a:xfrm>
            <a:off x="3344544" y="3400232"/>
            <a:ext cx="2505523" cy="369332"/>
          </a:xfrm>
          <a:prstGeom prst="rect">
            <a:avLst/>
          </a:prstGeom>
        </p:spPr>
        <p:txBody>
          <a:bodyPr wrap="square">
            <a:spAutoFit/>
          </a:bodyPr>
          <a:lstStyle/>
          <a:p>
            <a:pPr algn="ctr"/>
            <a:r>
              <a:rPr lang="zh-CN" altLang="en-US" b="1" dirty="0">
                <a:latin typeface="微软雅黑" panose="020B0503020204020204" pitchFamily="34" charset="-122"/>
                <a:ea typeface="微软雅黑" panose="020B0503020204020204" pitchFamily="34" charset="-122"/>
              </a:rPr>
              <a:t>温感</a:t>
            </a:r>
          </a:p>
        </p:txBody>
      </p:sp>
      <p:sp>
        <p:nvSpPr>
          <p:cNvPr id="13" name="矩形 12"/>
          <p:cNvSpPr/>
          <p:nvPr/>
        </p:nvSpPr>
        <p:spPr>
          <a:xfrm>
            <a:off x="6048863" y="3423957"/>
            <a:ext cx="2505523" cy="369332"/>
          </a:xfrm>
          <a:prstGeom prst="rect">
            <a:avLst/>
          </a:prstGeom>
        </p:spPr>
        <p:txBody>
          <a:bodyPr wrap="square">
            <a:spAutoFit/>
          </a:bodyPr>
          <a:lstStyle/>
          <a:p>
            <a:pPr algn="ctr"/>
            <a:r>
              <a:rPr lang="zh-CN" altLang="en-US" b="1" dirty="0">
                <a:latin typeface="微软雅黑" panose="020B0503020204020204" pitchFamily="34" charset="-122"/>
                <a:ea typeface="微软雅黑" panose="020B0503020204020204" pitchFamily="34" charset="-122"/>
              </a:rPr>
              <a:t>喷淋</a:t>
            </a:r>
          </a:p>
        </p:txBody>
      </p:sp>
      <p:sp>
        <p:nvSpPr>
          <p:cNvPr id="14" name="矩形 13"/>
          <p:cNvSpPr/>
          <p:nvPr/>
        </p:nvSpPr>
        <p:spPr>
          <a:xfrm>
            <a:off x="9264256" y="3427734"/>
            <a:ext cx="2402000" cy="369332"/>
          </a:xfrm>
          <a:prstGeom prst="rect">
            <a:avLst/>
          </a:prstGeom>
        </p:spPr>
        <p:txBody>
          <a:bodyPr wrap="square">
            <a:spAutoFit/>
          </a:bodyPr>
          <a:lstStyle/>
          <a:p>
            <a:pPr algn="ctr"/>
            <a:r>
              <a:rPr lang="zh-CN" altLang="en-US" b="1" dirty="0">
                <a:latin typeface="微软雅黑" panose="020B0503020204020204" pitchFamily="34" charset="-122"/>
                <a:ea typeface="微软雅黑" panose="020B0503020204020204" pitchFamily="34" charset="-122"/>
              </a:rPr>
              <a:t>消防警铃</a:t>
            </a:r>
          </a:p>
        </p:txBody>
      </p:sp>
      <p:sp>
        <p:nvSpPr>
          <p:cNvPr id="15" name="矩形 14"/>
          <p:cNvSpPr/>
          <p:nvPr/>
        </p:nvSpPr>
        <p:spPr>
          <a:xfrm>
            <a:off x="718253" y="6202980"/>
            <a:ext cx="2505523" cy="338554"/>
          </a:xfrm>
          <a:prstGeom prst="rect">
            <a:avLst/>
          </a:prstGeom>
        </p:spPr>
        <p:txBody>
          <a:bodyPr wrap="square">
            <a:spAutoFit/>
          </a:bodyPr>
          <a:lstStyle/>
          <a:p>
            <a:pPr algn="ctr"/>
            <a:r>
              <a:rPr lang="zh-CN" altLang="en-US" sz="1600" b="1" dirty="0">
                <a:latin typeface="微软雅黑" panose="020B0503020204020204" pitchFamily="34" charset="-122"/>
                <a:ea typeface="微软雅黑" panose="020B0503020204020204" pitchFamily="34" charset="-122"/>
              </a:rPr>
              <a:t>消火栓报警按钮</a:t>
            </a:r>
          </a:p>
        </p:txBody>
      </p:sp>
      <p:sp>
        <p:nvSpPr>
          <p:cNvPr id="16" name="矩形 15"/>
          <p:cNvSpPr/>
          <p:nvPr/>
        </p:nvSpPr>
        <p:spPr>
          <a:xfrm>
            <a:off x="3408496" y="6218117"/>
            <a:ext cx="2505523" cy="369332"/>
          </a:xfrm>
          <a:prstGeom prst="rect">
            <a:avLst/>
          </a:prstGeom>
        </p:spPr>
        <p:txBody>
          <a:bodyPr wrap="square">
            <a:spAutoFit/>
          </a:bodyPr>
          <a:lstStyle/>
          <a:p>
            <a:pPr algn="ctr"/>
            <a:r>
              <a:rPr lang="zh-CN" altLang="en-US" b="1" dirty="0">
                <a:latin typeface="微软雅黑" panose="020B0503020204020204" pitchFamily="34" charset="-122"/>
                <a:ea typeface="微软雅黑" panose="020B0503020204020204" pitchFamily="34" charset="-122"/>
              </a:rPr>
              <a:t>火情警报按钮</a:t>
            </a:r>
          </a:p>
        </p:txBody>
      </p:sp>
      <p:sp>
        <p:nvSpPr>
          <p:cNvPr id="17" name="矩形 16"/>
          <p:cNvSpPr/>
          <p:nvPr/>
        </p:nvSpPr>
        <p:spPr>
          <a:xfrm>
            <a:off x="6048863" y="6202980"/>
            <a:ext cx="2505523" cy="369332"/>
          </a:xfrm>
          <a:prstGeom prst="rect">
            <a:avLst/>
          </a:prstGeom>
        </p:spPr>
        <p:txBody>
          <a:bodyPr wrap="square">
            <a:spAutoFit/>
          </a:bodyPr>
          <a:lstStyle/>
          <a:p>
            <a:pPr algn="ctr"/>
            <a:r>
              <a:rPr lang="zh-CN" altLang="en-US" b="1" dirty="0">
                <a:latin typeface="微软雅黑" panose="020B0503020204020204" pitchFamily="34" charset="-122"/>
                <a:ea typeface="微软雅黑" panose="020B0503020204020204" pitchFamily="34" charset="-122"/>
              </a:rPr>
              <a:t>疏散逃生指示牌</a:t>
            </a:r>
          </a:p>
        </p:txBody>
      </p:sp>
      <p:sp>
        <p:nvSpPr>
          <p:cNvPr id="18" name="矩形 17"/>
          <p:cNvSpPr/>
          <p:nvPr/>
        </p:nvSpPr>
        <p:spPr>
          <a:xfrm>
            <a:off x="9264256" y="6206757"/>
            <a:ext cx="2402000" cy="369332"/>
          </a:xfrm>
          <a:prstGeom prst="rect">
            <a:avLst/>
          </a:prstGeom>
        </p:spPr>
        <p:txBody>
          <a:bodyPr wrap="square">
            <a:spAutoFit/>
          </a:bodyPr>
          <a:lstStyle/>
          <a:p>
            <a:pPr algn="ctr"/>
            <a:r>
              <a:rPr lang="zh-CN" altLang="en-US" b="1" dirty="0">
                <a:latin typeface="微软雅黑" panose="020B0503020204020204" pitchFamily="34" charset="-122"/>
                <a:ea typeface="微软雅黑" panose="020B0503020204020204" pitchFamily="34" charset="-122"/>
              </a:rPr>
              <a:t>应急照明灯</a:t>
            </a:r>
          </a:p>
        </p:txBody>
      </p:sp>
      <p:pic>
        <p:nvPicPr>
          <p:cNvPr id="19" name="图片 1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460172" y="1646250"/>
            <a:ext cx="1904329" cy="1276834"/>
          </a:xfrm>
          <a:prstGeom prst="rect">
            <a:avLst/>
          </a:prstGeom>
          <a:ln>
            <a:noFill/>
          </a:ln>
          <a:effectLst>
            <a:outerShdw blurRad="292100" dist="139700" dir="2700000" algn="tl" rotWithShape="0">
              <a:srgbClr val="333333">
                <a:alpha val="65000"/>
              </a:srgbClr>
            </a:outerShdw>
          </a:effectLst>
        </p:spPr>
      </p:pic>
      <p:grpSp>
        <p:nvGrpSpPr>
          <p:cNvPr id="3" name="组合 19"/>
          <p:cNvGrpSpPr/>
          <p:nvPr/>
        </p:nvGrpSpPr>
        <p:grpSpPr>
          <a:xfrm>
            <a:off x="3677110" y="850973"/>
            <a:ext cx="4157748" cy="570527"/>
            <a:chOff x="4511682" y="576590"/>
            <a:chExt cx="3361270" cy="810006"/>
          </a:xfrm>
        </p:grpSpPr>
        <p:sp>
          <p:nvSpPr>
            <p:cNvPr id="21" name="圆角矩形 20"/>
            <p:cNvSpPr/>
            <p:nvPr/>
          </p:nvSpPr>
          <p:spPr>
            <a:xfrm>
              <a:off x="4546094" y="576590"/>
              <a:ext cx="3292446" cy="810006"/>
            </a:xfrm>
            <a:prstGeom prst="roundRect">
              <a:avLst/>
            </a:prstGeom>
            <a:solidFill>
              <a:srgbClr val="E61E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j-ea"/>
                <a:ea typeface="+mj-ea"/>
              </a:endParaRPr>
            </a:p>
          </p:txBody>
        </p:sp>
        <p:sp>
          <p:nvSpPr>
            <p:cNvPr id="22" name="圆角矩形 21"/>
            <p:cNvSpPr/>
            <p:nvPr/>
          </p:nvSpPr>
          <p:spPr>
            <a:xfrm>
              <a:off x="4511682" y="602047"/>
              <a:ext cx="3361270" cy="784549"/>
            </a:xfrm>
            <a:prstGeom prst="roundRect">
              <a:avLst/>
            </a:prstGeom>
            <a:solidFill>
              <a:srgbClr val="E61E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b="1" dirty="0">
                  <a:solidFill>
                    <a:schemeClr val="bg1"/>
                  </a:solidFill>
                  <a:latin typeface="宋体" panose="02010600030101010101" pitchFamily="2" charset="-122"/>
                  <a:ea typeface="宋体" panose="02010600030101010101" pitchFamily="2" charset="-122"/>
                </a:rPr>
                <a:t>其他消防设施</a:t>
              </a:r>
            </a:p>
          </p:txBody>
        </p:sp>
      </p:grpSp>
      <p:pic>
        <p:nvPicPr>
          <p:cNvPr id="23" name="图片 3"/>
          <p:cNvPicPr>
            <a:picLocks noChangeAspect="1"/>
          </p:cNvPicPr>
          <p:nvPr/>
        </p:nvPicPr>
        <p:blipFill>
          <a:blip r:embed="rId9" cstate="print">
            <a:lum bright="-6000" contrast="12000"/>
            <a:extLst>
              <a:ext uri="{28A0092B-C50C-407E-A947-70E740481C1C}">
                <a14:useLocalDpi xmlns:a14="http://schemas.microsoft.com/office/drawing/2010/main" val="0"/>
              </a:ext>
            </a:extLst>
          </a:blip>
          <a:srcRect/>
          <a:stretch>
            <a:fillRect/>
          </a:stretch>
        </p:blipFill>
        <p:spPr bwMode="auto">
          <a:xfrm>
            <a:off x="790487" y="4396654"/>
            <a:ext cx="1865112" cy="1224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图片 3"/>
          <p:cNvPicPr>
            <a:picLocks noChangeAspect="1"/>
          </p:cNvPicPr>
          <p:nvPr/>
        </p:nvPicPr>
        <p:blipFill>
          <a:blip r:embed="rId10">
            <a:clrChange>
              <a:clrFrom>
                <a:srgbClr val="FFFFFF"/>
              </a:clrFrom>
              <a:clrTo>
                <a:srgbClr val="FFFFFF">
                  <a:alpha val="0"/>
                </a:srgbClr>
              </a:clrTo>
            </a:clrChange>
            <a:lum bright="-6000" contrast="24000"/>
            <a:extLst>
              <a:ext uri="{28A0092B-C50C-407E-A947-70E740481C1C}">
                <a14:useLocalDpi xmlns:a14="http://schemas.microsoft.com/office/drawing/2010/main" val="0"/>
              </a:ext>
            </a:extLst>
          </a:blip>
          <a:srcRect/>
          <a:stretch>
            <a:fillRect/>
          </a:stretch>
        </p:blipFill>
        <p:spPr bwMode="auto">
          <a:xfrm>
            <a:off x="9113058" y="1588240"/>
            <a:ext cx="1899596" cy="1319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图片 5"/>
          <p:cNvPicPr>
            <a:picLocks noChangeAspect="1"/>
          </p:cNvPicPr>
          <p:nvPr/>
        </p:nvPicPr>
        <p:blipFill>
          <a:blip r:embed="rId11">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397378" y="4349211"/>
            <a:ext cx="2025273" cy="14070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Click="0" advTm="1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50"/>
                                        <p:tgtEl>
                                          <p:spTgt spid="3"/>
                                        </p:tgtEl>
                                      </p:cBhvr>
                                    </p:animEffect>
                                    <p:anim calcmode="lin" valueType="num">
                                      <p:cBhvr>
                                        <p:cTn id="8" dur="250" fill="hold"/>
                                        <p:tgtEl>
                                          <p:spTgt spid="3"/>
                                        </p:tgtEl>
                                        <p:attrNameLst>
                                          <p:attrName>ppt_x</p:attrName>
                                        </p:attrNameLst>
                                      </p:cBhvr>
                                      <p:tavLst>
                                        <p:tav tm="0">
                                          <p:val>
                                            <p:strVal val="#ppt_x"/>
                                          </p:val>
                                        </p:tav>
                                        <p:tav tm="100000">
                                          <p:val>
                                            <p:strVal val="#ppt_x"/>
                                          </p:val>
                                        </p:tav>
                                      </p:tavLst>
                                    </p:anim>
                                    <p:anim calcmode="lin" valueType="num">
                                      <p:cBhvr>
                                        <p:cTn id="9" dur="25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250"/>
                                        <p:tgtEl>
                                          <p:spTgt spid="4"/>
                                        </p:tgtEl>
                                      </p:cBhvr>
                                    </p:animEffect>
                                    <p:anim calcmode="lin" valueType="num">
                                      <p:cBhvr>
                                        <p:cTn id="14" dur="250" fill="hold"/>
                                        <p:tgtEl>
                                          <p:spTgt spid="4"/>
                                        </p:tgtEl>
                                        <p:attrNameLst>
                                          <p:attrName>ppt_x</p:attrName>
                                        </p:attrNameLst>
                                      </p:cBhvr>
                                      <p:tavLst>
                                        <p:tav tm="0">
                                          <p:val>
                                            <p:strVal val="#ppt_x"/>
                                          </p:val>
                                        </p:tav>
                                        <p:tav tm="100000">
                                          <p:val>
                                            <p:strVal val="#ppt_x"/>
                                          </p:val>
                                        </p:tav>
                                      </p:tavLst>
                                    </p:anim>
                                    <p:anim calcmode="lin" valueType="num">
                                      <p:cBhvr>
                                        <p:cTn id="15" dur="25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16" presetClass="entr" presetSubtype="21"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barn(inVertical)">
                                      <p:cBhvr>
                                        <p:cTn id="19" dur="250"/>
                                        <p:tgtEl>
                                          <p:spTgt spid="11"/>
                                        </p:tgtEl>
                                      </p:cBhvr>
                                    </p:animEffect>
                                  </p:childTnLst>
                                </p:cTn>
                              </p:par>
                            </p:childTnLst>
                          </p:cTn>
                        </p:par>
                        <p:par>
                          <p:cTn id="20" fill="hold">
                            <p:stCondLst>
                              <p:cond delay="1500"/>
                            </p:stCondLst>
                            <p:childTnLst>
                              <p:par>
                                <p:cTn id="21" presetID="42" presetClass="entr" presetSubtype="0"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250"/>
                                        <p:tgtEl>
                                          <p:spTgt spid="19"/>
                                        </p:tgtEl>
                                      </p:cBhvr>
                                    </p:animEffect>
                                    <p:anim calcmode="lin" valueType="num">
                                      <p:cBhvr>
                                        <p:cTn id="24" dur="250" fill="hold"/>
                                        <p:tgtEl>
                                          <p:spTgt spid="19"/>
                                        </p:tgtEl>
                                        <p:attrNameLst>
                                          <p:attrName>ppt_x</p:attrName>
                                        </p:attrNameLst>
                                      </p:cBhvr>
                                      <p:tavLst>
                                        <p:tav tm="0">
                                          <p:val>
                                            <p:strVal val="#ppt_x"/>
                                          </p:val>
                                        </p:tav>
                                        <p:tav tm="100000">
                                          <p:val>
                                            <p:strVal val="#ppt_x"/>
                                          </p:val>
                                        </p:tav>
                                      </p:tavLst>
                                    </p:anim>
                                    <p:anim calcmode="lin" valueType="num">
                                      <p:cBhvr>
                                        <p:cTn id="25" dur="250" fill="hold"/>
                                        <p:tgtEl>
                                          <p:spTgt spid="19"/>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16" presetClass="entr" presetSubtype="21"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barn(inVertical)">
                                      <p:cBhvr>
                                        <p:cTn id="29" dur="250"/>
                                        <p:tgtEl>
                                          <p:spTgt spid="12"/>
                                        </p:tgtEl>
                                      </p:cBhvr>
                                    </p:animEffect>
                                  </p:childTnLst>
                                </p:cTn>
                              </p:par>
                            </p:childTnLst>
                          </p:cTn>
                        </p:par>
                        <p:par>
                          <p:cTn id="30" fill="hold">
                            <p:stCondLst>
                              <p:cond delay="2500"/>
                            </p:stCondLst>
                            <p:childTnLst>
                              <p:par>
                                <p:cTn id="31" presetID="42" presetClass="entr" presetSubtype="0" fill="hold" nodeType="after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fade">
                                      <p:cBhvr>
                                        <p:cTn id="33" dur="250"/>
                                        <p:tgtEl>
                                          <p:spTgt spid="5"/>
                                        </p:tgtEl>
                                      </p:cBhvr>
                                    </p:animEffect>
                                    <p:anim calcmode="lin" valueType="num">
                                      <p:cBhvr>
                                        <p:cTn id="34" dur="250" fill="hold"/>
                                        <p:tgtEl>
                                          <p:spTgt spid="5"/>
                                        </p:tgtEl>
                                        <p:attrNameLst>
                                          <p:attrName>ppt_x</p:attrName>
                                        </p:attrNameLst>
                                      </p:cBhvr>
                                      <p:tavLst>
                                        <p:tav tm="0">
                                          <p:val>
                                            <p:strVal val="#ppt_x"/>
                                          </p:val>
                                        </p:tav>
                                        <p:tav tm="100000">
                                          <p:val>
                                            <p:strVal val="#ppt_x"/>
                                          </p:val>
                                        </p:tav>
                                      </p:tavLst>
                                    </p:anim>
                                    <p:anim calcmode="lin" valueType="num">
                                      <p:cBhvr>
                                        <p:cTn id="35" dur="250" fill="hold"/>
                                        <p:tgtEl>
                                          <p:spTgt spid="5"/>
                                        </p:tgtEl>
                                        <p:attrNameLst>
                                          <p:attrName>ppt_y</p:attrName>
                                        </p:attrNameLst>
                                      </p:cBhvr>
                                      <p:tavLst>
                                        <p:tav tm="0">
                                          <p:val>
                                            <p:strVal val="#ppt_y+.1"/>
                                          </p:val>
                                        </p:tav>
                                        <p:tav tm="100000">
                                          <p:val>
                                            <p:strVal val="#ppt_y"/>
                                          </p:val>
                                        </p:tav>
                                      </p:tavLst>
                                    </p:anim>
                                  </p:childTnLst>
                                </p:cTn>
                              </p:par>
                            </p:childTnLst>
                          </p:cTn>
                        </p:par>
                        <p:par>
                          <p:cTn id="36" fill="hold">
                            <p:stCondLst>
                              <p:cond delay="3000"/>
                            </p:stCondLst>
                            <p:childTnLst>
                              <p:par>
                                <p:cTn id="37" presetID="16" presetClass="entr" presetSubtype="21"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barn(inVertical)">
                                      <p:cBhvr>
                                        <p:cTn id="39" dur="250"/>
                                        <p:tgtEl>
                                          <p:spTgt spid="13"/>
                                        </p:tgtEl>
                                      </p:cBhvr>
                                    </p:animEffect>
                                  </p:childTnLst>
                                </p:cTn>
                              </p:par>
                            </p:childTnLst>
                          </p:cTn>
                        </p:par>
                        <p:par>
                          <p:cTn id="40" fill="hold">
                            <p:stCondLst>
                              <p:cond delay="3500"/>
                            </p:stCondLst>
                            <p:childTnLst>
                              <p:par>
                                <p:cTn id="41" presetID="42" presetClass="entr" presetSubtype="0" fill="hold" nodeType="after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fade">
                                      <p:cBhvr>
                                        <p:cTn id="43" dur="250"/>
                                        <p:tgtEl>
                                          <p:spTgt spid="24"/>
                                        </p:tgtEl>
                                      </p:cBhvr>
                                    </p:animEffect>
                                    <p:anim calcmode="lin" valueType="num">
                                      <p:cBhvr>
                                        <p:cTn id="44" dur="250" fill="hold"/>
                                        <p:tgtEl>
                                          <p:spTgt spid="24"/>
                                        </p:tgtEl>
                                        <p:attrNameLst>
                                          <p:attrName>ppt_x</p:attrName>
                                        </p:attrNameLst>
                                      </p:cBhvr>
                                      <p:tavLst>
                                        <p:tav tm="0">
                                          <p:val>
                                            <p:strVal val="#ppt_x"/>
                                          </p:val>
                                        </p:tav>
                                        <p:tav tm="100000">
                                          <p:val>
                                            <p:strVal val="#ppt_x"/>
                                          </p:val>
                                        </p:tav>
                                      </p:tavLst>
                                    </p:anim>
                                    <p:anim calcmode="lin" valueType="num">
                                      <p:cBhvr>
                                        <p:cTn id="45" dur="250" fill="hold"/>
                                        <p:tgtEl>
                                          <p:spTgt spid="24"/>
                                        </p:tgtEl>
                                        <p:attrNameLst>
                                          <p:attrName>ppt_y</p:attrName>
                                        </p:attrNameLst>
                                      </p:cBhvr>
                                      <p:tavLst>
                                        <p:tav tm="0">
                                          <p:val>
                                            <p:strVal val="#ppt_y+.1"/>
                                          </p:val>
                                        </p:tav>
                                        <p:tav tm="100000">
                                          <p:val>
                                            <p:strVal val="#ppt_y"/>
                                          </p:val>
                                        </p:tav>
                                      </p:tavLst>
                                    </p:anim>
                                  </p:childTnLst>
                                </p:cTn>
                              </p:par>
                            </p:childTnLst>
                          </p:cTn>
                        </p:par>
                        <p:par>
                          <p:cTn id="46" fill="hold">
                            <p:stCondLst>
                              <p:cond delay="4000"/>
                            </p:stCondLst>
                            <p:childTnLst>
                              <p:par>
                                <p:cTn id="47" presetID="16" presetClass="entr" presetSubtype="21" fill="hold" grpId="0" nodeType="after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barn(inVertical)">
                                      <p:cBhvr>
                                        <p:cTn id="49" dur="250"/>
                                        <p:tgtEl>
                                          <p:spTgt spid="14"/>
                                        </p:tgtEl>
                                      </p:cBhvr>
                                    </p:animEffect>
                                  </p:childTnLst>
                                </p:cTn>
                              </p:par>
                            </p:childTnLst>
                          </p:cTn>
                        </p:par>
                        <p:par>
                          <p:cTn id="50" fill="hold">
                            <p:stCondLst>
                              <p:cond delay="4500"/>
                            </p:stCondLst>
                            <p:childTnLst>
                              <p:par>
                                <p:cTn id="51" presetID="42" presetClass="entr" presetSubtype="0" fill="hold" nodeType="after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fade">
                                      <p:cBhvr>
                                        <p:cTn id="53" dur="250"/>
                                        <p:tgtEl>
                                          <p:spTgt spid="23"/>
                                        </p:tgtEl>
                                      </p:cBhvr>
                                    </p:animEffect>
                                    <p:anim calcmode="lin" valueType="num">
                                      <p:cBhvr>
                                        <p:cTn id="54" dur="250" fill="hold"/>
                                        <p:tgtEl>
                                          <p:spTgt spid="23"/>
                                        </p:tgtEl>
                                        <p:attrNameLst>
                                          <p:attrName>ppt_x</p:attrName>
                                        </p:attrNameLst>
                                      </p:cBhvr>
                                      <p:tavLst>
                                        <p:tav tm="0">
                                          <p:val>
                                            <p:strVal val="#ppt_x"/>
                                          </p:val>
                                        </p:tav>
                                        <p:tav tm="100000">
                                          <p:val>
                                            <p:strVal val="#ppt_x"/>
                                          </p:val>
                                        </p:tav>
                                      </p:tavLst>
                                    </p:anim>
                                    <p:anim calcmode="lin" valueType="num">
                                      <p:cBhvr>
                                        <p:cTn id="55" dur="250" fill="hold"/>
                                        <p:tgtEl>
                                          <p:spTgt spid="23"/>
                                        </p:tgtEl>
                                        <p:attrNameLst>
                                          <p:attrName>ppt_y</p:attrName>
                                        </p:attrNameLst>
                                      </p:cBhvr>
                                      <p:tavLst>
                                        <p:tav tm="0">
                                          <p:val>
                                            <p:strVal val="#ppt_y+.1"/>
                                          </p:val>
                                        </p:tav>
                                        <p:tav tm="100000">
                                          <p:val>
                                            <p:strVal val="#ppt_y"/>
                                          </p:val>
                                        </p:tav>
                                      </p:tavLst>
                                    </p:anim>
                                  </p:childTnLst>
                                </p:cTn>
                              </p:par>
                            </p:childTnLst>
                          </p:cTn>
                        </p:par>
                        <p:par>
                          <p:cTn id="56" fill="hold">
                            <p:stCondLst>
                              <p:cond delay="5000"/>
                            </p:stCondLst>
                            <p:childTnLst>
                              <p:par>
                                <p:cTn id="57" presetID="16" presetClass="entr" presetSubtype="21"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barn(inVertical)">
                                      <p:cBhvr>
                                        <p:cTn id="59" dur="250"/>
                                        <p:tgtEl>
                                          <p:spTgt spid="15"/>
                                        </p:tgtEl>
                                      </p:cBhvr>
                                    </p:animEffect>
                                  </p:childTnLst>
                                </p:cTn>
                              </p:par>
                            </p:childTnLst>
                          </p:cTn>
                        </p:par>
                        <p:par>
                          <p:cTn id="60" fill="hold">
                            <p:stCondLst>
                              <p:cond delay="5500"/>
                            </p:stCondLst>
                            <p:childTnLst>
                              <p:par>
                                <p:cTn id="61" presetID="42" presetClass="entr" presetSubtype="0" fill="hold" nodeType="after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fade">
                                      <p:cBhvr>
                                        <p:cTn id="63" dur="250"/>
                                        <p:tgtEl>
                                          <p:spTgt spid="25"/>
                                        </p:tgtEl>
                                      </p:cBhvr>
                                    </p:animEffect>
                                    <p:anim calcmode="lin" valueType="num">
                                      <p:cBhvr>
                                        <p:cTn id="64" dur="250" fill="hold"/>
                                        <p:tgtEl>
                                          <p:spTgt spid="25"/>
                                        </p:tgtEl>
                                        <p:attrNameLst>
                                          <p:attrName>ppt_x</p:attrName>
                                        </p:attrNameLst>
                                      </p:cBhvr>
                                      <p:tavLst>
                                        <p:tav tm="0">
                                          <p:val>
                                            <p:strVal val="#ppt_x"/>
                                          </p:val>
                                        </p:tav>
                                        <p:tav tm="100000">
                                          <p:val>
                                            <p:strVal val="#ppt_x"/>
                                          </p:val>
                                        </p:tav>
                                      </p:tavLst>
                                    </p:anim>
                                    <p:anim calcmode="lin" valueType="num">
                                      <p:cBhvr>
                                        <p:cTn id="65" dur="250" fill="hold"/>
                                        <p:tgtEl>
                                          <p:spTgt spid="25"/>
                                        </p:tgtEl>
                                        <p:attrNameLst>
                                          <p:attrName>ppt_y</p:attrName>
                                        </p:attrNameLst>
                                      </p:cBhvr>
                                      <p:tavLst>
                                        <p:tav tm="0">
                                          <p:val>
                                            <p:strVal val="#ppt_y+.1"/>
                                          </p:val>
                                        </p:tav>
                                        <p:tav tm="100000">
                                          <p:val>
                                            <p:strVal val="#ppt_y"/>
                                          </p:val>
                                        </p:tav>
                                      </p:tavLst>
                                    </p:anim>
                                  </p:childTnLst>
                                </p:cTn>
                              </p:par>
                            </p:childTnLst>
                          </p:cTn>
                        </p:par>
                        <p:par>
                          <p:cTn id="66" fill="hold">
                            <p:stCondLst>
                              <p:cond delay="6000"/>
                            </p:stCondLst>
                            <p:childTnLst>
                              <p:par>
                                <p:cTn id="67" presetID="16" presetClass="entr" presetSubtype="21" fill="hold" grpId="0" nodeType="afterEffect">
                                  <p:stCondLst>
                                    <p:cond delay="0"/>
                                  </p:stCondLst>
                                  <p:childTnLst>
                                    <p:set>
                                      <p:cBhvr>
                                        <p:cTn id="68" dur="1" fill="hold">
                                          <p:stCondLst>
                                            <p:cond delay="0"/>
                                          </p:stCondLst>
                                        </p:cTn>
                                        <p:tgtEl>
                                          <p:spTgt spid="16"/>
                                        </p:tgtEl>
                                        <p:attrNameLst>
                                          <p:attrName>style.visibility</p:attrName>
                                        </p:attrNameLst>
                                      </p:cBhvr>
                                      <p:to>
                                        <p:strVal val="visible"/>
                                      </p:to>
                                    </p:set>
                                    <p:animEffect transition="in" filter="barn(inVertical)">
                                      <p:cBhvr>
                                        <p:cTn id="69" dur="250"/>
                                        <p:tgtEl>
                                          <p:spTgt spid="16"/>
                                        </p:tgtEl>
                                      </p:cBhvr>
                                    </p:animEffect>
                                  </p:childTnLst>
                                </p:cTn>
                              </p:par>
                            </p:childTnLst>
                          </p:cTn>
                        </p:par>
                        <p:par>
                          <p:cTn id="70" fill="hold">
                            <p:stCondLst>
                              <p:cond delay="6500"/>
                            </p:stCondLst>
                            <p:childTnLst>
                              <p:par>
                                <p:cTn id="71" presetID="42" presetClass="entr" presetSubtype="0" fill="hold" nodeType="afterEffect">
                                  <p:stCondLst>
                                    <p:cond delay="0"/>
                                  </p:stCondLst>
                                  <p:childTnLst>
                                    <p:set>
                                      <p:cBhvr>
                                        <p:cTn id="72" dur="1" fill="hold">
                                          <p:stCondLst>
                                            <p:cond delay="0"/>
                                          </p:stCondLst>
                                        </p:cTn>
                                        <p:tgtEl>
                                          <p:spTgt spid="2"/>
                                        </p:tgtEl>
                                        <p:attrNameLst>
                                          <p:attrName>style.visibility</p:attrName>
                                        </p:attrNameLst>
                                      </p:cBhvr>
                                      <p:to>
                                        <p:strVal val="visible"/>
                                      </p:to>
                                    </p:set>
                                    <p:animEffect transition="in" filter="fade">
                                      <p:cBhvr>
                                        <p:cTn id="73" dur="250"/>
                                        <p:tgtEl>
                                          <p:spTgt spid="2"/>
                                        </p:tgtEl>
                                      </p:cBhvr>
                                    </p:animEffect>
                                    <p:anim calcmode="lin" valueType="num">
                                      <p:cBhvr>
                                        <p:cTn id="74" dur="250" fill="hold"/>
                                        <p:tgtEl>
                                          <p:spTgt spid="2"/>
                                        </p:tgtEl>
                                        <p:attrNameLst>
                                          <p:attrName>ppt_x</p:attrName>
                                        </p:attrNameLst>
                                      </p:cBhvr>
                                      <p:tavLst>
                                        <p:tav tm="0">
                                          <p:val>
                                            <p:strVal val="#ppt_x"/>
                                          </p:val>
                                        </p:tav>
                                        <p:tav tm="100000">
                                          <p:val>
                                            <p:strVal val="#ppt_x"/>
                                          </p:val>
                                        </p:tav>
                                      </p:tavLst>
                                    </p:anim>
                                    <p:anim calcmode="lin" valueType="num">
                                      <p:cBhvr>
                                        <p:cTn id="75" dur="250" fill="hold"/>
                                        <p:tgtEl>
                                          <p:spTgt spid="2"/>
                                        </p:tgtEl>
                                        <p:attrNameLst>
                                          <p:attrName>ppt_y</p:attrName>
                                        </p:attrNameLst>
                                      </p:cBhvr>
                                      <p:tavLst>
                                        <p:tav tm="0">
                                          <p:val>
                                            <p:strVal val="#ppt_y+.1"/>
                                          </p:val>
                                        </p:tav>
                                        <p:tav tm="100000">
                                          <p:val>
                                            <p:strVal val="#ppt_y"/>
                                          </p:val>
                                        </p:tav>
                                      </p:tavLst>
                                    </p:anim>
                                  </p:childTnLst>
                                </p:cTn>
                              </p:par>
                            </p:childTnLst>
                          </p:cTn>
                        </p:par>
                        <p:par>
                          <p:cTn id="76" fill="hold">
                            <p:stCondLst>
                              <p:cond delay="7000"/>
                            </p:stCondLst>
                            <p:childTnLst>
                              <p:par>
                                <p:cTn id="77" presetID="16" presetClass="entr" presetSubtype="21" fill="hold" grpId="0" nodeType="afterEffect">
                                  <p:stCondLst>
                                    <p:cond delay="0"/>
                                  </p:stCondLst>
                                  <p:childTnLst>
                                    <p:set>
                                      <p:cBhvr>
                                        <p:cTn id="78" dur="1" fill="hold">
                                          <p:stCondLst>
                                            <p:cond delay="0"/>
                                          </p:stCondLst>
                                        </p:cTn>
                                        <p:tgtEl>
                                          <p:spTgt spid="17"/>
                                        </p:tgtEl>
                                        <p:attrNameLst>
                                          <p:attrName>style.visibility</p:attrName>
                                        </p:attrNameLst>
                                      </p:cBhvr>
                                      <p:to>
                                        <p:strVal val="visible"/>
                                      </p:to>
                                    </p:set>
                                    <p:animEffect transition="in" filter="barn(inVertical)">
                                      <p:cBhvr>
                                        <p:cTn id="79" dur="250"/>
                                        <p:tgtEl>
                                          <p:spTgt spid="17"/>
                                        </p:tgtEl>
                                      </p:cBhvr>
                                    </p:animEffect>
                                  </p:childTnLst>
                                </p:cTn>
                              </p:par>
                            </p:childTnLst>
                          </p:cTn>
                        </p:par>
                        <p:par>
                          <p:cTn id="80" fill="hold">
                            <p:stCondLst>
                              <p:cond delay="7500"/>
                            </p:stCondLst>
                            <p:childTnLst>
                              <p:par>
                                <p:cTn id="81" presetID="42" presetClass="entr" presetSubtype="0" fill="hold" nodeType="afterEffect">
                                  <p:stCondLst>
                                    <p:cond delay="0"/>
                                  </p:stCondLst>
                                  <p:childTnLst>
                                    <p:set>
                                      <p:cBhvr>
                                        <p:cTn id="82" dur="1" fill="hold">
                                          <p:stCondLst>
                                            <p:cond delay="0"/>
                                          </p:stCondLst>
                                        </p:cTn>
                                        <p:tgtEl>
                                          <p:spTgt spid="10"/>
                                        </p:tgtEl>
                                        <p:attrNameLst>
                                          <p:attrName>style.visibility</p:attrName>
                                        </p:attrNameLst>
                                      </p:cBhvr>
                                      <p:to>
                                        <p:strVal val="visible"/>
                                      </p:to>
                                    </p:set>
                                    <p:animEffect transition="in" filter="fade">
                                      <p:cBhvr>
                                        <p:cTn id="83" dur="250"/>
                                        <p:tgtEl>
                                          <p:spTgt spid="10"/>
                                        </p:tgtEl>
                                      </p:cBhvr>
                                    </p:animEffect>
                                    <p:anim calcmode="lin" valueType="num">
                                      <p:cBhvr>
                                        <p:cTn id="84" dur="250" fill="hold"/>
                                        <p:tgtEl>
                                          <p:spTgt spid="10"/>
                                        </p:tgtEl>
                                        <p:attrNameLst>
                                          <p:attrName>ppt_x</p:attrName>
                                        </p:attrNameLst>
                                      </p:cBhvr>
                                      <p:tavLst>
                                        <p:tav tm="0">
                                          <p:val>
                                            <p:strVal val="#ppt_x"/>
                                          </p:val>
                                        </p:tav>
                                        <p:tav tm="100000">
                                          <p:val>
                                            <p:strVal val="#ppt_x"/>
                                          </p:val>
                                        </p:tav>
                                      </p:tavLst>
                                    </p:anim>
                                    <p:anim calcmode="lin" valueType="num">
                                      <p:cBhvr>
                                        <p:cTn id="85" dur="250" fill="hold"/>
                                        <p:tgtEl>
                                          <p:spTgt spid="10"/>
                                        </p:tgtEl>
                                        <p:attrNameLst>
                                          <p:attrName>ppt_y</p:attrName>
                                        </p:attrNameLst>
                                      </p:cBhvr>
                                      <p:tavLst>
                                        <p:tav tm="0">
                                          <p:val>
                                            <p:strVal val="#ppt_y+.1"/>
                                          </p:val>
                                        </p:tav>
                                        <p:tav tm="100000">
                                          <p:val>
                                            <p:strVal val="#ppt_y"/>
                                          </p:val>
                                        </p:tav>
                                      </p:tavLst>
                                    </p:anim>
                                  </p:childTnLst>
                                </p:cTn>
                              </p:par>
                            </p:childTnLst>
                          </p:cTn>
                        </p:par>
                        <p:par>
                          <p:cTn id="86" fill="hold">
                            <p:stCondLst>
                              <p:cond delay="8000"/>
                            </p:stCondLst>
                            <p:childTnLst>
                              <p:par>
                                <p:cTn id="87" presetID="16" presetClass="entr" presetSubtype="21" fill="hold" grpId="0" nodeType="afterEffect">
                                  <p:stCondLst>
                                    <p:cond delay="0"/>
                                  </p:stCondLst>
                                  <p:childTnLst>
                                    <p:set>
                                      <p:cBhvr>
                                        <p:cTn id="88" dur="1" fill="hold">
                                          <p:stCondLst>
                                            <p:cond delay="0"/>
                                          </p:stCondLst>
                                        </p:cTn>
                                        <p:tgtEl>
                                          <p:spTgt spid="18"/>
                                        </p:tgtEl>
                                        <p:attrNameLst>
                                          <p:attrName>style.visibility</p:attrName>
                                        </p:attrNameLst>
                                      </p:cBhvr>
                                      <p:to>
                                        <p:strVal val="visible"/>
                                      </p:to>
                                    </p:set>
                                    <p:animEffect transition="in" filter="barn(inVertical)">
                                      <p:cBhvr>
                                        <p:cTn id="89" dur="25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16" grpId="0"/>
      <p:bldP spid="17" grpId="0"/>
      <p:bldP spid="18" grpId="0"/>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95"/>
          <p:cNvGrpSpPr/>
          <p:nvPr/>
        </p:nvGrpSpPr>
        <p:grpSpPr bwMode="auto">
          <a:xfrm>
            <a:off x="4138047" y="1225571"/>
            <a:ext cx="6106333" cy="831254"/>
            <a:chOff x="0" y="0"/>
            <a:chExt cx="3313" cy="701"/>
          </a:xfrm>
        </p:grpSpPr>
        <p:sp>
          <p:nvSpPr>
            <p:cNvPr id="1011" name="Freeform 96"/>
            <p:cNvSpPr>
              <a:spLocks noChangeArrowheads="1"/>
            </p:cNvSpPr>
            <p:nvPr/>
          </p:nvSpPr>
          <p:spPr bwMode="auto">
            <a:xfrm>
              <a:off x="0" y="0"/>
              <a:ext cx="2374" cy="577"/>
            </a:xfrm>
            <a:custGeom>
              <a:avLst/>
              <a:gdLst/>
              <a:ahLst/>
              <a:cxnLst>
                <a:cxn ang="0">
                  <a:pos x="2373" y="288"/>
                </a:cxn>
                <a:cxn ang="0">
                  <a:pos x="2085" y="0"/>
                </a:cxn>
                <a:cxn ang="0">
                  <a:pos x="0" y="0"/>
                </a:cxn>
                <a:cxn ang="0">
                  <a:pos x="0" y="576"/>
                </a:cxn>
                <a:cxn ang="0">
                  <a:pos x="2085" y="576"/>
                </a:cxn>
                <a:cxn ang="0">
                  <a:pos x="2373" y="288"/>
                </a:cxn>
              </a:cxnLst>
              <a:rect l="0" t="0" r="r" b="b"/>
              <a:pathLst>
                <a:path w="2374" h="577">
                  <a:moveTo>
                    <a:pt x="2373" y="288"/>
                  </a:moveTo>
                  <a:lnTo>
                    <a:pt x="2085" y="0"/>
                  </a:lnTo>
                  <a:lnTo>
                    <a:pt x="0" y="0"/>
                  </a:lnTo>
                  <a:lnTo>
                    <a:pt x="0" y="576"/>
                  </a:lnTo>
                  <a:lnTo>
                    <a:pt x="2085" y="576"/>
                  </a:lnTo>
                  <a:lnTo>
                    <a:pt x="2373" y="288"/>
                  </a:lnTo>
                  <a:close/>
                </a:path>
              </a:pathLst>
            </a:custGeom>
            <a:solidFill>
              <a:srgbClr val="FFFF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grpSp>
          <p:nvGrpSpPr>
            <p:cNvPr id="3" name="Group 97"/>
            <p:cNvGrpSpPr/>
            <p:nvPr/>
          </p:nvGrpSpPr>
          <p:grpSpPr bwMode="auto">
            <a:xfrm>
              <a:off x="2210" y="76"/>
              <a:ext cx="1103" cy="625"/>
              <a:chOff x="0" y="0"/>
              <a:chExt cx="1103" cy="625"/>
            </a:xfrm>
          </p:grpSpPr>
          <p:grpSp>
            <p:nvGrpSpPr>
              <p:cNvPr id="4" name="Group 98"/>
              <p:cNvGrpSpPr/>
              <p:nvPr/>
            </p:nvGrpSpPr>
            <p:grpSpPr bwMode="auto">
              <a:xfrm>
                <a:off x="856" y="187"/>
                <a:ext cx="129" cy="438"/>
                <a:chOff x="0" y="0"/>
                <a:chExt cx="129" cy="438"/>
              </a:xfrm>
            </p:grpSpPr>
            <p:grpSp>
              <p:nvGrpSpPr>
                <p:cNvPr id="5" name="Group 99"/>
                <p:cNvGrpSpPr/>
                <p:nvPr/>
              </p:nvGrpSpPr>
              <p:grpSpPr bwMode="auto">
                <a:xfrm>
                  <a:off x="1" y="0"/>
                  <a:ext cx="128" cy="438"/>
                  <a:chOff x="0" y="0"/>
                  <a:chExt cx="128" cy="438"/>
                </a:xfrm>
              </p:grpSpPr>
              <p:sp>
                <p:nvSpPr>
                  <p:cNvPr id="1035" name="Oval 100"/>
                  <p:cNvSpPr>
                    <a:spLocks noChangeArrowheads="1"/>
                  </p:cNvSpPr>
                  <p:nvPr/>
                </p:nvSpPr>
                <p:spPr bwMode="auto">
                  <a:xfrm>
                    <a:off x="0" y="0"/>
                    <a:ext cx="128" cy="438"/>
                  </a:xfrm>
                  <a:prstGeom prst="ellipse">
                    <a:avLst/>
                  </a:prstGeom>
                  <a:solidFill>
                    <a:srgbClr val="FF0000"/>
                  </a:solidFill>
                  <a:ln w="9525">
                    <a:noFill/>
                    <a:round/>
                  </a:ln>
                </p:spPr>
                <p:txBody>
                  <a:bodyPr wrap="none" anchor="ctr">
                    <a:spAutoFit/>
                  </a:bodyPr>
                  <a:lstStyle/>
                  <a:p>
                    <a:pPr algn="ctr" eaLnBrk="0" hangingPunct="0"/>
                    <a:endParaRPr lang="zh-TW" altLang="zh-TW" sz="1800">
                      <a:solidFill>
                        <a:schemeClr val="tx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036" name="Oval 101"/>
                  <p:cNvSpPr>
                    <a:spLocks noChangeArrowheads="1"/>
                  </p:cNvSpPr>
                  <p:nvPr/>
                </p:nvSpPr>
                <p:spPr bwMode="auto">
                  <a:xfrm>
                    <a:off x="0" y="0"/>
                    <a:ext cx="128" cy="438"/>
                  </a:xfrm>
                  <a:prstGeom prst="ellipse">
                    <a:avLst/>
                  </a:prstGeom>
                  <a:solidFill>
                    <a:srgbClr val="FF0000"/>
                  </a:solidFill>
                  <a:ln w="9525">
                    <a:noFill/>
                    <a:round/>
                  </a:ln>
                </p:spPr>
                <p:txBody>
                  <a:bodyPr wrap="none" anchor="ctr">
                    <a:spAutoFit/>
                  </a:bodyPr>
                  <a:lstStyle/>
                  <a:p>
                    <a:pPr algn="ctr" eaLnBrk="0" hangingPunct="0"/>
                    <a:endParaRPr lang="zh-TW" altLang="zh-TW" sz="1800">
                      <a:solidFill>
                        <a:schemeClr val="tx1"/>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1034" name="Oval 102"/>
                <p:cNvSpPr>
                  <a:spLocks noChangeArrowheads="1"/>
                </p:cNvSpPr>
                <p:nvPr/>
              </p:nvSpPr>
              <p:spPr bwMode="auto">
                <a:xfrm>
                  <a:off x="0" y="0"/>
                  <a:ext cx="128" cy="438"/>
                </a:xfrm>
                <a:prstGeom prst="ellipse">
                  <a:avLst/>
                </a:prstGeom>
                <a:solidFill>
                  <a:srgbClr val="FF0000"/>
                </a:solidFill>
                <a:ln w="9525">
                  <a:noFill/>
                  <a:round/>
                </a:ln>
              </p:spPr>
              <p:txBody>
                <a:bodyPr wrap="none" anchor="ctr">
                  <a:spAutoFit/>
                </a:bodyPr>
                <a:lstStyle/>
                <a:p>
                  <a:pPr algn="ctr" eaLnBrk="0" hangingPunct="0"/>
                  <a:endParaRPr lang="zh-TW" altLang="zh-TW" sz="1800">
                    <a:solidFill>
                      <a:schemeClr val="tx1"/>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1014" name="Freeform 103"/>
              <p:cNvSpPr>
                <a:spLocks noChangeArrowheads="1"/>
              </p:cNvSpPr>
              <p:nvPr/>
            </p:nvSpPr>
            <p:spPr bwMode="auto">
              <a:xfrm>
                <a:off x="615" y="248"/>
                <a:ext cx="352" cy="105"/>
              </a:xfrm>
              <a:custGeom>
                <a:avLst/>
                <a:gdLst/>
                <a:ahLst/>
                <a:cxnLst>
                  <a:cxn ang="0">
                    <a:pos x="199" y="0"/>
                  </a:cxn>
                  <a:cxn ang="0">
                    <a:pos x="127" y="0"/>
                  </a:cxn>
                  <a:cxn ang="0">
                    <a:pos x="71" y="16"/>
                  </a:cxn>
                  <a:cxn ang="0">
                    <a:pos x="0" y="40"/>
                  </a:cxn>
                  <a:cxn ang="0">
                    <a:pos x="32" y="48"/>
                  </a:cxn>
                  <a:cxn ang="0">
                    <a:pos x="127" y="48"/>
                  </a:cxn>
                  <a:cxn ang="0">
                    <a:pos x="183" y="40"/>
                  </a:cxn>
                  <a:cxn ang="0">
                    <a:pos x="207" y="32"/>
                  </a:cxn>
                  <a:cxn ang="0">
                    <a:pos x="239" y="24"/>
                  </a:cxn>
                  <a:cxn ang="0">
                    <a:pos x="263" y="56"/>
                  </a:cxn>
                  <a:cxn ang="0">
                    <a:pos x="255" y="56"/>
                  </a:cxn>
                  <a:cxn ang="0">
                    <a:pos x="255" y="88"/>
                  </a:cxn>
                  <a:cxn ang="0">
                    <a:pos x="303" y="88"/>
                  </a:cxn>
                  <a:cxn ang="0">
                    <a:pos x="340" y="104"/>
                  </a:cxn>
                  <a:cxn ang="0">
                    <a:pos x="340" y="76"/>
                  </a:cxn>
                  <a:cxn ang="0">
                    <a:pos x="319" y="56"/>
                  </a:cxn>
                  <a:cxn ang="0">
                    <a:pos x="351" y="8"/>
                  </a:cxn>
                  <a:cxn ang="0">
                    <a:pos x="319" y="16"/>
                  </a:cxn>
                  <a:cxn ang="0">
                    <a:pos x="295" y="56"/>
                  </a:cxn>
                  <a:cxn ang="0">
                    <a:pos x="287" y="56"/>
                  </a:cxn>
                  <a:cxn ang="0">
                    <a:pos x="279" y="16"/>
                  </a:cxn>
                  <a:cxn ang="0">
                    <a:pos x="199" y="0"/>
                  </a:cxn>
                </a:cxnLst>
                <a:rect l="0" t="0" r="r" b="b"/>
                <a:pathLst>
                  <a:path w="352" h="105">
                    <a:moveTo>
                      <a:pt x="199" y="0"/>
                    </a:moveTo>
                    <a:lnTo>
                      <a:pt x="127" y="0"/>
                    </a:lnTo>
                    <a:lnTo>
                      <a:pt x="71" y="16"/>
                    </a:lnTo>
                    <a:lnTo>
                      <a:pt x="0" y="40"/>
                    </a:lnTo>
                    <a:lnTo>
                      <a:pt x="32" y="48"/>
                    </a:lnTo>
                    <a:lnTo>
                      <a:pt x="127" y="48"/>
                    </a:lnTo>
                    <a:lnTo>
                      <a:pt x="183" y="40"/>
                    </a:lnTo>
                    <a:lnTo>
                      <a:pt x="207" y="32"/>
                    </a:lnTo>
                    <a:lnTo>
                      <a:pt x="239" y="24"/>
                    </a:lnTo>
                    <a:lnTo>
                      <a:pt x="263" y="56"/>
                    </a:lnTo>
                    <a:lnTo>
                      <a:pt x="255" y="56"/>
                    </a:lnTo>
                    <a:lnTo>
                      <a:pt x="255" y="88"/>
                    </a:lnTo>
                    <a:lnTo>
                      <a:pt x="303" y="88"/>
                    </a:lnTo>
                    <a:lnTo>
                      <a:pt x="340" y="104"/>
                    </a:lnTo>
                    <a:lnTo>
                      <a:pt x="340" y="76"/>
                    </a:lnTo>
                    <a:lnTo>
                      <a:pt x="319" y="56"/>
                    </a:lnTo>
                    <a:lnTo>
                      <a:pt x="351" y="8"/>
                    </a:lnTo>
                    <a:lnTo>
                      <a:pt x="319" y="16"/>
                    </a:lnTo>
                    <a:lnTo>
                      <a:pt x="295" y="56"/>
                    </a:lnTo>
                    <a:lnTo>
                      <a:pt x="287" y="56"/>
                    </a:lnTo>
                    <a:lnTo>
                      <a:pt x="279" y="16"/>
                    </a:lnTo>
                    <a:lnTo>
                      <a:pt x="199" y="0"/>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015" name="Freeform 104"/>
              <p:cNvSpPr>
                <a:spLocks noChangeArrowheads="1"/>
              </p:cNvSpPr>
              <p:nvPr/>
            </p:nvSpPr>
            <p:spPr bwMode="auto">
              <a:xfrm>
                <a:off x="1086" y="88"/>
                <a:ext cx="17" cy="89"/>
              </a:xfrm>
              <a:custGeom>
                <a:avLst/>
                <a:gdLst/>
                <a:ahLst/>
                <a:cxnLst>
                  <a:cxn ang="0">
                    <a:pos x="0" y="88"/>
                  </a:cxn>
                  <a:cxn ang="0">
                    <a:pos x="0" y="24"/>
                  </a:cxn>
                  <a:cxn ang="0">
                    <a:pos x="8" y="0"/>
                  </a:cxn>
                  <a:cxn ang="0">
                    <a:pos x="16" y="24"/>
                  </a:cxn>
                  <a:cxn ang="0">
                    <a:pos x="0" y="88"/>
                  </a:cxn>
                </a:cxnLst>
                <a:rect l="0" t="0" r="r" b="b"/>
                <a:pathLst>
                  <a:path w="17" h="89">
                    <a:moveTo>
                      <a:pt x="0" y="88"/>
                    </a:moveTo>
                    <a:lnTo>
                      <a:pt x="0" y="24"/>
                    </a:lnTo>
                    <a:lnTo>
                      <a:pt x="8" y="0"/>
                    </a:lnTo>
                    <a:lnTo>
                      <a:pt x="16" y="24"/>
                    </a:lnTo>
                    <a:lnTo>
                      <a:pt x="0" y="88"/>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016" name="Freeform 105"/>
              <p:cNvSpPr>
                <a:spLocks noChangeArrowheads="1"/>
              </p:cNvSpPr>
              <p:nvPr/>
            </p:nvSpPr>
            <p:spPr bwMode="auto">
              <a:xfrm>
                <a:off x="1086" y="88"/>
                <a:ext cx="17" cy="89"/>
              </a:xfrm>
              <a:custGeom>
                <a:avLst/>
                <a:gdLst/>
                <a:ahLst/>
                <a:cxnLst>
                  <a:cxn ang="0">
                    <a:pos x="0" y="88"/>
                  </a:cxn>
                  <a:cxn ang="0">
                    <a:pos x="0" y="24"/>
                  </a:cxn>
                  <a:cxn ang="0">
                    <a:pos x="8" y="0"/>
                  </a:cxn>
                  <a:cxn ang="0">
                    <a:pos x="16" y="24"/>
                  </a:cxn>
                  <a:cxn ang="0">
                    <a:pos x="0" y="88"/>
                  </a:cxn>
                </a:cxnLst>
                <a:rect l="0" t="0" r="r" b="b"/>
                <a:pathLst>
                  <a:path w="17" h="89">
                    <a:moveTo>
                      <a:pt x="0" y="88"/>
                    </a:moveTo>
                    <a:lnTo>
                      <a:pt x="0" y="24"/>
                    </a:lnTo>
                    <a:lnTo>
                      <a:pt x="8" y="0"/>
                    </a:lnTo>
                    <a:lnTo>
                      <a:pt x="16" y="24"/>
                    </a:lnTo>
                    <a:lnTo>
                      <a:pt x="0" y="88"/>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017" name="Freeform 106"/>
              <p:cNvSpPr>
                <a:spLocks noChangeArrowheads="1"/>
              </p:cNvSpPr>
              <p:nvPr/>
            </p:nvSpPr>
            <p:spPr bwMode="auto">
              <a:xfrm>
                <a:off x="1086" y="208"/>
                <a:ext cx="17" cy="89"/>
              </a:xfrm>
              <a:custGeom>
                <a:avLst/>
                <a:gdLst/>
                <a:ahLst/>
                <a:cxnLst>
                  <a:cxn ang="0">
                    <a:pos x="0" y="0"/>
                  </a:cxn>
                  <a:cxn ang="0">
                    <a:pos x="0" y="64"/>
                  </a:cxn>
                  <a:cxn ang="0">
                    <a:pos x="8" y="88"/>
                  </a:cxn>
                  <a:cxn ang="0">
                    <a:pos x="16" y="56"/>
                  </a:cxn>
                  <a:cxn ang="0">
                    <a:pos x="0" y="0"/>
                  </a:cxn>
                </a:cxnLst>
                <a:rect l="0" t="0" r="r" b="b"/>
                <a:pathLst>
                  <a:path w="17" h="89">
                    <a:moveTo>
                      <a:pt x="0" y="0"/>
                    </a:moveTo>
                    <a:lnTo>
                      <a:pt x="0" y="64"/>
                    </a:lnTo>
                    <a:lnTo>
                      <a:pt x="8" y="88"/>
                    </a:lnTo>
                    <a:lnTo>
                      <a:pt x="16" y="56"/>
                    </a:lnTo>
                    <a:lnTo>
                      <a:pt x="0" y="0"/>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018" name="Freeform 107"/>
              <p:cNvSpPr>
                <a:spLocks noChangeArrowheads="1"/>
              </p:cNvSpPr>
              <p:nvPr/>
            </p:nvSpPr>
            <p:spPr bwMode="auto">
              <a:xfrm>
                <a:off x="1086" y="208"/>
                <a:ext cx="17" cy="89"/>
              </a:xfrm>
              <a:custGeom>
                <a:avLst/>
                <a:gdLst/>
                <a:ahLst/>
                <a:cxnLst>
                  <a:cxn ang="0">
                    <a:pos x="0" y="0"/>
                  </a:cxn>
                  <a:cxn ang="0">
                    <a:pos x="0" y="64"/>
                  </a:cxn>
                  <a:cxn ang="0">
                    <a:pos x="8" y="88"/>
                  </a:cxn>
                  <a:cxn ang="0">
                    <a:pos x="16" y="56"/>
                  </a:cxn>
                  <a:cxn ang="0">
                    <a:pos x="0" y="0"/>
                  </a:cxn>
                </a:cxnLst>
                <a:rect l="0" t="0" r="r" b="b"/>
                <a:pathLst>
                  <a:path w="17" h="89">
                    <a:moveTo>
                      <a:pt x="0" y="0"/>
                    </a:moveTo>
                    <a:lnTo>
                      <a:pt x="0" y="64"/>
                    </a:lnTo>
                    <a:lnTo>
                      <a:pt x="8" y="88"/>
                    </a:lnTo>
                    <a:lnTo>
                      <a:pt x="16" y="56"/>
                    </a:lnTo>
                    <a:lnTo>
                      <a:pt x="0" y="0"/>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019" name="Freeform 108"/>
              <p:cNvSpPr>
                <a:spLocks noChangeArrowheads="1"/>
              </p:cNvSpPr>
              <p:nvPr/>
            </p:nvSpPr>
            <p:spPr bwMode="auto">
              <a:xfrm>
                <a:off x="239" y="96"/>
                <a:ext cx="832" cy="177"/>
              </a:xfrm>
              <a:custGeom>
                <a:avLst/>
                <a:gdLst/>
                <a:ahLst/>
                <a:cxnLst>
                  <a:cxn ang="0">
                    <a:pos x="72" y="136"/>
                  </a:cxn>
                  <a:cxn ang="0">
                    <a:pos x="64" y="128"/>
                  </a:cxn>
                  <a:cxn ang="0">
                    <a:pos x="64" y="104"/>
                  </a:cxn>
                  <a:cxn ang="0">
                    <a:pos x="24" y="104"/>
                  </a:cxn>
                  <a:cxn ang="0">
                    <a:pos x="0" y="88"/>
                  </a:cxn>
                  <a:cxn ang="0">
                    <a:pos x="64" y="80"/>
                  </a:cxn>
                  <a:cxn ang="0">
                    <a:pos x="72" y="32"/>
                  </a:cxn>
                  <a:cxn ang="0">
                    <a:pos x="72" y="8"/>
                  </a:cxn>
                  <a:cxn ang="0">
                    <a:pos x="80" y="8"/>
                  </a:cxn>
                  <a:cxn ang="0">
                    <a:pos x="96" y="0"/>
                  </a:cxn>
                  <a:cxn ang="0">
                    <a:pos x="128" y="8"/>
                  </a:cxn>
                  <a:cxn ang="0">
                    <a:pos x="144" y="16"/>
                  </a:cxn>
                  <a:cxn ang="0">
                    <a:pos x="160" y="32"/>
                  </a:cxn>
                  <a:cxn ang="0">
                    <a:pos x="184" y="56"/>
                  </a:cxn>
                  <a:cxn ang="0">
                    <a:pos x="192" y="72"/>
                  </a:cxn>
                  <a:cxn ang="0">
                    <a:pos x="439" y="40"/>
                  </a:cxn>
                  <a:cxn ang="0">
                    <a:pos x="463" y="72"/>
                  </a:cxn>
                  <a:cxn ang="0">
                    <a:pos x="495" y="80"/>
                  </a:cxn>
                  <a:cxn ang="0">
                    <a:pos x="503" y="72"/>
                  </a:cxn>
                  <a:cxn ang="0">
                    <a:pos x="511" y="72"/>
                  </a:cxn>
                  <a:cxn ang="0">
                    <a:pos x="527" y="56"/>
                  </a:cxn>
                  <a:cxn ang="0">
                    <a:pos x="543" y="56"/>
                  </a:cxn>
                  <a:cxn ang="0">
                    <a:pos x="551" y="72"/>
                  </a:cxn>
                  <a:cxn ang="0">
                    <a:pos x="567" y="80"/>
                  </a:cxn>
                  <a:cxn ang="0">
                    <a:pos x="583" y="80"/>
                  </a:cxn>
                  <a:cxn ang="0">
                    <a:pos x="591" y="80"/>
                  </a:cxn>
                  <a:cxn ang="0">
                    <a:pos x="607" y="72"/>
                  </a:cxn>
                  <a:cxn ang="0">
                    <a:pos x="615" y="56"/>
                  </a:cxn>
                  <a:cxn ang="0">
                    <a:pos x="791" y="48"/>
                  </a:cxn>
                  <a:cxn ang="0">
                    <a:pos x="807" y="48"/>
                  </a:cxn>
                  <a:cxn ang="0">
                    <a:pos x="823" y="64"/>
                  </a:cxn>
                  <a:cxn ang="0">
                    <a:pos x="831" y="64"/>
                  </a:cxn>
                  <a:cxn ang="0">
                    <a:pos x="831" y="136"/>
                  </a:cxn>
                  <a:cxn ang="0">
                    <a:pos x="823" y="136"/>
                  </a:cxn>
                  <a:cxn ang="0">
                    <a:pos x="823" y="128"/>
                  </a:cxn>
                  <a:cxn ang="0">
                    <a:pos x="815" y="128"/>
                  </a:cxn>
                  <a:cxn ang="0">
                    <a:pos x="759" y="152"/>
                  </a:cxn>
                  <a:cxn ang="0">
                    <a:pos x="679" y="168"/>
                  </a:cxn>
                  <a:cxn ang="0">
                    <a:pos x="567" y="136"/>
                  </a:cxn>
                  <a:cxn ang="0">
                    <a:pos x="471" y="144"/>
                  </a:cxn>
                  <a:cxn ang="0">
                    <a:pos x="408" y="168"/>
                  </a:cxn>
                  <a:cxn ang="0">
                    <a:pos x="376" y="176"/>
                  </a:cxn>
                  <a:cxn ang="0">
                    <a:pos x="72" y="136"/>
                  </a:cxn>
                </a:cxnLst>
                <a:rect l="0" t="0" r="r" b="b"/>
                <a:pathLst>
                  <a:path w="832" h="177">
                    <a:moveTo>
                      <a:pt x="72" y="136"/>
                    </a:moveTo>
                    <a:lnTo>
                      <a:pt x="64" y="128"/>
                    </a:lnTo>
                    <a:lnTo>
                      <a:pt x="64" y="104"/>
                    </a:lnTo>
                    <a:lnTo>
                      <a:pt x="24" y="104"/>
                    </a:lnTo>
                    <a:lnTo>
                      <a:pt x="0" y="88"/>
                    </a:lnTo>
                    <a:lnTo>
                      <a:pt x="64" y="80"/>
                    </a:lnTo>
                    <a:lnTo>
                      <a:pt x="72" y="32"/>
                    </a:lnTo>
                    <a:lnTo>
                      <a:pt x="72" y="8"/>
                    </a:lnTo>
                    <a:lnTo>
                      <a:pt x="80" y="8"/>
                    </a:lnTo>
                    <a:lnTo>
                      <a:pt x="96" y="0"/>
                    </a:lnTo>
                    <a:lnTo>
                      <a:pt x="128" y="8"/>
                    </a:lnTo>
                    <a:lnTo>
                      <a:pt x="144" y="16"/>
                    </a:lnTo>
                    <a:lnTo>
                      <a:pt x="160" y="32"/>
                    </a:lnTo>
                    <a:lnTo>
                      <a:pt x="184" y="56"/>
                    </a:lnTo>
                    <a:lnTo>
                      <a:pt x="192" y="72"/>
                    </a:lnTo>
                    <a:lnTo>
                      <a:pt x="439" y="40"/>
                    </a:lnTo>
                    <a:lnTo>
                      <a:pt x="463" y="72"/>
                    </a:lnTo>
                    <a:lnTo>
                      <a:pt x="495" y="80"/>
                    </a:lnTo>
                    <a:lnTo>
                      <a:pt x="503" y="72"/>
                    </a:lnTo>
                    <a:lnTo>
                      <a:pt x="511" y="72"/>
                    </a:lnTo>
                    <a:lnTo>
                      <a:pt x="527" y="56"/>
                    </a:lnTo>
                    <a:lnTo>
                      <a:pt x="543" y="56"/>
                    </a:lnTo>
                    <a:lnTo>
                      <a:pt x="551" y="72"/>
                    </a:lnTo>
                    <a:lnTo>
                      <a:pt x="567" y="80"/>
                    </a:lnTo>
                    <a:lnTo>
                      <a:pt x="583" y="80"/>
                    </a:lnTo>
                    <a:lnTo>
                      <a:pt x="591" y="80"/>
                    </a:lnTo>
                    <a:lnTo>
                      <a:pt x="607" y="72"/>
                    </a:lnTo>
                    <a:lnTo>
                      <a:pt x="615" y="56"/>
                    </a:lnTo>
                    <a:lnTo>
                      <a:pt x="791" y="48"/>
                    </a:lnTo>
                    <a:lnTo>
                      <a:pt x="807" y="48"/>
                    </a:lnTo>
                    <a:lnTo>
                      <a:pt x="823" y="64"/>
                    </a:lnTo>
                    <a:lnTo>
                      <a:pt x="831" y="64"/>
                    </a:lnTo>
                    <a:lnTo>
                      <a:pt x="831" y="136"/>
                    </a:lnTo>
                    <a:lnTo>
                      <a:pt x="823" y="136"/>
                    </a:lnTo>
                    <a:lnTo>
                      <a:pt x="823" y="128"/>
                    </a:lnTo>
                    <a:lnTo>
                      <a:pt x="815" y="128"/>
                    </a:lnTo>
                    <a:lnTo>
                      <a:pt x="759" y="152"/>
                    </a:lnTo>
                    <a:lnTo>
                      <a:pt x="679" y="168"/>
                    </a:lnTo>
                    <a:lnTo>
                      <a:pt x="567" y="136"/>
                    </a:lnTo>
                    <a:lnTo>
                      <a:pt x="471" y="144"/>
                    </a:lnTo>
                    <a:lnTo>
                      <a:pt x="408" y="168"/>
                    </a:lnTo>
                    <a:lnTo>
                      <a:pt x="376" y="176"/>
                    </a:lnTo>
                    <a:lnTo>
                      <a:pt x="72" y="136"/>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020" name="Freeform 109"/>
              <p:cNvSpPr>
                <a:spLocks noChangeArrowheads="1"/>
              </p:cNvSpPr>
              <p:nvPr/>
            </p:nvSpPr>
            <p:spPr bwMode="auto">
              <a:xfrm>
                <a:off x="295" y="192"/>
                <a:ext cx="145" cy="49"/>
              </a:xfrm>
              <a:custGeom>
                <a:avLst/>
                <a:gdLst/>
                <a:ahLst/>
                <a:cxnLst>
                  <a:cxn ang="0">
                    <a:pos x="128" y="0"/>
                  </a:cxn>
                  <a:cxn ang="0">
                    <a:pos x="40" y="16"/>
                  </a:cxn>
                  <a:cxn ang="0">
                    <a:pos x="0" y="8"/>
                  </a:cxn>
                  <a:cxn ang="0">
                    <a:pos x="0" y="32"/>
                  </a:cxn>
                  <a:cxn ang="0">
                    <a:pos x="24" y="40"/>
                  </a:cxn>
                  <a:cxn ang="0">
                    <a:pos x="72" y="48"/>
                  </a:cxn>
                  <a:cxn ang="0">
                    <a:pos x="80" y="40"/>
                  </a:cxn>
                  <a:cxn ang="0">
                    <a:pos x="96" y="16"/>
                  </a:cxn>
                  <a:cxn ang="0">
                    <a:pos x="128" y="0"/>
                  </a:cxn>
                  <a:cxn ang="0">
                    <a:pos x="144" y="0"/>
                  </a:cxn>
                  <a:cxn ang="0">
                    <a:pos x="128" y="0"/>
                  </a:cxn>
                </a:cxnLst>
                <a:rect l="0" t="0" r="r" b="b"/>
                <a:pathLst>
                  <a:path w="145" h="49">
                    <a:moveTo>
                      <a:pt x="128" y="0"/>
                    </a:moveTo>
                    <a:lnTo>
                      <a:pt x="40" y="16"/>
                    </a:lnTo>
                    <a:lnTo>
                      <a:pt x="0" y="8"/>
                    </a:lnTo>
                    <a:lnTo>
                      <a:pt x="0" y="32"/>
                    </a:lnTo>
                    <a:lnTo>
                      <a:pt x="24" y="40"/>
                    </a:lnTo>
                    <a:lnTo>
                      <a:pt x="72" y="48"/>
                    </a:lnTo>
                    <a:lnTo>
                      <a:pt x="80" y="40"/>
                    </a:lnTo>
                    <a:lnTo>
                      <a:pt x="96" y="16"/>
                    </a:lnTo>
                    <a:lnTo>
                      <a:pt x="128" y="0"/>
                    </a:lnTo>
                    <a:lnTo>
                      <a:pt x="144" y="0"/>
                    </a:lnTo>
                    <a:lnTo>
                      <a:pt x="128" y="0"/>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021" name="Freeform 110"/>
              <p:cNvSpPr>
                <a:spLocks noChangeArrowheads="1"/>
              </p:cNvSpPr>
              <p:nvPr/>
            </p:nvSpPr>
            <p:spPr bwMode="auto">
              <a:xfrm>
                <a:off x="615" y="224"/>
                <a:ext cx="304" cy="65"/>
              </a:xfrm>
              <a:custGeom>
                <a:avLst/>
                <a:gdLst/>
                <a:ahLst/>
                <a:cxnLst>
                  <a:cxn ang="0">
                    <a:pos x="0" y="64"/>
                  </a:cxn>
                  <a:cxn ang="0">
                    <a:pos x="79" y="40"/>
                  </a:cxn>
                  <a:cxn ang="0">
                    <a:pos x="127" y="32"/>
                  </a:cxn>
                  <a:cxn ang="0">
                    <a:pos x="199" y="24"/>
                  </a:cxn>
                  <a:cxn ang="0">
                    <a:pos x="279" y="40"/>
                  </a:cxn>
                  <a:cxn ang="0">
                    <a:pos x="303" y="40"/>
                  </a:cxn>
                  <a:cxn ang="0">
                    <a:pos x="191" y="0"/>
                  </a:cxn>
                  <a:cxn ang="0">
                    <a:pos x="103" y="16"/>
                  </a:cxn>
                  <a:cxn ang="0">
                    <a:pos x="95" y="16"/>
                  </a:cxn>
                  <a:cxn ang="0">
                    <a:pos x="40" y="40"/>
                  </a:cxn>
                  <a:cxn ang="0">
                    <a:pos x="0" y="48"/>
                  </a:cxn>
                  <a:cxn ang="0">
                    <a:pos x="0" y="64"/>
                  </a:cxn>
                </a:cxnLst>
                <a:rect l="0" t="0" r="r" b="b"/>
                <a:pathLst>
                  <a:path w="304" h="65">
                    <a:moveTo>
                      <a:pt x="0" y="64"/>
                    </a:moveTo>
                    <a:lnTo>
                      <a:pt x="79" y="40"/>
                    </a:lnTo>
                    <a:lnTo>
                      <a:pt x="127" y="32"/>
                    </a:lnTo>
                    <a:lnTo>
                      <a:pt x="199" y="24"/>
                    </a:lnTo>
                    <a:lnTo>
                      <a:pt x="279" y="40"/>
                    </a:lnTo>
                    <a:lnTo>
                      <a:pt x="303" y="40"/>
                    </a:lnTo>
                    <a:lnTo>
                      <a:pt x="191" y="0"/>
                    </a:lnTo>
                    <a:lnTo>
                      <a:pt x="103" y="16"/>
                    </a:lnTo>
                    <a:lnTo>
                      <a:pt x="95" y="16"/>
                    </a:lnTo>
                    <a:lnTo>
                      <a:pt x="40" y="40"/>
                    </a:lnTo>
                    <a:lnTo>
                      <a:pt x="0" y="48"/>
                    </a:lnTo>
                    <a:lnTo>
                      <a:pt x="0" y="64"/>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022" name="Freeform 111"/>
              <p:cNvSpPr>
                <a:spLocks noChangeArrowheads="1"/>
              </p:cNvSpPr>
              <p:nvPr/>
            </p:nvSpPr>
            <p:spPr bwMode="auto">
              <a:xfrm>
                <a:off x="615" y="224"/>
                <a:ext cx="304" cy="65"/>
              </a:xfrm>
              <a:custGeom>
                <a:avLst/>
                <a:gdLst/>
                <a:ahLst/>
                <a:cxnLst>
                  <a:cxn ang="0">
                    <a:pos x="0" y="64"/>
                  </a:cxn>
                  <a:cxn ang="0">
                    <a:pos x="79" y="40"/>
                  </a:cxn>
                  <a:cxn ang="0">
                    <a:pos x="127" y="32"/>
                  </a:cxn>
                  <a:cxn ang="0">
                    <a:pos x="199" y="24"/>
                  </a:cxn>
                  <a:cxn ang="0">
                    <a:pos x="279" y="40"/>
                  </a:cxn>
                  <a:cxn ang="0">
                    <a:pos x="303" y="40"/>
                  </a:cxn>
                  <a:cxn ang="0">
                    <a:pos x="191" y="0"/>
                  </a:cxn>
                  <a:cxn ang="0">
                    <a:pos x="103" y="16"/>
                  </a:cxn>
                  <a:cxn ang="0">
                    <a:pos x="95" y="16"/>
                  </a:cxn>
                  <a:cxn ang="0">
                    <a:pos x="40" y="40"/>
                  </a:cxn>
                  <a:cxn ang="0">
                    <a:pos x="0" y="48"/>
                  </a:cxn>
                  <a:cxn ang="0">
                    <a:pos x="0" y="64"/>
                  </a:cxn>
                </a:cxnLst>
                <a:rect l="0" t="0" r="r" b="b"/>
                <a:pathLst>
                  <a:path w="304" h="65">
                    <a:moveTo>
                      <a:pt x="0" y="64"/>
                    </a:moveTo>
                    <a:lnTo>
                      <a:pt x="79" y="40"/>
                    </a:lnTo>
                    <a:lnTo>
                      <a:pt x="127" y="32"/>
                    </a:lnTo>
                    <a:lnTo>
                      <a:pt x="199" y="24"/>
                    </a:lnTo>
                    <a:lnTo>
                      <a:pt x="279" y="40"/>
                    </a:lnTo>
                    <a:lnTo>
                      <a:pt x="303" y="40"/>
                    </a:lnTo>
                    <a:lnTo>
                      <a:pt x="191" y="0"/>
                    </a:lnTo>
                    <a:lnTo>
                      <a:pt x="103" y="16"/>
                    </a:lnTo>
                    <a:lnTo>
                      <a:pt x="95" y="16"/>
                    </a:lnTo>
                    <a:lnTo>
                      <a:pt x="40" y="40"/>
                    </a:lnTo>
                    <a:lnTo>
                      <a:pt x="0" y="48"/>
                    </a:lnTo>
                    <a:lnTo>
                      <a:pt x="0" y="64"/>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023" name="Freeform 112"/>
              <p:cNvSpPr>
                <a:spLocks noChangeArrowheads="1"/>
              </p:cNvSpPr>
              <p:nvPr/>
            </p:nvSpPr>
            <p:spPr bwMode="auto">
              <a:xfrm>
                <a:off x="599" y="0"/>
                <a:ext cx="360" cy="265"/>
              </a:xfrm>
              <a:custGeom>
                <a:avLst/>
                <a:gdLst/>
                <a:ahLst/>
                <a:cxnLst>
                  <a:cxn ang="0">
                    <a:pos x="359" y="120"/>
                  </a:cxn>
                  <a:cxn ang="0">
                    <a:pos x="351" y="136"/>
                  </a:cxn>
                  <a:cxn ang="0">
                    <a:pos x="311" y="136"/>
                  </a:cxn>
                  <a:cxn ang="0">
                    <a:pos x="311" y="144"/>
                  </a:cxn>
                  <a:cxn ang="0">
                    <a:pos x="303" y="144"/>
                  </a:cxn>
                  <a:cxn ang="0">
                    <a:pos x="303" y="136"/>
                  </a:cxn>
                  <a:cxn ang="0">
                    <a:pos x="287" y="136"/>
                  </a:cxn>
                  <a:cxn ang="0">
                    <a:pos x="287" y="256"/>
                  </a:cxn>
                  <a:cxn ang="0">
                    <a:pos x="279" y="248"/>
                  </a:cxn>
                  <a:cxn ang="0">
                    <a:pos x="279" y="136"/>
                  </a:cxn>
                  <a:cxn ang="0">
                    <a:pos x="223" y="136"/>
                  </a:cxn>
                  <a:cxn ang="0">
                    <a:pos x="223" y="232"/>
                  </a:cxn>
                  <a:cxn ang="0">
                    <a:pos x="223" y="136"/>
                  </a:cxn>
                  <a:cxn ang="0">
                    <a:pos x="199" y="136"/>
                  </a:cxn>
                  <a:cxn ang="0">
                    <a:pos x="119" y="104"/>
                  </a:cxn>
                  <a:cxn ang="0">
                    <a:pos x="119" y="120"/>
                  </a:cxn>
                  <a:cxn ang="0">
                    <a:pos x="135" y="128"/>
                  </a:cxn>
                  <a:cxn ang="0">
                    <a:pos x="135" y="136"/>
                  </a:cxn>
                  <a:cxn ang="0">
                    <a:pos x="143" y="168"/>
                  </a:cxn>
                  <a:cxn ang="0">
                    <a:pos x="135" y="176"/>
                  </a:cxn>
                  <a:cxn ang="0">
                    <a:pos x="119" y="176"/>
                  </a:cxn>
                  <a:cxn ang="0">
                    <a:pos x="119" y="240"/>
                  </a:cxn>
                  <a:cxn ang="0">
                    <a:pos x="111" y="240"/>
                  </a:cxn>
                  <a:cxn ang="0">
                    <a:pos x="111" y="176"/>
                  </a:cxn>
                  <a:cxn ang="0">
                    <a:pos x="103" y="168"/>
                  </a:cxn>
                  <a:cxn ang="0">
                    <a:pos x="95" y="152"/>
                  </a:cxn>
                  <a:cxn ang="0">
                    <a:pos x="111" y="144"/>
                  </a:cxn>
                  <a:cxn ang="0">
                    <a:pos x="103" y="136"/>
                  </a:cxn>
                  <a:cxn ang="0">
                    <a:pos x="111" y="120"/>
                  </a:cxn>
                  <a:cxn ang="0">
                    <a:pos x="111" y="104"/>
                  </a:cxn>
                  <a:cxn ang="0">
                    <a:pos x="72" y="72"/>
                  </a:cxn>
                  <a:cxn ang="0">
                    <a:pos x="72" y="256"/>
                  </a:cxn>
                  <a:cxn ang="0">
                    <a:pos x="64" y="264"/>
                  </a:cxn>
                  <a:cxn ang="0">
                    <a:pos x="64" y="72"/>
                  </a:cxn>
                  <a:cxn ang="0">
                    <a:pos x="0" y="40"/>
                  </a:cxn>
                  <a:cxn ang="0">
                    <a:pos x="48" y="32"/>
                  </a:cxn>
                  <a:cxn ang="0">
                    <a:pos x="95" y="16"/>
                  </a:cxn>
                  <a:cxn ang="0">
                    <a:pos x="143" y="8"/>
                  </a:cxn>
                  <a:cxn ang="0">
                    <a:pos x="223" y="8"/>
                  </a:cxn>
                  <a:cxn ang="0">
                    <a:pos x="223" y="0"/>
                  </a:cxn>
                  <a:cxn ang="0">
                    <a:pos x="351" y="112"/>
                  </a:cxn>
                  <a:cxn ang="0">
                    <a:pos x="359" y="120"/>
                  </a:cxn>
                </a:cxnLst>
                <a:rect l="0" t="0" r="r" b="b"/>
                <a:pathLst>
                  <a:path w="360" h="265">
                    <a:moveTo>
                      <a:pt x="359" y="120"/>
                    </a:moveTo>
                    <a:lnTo>
                      <a:pt x="351" y="136"/>
                    </a:lnTo>
                    <a:lnTo>
                      <a:pt x="311" y="136"/>
                    </a:lnTo>
                    <a:lnTo>
                      <a:pt x="311" y="144"/>
                    </a:lnTo>
                    <a:lnTo>
                      <a:pt x="303" y="144"/>
                    </a:lnTo>
                    <a:lnTo>
                      <a:pt x="303" y="136"/>
                    </a:lnTo>
                    <a:lnTo>
                      <a:pt x="287" y="136"/>
                    </a:lnTo>
                    <a:lnTo>
                      <a:pt x="287" y="256"/>
                    </a:lnTo>
                    <a:lnTo>
                      <a:pt x="279" y="248"/>
                    </a:lnTo>
                    <a:lnTo>
                      <a:pt x="279" y="136"/>
                    </a:lnTo>
                    <a:lnTo>
                      <a:pt x="223" y="136"/>
                    </a:lnTo>
                    <a:lnTo>
                      <a:pt x="223" y="232"/>
                    </a:lnTo>
                    <a:lnTo>
                      <a:pt x="223" y="136"/>
                    </a:lnTo>
                    <a:lnTo>
                      <a:pt x="199" y="136"/>
                    </a:lnTo>
                    <a:lnTo>
                      <a:pt x="119" y="104"/>
                    </a:lnTo>
                    <a:lnTo>
                      <a:pt x="119" y="120"/>
                    </a:lnTo>
                    <a:lnTo>
                      <a:pt x="135" y="128"/>
                    </a:lnTo>
                    <a:lnTo>
                      <a:pt x="135" y="136"/>
                    </a:lnTo>
                    <a:lnTo>
                      <a:pt x="143" y="168"/>
                    </a:lnTo>
                    <a:lnTo>
                      <a:pt x="135" y="176"/>
                    </a:lnTo>
                    <a:lnTo>
                      <a:pt x="119" y="176"/>
                    </a:lnTo>
                    <a:lnTo>
                      <a:pt x="119" y="240"/>
                    </a:lnTo>
                    <a:lnTo>
                      <a:pt x="111" y="240"/>
                    </a:lnTo>
                    <a:lnTo>
                      <a:pt x="111" y="176"/>
                    </a:lnTo>
                    <a:lnTo>
                      <a:pt x="103" y="168"/>
                    </a:lnTo>
                    <a:lnTo>
                      <a:pt x="95" y="152"/>
                    </a:lnTo>
                    <a:lnTo>
                      <a:pt x="111" y="144"/>
                    </a:lnTo>
                    <a:lnTo>
                      <a:pt x="103" y="136"/>
                    </a:lnTo>
                    <a:lnTo>
                      <a:pt x="111" y="120"/>
                    </a:lnTo>
                    <a:lnTo>
                      <a:pt x="111" y="104"/>
                    </a:lnTo>
                    <a:lnTo>
                      <a:pt x="72" y="72"/>
                    </a:lnTo>
                    <a:lnTo>
                      <a:pt x="72" y="256"/>
                    </a:lnTo>
                    <a:lnTo>
                      <a:pt x="64" y="264"/>
                    </a:lnTo>
                    <a:lnTo>
                      <a:pt x="64" y="72"/>
                    </a:lnTo>
                    <a:lnTo>
                      <a:pt x="0" y="40"/>
                    </a:lnTo>
                    <a:lnTo>
                      <a:pt x="48" y="32"/>
                    </a:lnTo>
                    <a:lnTo>
                      <a:pt x="95" y="16"/>
                    </a:lnTo>
                    <a:lnTo>
                      <a:pt x="143" y="8"/>
                    </a:lnTo>
                    <a:lnTo>
                      <a:pt x="223" y="8"/>
                    </a:lnTo>
                    <a:lnTo>
                      <a:pt x="223" y="0"/>
                    </a:lnTo>
                    <a:lnTo>
                      <a:pt x="351" y="112"/>
                    </a:lnTo>
                    <a:lnTo>
                      <a:pt x="359" y="120"/>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024" name="Freeform 113"/>
              <p:cNvSpPr>
                <a:spLocks noChangeArrowheads="1"/>
              </p:cNvSpPr>
              <p:nvPr/>
            </p:nvSpPr>
            <p:spPr bwMode="auto">
              <a:xfrm>
                <a:off x="583" y="0"/>
                <a:ext cx="240" cy="41"/>
              </a:xfrm>
              <a:custGeom>
                <a:avLst/>
                <a:gdLst/>
                <a:ahLst/>
                <a:cxnLst>
                  <a:cxn ang="0">
                    <a:pos x="239" y="0"/>
                  </a:cxn>
                  <a:cxn ang="0">
                    <a:pos x="239" y="8"/>
                  </a:cxn>
                  <a:cxn ang="0">
                    <a:pos x="159" y="8"/>
                  </a:cxn>
                  <a:cxn ang="0">
                    <a:pos x="111" y="16"/>
                  </a:cxn>
                  <a:cxn ang="0">
                    <a:pos x="56" y="32"/>
                  </a:cxn>
                  <a:cxn ang="0">
                    <a:pos x="16" y="40"/>
                  </a:cxn>
                  <a:cxn ang="0">
                    <a:pos x="0" y="40"/>
                  </a:cxn>
                  <a:cxn ang="0">
                    <a:pos x="0" y="24"/>
                  </a:cxn>
                  <a:cxn ang="0">
                    <a:pos x="0" y="16"/>
                  </a:cxn>
                  <a:cxn ang="0">
                    <a:pos x="64" y="8"/>
                  </a:cxn>
                  <a:cxn ang="0">
                    <a:pos x="111" y="0"/>
                  </a:cxn>
                  <a:cxn ang="0">
                    <a:pos x="167" y="0"/>
                  </a:cxn>
                  <a:cxn ang="0">
                    <a:pos x="239" y="0"/>
                  </a:cxn>
                </a:cxnLst>
                <a:rect l="0" t="0" r="r" b="b"/>
                <a:pathLst>
                  <a:path w="240" h="41">
                    <a:moveTo>
                      <a:pt x="239" y="0"/>
                    </a:moveTo>
                    <a:lnTo>
                      <a:pt x="239" y="8"/>
                    </a:lnTo>
                    <a:lnTo>
                      <a:pt x="159" y="8"/>
                    </a:lnTo>
                    <a:lnTo>
                      <a:pt x="111" y="16"/>
                    </a:lnTo>
                    <a:lnTo>
                      <a:pt x="56" y="32"/>
                    </a:lnTo>
                    <a:lnTo>
                      <a:pt x="16" y="40"/>
                    </a:lnTo>
                    <a:lnTo>
                      <a:pt x="0" y="40"/>
                    </a:lnTo>
                    <a:lnTo>
                      <a:pt x="0" y="24"/>
                    </a:lnTo>
                    <a:lnTo>
                      <a:pt x="0" y="16"/>
                    </a:lnTo>
                    <a:lnTo>
                      <a:pt x="64" y="8"/>
                    </a:lnTo>
                    <a:lnTo>
                      <a:pt x="111" y="0"/>
                    </a:lnTo>
                    <a:lnTo>
                      <a:pt x="167" y="0"/>
                    </a:lnTo>
                    <a:lnTo>
                      <a:pt x="239" y="0"/>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025" name="Freeform 114"/>
              <p:cNvSpPr>
                <a:spLocks noChangeArrowheads="1"/>
              </p:cNvSpPr>
              <p:nvPr/>
            </p:nvSpPr>
            <p:spPr bwMode="auto">
              <a:xfrm>
                <a:off x="71" y="200"/>
                <a:ext cx="225" cy="25"/>
              </a:xfrm>
              <a:custGeom>
                <a:avLst/>
                <a:gdLst/>
                <a:ahLst/>
                <a:cxnLst>
                  <a:cxn ang="0">
                    <a:pos x="224" y="24"/>
                  </a:cxn>
                  <a:cxn ang="0">
                    <a:pos x="0" y="24"/>
                  </a:cxn>
                  <a:cxn ang="0">
                    <a:pos x="0" y="16"/>
                  </a:cxn>
                  <a:cxn ang="0">
                    <a:pos x="0" y="8"/>
                  </a:cxn>
                  <a:cxn ang="0">
                    <a:pos x="0" y="0"/>
                  </a:cxn>
                  <a:cxn ang="0">
                    <a:pos x="224" y="0"/>
                  </a:cxn>
                  <a:cxn ang="0">
                    <a:pos x="224" y="24"/>
                  </a:cxn>
                </a:cxnLst>
                <a:rect l="0" t="0" r="r" b="b"/>
                <a:pathLst>
                  <a:path w="225" h="25">
                    <a:moveTo>
                      <a:pt x="224" y="24"/>
                    </a:moveTo>
                    <a:lnTo>
                      <a:pt x="0" y="24"/>
                    </a:lnTo>
                    <a:lnTo>
                      <a:pt x="0" y="16"/>
                    </a:lnTo>
                    <a:lnTo>
                      <a:pt x="0" y="8"/>
                    </a:lnTo>
                    <a:lnTo>
                      <a:pt x="0" y="0"/>
                    </a:lnTo>
                    <a:lnTo>
                      <a:pt x="224" y="0"/>
                    </a:lnTo>
                    <a:lnTo>
                      <a:pt x="224" y="24"/>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026" name="Freeform 115"/>
              <p:cNvSpPr>
                <a:spLocks noChangeArrowheads="1"/>
              </p:cNvSpPr>
              <p:nvPr/>
            </p:nvSpPr>
            <p:spPr bwMode="auto">
              <a:xfrm>
                <a:off x="1070" y="184"/>
                <a:ext cx="25" cy="17"/>
              </a:xfrm>
              <a:custGeom>
                <a:avLst/>
                <a:gdLst/>
                <a:ahLst/>
                <a:cxnLst>
                  <a:cxn ang="0">
                    <a:pos x="0" y="0"/>
                  </a:cxn>
                  <a:cxn ang="0">
                    <a:pos x="24" y="8"/>
                  </a:cxn>
                  <a:cxn ang="0">
                    <a:pos x="24" y="16"/>
                  </a:cxn>
                  <a:cxn ang="0">
                    <a:pos x="0" y="16"/>
                  </a:cxn>
                  <a:cxn ang="0">
                    <a:pos x="0" y="0"/>
                  </a:cxn>
                </a:cxnLst>
                <a:rect l="0" t="0" r="r" b="b"/>
                <a:pathLst>
                  <a:path w="25" h="17">
                    <a:moveTo>
                      <a:pt x="0" y="0"/>
                    </a:moveTo>
                    <a:lnTo>
                      <a:pt x="24" y="8"/>
                    </a:lnTo>
                    <a:lnTo>
                      <a:pt x="24" y="16"/>
                    </a:lnTo>
                    <a:lnTo>
                      <a:pt x="0" y="16"/>
                    </a:lnTo>
                    <a:lnTo>
                      <a:pt x="0" y="0"/>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027" name="Freeform 116"/>
              <p:cNvSpPr>
                <a:spLocks noChangeArrowheads="1"/>
              </p:cNvSpPr>
              <p:nvPr/>
            </p:nvSpPr>
            <p:spPr bwMode="auto">
              <a:xfrm>
                <a:off x="1070" y="184"/>
                <a:ext cx="25" cy="17"/>
              </a:xfrm>
              <a:custGeom>
                <a:avLst/>
                <a:gdLst/>
                <a:ahLst/>
                <a:cxnLst>
                  <a:cxn ang="0">
                    <a:pos x="0" y="0"/>
                  </a:cxn>
                  <a:cxn ang="0">
                    <a:pos x="24" y="8"/>
                  </a:cxn>
                  <a:cxn ang="0">
                    <a:pos x="24" y="16"/>
                  </a:cxn>
                  <a:cxn ang="0">
                    <a:pos x="0" y="16"/>
                  </a:cxn>
                  <a:cxn ang="0">
                    <a:pos x="0" y="0"/>
                  </a:cxn>
                </a:cxnLst>
                <a:rect l="0" t="0" r="r" b="b"/>
                <a:pathLst>
                  <a:path w="25" h="17">
                    <a:moveTo>
                      <a:pt x="0" y="0"/>
                    </a:moveTo>
                    <a:lnTo>
                      <a:pt x="24" y="8"/>
                    </a:lnTo>
                    <a:lnTo>
                      <a:pt x="24" y="16"/>
                    </a:lnTo>
                    <a:lnTo>
                      <a:pt x="0" y="16"/>
                    </a:lnTo>
                    <a:lnTo>
                      <a:pt x="0" y="0"/>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028" name="Freeform 117"/>
              <p:cNvSpPr>
                <a:spLocks noChangeArrowheads="1"/>
              </p:cNvSpPr>
              <p:nvPr/>
            </p:nvSpPr>
            <p:spPr bwMode="auto">
              <a:xfrm>
                <a:off x="1062" y="160"/>
                <a:ext cx="9" cy="73"/>
              </a:xfrm>
              <a:custGeom>
                <a:avLst/>
                <a:gdLst/>
                <a:ahLst/>
                <a:cxnLst>
                  <a:cxn ang="0">
                    <a:pos x="0" y="8"/>
                  </a:cxn>
                  <a:cxn ang="0">
                    <a:pos x="0" y="72"/>
                  </a:cxn>
                  <a:cxn ang="0">
                    <a:pos x="8" y="72"/>
                  </a:cxn>
                  <a:cxn ang="0">
                    <a:pos x="8" y="0"/>
                  </a:cxn>
                  <a:cxn ang="0">
                    <a:pos x="0" y="0"/>
                  </a:cxn>
                  <a:cxn ang="0">
                    <a:pos x="0" y="8"/>
                  </a:cxn>
                </a:cxnLst>
                <a:rect l="0" t="0" r="r" b="b"/>
                <a:pathLst>
                  <a:path w="9" h="73">
                    <a:moveTo>
                      <a:pt x="0" y="8"/>
                    </a:moveTo>
                    <a:lnTo>
                      <a:pt x="0" y="72"/>
                    </a:lnTo>
                    <a:lnTo>
                      <a:pt x="8" y="72"/>
                    </a:lnTo>
                    <a:lnTo>
                      <a:pt x="8" y="0"/>
                    </a:lnTo>
                    <a:lnTo>
                      <a:pt x="0" y="0"/>
                    </a:lnTo>
                    <a:lnTo>
                      <a:pt x="0" y="8"/>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029" name="Freeform 118"/>
              <p:cNvSpPr>
                <a:spLocks noChangeArrowheads="1"/>
              </p:cNvSpPr>
              <p:nvPr/>
            </p:nvSpPr>
            <p:spPr bwMode="auto">
              <a:xfrm>
                <a:off x="1062" y="160"/>
                <a:ext cx="9" cy="73"/>
              </a:xfrm>
              <a:custGeom>
                <a:avLst/>
                <a:gdLst/>
                <a:ahLst/>
                <a:cxnLst>
                  <a:cxn ang="0">
                    <a:pos x="0" y="8"/>
                  </a:cxn>
                  <a:cxn ang="0">
                    <a:pos x="0" y="72"/>
                  </a:cxn>
                  <a:cxn ang="0">
                    <a:pos x="8" y="72"/>
                  </a:cxn>
                  <a:cxn ang="0">
                    <a:pos x="8" y="0"/>
                  </a:cxn>
                  <a:cxn ang="0">
                    <a:pos x="0" y="0"/>
                  </a:cxn>
                  <a:cxn ang="0">
                    <a:pos x="0" y="8"/>
                  </a:cxn>
                </a:cxnLst>
                <a:rect l="0" t="0" r="r" b="b"/>
                <a:pathLst>
                  <a:path w="9" h="73">
                    <a:moveTo>
                      <a:pt x="0" y="8"/>
                    </a:moveTo>
                    <a:lnTo>
                      <a:pt x="0" y="72"/>
                    </a:lnTo>
                    <a:lnTo>
                      <a:pt x="8" y="72"/>
                    </a:lnTo>
                    <a:lnTo>
                      <a:pt x="8" y="0"/>
                    </a:lnTo>
                    <a:lnTo>
                      <a:pt x="0" y="0"/>
                    </a:lnTo>
                    <a:lnTo>
                      <a:pt x="0" y="8"/>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030" name="Freeform 119"/>
              <p:cNvSpPr>
                <a:spLocks noChangeArrowheads="1"/>
              </p:cNvSpPr>
              <p:nvPr/>
            </p:nvSpPr>
            <p:spPr bwMode="auto">
              <a:xfrm>
                <a:off x="479" y="152"/>
                <a:ext cx="568" cy="49"/>
              </a:xfrm>
              <a:custGeom>
                <a:avLst/>
                <a:gdLst/>
                <a:ahLst/>
                <a:cxnLst>
                  <a:cxn ang="0">
                    <a:pos x="0" y="48"/>
                  </a:cxn>
                  <a:cxn ang="0">
                    <a:pos x="567" y="48"/>
                  </a:cxn>
                  <a:cxn ang="0">
                    <a:pos x="567" y="0"/>
                  </a:cxn>
                </a:cxnLst>
                <a:rect l="0" t="0" r="r" b="b"/>
                <a:pathLst>
                  <a:path w="568" h="49">
                    <a:moveTo>
                      <a:pt x="0" y="48"/>
                    </a:moveTo>
                    <a:lnTo>
                      <a:pt x="567" y="48"/>
                    </a:lnTo>
                    <a:lnTo>
                      <a:pt x="567" y="0"/>
                    </a:lnTo>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031" name="Oval 120"/>
              <p:cNvSpPr>
                <a:spLocks noChangeArrowheads="1"/>
              </p:cNvSpPr>
              <p:nvPr/>
            </p:nvSpPr>
            <p:spPr bwMode="auto">
              <a:xfrm>
                <a:off x="0" y="61"/>
                <a:ext cx="128" cy="438"/>
              </a:xfrm>
              <a:prstGeom prst="ellipse">
                <a:avLst/>
              </a:prstGeom>
              <a:solidFill>
                <a:srgbClr val="FF0000"/>
              </a:solidFill>
              <a:ln w="9525">
                <a:noFill/>
                <a:round/>
              </a:ln>
            </p:spPr>
            <p:txBody>
              <a:bodyPr wrap="none" anchor="ctr">
                <a:spAutoFit/>
              </a:bodyPr>
              <a:lstStyle/>
              <a:p>
                <a:pPr algn="ctr" eaLnBrk="0" hangingPunct="0"/>
                <a:endParaRPr lang="zh-TW" altLang="zh-TW" sz="1800">
                  <a:solidFill>
                    <a:schemeClr val="tx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032" name="Freeform 121"/>
              <p:cNvSpPr>
                <a:spLocks noChangeArrowheads="1"/>
              </p:cNvSpPr>
              <p:nvPr/>
            </p:nvSpPr>
            <p:spPr bwMode="auto">
              <a:xfrm>
                <a:off x="71" y="200"/>
                <a:ext cx="225" cy="25"/>
              </a:xfrm>
              <a:custGeom>
                <a:avLst/>
                <a:gdLst/>
                <a:ahLst/>
                <a:cxnLst>
                  <a:cxn ang="0">
                    <a:pos x="224" y="24"/>
                  </a:cxn>
                  <a:cxn ang="0">
                    <a:pos x="0" y="24"/>
                  </a:cxn>
                  <a:cxn ang="0">
                    <a:pos x="0" y="16"/>
                  </a:cxn>
                  <a:cxn ang="0">
                    <a:pos x="0" y="8"/>
                  </a:cxn>
                  <a:cxn ang="0">
                    <a:pos x="0" y="0"/>
                  </a:cxn>
                  <a:cxn ang="0">
                    <a:pos x="224" y="0"/>
                  </a:cxn>
                  <a:cxn ang="0">
                    <a:pos x="224" y="24"/>
                  </a:cxn>
                </a:cxnLst>
                <a:rect l="0" t="0" r="r" b="b"/>
                <a:pathLst>
                  <a:path w="225" h="25">
                    <a:moveTo>
                      <a:pt x="224" y="24"/>
                    </a:moveTo>
                    <a:lnTo>
                      <a:pt x="0" y="24"/>
                    </a:lnTo>
                    <a:lnTo>
                      <a:pt x="0" y="16"/>
                    </a:lnTo>
                    <a:lnTo>
                      <a:pt x="0" y="8"/>
                    </a:lnTo>
                    <a:lnTo>
                      <a:pt x="0" y="0"/>
                    </a:lnTo>
                    <a:lnTo>
                      <a:pt x="224" y="0"/>
                    </a:lnTo>
                    <a:lnTo>
                      <a:pt x="224" y="24"/>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grpSp>
      </p:grpSp>
      <p:sp>
        <p:nvSpPr>
          <p:cNvPr id="1037" name="Rectangle 4"/>
          <p:cNvSpPr>
            <a:spLocks noChangeArrowheads="1"/>
          </p:cNvSpPr>
          <p:nvPr/>
        </p:nvSpPr>
        <p:spPr bwMode="auto">
          <a:xfrm>
            <a:off x="774700" y="2422545"/>
            <a:ext cx="5037667" cy="660400"/>
          </a:xfrm>
          <a:prstGeom prst="rect">
            <a:avLst/>
          </a:prstGeom>
          <a:gradFill rotWithShape="0">
            <a:gsLst>
              <a:gs pos="0">
                <a:srgbClr val="33CCFF"/>
              </a:gs>
              <a:gs pos="100000">
                <a:srgbClr val="FFFFFF"/>
              </a:gs>
            </a:gsLst>
            <a:lin ang="18900000" scaled="1"/>
          </a:gradFill>
          <a:ln w="9525">
            <a:noFill/>
            <a:miter lim="800000"/>
          </a:ln>
        </p:spPr>
        <p:txBody>
          <a:bodyPr wrap="none" anchor="ctr"/>
          <a:lstStyle/>
          <a:p>
            <a:pPr algn="ctr" eaLnBrk="0" hangingPunct="0"/>
            <a:endParaRPr lang="zh-TW" altLang="zh-TW" sz="1800">
              <a:latin typeface="微软雅黑" panose="020B0503020204020204" pitchFamily="34" charset="-122"/>
              <a:ea typeface="微软雅黑" panose="020B0503020204020204" pitchFamily="34" charset="-122"/>
              <a:sym typeface="Arial" panose="020B0604020202020204" pitchFamily="34" charset="0"/>
            </a:endParaRPr>
          </a:p>
        </p:txBody>
      </p:sp>
      <p:sp>
        <p:nvSpPr>
          <p:cNvPr id="1038" name="Rectangle 24"/>
          <p:cNvSpPr>
            <a:spLocks noChangeArrowheads="1"/>
          </p:cNvSpPr>
          <p:nvPr/>
        </p:nvSpPr>
        <p:spPr bwMode="auto">
          <a:xfrm>
            <a:off x="3799418" y="2762270"/>
            <a:ext cx="6464300" cy="304800"/>
          </a:xfrm>
          <a:prstGeom prst="rect">
            <a:avLst/>
          </a:prstGeom>
          <a:noFill/>
          <a:ln w="9525">
            <a:noFill/>
            <a:miter lim="800000"/>
          </a:ln>
        </p:spPr>
        <p:txBody>
          <a:bodyPr wrap="none" anchor="ctr"/>
          <a:lstStyle/>
          <a:p>
            <a:pPr algn="ctr" eaLnBrk="0" latinLnBrk="1" hangingPunct="0"/>
            <a:endParaRPr lang="zh-TW" altLang="zh-TW" sz="1600">
              <a:solidFill>
                <a:srgbClr val="003366"/>
              </a:solidFill>
              <a:latin typeface="微软雅黑" panose="020B0503020204020204" pitchFamily="34" charset="-122"/>
              <a:ea typeface="微软雅黑" panose="020B0503020204020204" pitchFamily="34" charset="-122"/>
              <a:sym typeface="HY견고딕" pitchFamily="2" charset="-127"/>
            </a:endParaRPr>
          </a:p>
        </p:txBody>
      </p:sp>
      <p:sp>
        <p:nvSpPr>
          <p:cNvPr id="1039" name="Rectangle 4"/>
          <p:cNvSpPr>
            <a:spLocks noChangeArrowheads="1"/>
          </p:cNvSpPr>
          <p:nvPr/>
        </p:nvSpPr>
        <p:spPr bwMode="auto">
          <a:xfrm>
            <a:off x="6419851" y="2416195"/>
            <a:ext cx="5037667" cy="660400"/>
          </a:xfrm>
          <a:prstGeom prst="rect">
            <a:avLst/>
          </a:prstGeom>
          <a:gradFill rotWithShape="0">
            <a:gsLst>
              <a:gs pos="0">
                <a:srgbClr val="33CCFF"/>
              </a:gs>
              <a:gs pos="100000">
                <a:srgbClr val="FFFFFF"/>
              </a:gs>
            </a:gsLst>
            <a:lin ang="18900000" scaled="1"/>
          </a:gradFill>
          <a:ln w="9525">
            <a:noFill/>
            <a:miter lim="800000"/>
          </a:ln>
        </p:spPr>
        <p:txBody>
          <a:bodyPr wrap="none" anchor="ctr"/>
          <a:lstStyle/>
          <a:p>
            <a:pPr algn="ctr" eaLnBrk="0" hangingPunct="0"/>
            <a:endParaRPr lang="zh-TW" altLang="zh-TW" sz="1800">
              <a:latin typeface="微软雅黑" panose="020B0503020204020204" pitchFamily="34" charset="-122"/>
              <a:ea typeface="微软雅黑" panose="020B0503020204020204" pitchFamily="34" charset="-122"/>
              <a:sym typeface="Arial" panose="020B0604020202020204" pitchFamily="34" charset="0"/>
            </a:endParaRPr>
          </a:p>
        </p:txBody>
      </p:sp>
      <p:sp>
        <p:nvSpPr>
          <p:cNvPr id="1040" name="Rectangle 4"/>
          <p:cNvSpPr>
            <a:spLocks noChangeArrowheads="1"/>
          </p:cNvSpPr>
          <p:nvPr/>
        </p:nvSpPr>
        <p:spPr bwMode="auto">
          <a:xfrm>
            <a:off x="781050" y="3238520"/>
            <a:ext cx="5037667" cy="660400"/>
          </a:xfrm>
          <a:prstGeom prst="rect">
            <a:avLst/>
          </a:prstGeom>
          <a:gradFill rotWithShape="0">
            <a:gsLst>
              <a:gs pos="0">
                <a:srgbClr val="33CCFF"/>
              </a:gs>
              <a:gs pos="100000">
                <a:srgbClr val="FFFFFF"/>
              </a:gs>
            </a:gsLst>
            <a:lin ang="18900000" scaled="1"/>
          </a:gradFill>
          <a:ln w="9525">
            <a:noFill/>
            <a:miter lim="800000"/>
          </a:ln>
        </p:spPr>
        <p:txBody>
          <a:bodyPr wrap="none" anchor="ctr"/>
          <a:lstStyle/>
          <a:p>
            <a:pPr algn="ctr" eaLnBrk="0" hangingPunct="0"/>
            <a:endParaRPr lang="zh-TW" altLang="zh-TW" sz="1800">
              <a:latin typeface="微软雅黑" panose="020B0503020204020204" pitchFamily="34" charset="-122"/>
              <a:ea typeface="微软雅黑" panose="020B0503020204020204" pitchFamily="34" charset="-122"/>
              <a:sym typeface="Arial" panose="020B0604020202020204" pitchFamily="34" charset="0"/>
            </a:endParaRPr>
          </a:p>
        </p:txBody>
      </p:sp>
      <p:sp>
        <p:nvSpPr>
          <p:cNvPr id="1041" name="Rectangle 4"/>
          <p:cNvSpPr>
            <a:spLocks noChangeArrowheads="1"/>
          </p:cNvSpPr>
          <p:nvPr/>
        </p:nvSpPr>
        <p:spPr bwMode="auto">
          <a:xfrm>
            <a:off x="6426200" y="3232170"/>
            <a:ext cx="5037667" cy="660400"/>
          </a:xfrm>
          <a:prstGeom prst="rect">
            <a:avLst/>
          </a:prstGeom>
          <a:gradFill rotWithShape="0">
            <a:gsLst>
              <a:gs pos="0">
                <a:srgbClr val="33CCFF"/>
              </a:gs>
              <a:gs pos="100000">
                <a:srgbClr val="FFFFFF"/>
              </a:gs>
            </a:gsLst>
            <a:lin ang="18900000" scaled="1"/>
          </a:gradFill>
          <a:ln w="9525">
            <a:noFill/>
            <a:miter lim="800000"/>
          </a:ln>
        </p:spPr>
        <p:txBody>
          <a:bodyPr wrap="none" anchor="ctr"/>
          <a:lstStyle/>
          <a:p>
            <a:pPr algn="ctr" eaLnBrk="0" hangingPunct="0"/>
            <a:endParaRPr lang="zh-TW" altLang="zh-TW" sz="1800">
              <a:latin typeface="微软雅黑" panose="020B0503020204020204" pitchFamily="34" charset="-122"/>
              <a:ea typeface="微软雅黑" panose="020B0503020204020204" pitchFamily="34" charset="-122"/>
              <a:sym typeface="Arial" panose="020B0604020202020204" pitchFamily="34" charset="0"/>
            </a:endParaRPr>
          </a:p>
        </p:txBody>
      </p:sp>
      <p:sp>
        <p:nvSpPr>
          <p:cNvPr id="1042" name="Rectangle 4"/>
          <p:cNvSpPr>
            <a:spLocks noChangeArrowheads="1"/>
          </p:cNvSpPr>
          <p:nvPr/>
        </p:nvSpPr>
        <p:spPr bwMode="auto">
          <a:xfrm>
            <a:off x="766233" y="4060845"/>
            <a:ext cx="5037667" cy="660400"/>
          </a:xfrm>
          <a:prstGeom prst="rect">
            <a:avLst/>
          </a:prstGeom>
          <a:gradFill rotWithShape="0">
            <a:gsLst>
              <a:gs pos="0">
                <a:srgbClr val="33CCFF"/>
              </a:gs>
              <a:gs pos="100000">
                <a:srgbClr val="FFFFFF"/>
              </a:gs>
            </a:gsLst>
            <a:lin ang="18900000" scaled="1"/>
          </a:gradFill>
          <a:ln w="9525">
            <a:noFill/>
            <a:miter lim="800000"/>
          </a:ln>
        </p:spPr>
        <p:txBody>
          <a:bodyPr wrap="none" anchor="ctr"/>
          <a:lstStyle/>
          <a:p>
            <a:pPr algn="ctr" eaLnBrk="0" hangingPunct="0"/>
            <a:endParaRPr lang="zh-TW" altLang="zh-TW" sz="1800">
              <a:latin typeface="微软雅黑" panose="020B0503020204020204" pitchFamily="34" charset="-122"/>
              <a:ea typeface="微软雅黑" panose="020B0503020204020204" pitchFamily="34" charset="-122"/>
              <a:sym typeface="Arial" panose="020B0604020202020204" pitchFamily="34" charset="0"/>
            </a:endParaRPr>
          </a:p>
        </p:txBody>
      </p:sp>
      <p:sp>
        <p:nvSpPr>
          <p:cNvPr id="1043" name="Rectangle 24"/>
          <p:cNvSpPr>
            <a:spLocks noChangeArrowheads="1"/>
          </p:cNvSpPr>
          <p:nvPr/>
        </p:nvSpPr>
        <p:spPr bwMode="auto">
          <a:xfrm>
            <a:off x="3790951" y="4400570"/>
            <a:ext cx="6464300" cy="304800"/>
          </a:xfrm>
          <a:prstGeom prst="rect">
            <a:avLst/>
          </a:prstGeom>
          <a:noFill/>
          <a:ln w="9525">
            <a:noFill/>
            <a:miter lim="800000"/>
          </a:ln>
        </p:spPr>
        <p:txBody>
          <a:bodyPr wrap="none" anchor="ctr"/>
          <a:lstStyle/>
          <a:p>
            <a:pPr algn="ctr" eaLnBrk="0" latinLnBrk="1" hangingPunct="0"/>
            <a:endParaRPr lang="zh-TW" altLang="zh-TW" sz="1600">
              <a:solidFill>
                <a:srgbClr val="003366"/>
              </a:solidFill>
              <a:latin typeface="微软雅黑" panose="020B0503020204020204" pitchFamily="34" charset="-122"/>
              <a:ea typeface="微软雅黑" panose="020B0503020204020204" pitchFamily="34" charset="-122"/>
              <a:sym typeface="HY견고딕" pitchFamily="2" charset="-127"/>
            </a:endParaRPr>
          </a:p>
        </p:txBody>
      </p:sp>
      <p:sp>
        <p:nvSpPr>
          <p:cNvPr id="1044" name="Rectangle 53"/>
          <p:cNvSpPr>
            <a:spLocks noChangeArrowheads="1"/>
          </p:cNvSpPr>
          <p:nvPr/>
        </p:nvSpPr>
        <p:spPr bwMode="auto">
          <a:xfrm>
            <a:off x="2315634" y="3482996"/>
            <a:ext cx="2679700" cy="371475"/>
          </a:xfrm>
          <a:prstGeom prst="rect">
            <a:avLst/>
          </a:prstGeom>
          <a:noFill/>
          <a:ln w="9525">
            <a:noFill/>
            <a:miter lim="800000"/>
          </a:ln>
        </p:spPr>
        <p:txBody>
          <a:bodyPr wrap="none" anchor="ctr"/>
          <a:lstStyle/>
          <a:p>
            <a:pPr algn="ctr" eaLnBrk="0" hangingPunct="0"/>
            <a:r>
              <a:rPr lang="zh-CN" altLang="en-US" b="0">
                <a:solidFill>
                  <a:srgbClr val="FF0000"/>
                </a:solidFill>
                <a:latin typeface="微软雅黑" panose="020B0503020204020204" pitchFamily="34" charset="-122"/>
                <a:ea typeface="微软雅黑" panose="020B0503020204020204" pitchFamily="34" charset="-122"/>
              </a:rPr>
              <a:t>有序方式撤离</a:t>
            </a:r>
          </a:p>
        </p:txBody>
      </p:sp>
      <p:sp>
        <p:nvSpPr>
          <p:cNvPr id="1045" name="Rectangle 4"/>
          <p:cNvSpPr>
            <a:spLocks noChangeArrowheads="1"/>
          </p:cNvSpPr>
          <p:nvPr/>
        </p:nvSpPr>
        <p:spPr bwMode="auto">
          <a:xfrm>
            <a:off x="6411384" y="4054495"/>
            <a:ext cx="5037667" cy="660400"/>
          </a:xfrm>
          <a:prstGeom prst="rect">
            <a:avLst/>
          </a:prstGeom>
          <a:gradFill rotWithShape="0">
            <a:gsLst>
              <a:gs pos="0">
                <a:srgbClr val="33CCFF"/>
              </a:gs>
              <a:gs pos="100000">
                <a:srgbClr val="FFFFFF"/>
              </a:gs>
            </a:gsLst>
            <a:lin ang="18900000" scaled="1"/>
          </a:gradFill>
          <a:ln w="9525">
            <a:noFill/>
            <a:miter lim="800000"/>
          </a:ln>
        </p:spPr>
        <p:txBody>
          <a:bodyPr wrap="none" anchor="ctr"/>
          <a:lstStyle/>
          <a:p>
            <a:pPr algn="ctr" eaLnBrk="0" hangingPunct="0"/>
            <a:endParaRPr lang="zh-TW" altLang="zh-TW" sz="1800">
              <a:latin typeface="微软雅黑" panose="020B0503020204020204" pitchFamily="34" charset="-122"/>
              <a:ea typeface="微软雅黑" panose="020B0503020204020204" pitchFamily="34" charset="-122"/>
              <a:sym typeface="Arial" panose="020B0604020202020204" pitchFamily="34" charset="0"/>
            </a:endParaRPr>
          </a:p>
        </p:txBody>
      </p:sp>
      <p:sp>
        <p:nvSpPr>
          <p:cNvPr id="1046" name="Rectangle 4"/>
          <p:cNvSpPr>
            <a:spLocks noChangeArrowheads="1"/>
          </p:cNvSpPr>
          <p:nvPr/>
        </p:nvSpPr>
        <p:spPr bwMode="auto">
          <a:xfrm>
            <a:off x="772584" y="4876820"/>
            <a:ext cx="5037667" cy="660400"/>
          </a:xfrm>
          <a:prstGeom prst="rect">
            <a:avLst/>
          </a:prstGeom>
          <a:gradFill rotWithShape="0">
            <a:gsLst>
              <a:gs pos="0">
                <a:srgbClr val="33CCFF"/>
              </a:gs>
              <a:gs pos="100000">
                <a:srgbClr val="FFFFFF"/>
              </a:gs>
            </a:gsLst>
            <a:lin ang="18900000" scaled="1"/>
          </a:gradFill>
          <a:ln w="9525">
            <a:noFill/>
            <a:miter lim="800000"/>
          </a:ln>
        </p:spPr>
        <p:txBody>
          <a:bodyPr wrap="none" anchor="ctr"/>
          <a:lstStyle/>
          <a:p>
            <a:pPr algn="ctr" eaLnBrk="0" hangingPunct="0"/>
            <a:endParaRPr lang="zh-TW" altLang="zh-TW" sz="1800">
              <a:latin typeface="微软雅黑" panose="020B0503020204020204" pitchFamily="34" charset="-122"/>
              <a:ea typeface="微软雅黑" panose="020B0503020204020204" pitchFamily="34" charset="-122"/>
              <a:sym typeface="Arial" panose="020B0604020202020204" pitchFamily="34" charset="0"/>
            </a:endParaRPr>
          </a:p>
        </p:txBody>
      </p:sp>
      <p:sp>
        <p:nvSpPr>
          <p:cNvPr id="1047" name="Rectangle 59"/>
          <p:cNvSpPr>
            <a:spLocks noChangeArrowheads="1"/>
          </p:cNvSpPr>
          <p:nvPr/>
        </p:nvSpPr>
        <p:spPr bwMode="auto">
          <a:xfrm>
            <a:off x="2321985" y="4298971"/>
            <a:ext cx="2679700" cy="371475"/>
          </a:xfrm>
          <a:prstGeom prst="rect">
            <a:avLst/>
          </a:prstGeom>
          <a:noFill/>
          <a:ln w="9525">
            <a:noFill/>
            <a:miter lim="800000"/>
          </a:ln>
        </p:spPr>
        <p:txBody>
          <a:bodyPr wrap="none" anchor="ctr"/>
          <a:lstStyle/>
          <a:p>
            <a:pPr algn="ctr" eaLnBrk="0" hangingPunct="0"/>
            <a:endParaRPr lang="zh-CN" altLang="en-US" b="0">
              <a:solidFill>
                <a:srgbClr val="FF0000"/>
              </a:solidFill>
              <a:latin typeface="微软雅黑" panose="020B0503020204020204" pitchFamily="34" charset="-122"/>
              <a:ea typeface="微软雅黑" panose="020B0503020204020204" pitchFamily="34" charset="-122"/>
            </a:endParaRPr>
          </a:p>
        </p:txBody>
      </p:sp>
      <p:sp>
        <p:nvSpPr>
          <p:cNvPr id="1048" name="Rectangle 4"/>
          <p:cNvSpPr>
            <a:spLocks noChangeArrowheads="1"/>
          </p:cNvSpPr>
          <p:nvPr/>
        </p:nvSpPr>
        <p:spPr bwMode="auto">
          <a:xfrm>
            <a:off x="6417733" y="4870470"/>
            <a:ext cx="5037667" cy="660400"/>
          </a:xfrm>
          <a:prstGeom prst="rect">
            <a:avLst/>
          </a:prstGeom>
          <a:gradFill rotWithShape="0">
            <a:gsLst>
              <a:gs pos="0">
                <a:srgbClr val="33CCFF"/>
              </a:gs>
              <a:gs pos="100000">
                <a:srgbClr val="FFFFFF"/>
              </a:gs>
            </a:gsLst>
            <a:lin ang="18900000" scaled="1"/>
          </a:gradFill>
          <a:ln w="9525">
            <a:noFill/>
            <a:miter lim="800000"/>
          </a:ln>
        </p:spPr>
        <p:txBody>
          <a:bodyPr wrap="none" anchor="ctr"/>
          <a:lstStyle/>
          <a:p>
            <a:pPr algn="ctr" eaLnBrk="0" hangingPunct="0"/>
            <a:endParaRPr lang="zh-TW" altLang="zh-TW" sz="1800">
              <a:latin typeface="微软雅黑" panose="020B0503020204020204" pitchFamily="34" charset="-122"/>
              <a:ea typeface="微软雅黑" panose="020B0503020204020204" pitchFamily="34" charset="-122"/>
              <a:sym typeface="Arial" panose="020B0604020202020204" pitchFamily="34" charset="0"/>
            </a:endParaRPr>
          </a:p>
        </p:txBody>
      </p:sp>
      <p:sp>
        <p:nvSpPr>
          <p:cNvPr id="1049" name="Rectangle 4"/>
          <p:cNvSpPr>
            <a:spLocks noChangeArrowheads="1"/>
          </p:cNvSpPr>
          <p:nvPr/>
        </p:nvSpPr>
        <p:spPr bwMode="auto">
          <a:xfrm>
            <a:off x="1130300" y="1241445"/>
            <a:ext cx="2531533" cy="655638"/>
          </a:xfrm>
          <a:prstGeom prst="rect">
            <a:avLst/>
          </a:prstGeom>
          <a:noFill/>
          <a:ln w="9525">
            <a:noFill/>
            <a:miter lim="800000"/>
          </a:ln>
        </p:spPr>
        <p:txBody>
          <a:bodyPr wrap="none" anchor="ctr"/>
          <a:lstStyle/>
          <a:p>
            <a:pPr algn="ctr" eaLnBrk="0" hangingPunct="0"/>
            <a:r>
              <a:rPr lang="zh-CN" altLang="en-US" sz="3200">
                <a:solidFill>
                  <a:srgbClr val="FF0000"/>
                </a:solidFill>
                <a:latin typeface="微软雅黑" panose="020B0503020204020204" pitchFamily="34" charset="-122"/>
                <a:ea typeface="微软雅黑" panose="020B0503020204020204" pitchFamily="34" charset="-122"/>
                <a:sym typeface="Arial" panose="020B0604020202020204" pitchFamily="34" charset="0"/>
              </a:rPr>
              <a:t>紧急撤离程序</a:t>
            </a:r>
          </a:p>
        </p:txBody>
      </p:sp>
      <p:sp>
        <p:nvSpPr>
          <p:cNvPr id="1050" name="Rectangle 94"/>
          <p:cNvSpPr>
            <a:spLocks noChangeArrowheads="1"/>
          </p:cNvSpPr>
          <p:nvPr/>
        </p:nvSpPr>
        <p:spPr bwMode="auto">
          <a:xfrm>
            <a:off x="3524251" y="1331934"/>
            <a:ext cx="3881967" cy="479425"/>
          </a:xfrm>
          <a:prstGeom prst="rect">
            <a:avLst/>
          </a:prstGeom>
          <a:noFill/>
          <a:ln w="9525">
            <a:noFill/>
            <a:miter lim="800000"/>
          </a:ln>
        </p:spPr>
        <p:txBody>
          <a:bodyPr wrap="none" anchor="ctr"/>
          <a:lstStyle/>
          <a:p>
            <a:pPr algn="ctr" eaLnBrk="0" hangingPunct="0"/>
            <a:r>
              <a:rPr lang="zh-CN" altLang="en-US" sz="2800" b="0">
                <a:solidFill>
                  <a:schemeClr val="tx1"/>
                </a:solidFill>
                <a:latin typeface="微软雅黑" panose="020B0503020204020204" pitchFamily="34" charset="-122"/>
                <a:ea typeface="微软雅黑" panose="020B0503020204020204" pitchFamily="34" charset="-122"/>
              </a:rPr>
              <a:t>八步撤离法</a:t>
            </a:r>
          </a:p>
        </p:txBody>
      </p:sp>
      <p:sp>
        <p:nvSpPr>
          <p:cNvPr id="1051" name="AutoShape 15"/>
          <p:cNvSpPr>
            <a:spLocks noChangeArrowheads="1"/>
          </p:cNvSpPr>
          <p:nvPr/>
        </p:nvSpPr>
        <p:spPr bwMode="auto">
          <a:xfrm>
            <a:off x="823385" y="2505096"/>
            <a:ext cx="1756833" cy="523875"/>
          </a:xfrm>
          <a:prstGeom prst="bevel">
            <a:avLst>
              <a:gd name="adj" fmla="val 12500"/>
            </a:avLst>
          </a:prstGeom>
          <a:gradFill rotWithShape="1">
            <a:gsLst>
              <a:gs pos="0">
                <a:srgbClr val="33CCFF"/>
              </a:gs>
              <a:gs pos="100000">
                <a:srgbClr val="175C73"/>
              </a:gs>
            </a:gsLst>
            <a:lin ang="5400000" scaled="1"/>
          </a:gradFill>
          <a:ln w="9525">
            <a:noFill/>
            <a:miter lim="800000"/>
          </a:ln>
        </p:spPr>
        <p:txBody>
          <a:bodyPr wrap="none" anchor="ctr"/>
          <a:lstStyle/>
          <a:p>
            <a:pPr algn="ctr" eaLnBrk="0" latinLnBrk="1" hangingPunct="0"/>
            <a:r>
              <a:rPr lang="zh-CN" altLang="en-US" b="0">
                <a:solidFill>
                  <a:srgbClr val="FFFFFF"/>
                </a:solidFill>
                <a:latin typeface="微软雅黑" panose="020B0503020204020204" pitchFamily="34" charset="-122"/>
                <a:ea typeface="微软雅黑" panose="020B0503020204020204" pitchFamily="34" charset="-122"/>
                <a:sym typeface="HY헤드라인M" charset="0"/>
              </a:rPr>
              <a:t>第一步</a:t>
            </a:r>
          </a:p>
        </p:txBody>
      </p:sp>
      <p:sp>
        <p:nvSpPr>
          <p:cNvPr id="1052" name="AutoShape 15"/>
          <p:cNvSpPr>
            <a:spLocks noChangeArrowheads="1"/>
          </p:cNvSpPr>
          <p:nvPr/>
        </p:nvSpPr>
        <p:spPr bwMode="auto">
          <a:xfrm>
            <a:off x="6470652" y="2495571"/>
            <a:ext cx="1756833" cy="523875"/>
          </a:xfrm>
          <a:prstGeom prst="bevel">
            <a:avLst>
              <a:gd name="adj" fmla="val 12500"/>
            </a:avLst>
          </a:prstGeom>
          <a:gradFill rotWithShape="1">
            <a:gsLst>
              <a:gs pos="0">
                <a:srgbClr val="33CCFF"/>
              </a:gs>
              <a:gs pos="100000">
                <a:srgbClr val="175C73"/>
              </a:gs>
            </a:gsLst>
            <a:lin ang="5400000" scaled="1"/>
          </a:gradFill>
          <a:ln w="9525">
            <a:noFill/>
            <a:miter lim="800000"/>
          </a:ln>
        </p:spPr>
        <p:txBody>
          <a:bodyPr wrap="none" anchor="ctr"/>
          <a:lstStyle/>
          <a:p>
            <a:pPr algn="ctr" eaLnBrk="0" latinLnBrk="1" hangingPunct="0"/>
            <a:r>
              <a:rPr lang="zh-CN" altLang="en-US" b="0">
                <a:solidFill>
                  <a:srgbClr val="FFFFFF"/>
                </a:solidFill>
                <a:latin typeface="微软雅黑" panose="020B0503020204020204" pitchFamily="34" charset="-122"/>
                <a:ea typeface="微软雅黑" panose="020B0503020204020204" pitchFamily="34" charset="-122"/>
                <a:sym typeface="HY헤드라인M" charset="0"/>
              </a:rPr>
              <a:t>第二步</a:t>
            </a:r>
          </a:p>
        </p:txBody>
      </p:sp>
      <p:sp>
        <p:nvSpPr>
          <p:cNvPr id="1053" name="AutoShape 15"/>
          <p:cNvSpPr>
            <a:spLocks noChangeArrowheads="1"/>
          </p:cNvSpPr>
          <p:nvPr/>
        </p:nvSpPr>
        <p:spPr bwMode="auto">
          <a:xfrm>
            <a:off x="829734" y="3321071"/>
            <a:ext cx="1756833" cy="523875"/>
          </a:xfrm>
          <a:prstGeom prst="bevel">
            <a:avLst>
              <a:gd name="adj" fmla="val 12500"/>
            </a:avLst>
          </a:prstGeom>
          <a:gradFill rotWithShape="1">
            <a:gsLst>
              <a:gs pos="0">
                <a:srgbClr val="33CCFF"/>
              </a:gs>
              <a:gs pos="100000">
                <a:srgbClr val="175C73"/>
              </a:gs>
            </a:gsLst>
            <a:lin ang="5400000" scaled="1"/>
          </a:gradFill>
          <a:ln w="9525">
            <a:noFill/>
            <a:miter lim="800000"/>
          </a:ln>
        </p:spPr>
        <p:txBody>
          <a:bodyPr wrap="none" anchor="ctr"/>
          <a:lstStyle/>
          <a:p>
            <a:pPr algn="ctr" eaLnBrk="0" latinLnBrk="1" hangingPunct="0"/>
            <a:r>
              <a:rPr lang="zh-CN" altLang="en-US" b="0">
                <a:solidFill>
                  <a:srgbClr val="FFFFFF"/>
                </a:solidFill>
                <a:latin typeface="微软雅黑" panose="020B0503020204020204" pitchFamily="34" charset="-122"/>
                <a:ea typeface="微软雅黑" panose="020B0503020204020204" pitchFamily="34" charset="-122"/>
                <a:sym typeface="HY헤드라인M" charset="0"/>
              </a:rPr>
              <a:t>第三步</a:t>
            </a:r>
          </a:p>
        </p:txBody>
      </p:sp>
      <p:sp>
        <p:nvSpPr>
          <p:cNvPr id="1054" name="AutoShape 15"/>
          <p:cNvSpPr>
            <a:spLocks noChangeArrowheads="1"/>
          </p:cNvSpPr>
          <p:nvPr/>
        </p:nvSpPr>
        <p:spPr bwMode="auto">
          <a:xfrm>
            <a:off x="6477001" y="3311546"/>
            <a:ext cx="1756833" cy="523875"/>
          </a:xfrm>
          <a:prstGeom prst="bevel">
            <a:avLst>
              <a:gd name="adj" fmla="val 12500"/>
            </a:avLst>
          </a:prstGeom>
          <a:gradFill rotWithShape="1">
            <a:gsLst>
              <a:gs pos="0">
                <a:srgbClr val="33CCFF"/>
              </a:gs>
              <a:gs pos="100000">
                <a:srgbClr val="175C73"/>
              </a:gs>
            </a:gsLst>
            <a:lin ang="5400000" scaled="1"/>
          </a:gradFill>
          <a:ln w="9525">
            <a:noFill/>
            <a:miter lim="800000"/>
          </a:ln>
        </p:spPr>
        <p:txBody>
          <a:bodyPr wrap="none" anchor="ctr"/>
          <a:lstStyle/>
          <a:p>
            <a:pPr algn="ctr" eaLnBrk="0" latinLnBrk="1" hangingPunct="0"/>
            <a:r>
              <a:rPr lang="zh-CN" altLang="en-US" b="0">
                <a:solidFill>
                  <a:srgbClr val="FFFFFF"/>
                </a:solidFill>
                <a:latin typeface="微软雅黑" panose="020B0503020204020204" pitchFamily="34" charset="-122"/>
                <a:ea typeface="微软雅黑" panose="020B0503020204020204" pitchFamily="34" charset="-122"/>
                <a:sym typeface="HY헤드라인M" charset="0"/>
              </a:rPr>
              <a:t>第四步</a:t>
            </a:r>
          </a:p>
        </p:txBody>
      </p:sp>
      <p:sp>
        <p:nvSpPr>
          <p:cNvPr id="1055" name="AutoShape 15"/>
          <p:cNvSpPr>
            <a:spLocks noChangeArrowheads="1"/>
          </p:cNvSpPr>
          <p:nvPr/>
        </p:nvSpPr>
        <p:spPr bwMode="auto">
          <a:xfrm>
            <a:off x="814918" y="4143396"/>
            <a:ext cx="1756833" cy="523875"/>
          </a:xfrm>
          <a:prstGeom prst="bevel">
            <a:avLst>
              <a:gd name="adj" fmla="val 12500"/>
            </a:avLst>
          </a:prstGeom>
          <a:gradFill rotWithShape="1">
            <a:gsLst>
              <a:gs pos="0">
                <a:srgbClr val="33CCFF"/>
              </a:gs>
              <a:gs pos="100000">
                <a:srgbClr val="175C73"/>
              </a:gs>
            </a:gsLst>
            <a:lin ang="5400000" scaled="1"/>
          </a:gradFill>
          <a:ln w="9525">
            <a:noFill/>
            <a:miter lim="800000"/>
          </a:ln>
        </p:spPr>
        <p:txBody>
          <a:bodyPr wrap="none" anchor="ctr"/>
          <a:lstStyle/>
          <a:p>
            <a:pPr algn="ctr" eaLnBrk="0" latinLnBrk="1" hangingPunct="0"/>
            <a:r>
              <a:rPr lang="zh-CN" altLang="en-US" b="0">
                <a:solidFill>
                  <a:srgbClr val="FFFFFF"/>
                </a:solidFill>
                <a:latin typeface="微软雅黑" panose="020B0503020204020204" pitchFamily="34" charset="-122"/>
                <a:ea typeface="微软雅黑" panose="020B0503020204020204" pitchFamily="34" charset="-122"/>
                <a:sym typeface="HY헤드라인M" charset="0"/>
              </a:rPr>
              <a:t>第五步</a:t>
            </a:r>
          </a:p>
        </p:txBody>
      </p:sp>
      <p:sp>
        <p:nvSpPr>
          <p:cNvPr id="1056" name="AutoShape 15"/>
          <p:cNvSpPr>
            <a:spLocks noChangeArrowheads="1"/>
          </p:cNvSpPr>
          <p:nvPr/>
        </p:nvSpPr>
        <p:spPr bwMode="auto">
          <a:xfrm>
            <a:off x="6462185" y="4133871"/>
            <a:ext cx="1756833" cy="523875"/>
          </a:xfrm>
          <a:prstGeom prst="bevel">
            <a:avLst>
              <a:gd name="adj" fmla="val 12500"/>
            </a:avLst>
          </a:prstGeom>
          <a:gradFill rotWithShape="1">
            <a:gsLst>
              <a:gs pos="0">
                <a:srgbClr val="33CCFF"/>
              </a:gs>
              <a:gs pos="100000">
                <a:srgbClr val="175C73"/>
              </a:gs>
            </a:gsLst>
            <a:lin ang="5400000" scaled="1"/>
          </a:gradFill>
          <a:ln w="9525">
            <a:noFill/>
            <a:miter lim="800000"/>
          </a:ln>
        </p:spPr>
        <p:txBody>
          <a:bodyPr wrap="none" anchor="ctr"/>
          <a:lstStyle/>
          <a:p>
            <a:pPr algn="ctr" eaLnBrk="0" latinLnBrk="1" hangingPunct="0"/>
            <a:r>
              <a:rPr lang="zh-CN" altLang="en-US" b="0">
                <a:solidFill>
                  <a:srgbClr val="FFFFFF"/>
                </a:solidFill>
                <a:latin typeface="微软雅黑" panose="020B0503020204020204" pitchFamily="34" charset="-122"/>
                <a:ea typeface="微软雅黑" panose="020B0503020204020204" pitchFamily="34" charset="-122"/>
                <a:sym typeface="HY헤드라인M" charset="0"/>
              </a:rPr>
              <a:t>第六步</a:t>
            </a:r>
          </a:p>
        </p:txBody>
      </p:sp>
      <p:sp>
        <p:nvSpPr>
          <p:cNvPr id="1057" name="AutoShape 15"/>
          <p:cNvSpPr>
            <a:spLocks noChangeArrowheads="1"/>
          </p:cNvSpPr>
          <p:nvPr/>
        </p:nvSpPr>
        <p:spPr bwMode="auto">
          <a:xfrm>
            <a:off x="821268" y="4959371"/>
            <a:ext cx="1756833" cy="523875"/>
          </a:xfrm>
          <a:prstGeom prst="bevel">
            <a:avLst>
              <a:gd name="adj" fmla="val 12500"/>
            </a:avLst>
          </a:prstGeom>
          <a:gradFill rotWithShape="1">
            <a:gsLst>
              <a:gs pos="0">
                <a:srgbClr val="33CCFF"/>
              </a:gs>
              <a:gs pos="100000">
                <a:srgbClr val="175C73"/>
              </a:gs>
            </a:gsLst>
            <a:lin ang="5400000" scaled="1"/>
          </a:gradFill>
          <a:ln w="9525">
            <a:noFill/>
            <a:miter lim="800000"/>
          </a:ln>
        </p:spPr>
        <p:txBody>
          <a:bodyPr wrap="none" anchor="ctr"/>
          <a:lstStyle/>
          <a:p>
            <a:pPr algn="ctr" eaLnBrk="0" latinLnBrk="1" hangingPunct="0"/>
            <a:r>
              <a:rPr lang="zh-CN" altLang="en-US" b="0">
                <a:solidFill>
                  <a:srgbClr val="FFFFFF"/>
                </a:solidFill>
                <a:latin typeface="微软雅黑" panose="020B0503020204020204" pitchFamily="34" charset="-122"/>
                <a:ea typeface="微软雅黑" panose="020B0503020204020204" pitchFamily="34" charset="-122"/>
                <a:sym typeface="HY헤드라인M" charset="0"/>
              </a:rPr>
              <a:t>第七步</a:t>
            </a:r>
          </a:p>
        </p:txBody>
      </p:sp>
      <p:sp>
        <p:nvSpPr>
          <p:cNvPr id="1058" name="AutoShape 15"/>
          <p:cNvSpPr>
            <a:spLocks noChangeArrowheads="1"/>
          </p:cNvSpPr>
          <p:nvPr/>
        </p:nvSpPr>
        <p:spPr bwMode="auto">
          <a:xfrm>
            <a:off x="6468534" y="4949846"/>
            <a:ext cx="1756833" cy="523875"/>
          </a:xfrm>
          <a:prstGeom prst="bevel">
            <a:avLst>
              <a:gd name="adj" fmla="val 12500"/>
            </a:avLst>
          </a:prstGeom>
          <a:gradFill rotWithShape="1">
            <a:gsLst>
              <a:gs pos="0">
                <a:srgbClr val="33CCFF"/>
              </a:gs>
              <a:gs pos="100000">
                <a:srgbClr val="175C73"/>
              </a:gs>
            </a:gsLst>
            <a:lin ang="5400000" scaled="1"/>
          </a:gradFill>
          <a:ln w="9525">
            <a:noFill/>
            <a:miter lim="800000"/>
          </a:ln>
        </p:spPr>
        <p:txBody>
          <a:bodyPr wrap="none" anchor="ctr"/>
          <a:lstStyle/>
          <a:p>
            <a:pPr algn="ctr" eaLnBrk="0" latinLnBrk="1" hangingPunct="0"/>
            <a:r>
              <a:rPr lang="zh-CN" altLang="en-US" b="0">
                <a:solidFill>
                  <a:srgbClr val="FFFFFF"/>
                </a:solidFill>
                <a:latin typeface="微软雅黑" panose="020B0503020204020204" pitchFamily="34" charset="-122"/>
                <a:ea typeface="微软雅黑" panose="020B0503020204020204" pitchFamily="34" charset="-122"/>
                <a:sym typeface="HY헤드라인M" charset="0"/>
              </a:rPr>
              <a:t>第八步</a:t>
            </a:r>
          </a:p>
        </p:txBody>
      </p:sp>
      <p:sp>
        <p:nvSpPr>
          <p:cNvPr id="1059" name="Rectangle 4"/>
          <p:cNvSpPr>
            <a:spLocks noChangeArrowheads="1"/>
          </p:cNvSpPr>
          <p:nvPr/>
        </p:nvSpPr>
        <p:spPr bwMode="auto">
          <a:xfrm>
            <a:off x="781050" y="3265508"/>
            <a:ext cx="5037667" cy="660400"/>
          </a:xfrm>
          <a:prstGeom prst="rect">
            <a:avLst/>
          </a:prstGeom>
          <a:gradFill rotWithShape="0">
            <a:gsLst>
              <a:gs pos="0">
                <a:srgbClr val="33CCFF"/>
              </a:gs>
              <a:gs pos="100000">
                <a:srgbClr val="FFFFFF"/>
              </a:gs>
            </a:gsLst>
            <a:lin ang="18900000" scaled="1"/>
          </a:gradFill>
          <a:ln w="9525">
            <a:noFill/>
            <a:miter lim="800000"/>
          </a:ln>
        </p:spPr>
        <p:txBody>
          <a:bodyPr wrap="none" anchor="ctr"/>
          <a:lstStyle/>
          <a:p>
            <a:pPr algn="ctr" eaLnBrk="0" hangingPunct="0"/>
            <a:endParaRPr lang="zh-TW" altLang="zh-TW" sz="1800">
              <a:latin typeface="微软雅黑" panose="020B0503020204020204" pitchFamily="34" charset="-122"/>
              <a:ea typeface="微软雅黑" panose="020B0503020204020204" pitchFamily="34" charset="-122"/>
              <a:sym typeface="Arial" panose="020B0604020202020204" pitchFamily="34" charset="0"/>
            </a:endParaRPr>
          </a:p>
        </p:txBody>
      </p:sp>
      <p:sp>
        <p:nvSpPr>
          <p:cNvPr id="1060" name="Rectangle 53"/>
          <p:cNvSpPr>
            <a:spLocks noChangeArrowheads="1"/>
          </p:cNvSpPr>
          <p:nvPr/>
        </p:nvSpPr>
        <p:spPr bwMode="auto">
          <a:xfrm>
            <a:off x="2315634" y="3509983"/>
            <a:ext cx="2679700" cy="371475"/>
          </a:xfrm>
          <a:prstGeom prst="rect">
            <a:avLst/>
          </a:prstGeom>
          <a:noFill/>
          <a:ln w="9525">
            <a:noFill/>
            <a:miter lim="800000"/>
          </a:ln>
        </p:spPr>
        <p:txBody>
          <a:bodyPr wrap="none" anchor="ctr"/>
          <a:lstStyle/>
          <a:p>
            <a:pPr algn="ctr" eaLnBrk="0" hangingPunct="0"/>
            <a:r>
              <a:rPr lang="zh-CN" altLang="en-US" b="0">
                <a:solidFill>
                  <a:srgbClr val="FF0000"/>
                </a:solidFill>
                <a:latin typeface="微软雅黑" panose="020B0503020204020204" pitchFamily="34" charset="-122"/>
                <a:ea typeface="微软雅黑" panose="020B0503020204020204" pitchFamily="34" charset="-122"/>
              </a:rPr>
              <a:t>有序方式撤离</a:t>
            </a:r>
          </a:p>
        </p:txBody>
      </p:sp>
      <p:sp>
        <p:nvSpPr>
          <p:cNvPr id="1061" name="Rectangle 42"/>
          <p:cNvSpPr>
            <a:spLocks noChangeArrowheads="1"/>
          </p:cNvSpPr>
          <p:nvPr/>
        </p:nvSpPr>
        <p:spPr bwMode="auto">
          <a:xfrm>
            <a:off x="8464551" y="2603521"/>
            <a:ext cx="2679700" cy="371475"/>
          </a:xfrm>
          <a:prstGeom prst="rect">
            <a:avLst/>
          </a:prstGeom>
          <a:noFill/>
          <a:ln w="9525">
            <a:noFill/>
            <a:miter lim="800000"/>
          </a:ln>
        </p:spPr>
        <p:txBody>
          <a:bodyPr wrap="none" anchor="ctr"/>
          <a:lstStyle/>
          <a:p>
            <a:pPr algn="ctr" eaLnBrk="0" hangingPunct="0"/>
            <a:r>
              <a:rPr lang="zh-CN" altLang="en-US" b="0">
                <a:solidFill>
                  <a:schemeClr val="tx1"/>
                </a:solidFill>
                <a:latin typeface="微软雅黑" panose="020B0503020204020204" pitchFamily="34" charset="-122"/>
                <a:ea typeface="微软雅黑" panose="020B0503020204020204" pitchFamily="34" charset="-122"/>
              </a:rPr>
              <a:t>关掉所有电源</a:t>
            </a:r>
          </a:p>
        </p:txBody>
      </p:sp>
      <p:sp>
        <p:nvSpPr>
          <p:cNvPr id="1062" name="Rectangle 49"/>
          <p:cNvSpPr>
            <a:spLocks noChangeArrowheads="1"/>
          </p:cNvSpPr>
          <p:nvPr/>
        </p:nvSpPr>
        <p:spPr bwMode="auto">
          <a:xfrm>
            <a:off x="8470901" y="3419496"/>
            <a:ext cx="2679700" cy="371475"/>
          </a:xfrm>
          <a:prstGeom prst="rect">
            <a:avLst/>
          </a:prstGeom>
          <a:noFill/>
          <a:ln w="9525">
            <a:noFill/>
            <a:miter lim="800000"/>
          </a:ln>
        </p:spPr>
        <p:txBody>
          <a:bodyPr wrap="none" anchor="ctr"/>
          <a:lstStyle/>
          <a:p>
            <a:pPr algn="ctr" eaLnBrk="0" hangingPunct="0"/>
            <a:r>
              <a:rPr lang="zh-CN" altLang="en-US" b="0">
                <a:solidFill>
                  <a:schemeClr val="tx1"/>
                </a:solidFill>
                <a:latin typeface="微软雅黑" panose="020B0503020204020204" pitchFamily="34" charset="-122"/>
                <a:ea typeface="微软雅黑" panose="020B0503020204020204" pitchFamily="34" charset="-122"/>
              </a:rPr>
              <a:t>指定出口撤离</a:t>
            </a:r>
          </a:p>
        </p:txBody>
      </p:sp>
      <p:sp>
        <p:nvSpPr>
          <p:cNvPr id="1063" name="Rectangle 56"/>
          <p:cNvSpPr>
            <a:spLocks noChangeArrowheads="1"/>
          </p:cNvSpPr>
          <p:nvPr/>
        </p:nvSpPr>
        <p:spPr bwMode="auto">
          <a:xfrm>
            <a:off x="8456085" y="4241821"/>
            <a:ext cx="2679700" cy="371475"/>
          </a:xfrm>
          <a:prstGeom prst="rect">
            <a:avLst/>
          </a:prstGeom>
          <a:noFill/>
          <a:ln w="9525">
            <a:noFill/>
            <a:miter lim="800000"/>
          </a:ln>
        </p:spPr>
        <p:txBody>
          <a:bodyPr wrap="none" anchor="ctr"/>
          <a:lstStyle/>
          <a:p>
            <a:pPr algn="ctr" eaLnBrk="0" hangingPunct="0"/>
            <a:r>
              <a:rPr lang="zh-CN" altLang="en-US" b="0">
                <a:solidFill>
                  <a:schemeClr val="tx1"/>
                </a:solidFill>
                <a:latin typeface="微软雅黑" panose="020B0503020204020204" pitchFamily="34" charset="-122"/>
                <a:ea typeface="微软雅黑" panose="020B0503020204020204" pitchFamily="34" charset="-122"/>
              </a:rPr>
              <a:t>放弃任何物品</a:t>
            </a:r>
          </a:p>
        </p:txBody>
      </p:sp>
      <p:sp>
        <p:nvSpPr>
          <p:cNvPr id="1064" name="Rectangle 4"/>
          <p:cNvSpPr>
            <a:spLocks noChangeArrowheads="1"/>
          </p:cNvSpPr>
          <p:nvPr/>
        </p:nvSpPr>
        <p:spPr bwMode="auto">
          <a:xfrm>
            <a:off x="781050" y="3251220"/>
            <a:ext cx="5037667" cy="660400"/>
          </a:xfrm>
          <a:prstGeom prst="rect">
            <a:avLst/>
          </a:prstGeom>
          <a:gradFill rotWithShape="0">
            <a:gsLst>
              <a:gs pos="0">
                <a:srgbClr val="33CCFF"/>
              </a:gs>
              <a:gs pos="100000">
                <a:srgbClr val="FFFFFF"/>
              </a:gs>
            </a:gsLst>
            <a:lin ang="18900000" scaled="1"/>
          </a:gradFill>
          <a:ln w="9525">
            <a:noFill/>
            <a:miter lim="800000"/>
          </a:ln>
        </p:spPr>
        <p:txBody>
          <a:bodyPr wrap="none" anchor="ctr"/>
          <a:lstStyle/>
          <a:p>
            <a:pPr algn="ctr" eaLnBrk="0" hangingPunct="0"/>
            <a:endParaRPr lang="zh-TW" altLang="zh-TW" sz="1800">
              <a:latin typeface="微软雅黑" panose="020B0503020204020204" pitchFamily="34" charset="-122"/>
              <a:ea typeface="微软雅黑" panose="020B0503020204020204" pitchFamily="34" charset="-122"/>
              <a:sym typeface="Arial" panose="020B0604020202020204" pitchFamily="34" charset="0"/>
            </a:endParaRPr>
          </a:p>
        </p:txBody>
      </p:sp>
      <p:sp>
        <p:nvSpPr>
          <p:cNvPr id="1065" name="Rectangle 53"/>
          <p:cNvSpPr>
            <a:spLocks noChangeArrowheads="1"/>
          </p:cNvSpPr>
          <p:nvPr/>
        </p:nvSpPr>
        <p:spPr bwMode="auto">
          <a:xfrm>
            <a:off x="2694518" y="4287859"/>
            <a:ext cx="2679700" cy="371475"/>
          </a:xfrm>
          <a:prstGeom prst="rect">
            <a:avLst/>
          </a:prstGeom>
          <a:noFill/>
          <a:ln w="9525">
            <a:noFill/>
            <a:miter lim="800000"/>
          </a:ln>
        </p:spPr>
        <p:txBody>
          <a:bodyPr wrap="none" anchor="ctr"/>
          <a:lstStyle/>
          <a:p>
            <a:pPr algn="ctr" eaLnBrk="0" hangingPunct="0"/>
            <a:r>
              <a:rPr lang="zh-CN" altLang="en-US" b="0">
                <a:solidFill>
                  <a:schemeClr val="tx1"/>
                </a:solidFill>
                <a:latin typeface="微软雅黑" panose="020B0503020204020204" pitchFamily="34" charset="-122"/>
                <a:ea typeface="微软雅黑" panose="020B0503020204020204" pitchFamily="34" charset="-122"/>
              </a:rPr>
              <a:t>有序方式撤离</a:t>
            </a:r>
          </a:p>
        </p:txBody>
      </p:sp>
      <p:sp>
        <p:nvSpPr>
          <p:cNvPr id="1066" name="Rectangle 59"/>
          <p:cNvSpPr>
            <a:spLocks noChangeArrowheads="1"/>
          </p:cNvSpPr>
          <p:nvPr/>
        </p:nvSpPr>
        <p:spPr bwMode="auto">
          <a:xfrm>
            <a:off x="2700867" y="5103834"/>
            <a:ext cx="2679700" cy="371475"/>
          </a:xfrm>
          <a:prstGeom prst="rect">
            <a:avLst/>
          </a:prstGeom>
          <a:noFill/>
          <a:ln w="9525">
            <a:noFill/>
            <a:miter lim="800000"/>
          </a:ln>
        </p:spPr>
        <p:txBody>
          <a:bodyPr wrap="none" anchor="ctr"/>
          <a:lstStyle/>
          <a:p>
            <a:pPr algn="ctr" eaLnBrk="0" hangingPunct="0"/>
            <a:r>
              <a:rPr lang="zh-CN" altLang="en-US" b="0">
                <a:solidFill>
                  <a:schemeClr val="tx1"/>
                </a:solidFill>
                <a:latin typeface="微软雅黑" panose="020B0503020204020204" pitchFamily="34" charset="-122"/>
                <a:ea typeface="微软雅黑" panose="020B0503020204020204" pitchFamily="34" charset="-122"/>
              </a:rPr>
              <a:t>指定地点集合</a:t>
            </a:r>
          </a:p>
        </p:txBody>
      </p:sp>
      <p:sp>
        <p:nvSpPr>
          <p:cNvPr id="1067" name="Rectangle 62"/>
          <p:cNvSpPr>
            <a:spLocks noChangeArrowheads="1"/>
          </p:cNvSpPr>
          <p:nvPr/>
        </p:nvSpPr>
        <p:spPr bwMode="auto">
          <a:xfrm>
            <a:off x="8462434" y="5084784"/>
            <a:ext cx="2679700" cy="371475"/>
          </a:xfrm>
          <a:prstGeom prst="rect">
            <a:avLst/>
          </a:prstGeom>
          <a:noFill/>
          <a:ln w="9525">
            <a:noFill/>
            <a:miter lim="800000"/>
          </a:ln>
        </p:spPr>
        <p:txBody>
          <a:bodyPr wrap="none" anchor="ctr"/>
          <a:lstStyle/>
          <a:p>
            <a:pPr algn="ctr" eaLnBrk="0" hangingPunct="0"/>
            <a:r>
              <a:rPr lang="zh-CN" altLang="en-US" b="0">
                <a:solidFill>
                  <a:schemeClr val="tx1"/>
                </a:solidFill>
                <a:latin typeface="微软雅黑" panose="020B0503020204020204" pitchFamily="34" charset="-122"/>
                <a:ea typeface="微软雅黑" panose="020B0503020204020204" pitchFamily="34" charset="-122"/>
              </a:rPr>
              <a:t>给消防队让路</a:t>
            </a:r>
          </a:p>
        </p:txBody>
      </p:sp>
      <p:sp>
        <p:nvSpPr>
          <p:cNvPr id="1068" name="Rectangle 39"/>
          <p:cNvSpPr>
            <a:spLocks noChangeArrowheads="1"/>
          </p:cNvSpPr>
          <p:nvPr/>
        </p:nvSpPr>
        <p:spPr bwMode="auto">
          <a:xfrm>
            <a:off x="2702985" y="2663846"/>
            <a:ext cx="2679700" cy="371475"/>
          </a:xfrm>
          <a:prstGeom prst="rect">
            <a:avLst/>
          </a:prstGeom>
          <a:noFill/>
          <a:ln w="9525">
            <a:noFill/>
            <a:miter lim="800000"/>
          </a:ln>
        </p:spPr>
        <p:txBody>
          <a:bodyPr wrap="none" anchor="ctr"/>
          <a:lstStyle/>
          <a:p>
            <a:pPr algn="ctr" eaLnBrk="0" hangingPunct="0"/>
            <a:r>
              <a:rPr lang="zh-CN" altLang="en-US" b="0">
                <a:solidFill>
                  <a:schemeClr val="tx1"/>
                </a:solidFill>
                <a:latin typeface="微软雅黑" panose="020B0503020204020204" pitchFamily="34" charset="-122"/>
                <a:ea typeface="微软雅黑" panose="020B0503020204020204" pitchFamily="34" charset="-122"/>
              </a:rPr>
              <a:t>立即停止工作</a:t>
            </a:r>
          </a:p>
        </p:txBody>
      </p:sp>
      <p:sp>
        <p:nvSpPr>
          <p:cNvPr id="1069" name="Rectangle 46"/>
          <p:cNvSpPr>
            <a:spLocks noChangeArrowheads="1"/>
          </p:cNvSpPr>
          <p:nvPr/>
        </p:nvSpPr>
        <p:spPr bwMode="auto">
          <a:xfrm>
            <a:off x="2709334" y="3479821"/>
            <a:ext cx="2679700" cy="371475"/>
          </a:xfrm>
          <a:prstGeom prst="rect">
            <a:avLst/>
          </a:prstGeom>
          <a:noFill/>
          <a:ln w="9525">
            <a:noFill/>
            <a:miter lim="800000"/>
          </a:ln>
        </p:spPr>
        <p:txBody>
          <a:bodyPr wrap="none" anchor="ctr"/>
          <a:lstStyle/>
          <a:p>
            <a:pPr algn="ctr" eaLnBrk="0" hangingPunct="0"/>
            <a:r>
              <a:rPr lang="zh-CN" altLang="en-US" b="0">
                <a:solidFill>
                  <a:schemeClr val="tx1"/>
                </a:solidFill>
                <a:latin typeface="微软雅黑" panose="020B0503020204020204" pitchFamily="34" charset="-122"/>
                <a:ea typeface="微软雅黑" panose="020B0503020204020204" pitchFamily="34" charset="-122"/>
              </a:rPr>
              <a:t>听从领导指挥</a:t>
            </a:r>
          </a:p>
        </p:txBody>
      </p:sp>
      <p:sp>
        <p:nvSpPr>
          <p:cNvPr id="1070" name="AutoShape 15"/>
          <p:cNvSpPr>
            <a:spLocks noChangeArrowheads="1"/>
          </p:cNvSpPr>
          <p:nvPr/>
        </p:nvSpPr>
        <p:spPr bwMode="auto">
          <a:xfrm>
            <a:off x="836085" y="3327420"/>
            <a:ext cx="1756833" cy="523875"/>
          </a:xfrm>
          <a:prstGeom prst="bevel">
            <a:avLst>
              <a:gd name="adj" fmla="val 12500"/>
            </a:avLst>
          </a:prstGeom>
          <a:gradFill rotWithShape="1">
            <a:gsLst>
              <a:gs pos="0">
                <a:srgbClr val="33CCFF"/>
              </a:gs>
              <a:gs pos="100000">
                <a:srgbClr val="175C73"/>
              </a:gs>
            </a:gsLst>
            <a:lin ang="5400000" scaled="1"/>
          </a:gradFill>
          <a:ln w="9525">
            <a:noFill/>
            <a:miter lim="800000"/>
          </a:ln>
        </p:spPr>
        <p:txBody>
          <a:bodyPr wrap="none" anchor="ctr"/>
          <a:lstStyle/>
          <a:p>
            <a:pPr algn="ctr" eaLnBrk="0" latinLnBrk="1" hangingPunct="0"/>
            <a:r>
              <a:rPr lang="zh-CN" altLang="en-US" b="0">
                <a:solidFill>
                  <a:srgbClr val="FFFFFF"/>
                </a:solidFill>
                <a:latin typeface="微软雅黑" panose="020B0503020204020204" pitchFamily="34" charset="-122"/>
                <a:ea typeface="微软雅黑" panose="020B0503020204020204" pitchFamily="34" charset="-122"/>
                <a:sym typeface="HY헤드라인M" charset="0"/>
              </a:rPr>
              <a:t>第三步</a:t>
            </a:r>
          </a:p>
        </p:txBody>
      </p:sp>
    </p:spTree>
  </p:cSld>
  <p:clrMapOvr>
    <a:masterClrMapping/>
  </p:clrMapOvr>
  <p:transition spd="slow" advClick="0" advTm="1000">
    <p:fade/>
  </p:transition>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微信截图_20220629161441.jpg"/>
          <p:cNvPicPr>
            <a:picLocks noChangeAspect="1"/>
          </p:cNvPicPr>
          <p:nvPr/>
        </p:nvPicPr>
        <p:blipFill>
          <a:blip r:embed="rId3"/>
          <a:stretch>
            <a:fillRect/>
          </a:stretch>
        </p:blipFill>
        <p:spPr>
          <a:xfrm>
            <a:off x="2070703" y="1276746"/>
            <a:ext cx="8137815" cy="5138568"/>
          </a:xfrm>
          <a:prstGeom prst="rect">
            <a:avLst/>
          </a:prstGeom>
        </p:spPr>
      </p:pic>
      <p:sp>
        <p:nvSpPr>
          <p:cNvPr id="6" name="TextBox 5"/>
          <p:cNvSpPr txBox="1"/>
          <p:nvPr/>
        </p:nvSpPr>
        <p:spPr>
          <a:xfrm>
            <a:off x="270934" y="769256"/>
            <a:ext cx="1620957" cy="523220"/>
          </a:xfrm>
          <a:prstGeom prst="rect">
            <a:avLst/>
          </a:prstGeom>
          <a:noFill/>
        </p:spPr>
        <p:txBody>
          <a:bodyPr wrap="none" rtlCol="0">
            <a:spAutoFit/>
          </a:bodyPr>
          <a:lstStyle/>
          <a:p>
            <a:r>
              <a:rPr lang="zh-CN" altLang="en-US" sz="2800" dirty="0" smtClean="0"/>
              <a:t>疏散逃生</a:t>
            </a:r>
            <a:endParaRPr lang="zh-CN" altLang="en-US" sz="2800" dirty="0"/>
          </a:p>
        </p:txBody>
      </p:sp>
    </p:spTree>
  </p:cSld>
  <p:clrMapOvr>
    <a:masterClrMapping/>
  </p:clrMapOvr>
  <p:transition spd="slow" advClick="0" advTm="1000">
    <p:fade/>
  </p:transition>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微信截图_20220629161514.jpg"/>
          <p:cNvPicPr>
            <a:picLocks noChangeAspect="1"/>
          </p:cNvPicPr>
          <p:nvPr/>
        </p:nvPicPr>
        <p:blipFill>
          <a:blip r:embed="rId3"/>
          <a:stretch>
            <a:fillRect/>
          </a:stretch>
        </p:blipFill>
        <p:spPr>
          <a:xfrm>
            <a:off x="1076903" y="807906"/>
            <a:ext cx="9837839" cy="5554865"/>
          </a:xfrm>
          <a:prstGeom prst="rect">
            <a:avLst/>
          </a:prstGeom>
        </p:spPr>
      </p:pic>
    </p:spTree>
  </p:cSld>
  <p:clrMapOvr>
    <a:masterClrMapping/>
  </p:clrMapOvr>
  <p:transition spd="slow" advClick="0" advTm="1000">
    <p:fade/>
  </p:transition>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2"/>
          <p:cNvSpPr>
            <a:spLocks noChangeArrowheads="1"/>
          </p:cNvSpPr>
          <p:nvPr/>
        </p:nvSpPr>
        <p:spPr bwMode="auto">
          <a:xfrm>
            <a:off x="431798" y="1"/>
            <a:ext cx="7347859" cy="553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r>
              <a:rPr lang="zh-CN" altLang="en-US" sz="3200" b="1" dirty="0" smtClean="0">
                <a:solidFill>
                  <a:srgbClr val="C00000"/>
                </a:solidFill>
                <a:latin typeface="Arial" panose="020B0604020202020204" pitchFamily="34" charset="0"/>
                <a:ea typeface="宋体" panose="02010600030101010101" pitchFamily="2" charset="-122"/>
              </a:rPr>
              <a:t>生产安全事故应急演练知识</a:t>
            </a:r>
            <a:endParaRPr lang="zh-CN" altLang="en-US" sz="3200" b="1" dirty="0">
              <a:solidFill>
                <a:srgbClr val="C00000"/>
              </a:solidFill>
              <a:latin typeface="Arial" panose="020B0604020202020204" pitchFamily="34" charset="0"/>
              <a:ea typeface="宋体" panose="02010600030101010101" pitchFamily="2" charset="-122"/>
            </a:endParaRPr>
          </a:p>
        </p:txBody>
      </p:sp>
      <p:pic>
        <p:nvPicPr>
          <p:cNvPr id="3" name="图片 2" descr="微信截图_20220629162103.jpg"/>
          <p:cNvPicPr>
            <a:picLocks noChangeAspect="1"/>
          </p:cNvPicPr>
          <p:nvPr/>
        </p:nvPicPr>
        <p:blipFill>
          <a:blip r:embed="rId3"/>
          <a:stretch>
            <a:fillRect/>
          </a:stretch>
        </p:blipFill>
        <p:spPr>
          <a:xfrm>
            <a:off x="1338591" y="1062454"/>
            <a:ext cx="8898819" cy="5373643"/>
          </a:xfrm>
          <a:prstGeom prst="rect">
            <a:avLst/>
          </a:prstGeom>
        </p:spPr>
      </p:pic>
    </p:spTree>
  </p:cSld>
  <p:clrMapOvr>
    <a:masterClrMapping/>
  </p:clrMapOvr>
  <p:transition spd="slow" advClick="0" advTm="1000">
    <p:fade/>
  </p:transition>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70934" y="769256"/>
            <a:ext cx="902811" cy="523220"/>
          </a:xfrm>
          <a:prstGeom prst="rect">
            <a:avLst/>
          </a:prstGeom>
          <a:noFill/>
        </p:spPr>
        <p:txBody>
          <a:bodyPr wrap="none" rtlCol="0">
            <a:spAutoFit/>
          </a:bodyPr>
          <a:lstStyle/>
          <a:p>
            <a:r>
              <a:rPr lang="zh-CN" altLang="en-US" sz="2800" dirty="0" smtClean="0"/>
              <a:t>集合</a:t>
            </a:r>
            <a:endParaRPr lang="zh-CN" altLang="en-US" sz="2800" dirty="0"/>
          </a:p>
        </p:txBody>
      </p:sp>
      <p:pic>
        <p:nvPicPr>
          <p:cNvPr id="6" name="图片 5" descr="微信截图_20220629164531.jpg"/>
          <p:cNvPicPr>
            <a:picLocks noChangeAspect="1"/>
          </p:cNvPicPr>
          <p:nvPr/>
        </p:nvPicPr>
        <p:blipFill>
          <a:blip r:embed="rId3"/>
          <a:stretch>
            <a:fillRect/>
          </a:stretch>
        </p:blipFill>
        <p:spPr>
          <a:xfrm>
            <a:off x="1739597" y="1278845"/>
            <a:ext cx="8674100" cy="5229225"/>
          </a:xfrm>
          <a:prstGeom prst="rect">
            <a:avLst/>
          </a:prstGeom>
        </p:spPr>
      </p:pic>
    </p:spTree>
  </p:cSld>
  <p:clrMapOvr>
    <a:masterClrMapping/>
  </p:clrMapOvr>
  <p:transition spd="slow" advClick="0" advTm="1000">
    <p:fade/>
  </p:transition>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五边形 2"/>
          <p:cNvSpPr>
            <a:spLocks noChangeArrowheads="1"/>
          </p:cNvSpPr>
          <p:nvPr/>
        </p:nvSpPr>
        <p:spPr bwMode="auto">
          <a:xfrm>
            <a:off x="0" y="317501"/>
            <a:ext cx="698227"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0" tIns="45700" rIns="91400" bIns="45700"/>
          <a:lstStyle/>
          <a:p>
            <a:endParaRPr lang="zh-CN" altLang="en-US"/>
          </a:p>
        </p:txBody>
      </p:sp>
      <p:sp>
        <p:nvSpPr>
          <p:cNvPr id="39" name="文本框 38"/>
          <p:cNvSpPr txBox="1"/>
          <p:nvPr/>
        </p:nvSpPr>
        <p:spPr>
          <a:xfrm>
            <a:off x="781659" y="317501"/>
            <a:ext cx="3904641" cy="523220"/>
          </a:xfrm>
          <a:prstGeom prst="rect">
            <a:avLst/>
          </a:prstGeom>
          <a:noFill/>
        </p:spPr>
        <p:txBody>
          <a:bodyPr wrap="square" rtlCol="0">
            <a:spAutoFit/>
          </a:bodyPr>
          <a:lstStyle/>
          <a:p>
            <a:r>
              <a:rPr lang="zh-CN" altLang="en-US" sz="2800" dirty="0">
                <a:solidFill>
                  <a:schemeClr val="tx1">
                    <a:lumMod val="75000"/>
                    <a:lumOff val="25000"/>
                  </a:schemeClr>
                </a:solidFill>
                <a:latin typeface="微软雅黑" panose="020B0503020204020204" pitchFamily="34" charset="-122"/>
                <a:ea typeface="微软雅黑" panose="020B0503020204020204" pitchFamily="34" charset="-122"/>
              </a:rPr>
              <a:t>理解应急</a:t>
            </a:r>
          </a:p>
        </p:txBody>
      </p:sp>
      <p:sp>
        <p:nvSpPr>
          <p:cNvPr id="2" name="矩形 1"/>
          <p:cNvSpPr/>
          <p:nvPr/>
        </p:nvSpPr>
        <p:spPr>
          <a:xfrm>
            <a:off x="1152144" y="1459265"/>
            <a:ext cx="2828018" cy="539507"/>
          </a:xfrm>
          <a:prstGeom prst="rect">
            <a:avLst/>
          </a:prstGeom>
        </p:spPr>
        <p:txBody>
          <a:bodyPr wrap="none">
            <a:spAutoFit/>
          </a:bodyPr>
          <a:lstStyle/>
          <a:p>
            <a:pPr>
              <a:lnSpc>
                <a:spcPct val="135000"/>
              </a:lnSpc>
            </a:pPr>
            <a:r>
              <a:rPr lang="zh-CN" altLang="en-US" sz="2400" dirty="0">
                <a:solidFill>
                  <a:srgbClr val="FF4E00"/>
                </a:solidFill>
                <a:latin typeface="微软雅黑" panose="020B0503020204020204" pitchFamily="34" charset="-122"/>
                <a:ea typeface="微软雅黑" panose="020B0503020204020204" pitchFamily="34" charset="-122"/>
              </a:rPr>
              <a:t>1、预防的第一关键</a:t>
            </a:r>
          </a:p>
        </p:txBody>
      </p:sp>
      <p:sp>
        <p:nvSpPr>
          <p:cNvPr id="3" name="矩形 2"/>
          <p:cNvSpPr/>
          <p:nvPr/>
        </p:nvSpPr>
        <p:spPr>
          <a:xfrm>
            <a:off x="1310114" y="2446622"/>
            <a:ext cx="2670048" cy="502920"/>
          </a:xfrm>
          <a:prstGeom prst="rect">
            <a:avLst/>
          </a:prstGeom>
          <a:solidFill>
            <a:srgbClr val="4471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6339314" y="2446622"/>
            <a:ext cx="2670048" cy="502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310114" y="4960726"/>
            <a:ext cx="2670048" cy="502920"/>
          </a:xfrm>
          <a:prstGeom prst="rect">
            <a:avLst/>
          </a:prstGeom>
          <a:solidFill>
            <a:srgbClr val="4471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6339314" y="4960726"/>
            <a:ext cx="2670048" cy="502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1231128" y="4009956"/>
            <a:ext cx="2828018" cy="539507"/>
          </a:xfrm>
          <a:prstGeom prst="rect">
            <a:avLst/>
          </a:prstGeom>
        </p:spPr>
        <p:txBody>
          <a:bodyPr wrap="none">
            <a:spAutoFit/>
          </a:bodyPr>
          <a:lstStyle/>
          <a:p>
            <a:pPr>
              <a:lnSpc>
                <a:spcPct val="135000"/>
              </a:lnSpc>
            </a:pPr>
            <a:r>
              <a:rPr lang="en-US" altLang="zh-CN" sz="2400" dirty="0">
                <a:solidFill>
                  <a:srgbClr val="FF4E00"/>
                </a:solidFill>
                <a:latin typeface="微软雅黑" panose="020B0503020204020204" pitchFamily="34" charset="-122"/>
                <a:ea typeface="微软雅黑" panose="020B0503020204020204" pitchFamily="34" charset="-122"/>
              </a:rPr>
              <a:t>2</a:t>
            </a:r>
            <a:r>
              <a:rPr lang="zh-CN" altLang="en-US" sz="2400" dirty="0">
                <a:solidFill>
                  <a:srgbClr val="FF4E00"/>
                </a:solidFill>
                <a:latin typeface="微软雅黑" panose="020B0503020204020204" pitchFamily="34" charset="-122"/>
                <a:ea typeface="微软雅黑" panose="020B0503020204020204" pitchFamily="34" charset="-122"/>
              </a:rPr>
              <a:t>、预防的第二关键</a:t>
            </a:r>
          </a:p>
        </p:txBody>
      </p:sp>
      <p:sp>
        <p:nvSpPr>
          <p:cNvPr id="4" name="矩形 3"/>
          <p:cNvSpPr/>
          <p:nvPr/>
        </p:nvSpPr>
        <p:spPr>
          <a:xfrm>
            <a:off x="1744891" y="2531709"/>
            <a:ext cx="1800493" cy="369332"/>
          </a:xfrm>
          <a:prstGeom prst="rect">
            <a:avLst/>
          </a:prstGeom>
        </p:spPr>
        <p:txBody>
          <a:bodyPr wrap="none">
            <a:spAutoFit/>
          </a:bodyPr>
          <a:lstStyle/>
          <a:p>
            <a:r>
              <a:rPr lang="zh-CN" altLang="en-US" dirty="0">
                <a:solidFill>
                  <a:schemeClr val="bg1"/>
                </a:solidFill>
                <a:latin typeface="微软雅黑" panose="020B0503020204020204" pitchFamily="34" charset="-122"/>
                <a:ea typeface="微软雅黑" panose="020B0503020204020204" pitchFamily="34" charset="-122"/>
              </a:rPr>
              <a:t>避免事故的发生</a:t>
            </a:r>
          </a:p>
        </p:txBody>
      </p:sp>
      <p:sp>
        <p:nvSpPr>
          <p:cNvPr id="20" name="矩形 19"/>
          <p:cNvSpPr/>
          <p:nvPr/>
        </p:nvSpPr>
        <p:spPr>
          <a:xfrm>
            <a:off x="6774090" y="2513416"/>
            <a:ext cx="1800493" cy="369332"/>
          </a:xfrm>
          <a:prstGeom prst="rect">
            <a:avLst/>
          </a:prstGeom>
        </p:spPr>
        <p:txBody>
          <a:bodyPr wrap="none">
            <a:spAutoFit/>
          </a:bodyPr>
          <a:lstStyle/>
          <a:p>
            <a:r>
              <a:rPr lang="zh-CN" altLang="en-US" dirty="0">
                <a:solidFill>
                  <a:schemeClr val="bg1"/>
                </a:solidFill>
                <a:latin typeface="微软雅黑" panose="020B0503020204020204" pitchFamily="34" charset="-122"/>
                <a:ea typeface="微软雅黑" panose="020B0503020204020204" pitchFamily="34" charset="-122"/>
              </a:rPr>
              <a:t>避免事故的发生</a:t>
            </a:r>
          </a:p>
        </p:txBody>
      </p:sp>
      <p:sp>
        <p:nvSpPr>
          <p:cNvPr id="21" name="矩形 20"/>
          <p:cNvSpPr/>
          <p:nvPr/>
        </p:nvSpPr>
        <p:spPr>
          <a:xfrm>
            <a:off x="6889507" y="5045753"/>
            <a:ext cx="1569660" cy="369332"/>
          </a:xfrm>
          <a:prstGeom prst="rect">
            <a:avLst/>
          </a:prstGeom>
        </p:spPr>
        <p:txBody>
          <a:bodyPr wrap="none">
            <a:spAutoFit/>
          </a:bodyPr>
          <a:lstStyle/>
          <a:p>
            <a:r>
              <a:rPr lang="zh-CN" altLang="en-US" dirty="0">
                <a:solidFill>
                  <a:schemeClr val="bg1"/>
                </a:solidFill>
                <a:latin typeface="微软雅黑" panose="020B0503020204020204" pitchFamily="34" charset="-122"/>
                <a:ea typeface="微软雅黑" panose="020B0503020204020204" pitchFamily="34" charset="-122"/>
              </a:rPr>
              <a:t>落实应急预案</a:t>
            </a:r>
          </a:p>
        </p:txBody>
      </p:sp>
      <p:sp>
        <p:nvSpPr>
          <p:cNvPr id="22" name="矩形 21"/>
          <p:cNvSpPr/>
          <p:nvPr/>
        </p:nvSpPr>
        <p:spPr>
          <a:xfrm>
            <a:off x="1744890" y="5027520"/>
            <a:ext cx="1800493" cy="369332"/>
          </a:xfrm>
          <a:prstGeom prst="rect">
            <a:avLst/>
          </a:prstGeom>
        </p:spPr>
        <p:txBody>
          <a:bodyPr wrap="none">
            <a:spAutoFit/>
          </a:bodyPr>
          <a:lstStyle/>
          <a:p>
            <a:r>
              <a:rPr lang="zh-CN" altLang="en-US" dirty="0">
                <a:solidFill>
                  <a:schemeClr val="bg1"/>
                </a:solidFill>
                <a:latin typeface="微软雅黑" panose="020B0503020204020204" pitchFamily="34" charset="-122"/>
                <a:ea typeface="微软雅黑" panose="020B0503020204020204" pitchFamily="34" charset="-122"/>
              </a:rPr>
              <a:t>防止事故的扩大</a:t>
            </a:r>
          </a:p>
        </p:txBody>
      </p:sp>
      <p:sp>
        <p:nvSpPr>
          <p:cNvPr id="5" name="箭头: 右 4"/>
          <p:cNvSpPr/>
          <p:nvPr/>
        </p:nvSpPr>
        <p:spPr>
          <a:xfrm>
            <a:off x="4707582" y="2619164"/>
            <a:ext cx="786384" cy="211496"/>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箭头: 右 22"/>
          <p:cNvSpPr/>
          <p:nvPr/>
        </p:nvSpPr>
        <p:spPr>
          <a:xfrm>
            <a:off x="4739641" y="5106438"/>
            <a:ext cx="786384" cy="211496"/>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a:off x="1014984" y="3419856"/>
            <a:ext cx="8394192" cy="0"/>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1014984" y="5925312"/>
            <a:ext cx="8394192" cy="0"/>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pic>
        <p:nvPicPr>
          <p:cNvPr id="86018" name="Picture 2" descr="https://timgsa.baidu.com/timg?image&amp;quality=80&amp;size=b9999_10000&amp;sec=1519886543&amp;di=c2e38233d087448c0481e24af040b638&amp;imgtype=jpg&amp;er=1&amp;src=http%3A%2F%2Fimgsrc.baidu.com%2Fimgad%2Fpic%2Fitem%2F314e251f95cad1c836e3d40e743e6709c93d51ba.jpg"/>
          <p:cNvPicPr>
            <a:picLocks noChangeAspect="1" noChangeArrowheads="1"/>
          </p:cNvPicPr>
          <p:nvPr/>
        </p:nvPicPr>
        <p:blipFill>
          <a:blip r:embed="rId3" cstate="email">
            <a:extLst>
              <a:ext uri="{BEBA8EAE-BF5A-486C-A8C5-ECC9F3942E4B}">
                <a14:imgProps xmlns:a14="http://schemas.microsoft.com/office/drawing/2010/main">
                  <a14:imgLayer r:embed="rId4">
                    <a14:imgEffect>
                      <a14:backgroundRemoval t="0" b="100000" l="9745" r="89805"/>
                    </a14:imgEffect>
                  </a14:imgLayer>
                </a14:imgProps>
              </a:ext>
            </a:extLst>
          </a:blip>
          <a:srcRect/>
          <a:stretch>
            <a:fillRect/>
          </a:stretch>
        </p:blipFill>
        <p:spPr bwMode="auto">
          <a:xfrm flipH="1">
            <a:off x="9207653" y="2043463"/>
            <a:ext cx="2621990" cy="393298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300" fill="hold"/>
                                        <p:tgtEl>
                                          <p:spTgt spid="38"/>
                                        </p:tgtEl>
                                        <p:attrNameLst>
                                          <p:attrName>ppt_x</p:attrName>
                                        </p:attrNameLst>
                                      </p:cBhvr>
                                      <p:tavLst>
                                        <p:tav tm="0">
                                          <p:val>
                                            <p:strVal val="0-#ppt_w/2"/>
                                          </p:val>
                                        </p:tav>
                                        <p:tav tm="100000">
                                          <p:val>
                                            <p:strVal val="#ppt_x"/>
                                          </p:val>
                                        </p:tav>
                                      </p:tavLst>
                                    </p:anim>
                                    <p:anim calcmode="lin" valueType="num">
                                      <p:cBhvr additive="base">
                                        <p:cTn id="8" dur="3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autoUpdateAnimBg="0"/>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email"/>
          <a:stretch>
            <a:fillRect/>
          </a:stretch>
        </p:blipFill>
        <p:spPr>
          <a:xfrm>
            <a:off x="-1" y="0"/>
            <a:ext cx="12189421" cy="6858000"/>
          </a:xfrm>
          <a:prstGeom prst="rect">
            <a:avLst/>
          </a:prstGeom>
        </p:spPr>
      </p:pic>
      <p:sp>
        <p:nvSpPr>
          <p:cNvPr id="29" name="矩形 28"/>
          <p:cNvSpPr/>
          <p:nvPr/>
        </p:nvSpPr>
        <p:spPr>
          <a:xfrm>
            <a:off x="3592830" y="4092575"/>
            <a:ext cx="4965700" cy="828675"/>
          </a:xfrm>
          <a:prstGeom prst="rect">
            <a:avLst/>
          </a:prstGeom>
        </p:spPr>
        <p:txBody>
          <a:bodyPr wrap="square" lIns="91412" tIns="45706" rIns="91412" bIns="45706">
            <a:spAutoFit/>
          </a:bodyPr>
          <a:lstStyle/>
          <a:p>
            <a:pPr algn="ctr"/>
            <a:r>
              <a:rPr lang="zh-CN" altLang="en-US" sz="4800" b="1" dirty="0">
                <a:solidFill>
                  <a:srgbClr val="FF4E00"/>
                </a:solidFill>
                <a:latin typeface="微软雅黑" panose="020B0503020204020204" pitchFamily="34" charset="-122"/>
                <a:ea typeface="微软雅黑" panose="020B0503020204020204" pitchFamily="34" charset="-122"/>
                <a:sym typeface="+mn-ea"/>
              </a:rPr>
              <a:t>心肺复苏（CPR）</a:t>
            </a:r>
            <a:endParaRPr lang="zh-CN" altLang="en-US" sz="4800" b="1" dirty="0">
              <a:solidFill>
                <a:srgbClr val="FF4E00"/>
              </a:solidFill>
              <a:latin typeface="微软雅黑" panose="020B0503020204020204" pitchFamily="34" charset="-122"/>
              <a:ea typeface="微软雅黑" panose="020B0503020204020204" pitchFamily="34" charset="-122"/>
            </a:endParaRPr>
          </a:p>
        </p:txBody>
      </p:sp>
      <p:sp>
        <p:nvSpPr>
          <p:cNvPr id="6" name="矩形 5"/>
          <p:cNvSpPr/>
          <p:nvPr/>
        </p:nvSpPr>
        <p:spPr>
          <a:xfrm>
            <a:off x="3232613" y="5002538"/>
            <a:ext cx="5760000" cy="98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Click="0" advTm="1000">
        <p14:prism isContent="1" isInverted="1"/>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600"/>
                                  </p:stCondLst>
                                  <p:iterate type="lt">
                                    <p:tmPct val="2000"/>
                                  </p:iterate>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弧形 1"/>
          <p:cNvSpPr/>
          <p:nvPr/>
        </p:nvSpPr>
        <p:spPr>
          <a:xfrm>
            <a:off x="4411388" y="1447409"/>
            <a:ext cx="3431267" cy="3431267"/>
          </a:xfrm>
          <a:prstGeom prst="arc">
            <a:avLst>
              <a:gd name="adj1" fmla="val 13254030"/>
              <a:gd name="adj2" fmla="val 12234999"/>
            </a:avLst>
          </a:prstGeom>
          <a:ln w="57150" cap="rnd">
            <a:solidFill>
              <a:schemeClr val="bg1">
                <a:lumMod val="50000"/>
              </a:schemeClr>
            </a:solidFill>
            <a:tailEnd type="triangl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4" name="组合 3"/>
          <p:cNvGrpSpPr/>
          <p:nvPr/>
        </p:nvGrpSpPr>
        <p:grpSpPr>
          <a:xfrm>
            <a:off x="6929710" y="1667238"/>
            <a:ext cx="667658" cy="667658"/>
            <a:chOff x="6828110" y="1987456"/>
            <a:chExt cx="667658" cy="667658"/>
          </a:xfrm>
        </p:grpSpPr>
        <p:sp>
          <p:nvSpPr>
            <p:cNvPr id="5" name="椭圆 4"/>
            <p:cNvSpPr/>
            <p:nvPr/>
          </p:nvSpPr>
          <p:spPr>
            <a:xfrm>
              <a:off x="6828110" y="1987456"/>
              <a:ext cx="667658" cy="667658"/>
            </a:xfrm>
            <a:prstGeom prst="ellipse">
              <a:avLst/>
            </a:prstGeom>
            <a:solidFill>
              <a:srgbClr val="005DA7"/>
            </a:solidFill>
            <a:ln w="57150" cap="flat">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solidFill>
                <a:effectLst>
                  <a:outerShdw blurRad="38100" dist="38100" dir="2700000" algn="tl">
                    <a:srgbClr val="000000">
                      <a:alpha val="43137"/>
                    </a:srgbClr>
                  </a:outerShdw>
                </a:effectLst>
                <a:latin typeface="DIN-BoldItalic" pitchFamily="50" charset="0"/>
              </a:endParaRPr>
            </a:p>
          </p:txBody>
        </p:sp>
        <p:sp>
          <p:nvSpPr>
            <p:cNvPr id="6" name="Freeform 247"/>
            <p:cNvSpPr>
              <a:spLocks noEditPoints="1"/>
            </p:cNvSpPr>
            <p:nvPr/>
          </p:nvSpPr>
          <p:spPr bwMode="auto">
            <a:xfrm>
              <a:off x="7031412" y="2190758"/>
              <a:ext cx="261055" cy="261055"/>
            </a:xfrm>
            <a:custGeom>
              <a:avLst/>
              <a:gdLst>
                <a:gd name="T0" fmla="*/ 223 w 234"/>
                <a:gd name="T1" fmla="*/ 203 h 234"/>
                <a:gd name="T2" fmla="*/ 167 w 234"/>
                <a:gd name="T3" fmla="*/ 147 h 234"/>
                <a:gd name="T4" fmla="*/ 166 w 234"/>
                <a:gd name="T5" fmla="*/ 146 h 234"/>
                <a:gd name="T6" fmla="*/ 156 w 234"/>
                <a:gd name="T7" fmla="*/ 34 h 234"/>
                <a:gd name="T8" fmla="*/ 33 w 234"/>
                <a:gd name="T9" fmla="*/ 34 h 234"/>
                <a:gd name="T10" fmla="*/ 33 w 234"/>
                <a:gd name="T11" fmla="*/ 157 h 234"/>
                <a:gd name="T12" fmla="*/ 145 w 234"/>
                <a:gd name="T13" fmla="*/ 166 h 234"/>
                <a:gd name="T14" fmla="*/ 147 w 234"/>
                <a:gd name="T15" fmla="*/ 168 h 234"/>
                <a:gd name="T16" fmla="*/ 202 w 234"/>
                <a:gd name="T17" fmla="*/ 223 h 234"/>
                <a:gd name="T18" fmla="*/ 228 w 234"/>
                <a:gd name="T19" fmla="*/ 229 h 234"/>
                <a:gd name="T20" fmla="*/ 223 w 234"/>
                <a:gd name="T21" fmla="*/ 203 h 234"/>
                <a:gd name="T22" fmla="*/ 53 w 234"/>
                <a:gd name="T23" fmla="*/ 137 h 234"/>
                <a:gd name="T24" fmla="*/ 53 w 234"/>
                <a:gd name="T25" fmla="*/ 54 h 234"/>
                <a:gd name="T26" fmla="*/ 136 w 234"/>
                <a:gd name="T27" fmla="*/ 54 h 234"/>
                <a:gd name="T28" fmla="*/ 136 w 234"/>
                <a:gd name="T29" fmla="*/ 137 h 234"/>
                <a:gd name="T30" fmla="*/ 53 w 234"/>
                <a:gd name="T31" fmla="*/ 137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4" h="234">
                  <a:moveTo>
                    <a:pt x="223" y="203"/>
                  </a:moveTo>
                  <a:cubicBezTo>
                    <a:pt x="167" y="147"/>
                    <a:pt x="167" y="147"/>
                    <a:pt x="167" y="147"/>
                  </a:cubicBezTo>
                  <a:cubicBezTo>
                    <a:pt x="167" y="147"/>
                    <a:pt x="166" y="146"/>
                    <a:pt x="166" y="146"/>
                  </a:cubicBezTo>
                  <a:cubicBezTo>
                    <a:pt x="190" y="112"/>
                    <a:pt x="187" y="65"/>
                    <a:pt x="156" y="34"/>
                  </a:cubicBezTo>
                  <a:cubicBezTo>
                    <a:pt x="122" y="0"/>
                    <a:pt x="67" y="0"/>
                    <a:pt x="33" y="34"/>
                  </a:cubicBezTo>
                  <a:cubicBezTo>
                    <a:pt x="0" y="68"/>
                    <a:pt x="0" y="123"/>
                    <a:pt x="33" y="157"/>
                  </a:cubicBezTo>
                  <a:cubicBezTo>
                    <a:pt x="64" y="187"/>
                    <a:pt x="111" y="190"/>
                    <a:pt x="145" y="166"/>
                  </a:cubicBezTo>
                  <a:cubicBezTo>
                    <a:pt x="146" y="167"/>
                    <a:pt x="146" y="167"/>
                    <a:pt x="147" y="168"/>
                  </a:cubicBezTo>
                  <a:cubicBezTo>
                    <a:pt x="202" y="223"/>
                    <a:pt x="202" y="223"/>
                    <a:pt x="202" y="223"/>
                  </a:cubicBezTo>
                  <a:cubicBezTo>
                    <a:pt x="211" y="232"/>
                    <a:pt x="222" y="234"/>
                    <a:pt x="228" y="229"/>
                  </a:cubicBezTo>
                  <a:cubicBezTo>
                    <a:pt x="234" y="223"/>
                    <a:pt x="231" y="211"/>
                    <a:pt x="223" y="203"/>
                  </a:cubicBezTo>
                  <a:close/>
                  <a:moveTo>
                    <a:pt x="53" y="137"/>
                  </a:moveTo>
                  <a:cubicBezTo>
                    <a:pt x="31" y="114"/>
                    <a:pt x="31" y="77"/>
                    <a:pt x="53" y="54"/>
                  </a:cubicBezTo>
                  <a:cubicBezTo>
                    <a:pt x="76" y="31"/>
                    <a:pt x="113" y="31"/>
                    <a:pt x="136" y="54"/>
                  </a:cubicBezTo>
                  <a:cubicBezTo>
                    <a:pt x="159" y="77"/>
                    <a:pt x="159" y="114"/>
                    <a:pt x="136" y="137"/>
                  </a:cubicBezTo>
                  <a:cubicBezTo>
                    <a:pt x="113" y="160"/>
                    <a:pt x="76" y="160"/>
                    <a:pt x="53" y="137"/>
                  </a:cubicBezTo>
                  <a:close/>
                </a:path>
              </a:pathLst>
            </a:custGeom>
            <a:solidFill>
              <a:schemeClr val="bg1"/>
            </a:solidFill>
            <a:ln>
              <a:noFill/>
            </a:ln>
            <a:effectLst/>
          </p:spPr>
          <p:txBody>
            <a:bodyPr vert="horz" wrap="square" lIns="91440" tIns="45720" rIns="91440" bIns="45720" numCol="1" anchor="t" anchorCtr="0" compatLnSpc="1"/>
            <a:lstStyle/>
            <a:p>
              <a:endParaRPr lang="en-US"/>
            </a:p>
          </p:txBody>
        </p:sp>
      </p:grpSp>
      <p:grpSp>
        <p:nvGrpSpPr>
          <p:cNvPr id="7" name="组合 6"/>
          <p:cNvGrpSpPr/>
          <p:nvPr/>
        </p:nvGrpSpPr>
        <p:grpSpPr>
          <a:xfrm>
            <a:off x="4603675" y="1667238"/>
            <a:ext cx="667658" cy="667658"/>
            <a:chOff x="4502075" y="1987456"/>
            <a:chExt cx="667658" cy="667658"/>
          </a:xfrm>
        </p:grpSpPr>
        <p:sp>
          <p:nvSpPr>
            <p:cNvPr id="8" name="椭圆 7"/>
            <p:cNvSpPr/>
            <p:nvPr/>
          </p:nvSpPr>
          <p:spPr>
            <a:xfrm>
              <a:off x="4502075" y="1987456"/>
              <a:ext cx="667658" cy="667658"/>
            </a:xfrm>
            <a:prstGeom prst="ellipse">
              <a:avLst/>
            </a:prstGeom>
            <a:solidFill>
              <a:srgbClr val="005DA7"/>
            </a:solidFill>
            <a:ln w="57150" cap="flat">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solidFill>
                <a:effectLst>
                  <a:outerShdw blurRad="38100" dist="38100" dir="2700000" algn="tl">
                    <a:srgbClr val="000000">
                      <a:alpha val="43137"/>
                    </a:srgbClr>
                  </a:outerShdw>
                </a:effectLst>
                <a:latin typeface="DIN-BoldItalic" pitchFamily="50" charset="0"/>
              </a:endParaRPr>
            </a:p>
          </p:txBody>
        </p:sp>
        <p:grpSp>
          <p:nvGrpSpPr>
            <p:cNvPr id="9" name="组合 8"/>
            <p:cNvGrpSpPr/>
            <p:nvPr/>
          </p:nvGrpSpPr>
          <p:grpSpPr>
            <a:xfrm>
              <a:off x="4690795" y="2208185"/>
              <a:ext cx="290218" cy="226200"/>
              <a:chOff x="9439656" y="2777910"/>
              <a:chExt cx="548947" cy="427856"/>
            </a:xfrm>
            <a:solidFill>
              <a:schemeClr val="bg1"/>
            </a:solidFill>
            <a:effectLst/>
          </p:grpSpPr>
          <p:sp>
            <p:nvSpPr>
              <p:cNvPr id="10" name="Freeform 267"/>
              <p:cNvSpPr>
                <a:spLocks noEditPoints="1"/>
              </p:cNvSpPr>
              <p:nvPr/>
            </p:nvSpPr>
            <p:spPr bwMode="auto">
              <a:xfrm>
                <a:off x="9439656" y="2777910"/>
                <a:ext cx="548947" cy="427856"/>
              </a:xfrm>
              <a:custGeom>
                <a:avLst/>
                <a:gdLst>
                  <a:gd name="T0" fmla="*/ 224 w 260"/>
                  <a:gd name="T1" fmla="*/ 0 h 202"/>
                  <a:gd name="T2" fmla="*/ 36 w 260"/>
                  <a:gd name="T3" fmla="*/ 0 h 202"/>
                  <a:gd name="T4" fmla="*/ 0 w 260"/>
                  <a:gd name="T5" fmla="*/ 36 h 202"/>
                  <a:gd name="T6" fmla="*/ 0 w 260"/>
                  <a:gd name="T7" fmla="*/ 166 h 202"/>
                  <a:gd name="T8" fmla="*/ 36 w 260"/>
                  <a:gd name="T9" fmla="*/ 202 h 202"/>
                  <a:gd name="T10" fmla="*/ 224 w 260"/>
                  <a:gd name="T11" fmla="*/ 202 h 202"/>
                  <a:gd name="T12" fmla="*/ 260 w 260"/>
                  <a:gd name="T13" fmla="*/ 166 h 202"/>
                  <a:gd name="T14" fmla="*/ 260 w 260"/>
                  <a:gd name="T15" fmla="*/ 36 h 202"/>
                  <a:gd name="T16" fmla="*/ 224 w 260"/>
                  <a:gd name="T17" fmla="*/ 0 h 202"/>
                  <a:gd name="T18" fmla="*/ 239 w 260"/>
                  <a:gd name="T19" fmla="*/ 166 h 202"/>
                  <a:gd name="T20" fmla="*/ 224 w 260"/>
                  <a:gd name="T21" fmla="*/ 181 h 202"/>
                  <a:gd name="T22" fmla="*/ 36 w 260"/>
                  <a:gd name="T23" fmla="*/ 181 h 202"/>
                  <a:gd name="T24" fmla="*/ 22 w 260"/>
                  <a:gd name="T25" fmla="*/ 166 h 202"/>
                  <a:gd name="T26" fmla="*/ 22 w 260"/>
                  <a:gd name="T27" fmla="*/ 36 h 202"/>
                  <a:gd name="T28" fmla="*/ 36 w 260"/>
                  <a:gd name="T29" fmla="*/ 21 h 202"/>
                  <a:gd name="T30" fmla="*/ 224 w 260"/>
                  <a:gd name="T31" fmla="*/ 21 h 202"/>
                  <a:gd name="T32" fmla="*/ 239 w 260"/>
                  <a:gd name="T33" fmla="*/ 36 h 202"/>
                  <a:gd name="T34" fmla="*/ 239 w 260"/>
                  <a:gd name="T35" fmla="*/ 166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0" h="202">
                    <a:moveTo>
                      <a:pt x="224" y="0"/>
                    </a:moveTo>
                    <a:cubicBezTo>
                      <a:pt x="36" y="0"/>
                      <a:pt x="36" y="0"/>
                      <a:pt x="36" y="0"/>
                    </a:cubicBezTo>
                    <a:cubicBezTo>
                      <a:pt x="16" y="0"/>
                      <a:pt x="0" y="16"/>
                      <a:pt x="0" y="36"/>
                    </a:cubicBezTo>
                    <a:cubicBezTo>
                      <a:pt x="0" y="166"/>
                      <a:pt x="0" y="166"/>
                      <a:pt x="0" y="166"/>
                    </a:cubicBezTo>
                    <a:cubicBezTo>
                      <a:pt x="0" y="186"/>
                      <a:pt x="16" y="202"/>
                      <a:pt x="36" y="202"/>
                    </a:cubicBezTo>
                    <a:cubicBezTo>
                      <a:pt x="224" y="202"/>
                      <a:pt x="224" y="202"/>
                      <a:pt x="224" y="202"/>
                    </a:cubicBezTo>
                    <a:cubicBezTo>
                      <a:pt x="244" y="202"/>
                      <a:pt x="260" y="186"/>
                      <a:pt x="260" y="166"/>
                    </a:cubicBezTo>
                    <a:cubicBezTo>
                      <a:pt x="260" y="36"/>
                      <a:pt x="260" y="36"/>
                      <a:pt x="260" y="36"/>
                    </a:cubicBezTo>
                    <a:cubicBezTo>
                      <a:pt x="260" y="16"/>
                      <a:pt x="244" y="0"/>
                      <a:pt x="224" y="0"/>
                    </a:cubicBezTo>
                    <a:close/>
                    <a:moveTo>
                      <a:pt x="239" y="166"/>
                    </a:moveTo>
                    <a:cubicBezTo>
                      <a:pt x="239" y="174"/>
                      <a:pt x="232" y="181"/>
                      <a:pt x="224" y="181"/>
                    </a:cubicBezTo>
                    <a:cubicBezTo>
                      <a:pt x="36" y="181"/>
                      <a:pt x="36" y="181"/>
                      <a:pt x="36" y="181"/>
                    </a:cubicBezTo>
                    <a:cubicBezTo>
                      <a:pt x="28" y="181"/>
                      <a:pt x="22" y="174"/>
                      <a:pt x="22" y="166"/>
                    </a:cubicBezTo>
                    <a:cubicBezTo>
                      <a:pt x="22" y="36"/>
                      <a:pt x="22" y="36"/>
                      <a:pt x="22" y="36"/>
                    </a:cubicBezTo>
                    <a:cubicBezTo>
                      <a:pt x="22" y="28"/>
                      <a:pt x="28" y="21"/>
                      <a:pt x="36" y="21"/>
                    </a:cubicBezTo>
                    <a:cubicBezTo>
                      <a:pt x="224" y="21"/>
                      <a:pt x="224" y="21"/>
                      <a:pt x="224" y="21"/>
                    </a:cubicBezTo>
                    <a:cubicBezTo>
                      <a:pt x="232" y="21"/>
                      <a:pt x="239" y="28"/>
                      <a:pt x="239" y="36"/>
                    </a:cubicBezTo>
                    <a:lnTo>
                      <a:pt x="239" y="166"/>
                    </a:lnTo>
                    <a:close/>
                  </a:path>
                </a:pathLst>
              </a:custGeom>
              <a:grpFill/>
              <a:ln>
                <a:noFill/>
              </a:ln>
            </p:spPr>
            <p:txBody>
              <a:bodyPr vert="horz" wrap="square" lIns="91440" tIns="45720" rIns="91440" bIns="45720" numCol="1" anchor="t" anchorCtr="0" compatLnSpc="1"/>
              <a:lstStyle/>
              <a:p>
                <a:endParaRPr lang="en-US"/>
              </a:p>
            </p:txBody>
          </p:sp>
          <p:sp>
            <p:nvSpPr>
              <p:cNvPr id="11" name="Freeform 268"/>
              <p:cNvSpPr/>
              <p:nvPr/>
            </p:nvSpPr>
            <p:spPr bwMode="auto">
              <a:xfrm>
                <a:off x="9638784" y="2884201"/>
                <a:ext cx="192401" cy="215273"/>
              </a:xfrm>
              <a:custGeom>
                <a:avLst/>
                <a:gdLst>
                  <a:gd name="T0" fmla="*/ 80 w 91"/>
                  <a:gd name="T1" fmla="*/ 40 h 102"/>
                  <a:gd name="T2" fmla="*/ 19 w 91"/>
                  <a:gd name="T3" fmla="*/ 6 h 102"/>
                  <a:gd name="T4" fmla="*/ 0 w 91"/>
                  <a:gd name="T5" fmla="*/ 17 h 102"/>
                  <a:gd name="T6" fmla="*/ 0 w 91"/>
                  <a:gd name="T7" fmla="*/ 85 h 102"/>
                  <a:gd name="T8" fmla="*/ 19 w 91"/>
                  <a:gd name="T9" fmla="*/ 96 h 102"/>
                  <a:gd name="T10" fmla="*/ 80 w 91"/>
                  <a:gd name="T11" fmla="*/ 62 h 102"/>
                  <a:gd name="T12" fmla="*/ 80 w 91"/>
                  <a:gd name="T13" fmla="*/ 40 h 102"/>
                </a:gdLst>
                <a:ahLst/>
                <a:cxnLst>
                  <a:cxn ang="0">
                    <a:pos x="T0" y="T1"/>
                  </a:cxn>
                  <a:cxn ang="0">
                    <a:pos x="T2" y="T3"/>
                  </a:cxn>
                  <a:cxn ang="0">
                    <a:pos x="T4" y="T5"/>
                  </a:cxn>
                  <a:cxn ang="0">
                    <a:pos x="T6" y="T7"/>
                  </a:cxn>
                  <a:cxn ang="0">
                    <a:pos x="T8" y="T9"/>
                  </a:cxn>
                  <a:cxn ang="0">
                    <a:pos x="T10" y="T11"/>
                  </a:cxn>
                  <a:cxn ang="0">
                    <a:pos x="T12" y="T13"/>
                  </a:cxn>
                </a:cxnLst>
                <a:rect l="0" t="0" r="r" b="b"/>
                <a:pathLst>
                  <a:path w="91" h="102">
                    <a:moveTo>
                      <a:pt x="80" y="40"/>
                    </a:moveTo>
                    <a:cubicBezTo>
                      <a:pt x="19" y="6"/>
                      <a:pt x="19" y="6"/>
                      <a:pt x="19" y="6"/>
                    </a:cubicBezTo>
                    <a:cubicBezTo>
                      <a:pt x="8" y="0"/>
                      <a:pt x="0" y="5"/>
                      <a:pt x="0" y="17"/>
                    </a:cubicBezTo>
                    <a:cubicBezTo>
                      <a:pt x="0" y="85"/>
                      <a:pt x="0" y="85"/>
                      <a:pt x="0" y="85"/>
                    </a:cubicBezTo>
                    <a:cubicBezTo>
                      <a:pt x="0" y="97"/>
                      <a:pt x="8" y="102"/>
                      <a:pt x="19" y="96"/>
                    </a:cubicBezTo>
                    <a:cubicBezTo>
                      <a:pt x="80" y="62"/>
                      <a:pt x="80" y="62"/>
                      <a:pt x="80" y="62"/>
                    </a:cubicBezTo>
                    <a:cubicBezTo>
                      <a:pt x="91" y="56"/>
                      <a:pt x="91" y="46"/>
                      <a:pt x="80" y="40"/>
                    </a:cubicBezTo>
                    <a:close/>
                  </a:path>
                </a:pathLst>
              </a:custGeom>
              <a:grpFill/>
              <a:ln>
                <a:noFill/>
              </a:ln>
            </p:spPr>
            <p:txBody>
              <a:bodyPr vert="horz" wrap="square" lIns="91440" tIns="45720" rIns="91440" bIns="45720" numCol="1" anchor="t" anchorCtr="0" compatLnSpc="1"/>
              <a:lstStyle/>
              <a:p>
                <a:endParaRPr lang="en-US"/>
              </a:p>
            </p:txBody>
          </p:sp>
        </p:grpSp>
      </p:grpSp>
      <p:grpSp>
        <p:nvGrpSpPr>
          <p:cNvPr id="12" name="组合 11"/>
          <p:cNvGrpSpPr/>
          <p:nvPr/>
        </p:nvGrpSpPr>
        <p:grpSpPr>
          <a:xfrm>
            <a:off x="6929710" y="4003140"/>
            <a:ext cx="667658" cy="667658"/>
            <a:chOff x="6828110" y="4323358"/>
            <a:chExt cx="667658" cy="667658"/>
          </a:xfrm>
        </p:grpSpPr>
        <p:sp>
          <p:nvSpPr>
            <p:cNvPr id="13" name="椭圆 12"/>
            <p:cNvSpPr/>
            <p:nvPr/>
          </p:nvSpPr>
          <p:spPr>
            <a:xfrm>
              <a:off x="6828110" y="4323358"/>
              <a:ext cx="667658" cy="667658"/>
            </a:xfrm>
            <a:prstGeom prst="ellipse">
              <a:avLst/>
            </a:prstGeom>
            <a:solidFill>
              <a:srgbClr val="005DA7"/>
            </a:solidFill>
            <a:ln w="57150" cap="flat">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solidFill>
                <a:effectLst>
                  <a:outerShdw blurRad="38100" dist="38100" dir="2700000" algn="tl">
                    <a:srgbClr val="000000">
                      <a:alpha val="43137"/>
                    </a:srgbClr>
                  </a:outerShdw>
                </a:effectLst>
                <a:latin typeface="DIN-BoldItalic" pitchFamily="50" charset="0"/>
              </a:endParaRPr>
            </a:p>
          </p:txBody>
        </p:sp>
        <p:sp>
          <p:nvSpPr>
            <p:cNvPr id="14" name="Freeform 271"/>
            <p:cNvSpPr>
              <a:spLocks noEditPoints="1"/>
            </p:cNvSpPr>
            <p:nvPr/>
          </p:nvSpPr>
          <p:spPr bwMode="auto">
            <a:xfrm>
              <a:off x="7068045" y="4507455"/>
              <a:ext cx="187788" cy="299465"/>
            </a:xfrm>
            <a:custGeom>
              <a:avLst/>
              <a:gdLst>
                <a:gd name="T0" fmla="*/ 146 w 168"/>
                <a:gd name="T1" fmla="*/ 163 h 268"/>
                <a:gd name="T2" fmla="*/ 124 w 168"/>
                <a:gd name="T3" fmla="*/ 149 h 268"/>
                <a:gd name="T4" fmla="*/ 153 w 168"/>
                <a:gd name="T5" fmla="*/ 76 h 268"/>
                <a:gd name="T6" fmla="*/ 84 w 168"/>
                <a:gd name="T7" fmla="*/ 0 h 268"/>
                <a:gd name="T8" fmla="*/ 16 w 168"/>
                <a:gd name="T9" fmla="*/ 76 h 268"/>
                <a:gd name="T10" fmla="*/ 44 w 168"/>
                <a:gd name="T11" fmla="*/ 149 h 268"/>
                <a:gd name="T12" fmla="*/ 23 w 168"/>
                <a:gd name="T13" fmla="*/ 163 h 268"/>
                <a:gd name="T14" fmla="*/ 0 w 168"/>
                <a:gd name="T15" fmla="*/ 206 h 268"/>
                <a:gd name="T16" fmla="*/ 84 w 168"/>
                <a:gd name="T17" fmla="*/ 268 h 268"/>
                <a:gd name="T18" fmla="*/ 168 w 168"/>
                <a:gd name="T19" fmla="*/ 206 h 268"/>
                <a:gd name="T20" fmla="*/ 146 w 168"/>
                <a:gd name="T21" fmla="*/ 163 h 268"/>
                <a:gd name="T22" fmla="*/ 37 w 168"/>
                <a:gd name="T23" fmla="*/ 76 h 268"/>
                <a:gd name="T24" fmla="*/ 84 w 168"/>
                <a:gd name="T25" fmla="*/ 21 h 268"/>
                <a:gd name="T26" fmla="*/ 131 w 168"/>
                <a:gd name="T27" fmla="*/ 76 h 268"/>
                <a:gd name="T28" fmla="*/ 84 w 168"/>
                <a:gd name="T29" fmla="*/ 144 h 268"/>
                <a:gd name="T30" fmla="*/ 37 w 168"/>
                <a:gd name="T31" fmla="*/ 76 h 268"/>
                <a:gd name="T32" fmla="*/ 84 w 168"/>
                <a:gd name="T33" fmla="*/ 246 h 268"/>
                <a:gd name="T34" fmla="*/ 22 w 168"/>
                <a:gd name="T35" fmla="*/ 206 h 268"/>
                <a:gd name="T36" fmla="*/ 33 w 168"/>
                <a:gd name="T37" fmla="*/ 182 h 268"/>
                <a:gd name="T38" fmla="*/ 63 w 168"/>
                <a:gd name="T39" fmla="*/ 162 h 268"/>
                <a:gd name="T40" fmla="*/ 84 w 168"/>
                <a:gd name="T41" fmla="*/ 166 h 268"/>
                <a:gd name="T42" fmla="*/ 106 w 168"/>
                <a:gd name="T43" fmla="*/ 162 h 268"/>
                <a:gd name="T44" fmla="*/ 135 w 168"/>
                <a:gd name="T45" fmla="*/ 182 h 268"/>
                <a:gd name="T46" fmla="*/ 147 w 168"/>
                <a:gd name="T47" fmla="*/ 206 h 268"/>
                <a:gd name="T48" fmla="*/ 84 w 168"/>
                <a:gd name="T49" fmla="*/ 246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8" h="268">
                  <a:moveTo>
                    <a:pt x="146" y="163"/>
                  </a:moveTo>
                  <a:cubicBezTo>
                    <a:pt x="140" y="160"/>
                    <a:pt x="133" y="156"/>
                    <a:pt x="124" y="149"/>
                  </a:cubicBezTo>
                  <a:cubicBezTo>
                    <a:pt x="142" y="131"/>
                    <a:pt x="153" y="103"/>
                    <a:pt x="153" y="76"/>
                  </a:cubicBezTo>
                  <a:cubicBezTo>
                    <a:pt x="153" y="32"/>
                    <a:pt x="124" y="0"/>
                    <a:pt x="84" y="0"/>
                  </a:cubicBezTo>
                  <a:cubicBezTo>
                    <a:pt x="44" y="0"/>
                    <a:pt x="16" y="32"/>
                    <a:pt x="16" y="76"/>
                  </a:cubicBezTo>
                  <a:cubicBezTo>
                    <a:pt x="16" y="103"/>
                    <a:pt x="26" y="131"/>
                    <a:pt x="44" y="149"/>
                  </a:cubicBezTo>
                  <a:cubicBezTo>
                    <a:pt x="35" y="156"/>
                    <a:pt x="28" y="160"/>
                    <a:pt x="23" y="163"/>
                  </a:cubicBezTo>
                  <a:cubicBezTo>
                    <a:pt x="6" y="173"/>
                    <a:pt x="0" y="179"/>
                    <a:pt x="0" y="206"/>
                  </a:cubicBezTo>
                  <a:cubicBezTo>
                    <a:pt x="0" y="243"/>
                    <a:pt x="33" y="268"/>
                    <a:pt x="84" y="268"/>
                  </a:cubicBezTo>
                  <a:cubicBezTo>
                    <a:pt x="135" y="268"/>
                    <a:pt x="168" y="243"/>
                    <a:pt x="168" y="206"/>
                  </a:cubicBezTo>
                  <a:cubicBezTo>
                    <a:pt x="168" y="179"/>
                    <a:pt x="163" y="173"/>
                    <a:pt x="146" y="163"/>
                  </a:cubicBezTo>
                  <a:close/>
                  <a:moveTo>
                    <a:pt x="37" y="76"/>
                  </a:moveTo>
                  <a:cubicBezTo>
                    <a:pt x="37" y="49"/>
                    <a:pt x="52" y="21"/>
                    <a:pt x="84" y="21"/>
                  </a:cubicBezTo>
                  <a:cubicBezTo>
                    <a:pt x="117" y="21"/>
                    <a:pt x="131" y="49"/>
                    <a:pt x="131" y="76"/>
                  </a:cubicBezTo>
                  <a:cubicBezTo>
                    <a:pt x="131" y="108"/>
                    <a:pt x="112" y="144"/>
                    <a:pt x="84" y="144"/>
                  </a:cubicBezTo>
                  <a:cubicBezTo>
                    <a:pt x="57" y="144"/>
                    <a:pt x="37" y="108"/>
                    <a:pt x="37" y="76"/>
                  </a:cubicBezTo>
                  <a:close/>
                  <a:moveTo>
                    <a:pt x="84" y="246"/>
                  </a:moveTo>
                  <a:cubicBezTo>
                    <a:pt x="70" y="246"/>
                    <a:pt x="22" y="243"/>
                    <a:pt x="22" y="206"/>
                  </a:cubicBezTo>
                  <a:cubicBezTo>
                    <a:pt x="22" y="189"/>
                    <a:pt x="22" y="189"/>
                    <a:pt x="33" y="182"/>
                  </a:cubicBezTo>
                  <a:cubicBezTo>
                    <a:pt x="40" y="178"/>
                    <a:pt x="50" y="172"/>
                    <a:pt x="63" y="162"/>
                  </a:cubicBezTo>
                  <a:cubicBezTo>
                    <a:pt x="70" y="165"/>
                    <a:pt x="77" y="166"/>
                    <a:pt x="84" y="166"/>
                  </a:cubicBezTo>
                  <a:cubicBezTo>
                    <a:pt x="92" y="166"/>
                    <a:pt x="99" y="165"/>
                    <a:pt x="106" y="162"/>
                  </a:cubicBezTo>
                  <a:cubicBezTo>
                    <a:pt x="119" y="172"/>
                    <a:pt x="128" y="178"/>
                    <a:pt x="135" y="182"/>
                  </a:cubicBezTo>
                  <a:cubicBezTo>
                    <a:pt x="147" y="189"/>
                    <a:pt x="147" y="189"/>
                    <a:pt x="147" y="206"/>
                  </a:cubicBezTo>
                  <a:cubicBezTo>
                    <a:pt x="147" y="243"/>
                    <a:pt x="99" y="246"/>
                    <a:pt x="84" y="246"/>
                  </a:cubicBezTo>
                  <a:close/>
                </a:path>
              </a:pathLst>
            </a:custGeom>
            <a:solidFill>
              <a:schemeClr val="bg1"/>
            </a:solidFill>
            <a:ln>
              <a:noFill/>
            </a:ln>
            <a:effectLst/>
          </p:spPr>
          <p:txBody>
            <a:bodyPr vert="horz" wrap="square" lIns="91440" tIns="45720" rIns="91440" bIns="45720" numCol="1" anchor="t" anchorCtr="0" compatLnSpc="1"/>
            <a:lstStyle/>
            <a:p>
              <a:pPr algn="r"/>
              <a:endParaRPr lang="en-US"/>
            </a:p>
          </p:txBody>
        </p:sp>
      </p:grpSp>
      <p:grpSp>
        <p:nvGrpSpPr>
          <p:cNvPr id="15" name="组合 14"/>
          <p:cNvGrpSpPr/>
          <p:nvPr/>
        </p:nvGrpSpPr>
        <p:grpSpPr>
          <a:xfrm>
            <a:off x="4603675" y="4003140"/>
            <a:ext cx="667658" cy="667658"/>
            <a:chOff x="4502075" y="4323358"/>
            <a:chExt cx="667658" cy="667658"/>
          </a:xfrm>
        </p:grpSpPr>
        <p:sp>
          <p:nvSpPr>
            <p:cNvPr id="16" name="椭圆 15"/>
            <p:cNvSpPr/>
            <p:nvPr/>
          </p:nvSpPr>
          <p:spPr>
            <a:xfrm>
              <a:off x="4502075" y="4323358"/>
              <a:ext cx="667658" cy="667658"/>
            </a:xfrm>
            <a:prstGeom prst="ellipse">
              <a:avLst/>
            </a:prstGeom>
            <a:solidFill>
              <a:srgbClr val="005DA7"/>
            </a:solidFill>
            <a:ln w="57150" cap="flat">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solidFill>
                <a:effectLst>
                  <a:outerShdw blurRad="38100" dist="38100" dir="2700000" algn="tl">
                    <a:srgbClr val="000000">
                      <a:alpha val="43137"/>
                    </a:srgbClr>
                  </a:outerShdw>
                </a:effectLst>
                <a:latin typeface="DIN-BoldItalic" pitchFamily="50" charset="0"/>
              </a:endParaRPr>
            </a:p>
          </p:txBody>
        </p:sp>
        <p:grpSp>
          <p:nvGrpSpPr>
            <p:cNvPr id="17" name="组合 16"/>
            <p:cNvGrpSpPr/>
            <p:nvPr/>
          </p:nvGrpSpPr>
          <p:grpSpPr>
            <a:xfrm>
              <a:off x="4701820" y="4547644"/>
              <a:ext cx="268168" cy="219087"/>
              <a:chOff x="9439656" y="4263297"/>
              <a:chExt cx="507238" cy="414401"/>
            </a:xfrm>
            <a:solidFill>
              <a:schemeClr val="bg1"/>
            </a:solidFill>
            <a:effectLst/>
          </p:grpSpPr>
          <p:sp>
            <p:nvSpPr>
              <p:cNvPr id="18" name="Freeform 272"/>
              <p:cNvSpPr>
                <a:spLocks noEditPoints="1"/>
              </p:cNvSpPr>
              <p:nvPr/>
            </p:nvSpPr>
            <p:spPr bwMode="auto">
              <a:xfrm>
                <a:off x="9439656" y="4263297"/>
                <a:ext cx="289274" cy="411710"/>
              </a:xfrm>
              <a:custGeom>
                <a:avLst/>
                <a:gdLst>
                  <a:gd name="T0" fmla="*/ 43 w 137"/>
                  <a:gd name="T1" fmla="*/ 58 h 195"/>
                  <a:gd name="T2" fmla="*/ 0 w 137"/>
                  <a:gd name="T3" fmla="*/ 87 h 195"/>
                  <a:gd name="T4" fmla="*/ 0 w 137"/>
                  <a:gd name="T5" fmla="*/ 108 h 195"/>
                  <a:gd name="T6" fmla="*/ 43 w 137"/>
                  <a:gd name="T7" fmla="*/ 145 h 195"/>
                  <a:gd name="T8" fmla="*/ 61 w 137"/>
                  <a:gd name="T9" fmla="*/ 145 h 195"/>
                  <a:gd name="T10" fmla="*/ 137 w 137"/>
                  <a:gd name="T11" fmla="*/ 195 h 195"/>
                  <a:gd name="T12" fmla="*/ 137 w 137"/>
                  <a:gd name="T13" fmla="*/ 0 h 195"/>
                  <a:gd name="T14" fmla="*/ 61 w 137"/>
                  <a:gd name="T15" fmla="*/ 58 h 195"/>
                  <a:gd name="T16" fmla="*/ 43 w 137"/>
                  <a:gd name="T17" fmla="*/ 58 h 195"/>
                  <a:gd name="T18" fmla="*/ 71 w 137"/>
                  <a:gd name="T19" fmla="*/ 74 h 195"/>
                  <a:gd name="T20" fmla="*/ 116 w 137"/>
                  <a:gd name="T21" fmla="*/ 41 h 195"/>
                  <a:gd name="T22" fmla="*/ 116 w 137"/>
                  <a:gd name="T23" fmla="*/ 43 h 195"/>
                  <a:gd name="T24" fmla="*/ 116 w 137"/>
                  <a:gd name="T25" fmla="*/ 157 h 195"/>
                  <a:gd name="T26" fmla="*/ 70 w 137"/>
                  <a:gd name="T27" fmla="*/ 127 h 195"/>
                  <a:gd name="T28" fmla="*/ 67 w 137"/>
                  <a:gd name="T29" fmla="*/ 123 h 195"/>
                  <a:gd name="T30" fmla="*/ 61 w 137"/>
                  <a:gd name="T31" fmla="*/ 123 h 195"/>
                  <a:gd name="T32" fmla="*/ 43 w 137"/>
                  <a:gd name="T33" fmla="*/ 123 h 195"/>
                  <a:gd name="T34" fmla="*/ 22 w 137"/>
                  <a:gd name="T35" fmla="*/ 108 h 195"/>
                  <a:gd name="T36" fmla="*/ 22 w 137"/>
                  <a:gd name="T37" fmla="*/ 87 h 195"/>
                  <a:gd name="T38" fmla="*/ 43 w 137"/>
                  <a:gd name="T39" fmla="*/ 79 h 195"/>
                  <a:gd name="T40" fmla="*/ 61 w 137"/>
                  <a:gd name="T41" fmla="*/ 79 h 195"/>
                  <a:gd name="T42" fmla="*/ 67 w 137"/>
                  <a:gd name="T43" fmla="*/ 79 h 195"/>
                  <a:gd name="T44" fmla="*/ 71 w 137"/>
                  <a:gd name="T45" fmla="*/ 74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37" h="195">
                    <a:moveTo>
                      <a:pt x="43" y="58"/>
                    </a:moveTo>
                    <a:cubicBezTo>
                      <a:pt x="23" y="58"/>
                      <a:pt x="0" y="68"/>
                      <a:pt x="0" y="87"/>
                    </a:cubicBezTo>
                    <a:cubicBezTo>
                      <a:pt x="0" y="108"/>
                      <a:pt x="0" y="108"/>
                      <a:pt x="0" y="108"/>
                    </a:cubicBezTo>
                    <a:cubicBezTo>
                      <a:pt x="0" y="127"/>
                      <a:pt x="23" y="145"/>
                      <a:pt x="43" y="145"/>
                    </a:cubicBezTo>
                    <a:cubicBezTo>
                      <a:pt x="61" y="145"/>
                      <a:pt x="61" y="145"/>
                      <a:pt x="61" y="145"/>
                    </a:cubicBezTo>
                    <a:cubicBezTo>
                      <a:pt x="137" y="195"/>
                      <a:pt x="137" y="195"/>
                      <a:pt x="137" y="195"/>
                    </a:cubicBezTo>
                    <a:cubicBezTo>
                      <a:pt x="137" y="0"/>
                      <a:pt x="137" y="0"/>
                      <a:pt x="137" y="0"/>
                    </a:cubicBezTo>
                    <a:cubicBezTo>
                      <a:pt x="61" y="58"/>
                      <a:pt x="61" y="58"/>
                      <a:pt x="61" y="58"/>
                    </a:cubicBezTo>
                    <a:lnTo>
                      <a:pt x="43" y="58"/>
                    </a:lnTo>
                    <a:close/>
                    <a:moveTo>
                      <a:pt x="71" y="74"/>
                    </a:moveTo>
                    <a:cubicBezTo>
                      <a:pt x="116" y="41"/>
                      <a:pt x="116" y="41"/>
                      <a:pt x="116" y="41"/>
                    </a:cubicBezTo>
                    <a:cubicBezTo>
                      <a:pt x="116" y="43"/>
                      <a:pt x="116" y="43"/>
                      <a:pt x="116" y="43"/>
                    </a:cubicBezTo>
                    <a:cubicBezTo>
                      <a:pt x="116" y="157"/>
                      <a:pt x="116" y="157"/>
                      <a:pt x="116" y="157"/>
                    </a:cubicBezTo>
                    <a:cubicBezTo>
                      <a:pt x="70" y="127"/>
                      <a:pt x="70" y="127"/>
                      <a:pt x="70" y="127"/>
                    </a:cubicBezTo>
                    <a:cubicBezTo>
                      <a:pt x="67" y="123"/>
                      <a:pt x="67" y="123"/>
                      <a:pt x="67" y="123"/>
                    </a:cubicBezTo>
                    <a:cubicBezTo>
                      <a:pt x="61" y="123"/>
                      <a:pt x="61" y="123"/>
                      <a:pt x="61" y="123"/>
                    </a:cubicBezTo>
                    <a:cubicBezTo>
                      <a:pt x="43" y="123"/>
                      <a:pt x="43" y="123"/>
                      <a:pt x="43" y="123"/>
                    </a:cubicBezTo>
                    <a:cubicBezTo>
                      <a:pt x="35" y="123"/>
                      <a:pt x="22" y="115"/>
                      <a:pt x="22" y="108"/>
                    </a:cubicBezTo>
                    <a:cubicBezTo>
                      <a:pt x="22" y="87"/>
                      <a:pt x="22" y="87"/>
                      <a:pt x="22" y="87"/>
                    </a:cubicBezTo>
                    <a:cubicBezTo>
                      <a:pt x="22" y="82"/>
                      <a:pt x="34" y="79"/>
                      <a:pt x="43" y="79"/>
                    </a:cubicBezTo>
                    <a:cubicBezTo>
                      <a:pt x="61" y="79"/>
                      <a:pt x="61" y="79"/>
                      <a:pt x="61" y="79"/>
                    </a:cubicBezTo>
                    <a:cubicBezTo>
                      <a:pt x="67" y="79"/>
                      <a:pt x="67" y="79"/>
                      <a:pt x="67" y="79"/>
                    </a:cubicBezTo>
                    <a:lnTo>
                      <a:pt x="71" y="74"/>
                    </a:lnTo>
                    <a:close/>
                  </a:path>
                </a:pathLst>
              </a:custGeom>
              <a:grpFill/>
              <a:ln>
                <a:noFill/>
              </a:ln>
            </p:spPr>
            <p:txBody>
              <a:bodyPr vert="horz" wrap="square" lIns="91440" tIns="45720" rIns="91440" bIns="45720" numCol="1" anchor="t" anchorCtr="0" compatLnSpc="1"/>
              <a:lstStyle/>
              <a:p>
                <a:endParaRPr lang="en-US"/>
              </a:p>
            </p:txBody>
          </p:sp>
          <p:sp>
            <p:nvSpPr>
              <p:cNvPr id="19" name="Freeform 273"/>
              <p:cNvSpPr/>
              <p:nvPr/>
            </p:nvSpPr>
            <p:spPr bwMode="auto">
              <a:xfrm>
                <a:off x="9776021" y="4401879"/>
                <a:ext cx="60546" cy="146655"/>
              </a:xfrm>
              <a:custGeom>
                <a:avLst/>
                <a:gdLst>
                  <a:gd name="T0" fmla="*/ 29 w 29"/>
                  <a:gd name="T1" fmla="*/ 34 h 69"/>
                  <a:gd name="T2" fmla="*/ 0 w 29"/>
                  <a:gd name="T3" fmla="*/ 0 h 69"/>
                  <a:gd name="T4" fmla="*/ 0 w 29"/>
                  <a:gd name="T5" fmla="*/ 69 h 69"/>
                  <a:gd name="T6" fmla="*/ 29 w 29"/>
                  <a:gd name="T7" fmla="*/ 34 h 69"/>
                </a:gdLst>
                <a:ahLst/>
                <a:cxnLst>
                  <a:cxn ang="0">
                    <a:pos x="T0" y="T1"/>
                  </a:cxn>
                  <a:cxn ang="0">
                    <a:pos x="T2" y="T3"/>
                  </a:cxn>
                  <a:cxn ang="0">
                    <a:pos x="T4" y="T5"/>
                  </a:cxn>
                  <a:cxn ang="0">
                    <a:pos x="T6" y="T7"/>
                  </a:cxn>
                </a:cxnLst>
                <a:rect l="0" t="0" r="r" b="b"/>
                <a:pathLst>
                  <a:path w="29" h="69">
                    <a:moveTo>
                      <a:pt x="29" y="34"/>
                    </a:moveTo>
                    <a:cubicBezTo>
                      <a:pt x="29" y="17"/>
                      <a:pt x="15" y="2"/>
                      <a:pt x="0" y="0"/>
                    </a:cubicBezTo>
                    <a:cubicBezTo>
                      <a:pt x="0" y="69"/>
                      <a:pt x="0" y="69"/>
                      <a:pt x="0" y="69"/>
                    </a:cubicBezTo>
                    <a:cubicBezTo>
                      <a:pt x="15" y="66"/>
                      <a:pt x="29" y="52"/>
                      <a:pt x="29" y="34"/>
                    </a:cubicBezTo>
                    <a:close/>
                  </a:path>
                </a:pathLst>
              </a:custGeom>
              <a:grpFill/>
              <a:ln>
                <a:noFill/>
              </a:ln>
            </p:spPr>
            <p:txBody>
              <a:bodyPr vert="horz" wrap="square" lIns="91440" tIns="45720" rIns="91440" bIns="45720" numCol="1" anchor="t" anchorCtr="0" compatLnSpc="1"/>
              <a:lstStyle/>
              <a:p>
                <a:endParaRPr lang="en-US"/>
              </a:p>
            </p:txBody>
          </p:sp>
          <p:sp>
            <p:nvSpPr>
              <p:cNvPr id="20" name="Freeform 274"/>
              <p:cNvSpPr/>
              <p:nvPr/>
            </p:nvSpPr>
            <p:spPr bwMode="auto">
              <a:xfrm>
                <a:off x="9776021" y="4274060"/>
                <a:ext cx="170873" cy="403638"/>
              </a:xfrm>
              <a:custGeom>
                <a:avLst/>
                <a:gdLst>
                  <a:gd name="T0" fmla="*/ 0 w 81"/>
                  <a:gd name="T1" fmla="*/ 0 h 191"/>
                  <a:gd name="T2" fmla="*/ 0 w 81"/>
                  <a:gd name="T3" fmla="*/ 23 h 191"/>
                  <a:gd name="T4" fmla="*/ 55 w 81"/>
                  <a:gd name="T5" fmla="*/ 95 h 191"/>
                  <a:gd name="T6" fmla="*/ 0 w 81"/>
                  <a:gd name="T7" fmla="*/ 168 h 191"/>
                  <a:gd name="T8" fmla="*/ 0 w 81"/>
                  <a:gd name="T9" fmla="*/ 191 h 191"/>
                  <a:gd name="T10" fmla="*/ 81 w 81"/>
                  <a:gd name="T11" fmla="*/ 95 h 191"/>
                  <a:gd name="T12" fmla="*/ 0 w 81"/>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81" h="191">
                    <a:moveTo>
                      <a:pt x="0" y="0"/>
                    </a:moveTo>
                    <a:cubicBezTo>
                      <a:pt x="0" y="23"/>
                      <a:pt x="0" y="23"/>
                      <a:pt x="0" y="23"/>
                    </a:cubicBezTo>
                    <a:cubicBezTo>
                      <a:pt x="29" y="32"/>
                      <a:pt x="55" y="61"/>
                      <a:pt x="55" y="95"/>
                    </a:cubicBezTo>
                    <a:cubicBezTo>
                      <a:pt x="55" y="130"/>
                      <a:pt x="29" y="159"/>
                      <a:pt x="0" y="168"/>
                    </a:cubicBezTo>
                    <a:cubicBezTo>
                      <a:pt x="0" y="191"/>
                      <a:pt x="0" y="191"/>
                      <a:pt x="0" y="191"/>
                    </a:cubicBezTo>
                    <a:cubicBezTo>
                      <a:pt x="44" y="183"/>
                      <a:pt x="81" y="143"/>
                      <a:pt x="81" y="95"/>
                    </a:cubicBezTo>
                    <a:cubicBezTo>
                      <a:pt x="81" y="47"/>
                      <a:pt x="44" y="7"/>
                      <a:pt x="0" y="0"/>
                    </a:cubicBezTo>
                    <a:close/>
                  </a:path>
                </a:pathLst>
              </a:custGeom>
              <a:grpFill/>
              <a:ln>
                <a:noFill/>
              </a:ln>
            </p:spPr>
            <p:txBody>
              <a:bodyPr vert="horz" wrap="square" lIns="91440" tIns="45720" rIns="91440" bIns="45720" numCol="1" anchor="t" anchorCtr="0" compatLnSpc="1"/>
              <a:lstStyle/>
              <a:p>
                <a:endParaRPr lang="en-US"/>
              </a:p>
            </p:txBody>
          </p:sp>
        </p:grpSp>
      </p:grpSp>
      <p:grpSp>
        <p:nvGrpSpPr>
          <p:cNvPr id="21" name="组合 20"/>
          <p:cNvGrpSpPr/>
          <p:nvPr/>
        </p:nvGrpSpPr>
        <p:grpSpPr>
          <a:xfrm>
            <a:off x="377952" y="329184"/>
            <a:ext cx="4719234" cy="792480"/>
            <a:chOff x="377952" y="329184"/>
            <a:chExt cx="4719234" cy="792480"/>
          </a:xfrm>
        </p:grpSpPr>
        <p:sp>
          <p:nvSpPr>
            <p:cNvPr id="29" name="椭圆 28"/>
            <p:cNvSpPr/>
            <p:nvPr/>
          </p:nvSpPr>
          <p:spPr>
            <a:xfrm>
              <a:off x="377952" y="329184"/>
              <a:ext cx="792480" cy="792480"/>
            </a:xfrm>
            <a:prstGeom prst="ellipse">
              <a:avLst/>
            </a:prstGeom>
            <a:solidFill>
              <a:srgbClr val="005D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等腰三角形 29"/>
            <p:cNvSpPr/>
            <p:nvPr/>
          </p:nvSpPr>
          <p:spPr>
            <a:xfrm rot="5400000">
              <a:off x="637903" y="600456"/>
              <a:ext cx="321346" cy="24993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文本框 30"/>
            <p:cNvSpPr txBox="1"/>
            <p:nvPr/>
          </p:nvSpPr>
          <p:spPr>
            <a:xfrm>
              <a:off x="1219201" y="338607"/>
              <a:ext cx="3877985" cy="584775"/>
            </a:xfrm>
            <a:prstGeom prst="rect">
              <a:avLst/>
            </a:prstGeom>
            <a:noFill/>
          </p:spPr>
          <p:txBody>
            <a:bodyPr wrap="none" rtlCol="0">
              <a:spAutoFit/>
            </a:bodyPr>
            <a:lstStyle/>
            <a:p>
              <a:r>
                <a:rPr lang="zh-CN" altLang="en-US" sz="3200" dirty="0">
                  <a:solidFill>
                    <a:schemeClr val="tx1">
                      <a:lumMod val="65000"/>
                      <a:lumOff val="35000"/>
                    </a:schemeClr>
                  </a:solidFill>
                  <a:latin typeface="时尚中黑简体" panose="01010104010101010101" pitchFamily="2" charset="-122"/>
                  <a:ea typeface="时尚中黑简体" panose="01010104010101010101" pitchFamily="2" charset="-122"/>
                </a:rPr>
                <a:t>心跳呼吸停止的识别</a:t>
              </a:r>
            </a:p>
          </p:txBody>
        </p:sp>
      </p:grpSp>
      <p:sp>
        <p:nvSpPr>
          <p:cNvPr id="33" name="文本框 32"/>
          <p:cNvSpPr txBox="1"/>
          <p:nvPr/>
        </p:nvSpPr>
        <p:spPr>
          <a:xfrm>
            <a:off x="946456" y="1388743"/>
            <a:ext cx="2749471" cy="400110"/>
          </a:xfrm>
          <a:prstGeom prst="rect">
            <a:avLst/>
          </a:prstGeom>
          <a:noFill/>
        </p:spPr>
        <p:txBody>
          <a:bodyPr wrap="none" rtlCol="0">
            <a:spAutoFit/>
          </a:bodyPr>
          <a:lstStyle/>
          <a:p>
            <a:r>
              <a:rPr lang="zh-CN" altLang="en-US" sz="2000" dirty="0">
                <a:solidFill>
                  <a:srgbClr val="005DA7"/>
                </a:solidFill>
                <a:latin typeface="时尚中黑简体" panose="01010104010101010101" pitchFamily="2" charset="-122"/>
                <a:ea typeface="时尚中黑简体" panose="01010104010101010101" pitchFamily="2" charset="-122"/>
              </a:rPr>
              <a:t>心跳呼吸停止时的表现</a:t>
            </a:r>
          </a:p>
        </p:txBody>
      </p:sp>
      <p:sp>
        <p:nvSpPr>
          <p:cNvPr id="34" name="文本框 33"/>
          <p:cNvSpPr txBox="1"/>
          <p:nvPr/>
        </p:nvSpPr>
        <p:spPr>
          <a:xfrm>
            <a:off x="951154" y="1744835"/>
            <a:ext cx="2850048" cy="1708160"/>
          </a:xfrm>
          <a:prstGeom prst="rect">
            <a:avLst/>
          </a:prstGeom>
          <a:noFill/>
        </p:spPr>
        <p:txBody>
          <a:bodyPr wrap="square" rtlCol="0">
            <a:spAutoFit/>
          </a:bodyPr>
          <a:lstStyle/>
          <a:p>
            <a:pPr marL="285750" indent="-285750">
              <a:lnSpc>
                <a:spcPct val="150000"/>
              </a:lnSpc>
              <a:buFont typeface="Wingdings" panose="05000000000000000000" pitchFamily="2" charset="2"/>
              <a:buChar char="p"/>
            </a:pPr>
            <a:r>
              <a:rPr lang="zh-CN" altLang="en-US" sz="1400" dirty="0">
                <a:solidFill>
                  <a:srgbClr val="005DA7"/>
                </a:solidFill>
                <a:latin typeface="时尚中黑简体" panose="01010104010101010101" pitchFamily="2" charset="-122"/>
                <a:ea typeface="时尚中黑简体" panose="01010104010101010101" pitchFamily="2" charset="-122"/>
              </a:rPr>
              <a:t>意识突然丧失；</a:t>
            </a:r>
          </a:p>
          <a:p>
            <a:pPr marL="285750" indent="-285750">
              <a:lnSpc>
                <a:spcPct val="150000"/>
              </a:lnSpc>
              <a:buFont typeface="Wingdings" panose="05000000000000000000" pitchFamily="2" charset="2"/>
              <a:buChar char="p"/>
            </a:pPr>
            <a:r>
              <a:rPr lang="zh-CN" altLang="en-US" sz="1400" dirty="0">
                <a:solidFill>
                  <a:srgbClr val="005DA7"/>
                </a:solidFill>
                <a:latin typeface="时尚中黑简体" panose="01010104010101010101" pitchFamily="2" charset="-122"/>
                <a:ea typeface="时尚中黑简体" panose="01010104010101010101" pitchFamily="2" charset="-122"/>
              </a:rPr>
              <a:t>大动脉搏动摸不到；</a:t>
            </a:r>
          </a:p>
          <a:p>
            <a:pPr marL="285750" indent="-285750">
              <a:lnSpc>
                <a:spcPct val="150000"/>
              </a:lnSpc>
              <a:buFont typeface="Wingdings" panose="05000000000000000000" pitchFamily="2" charset="2"/>
              <a:buChar char="p"/>
            </a:pPr>
            <a:r>
              <a:rPr lang="zh-CN" altLang="en-US" sz="1400" dirty="0">
                <a:solidFill>
                  <a:srgbClr val="005DA7"/>
                </a:solidFill>
                <a:latin typeface="时尚中黑简体" panose="01010104010101010101" pitchFamily="2" charset="-122"/>
                <a:ea typeface="时尚中黑简体" panose="01010104010101010101" pitchFamily="2" charset="-122"/>
              </a:rPr>
              <a:t>面色苍白或转为紫绀；</a:t>
            </a:r>
          </a:p>
          <a:p>
            <a:pPr marL="285750" indent="-285750">
              <a:lnSpc>
                <a:spcPct val="150000"/>
              </a:lnSpc>
              <a:buFont typeface="Wingdings" panose="05000000000000000000" pitchFamily="2" charset="2"/>
              <a:buChar char="p"/>
            </a:pPr>
            <a:r>
              <a:rPr lang="zh-CN" altLang="en-US" sz="1400" dirty="0">
                <a:solidFill>
                  <a:srgbClr val="005DA7"/>
                </a:solidFill>
                <a:latin typeface="时尚中黑简体" panose="01010104010101010101" pitchFamily="2" charset="-122"/>
                <a:ea typeface="时尚中黑简体" panose="01010104010101010101" pitchFamily="2" charset="-122"/>
              </a:rPr>
              <a:t>部分病人可有短暂抽搐，伴头眼偏斜，随即全身肌肉松软</a:t>
            </a:r>
          </a:p>
        </p:txBody>
      </p:sp>
      <p:sp>
        <p:nvSpPr>
          <p:cNvPr id="35" name="文本框 34"/>
          <p:cNvSpPr txBox="1"/>
          <p:nvPr/>
        </p:nvSpPr>
        <p:spPr>
          <a:xfrm>
            <a:off x="941758" y="3693048"/>
            <a:ext cx="3262432" cy="400110"/>
          </a:xfrm>
          <a:prstGeom prst="rect">
            <a:avLst/>
          </a:prstGeom>
          <a:noFill/>
        </p:spPr>
        <p:txBody>
          <a:bodyPr wrap="none" rtlCol="0">
            <a:spAutoFit/>
          </a:bodyPr>
          <a:lstStyle/>
          <a:p>
            <a:r>
              <a:rPr lang="zh-CN" altLang="en-US" sz="2000" dirty="0">
                <a:solidFill>
                  <a:srgbClr val="005DA7"/>
                </a:solidFill>
                <a:latin typeface="时尚中黑简体" panose="01010104010101010101" pitchFamily="2" charset="-122"/>
                <a:ea typeface="时尚中黑简体" panose="01010104010101010101" pitchFamily="2" charset="-122"/>
              </a:rPr>
              <a:t>判断循环：触摸颈动脉搏动</a:t>
            </a:r>
          </a:p>
        </p:txBody>
      </p:sp>
      <p:sp>
        <p:nvSpPr>
          <p:cNvPr id="36" name="文本框 35"/>
          <p:cNvSpPr txBox="1"/>
          <p:nvPr/>
        </p:nvSpPr>
        <p:spPr>
          <a:xfrm>
            <a:off x="946456" y="4049140"/>
            <a:ext cx="3257734" cy="2354491"/>
          </a:xfrm>
          <a:prstGeom prst="rect">
            <a:avLst/>
          </a:prstGeom>
          <a:noFill/>
        </p:spPr>
        <p:txBody>
          <a:bodyPr wrap="square" rtlCol="0">
            <a:spAutoFit/>
          </a:bodyPr>
          <a:lstStyle/>
          <a:p>
            <a:pPr marL="285750" indent="-285750">
              <a:lnSpc>
                <a:spcPct val="150000"/>
              </a:lnSpc>
              <a:buFont typeface="Wingdings" panose="05000000000000000000" pitchFamily="2" charset="2"/>
              <a:buChar char="p"/>
            </a:pPr>
            <a:r>
              <a:rPr lang="zh-CN" altLang="en-US" sz="1400" dirty="0">
                <a:solidFill>
                  <a:srgbClr val="005DA7"/>
                </a:solidFill>
                <a:latin typeface="时尚中黑简体" panose="01010104010101010101" pitchFamily="2" charset="-122"/>
                <a:ea typeface="时尚中黑简体" panose="01010104010101010101" pitchFamily="2" charset="-122"/>
              </a:rPr>
              <a:t>颈动脉位置： 气管与颈部胸锁乳突肌之间的沟内。</a:t>
            </a:r>
          </a:p>
          <a:p>
            <a:pPr marL="285750" indent="-285750">
              <a:lnSpc>
                <a:spcPct val="150000"/>
              </a:lnSpc>
              <a:buFont typeface="Wingdings" panose="05000000000000000000" pitchFamily="2" charset="2"/>
              <a:buChar char="p"/>
            </a:pPr>
            <a:r>
              <a:rPr lang="zh-CN" altLang="en-US" sz="1400" dirty="0">
                <a:solidFill>
                  <a:srgbClr val="005DA7"/>
                </a:solidFill>
                <a:latin typeface="时尚中黑简体" panose="01010104010101010101" pitchFamily="2" charset="-122"/>
                <a:ea typeface="时尚中黑简体" panose="01010104010101010101" pitchFamily="2" charset="-122"/>
              </a:rPr>
              <a:t>方法：一手食指和中指并拢，置于患者气管正中部位，男性可先触及喉结然后向一旁滑移约</a:t>
            </a:r>
            <a:r>
              <a:rPr lang="en-US" altLang="zh-CN" sz="1400" dirty="0">
                <a:solidFill>
                  <a:srgbClr val="005DA7"/>
                </a:solidFill>
                <a:latin typeface="时尚中黑简体" panose="01010104010101010101" pitchFamily="2" charset="-122"/>
                <a:ea typeface="时尚中黑简体" panose="01010104010101010101" pitchFamily="2" charset="-122"/>
              </a:rPr>
              <a:t>2-3cm</a:t>
            </a:r>
            <a:r>
              <a:rPr lang="zh-CN" altLang="en-US" sz="1400" dirty="0">
                <a:solidFill>
                  <a:srgbClr val="005DA7"/>
                </a:solidFill>
                <a:latin typeface="时尚中黑简体" panose="01010104010101010101" pitchFamily="2" charset="-122"/>
                <a:ea typeface="时尚中黑简体" panose="01010104010101010101" pitchFamily="2" charset="-122"/>
              </a:rPr>
              <a:t>，至胸锁乳突肌内侧缘凹陷处。</a:t>
            </a:r>
          </a:p>
          <a:p>
            <a:pPr>
              <a:lnSpc>
                <a:spcPct val="150000"/>
              </a:lnSpc>
            </a:pPr>
            <a:endParaRPr lang="zh-CN" altLang="en-US" sz="1400" dirty="0">
              <a:solidFill>
                <a:srgbClr val="005DA7"/>
              </a:solidFill>
              <a:latin typeface="时尚中黑简体" panose="01010104010101010101" pitchFamily="2" charset="-122"/>
              <a:ea typeface="时尚中黑简体" panose="01010104010101010101" pitchFamily="2" charset="-122"/>
            </a:endParaRPr>
          </a:p>
        </p:txBody>
      </p:sp>
      <p:sp>
        <p:nvSpPr>
          <p:cNvPr id="37" name="文本框 36"/>
          <p:cNvSpPr txBox="1"/>
          <p:nvPr/>
        </p:nvSpPr>
        <p:spPr>
          <a:xfrm>
            <a:off x="8505099" y="1267128"/>
            <a:ext cx="2236510" cy="400110"/>
          </a:xfrm>
          <a:prstGeom prst="rect">
            <a:avLst/>
          </a:prstGeom>
          <a:noFill/>
        </p:spPr>
        <p:txBody>
          <a:bodyPr wrap="none" rtlCol="0">
            <a:spAutoFit/>
          </a:bodyPr>
          <a:lstStyle/>
          <a:p>
            <a:r>
              <a:rPr lang="zh-CN" altLang="en-US" sz="2000" dirty="0">
                <a:solidFill>
                  <a:srgbClr val="005DA7"/>
                </a:solidFill>
                <a:latin typeface="时尚中黑简体" panose="01010104010101010101" pitchFamily="2" charset="-122"/>
                <a:ea typeface="时尚中黑简体" panose="01010104010101010101" pitchFamily="2" charset="-122"/>
              </a:rPr>
              <a:t>判断病人有无意识</a:t>
            </a:r>
          </a:p>
        </p:txBody>
      </p:sp>
      <p:sp>
        <p:nvSpPr>
          <p:cNvPr id="38" name="文本框 37"/>
          <p:cNvSpPr txBox="1"/>
          <p:nvPr/>
        </p:nvSpPr>
        <p:spPr>
          <a:xfrm>
            <a:off x="8661895" y="1762038"/>
            <a:ext cx="2079714" cy="1061829"/>
          </a:xfrm>
          <a:prstGeom prst="rect">
            <a:avLst/>
          </a:prstGeom>
          <a:noFill/>
        </p:spPr>
        <p:txBody>
          <a:bodyPr wrap="square" rtlCol="0">
            <a:spAutoFit/>
          </a:bodyPr>
          <a:lstStyle/>
          <a:p>
            <a:pPr>
              <a:lnSpc>
                <a:spcPct val="150000"/>
              </a:lnSpc>
            </a:pPr>
            <a:r>
              <a:rPr lang="zh-CN" altLang="en-US" sz="1400" dirty="0">
                <a:solidFill>
                  <a:srgbClr val="005DA7"/>
                </a:solidFill>
                <a:latin typeface="时尚中黑简体" panose="01010104010101010101" pitchFamily="2" charset="-122"/>
                <a:ea typeface="时尚中黑简体" panose="01010104010101010101" pitchFamily="2" charset="-122"/>
              </a:rPr>
              <a:t>轻摇病人肩部，高声问： </a:t>
            </a:r>
            <a:endParaRPr lang="en-US" altLang="zh-CN" sz="1400" dirty="0">
              <a:solidFill>
                <a:srgbClr val="005DA7"/>
              </a:solidFill>
              <a:latin typeface="时尚中黑简体" panose="01010104010101010101" pitchFamily="2" charset="-122"/>
              <a:ea typeface="时尚中黑简体" panose="01010104010101010101" pitchFamily="2" charset="-122"/>
            </a:endParaRPr>
          </a:p>
          <a:p>
            <a:pPr>
              <a:lnSpc>
                <a:spcPct val="150000"/>
              </a:lnSpc>
            </a:pPr>
            <a:r>
              <a:rPr lang="zh-CN" altLang="en-US" sz="1400" dirty="0">
                <a:solidFill>
                  <a:srgbClr val="005DA7"/>
                </a:solidFill>
                <a:latin typeface="时尚中黑简体" panose="01010104010101010101" pitchFamily="2" charset="-122"/>
                <a:ea typeface="时尚中黑简体" panose="01010104010101010101" pitchFamily="2" charset="-122"/>
              </a:rPr>
              <a:t>“喂，你怎么啦？”</a:t>
            </a:r>
            <a:endParaRPr lang="en-US" altLang="zh-CN" sz="1400" dirty="0">
              <a:solidFill>
                <a:srgbClr val="005DA7"/>
              </a:solidFill>
              <a:latin typeface="时尚中黑简体" panose="01010104010101010101" pitchFamily="2" charset="-122"/>
              <a:ea typeface="时尚中黑简体" panose="01010104010101010101" pitchFamily="2" charset="-122"/>
            </a:endParaRPr>
          </a:p>
          <a:p>
            <a:pPr>
              <a:lnSpc>
                <a:spcPct val="150000"/>
              </a:lnSpc>
            </a:pPr>
            <a:r>
              <a:rPr lang="zh-CN" altLang="en-US" sz="1400" dirty="0">
                <a:solidFill>
                  <a:srgbClr val="005DA7"/>
                </a:solidFill>
                <a:latin typeface="时尚中黑简体" panose="01010104010101010101" pitchFamily="2" charset="-122"/>
                <a:ea typeface="时尚中黑简体" panose="01010104010101010101" pitchFamily="2" charset="-122"/>
              </a:rPr>
              <a:t> 如认识，可直呼其名</a:t>
            </a:r>
          </a:p>
        </p:txBody>
      </p:sp>
      <p:sp>
        <p:nvSpPr>
          <p:cNvPr id="39" name="文本框 38"/>
          <p:cNvSpPr txBox="1"/>
          <p:nvPr/>
        </p:nvSpPr>
        <p:spPr>
          <a:xfrm>
            <a:off x="8505099" y="3492993"/>
            <a:ext cx="1210588" cy="400110"/>
          </a:xfrm>
          <a:prstGeom prst="rect">
            <a:avLst/>
          </a:prstGeom>
          <a:noFill/>
        </p:spPr>
        <p:txBody>
          <a:bodyPr wrap="none" rtlCol="0">
            <a:spAutoFit/>
          </a:bodyPr>
          <a:lstStyle/>
          <a:p>
            <a:r>
              <a:rPr lang="zh-CN" altLang="en-US" sz="2000" dirty="0">
                <a:solidFill>
                  <a:srgbClr val="005DA7"/>
                </a:solidFill>
                <a:latin typeface="时尚中黑简体" panose="01010104010101010101" pitchFamily="2" charset="-122"/>
                <a:ea typeface="时尚中黑简体" panose="01010104010101010101" pitchFamily="2" charset="-122"/>
              </a:rPr>
              <a:t>检查循环</a:t>
            </a:r>
          </a:p>
        </p:txBody>
      </p:sp>
      <p:sp>
        <p:nvSpPr>
          <p:cNvPr id="40" name="文本框 39"/>
          <p:cNvSpPr txBox="1"/>
          <p:nvPr/>
        </p:nvSpPr>
        <p:spPr>
          <a:xfrm>
            <a:off x="8505099" y="4003140"/>
            <a:ext cx="2875116" cy="1708160"/>
          </a:xfrm>
          <a:prstGeom prst="rect">
            <a:avLst/>
          </a:prstGeom>
          <a:noFill/>
        </p:spPr>
        <p:txBody>
          <a:bodyPr wrap="square" rtlCol="0">
            <a:spAutoFit/>
          </a:bodyPr>
          <a:lstStyle/>
          <a:p>
            <a:pPr marL="285750" indent="-285750">
              <a:lnSpc>
                <a:spcPct val="150000"/>
              </a:lnSpc>
              <a:buFont typeface="Wingdings" panose="05000000000000000000" pitchFamily="2" charset="2"/>
              <a:buChar char="p"/>
            </a:pPr>
            <a:r>
              <a:rPr lang="zh-CN" altLang="en-US" sz="1400" dirty="0">
                <a:solidFill>
                  <a:srgbClr val="005DA7"/>
                </a:solidFill>
                <a:latin typeface="时尚中黑简体" panose="01010104010101010101" pitchFamily="2" charset="-122"/>
                <a:ea typeface="时尚中黑简体" panose="01010104010101010101" pitchFamily="2" charset="-122"/>
              </a:rPr>
              <a:t>检查大动脉搏动</a:t>
            </a:r>
          </a:p>
          <a:p>
            <a:pPr marL="285750" indent="-285750">
              <a:lnSpc>
                <a:spcPct val="150000"/>
              </a:lnSpc>
              <a:buFont typeface="Wingdings" panose="05000000000000000000" pitchFamily="2" charset="2"/>
              <a:buChar char="p"/>
            </a:pPr>
            <a:r>
              <a:rPr lang="zh-CN" altLang="en-US" sz="1400" dirty="0">
                <a:solidFill>
                  <a:srgbClr val="005DA7"/>
                </a:solidFill>
                <a:latin typeface="时尚中黑简体" panose="01010104010101010101" pitchFamily="2" charset="-122"/>
                <a:ea typeface="时尚中黑简体" panose="01010104010101010101" pitchFamily="2" charset="-122"/>
              </a:rPr>
              <a:t> 医务人员检查脉搏的时间不应超过</a:t>
            </a:r>
            <a:r>
              <a:rPr lang="en-US" altLang="zh-CN" sz="1400" dirty="0">
                <a:solidFill>
                  <a:srgbClr val="005DA7"/>
                </a:solidFill>
                <a:latin typeface="时尚中黑简体" panose="01010104010101010101" pitchFamily="2" charset="-122"/>
                <a:ea typeface="时尚中黑简体" panose="01010104010101010101" pitchFamily="2" charset="-122"/>
              </a:rPr>
              <a:t>10</a:t>
            </a:r>
            <a:r>
              <a:rPr lang="zh-CN" altLang="en-US" sz="1400" dirty="0">
                <a:solidFill>
                  <a:srgbClr val="005DA7"/>
                </a:solidFill>
                <a:latin typeface="时尚中黑简体" panose="01010104010101010101" pitchFamily="2" charset="-122"/>
                <a:ea typeface="时尚中黑简体" panose="01010104010101010101" pitchFamily="2" charset="-122"/>
              </a:rPr>
              <a:t>秒，如 </a:t>
            </a:r>
            <a:r>
              <a:rPr lang="en-US" altLang="zh-CN" sz="1400" dirty="0">
                <a:solidFill>
                  <a:srgbClr val="005DA7"/>
                </a:solidFill>
                <a:latin typeface="时尚中黑简体" panose="01010104010101010101" pitchFamily="2" charset="-122"/>
                <a:ea typeface="时尚中黑简体" panose="01010104010101010101" pitchFamily="2" charset="-122"/>
              </a:rPr>
              <a:t>10</a:t>
            </a:r>
            <a:r>
              <a:rPr lang="zh-CN" altLang="en-US" sz="1400" dirty="0">
                <a:solidFill>
                  <a:srgbClr val="005DA7"/>
                </a:solidFill>
                <a:latin typeface="时尚中黑简体" panose="01010104010101010101" pitchFamily="2" charset="-122"/>
                <a:ea typeface="时尚中黑简体" panose="01010104010101010101" pitchFamily="2" charset="-122"/>
              </a:rPr>
              <a:t>秒内没有明确触摸到脉搏，应开始心肺复苏并使用</a:t>
            </a:r>
            <a:r>
              <a:rPr lang="en-US" altLang="zh-CN" sz="1400" dirty="0">
                <a:solidFill>
                  <a:srgbClr val="005DA7"/>
                </a:solidFill>
                <a:latin typeface="时尚中黑简体" panose="01010104010101010101" pitchFamily="2" charset="-122"/>
                <a:ea typeface="时尚中黑简体" panose="01010104010101010101" pitchFamily="2" charset="-122"/>
              </a:rPr>
              <a:t>AED</a:t>
            </a:r>
            <a:r>
              <a:rPr lang="zh-CN" altLang="en-US" sz="1400" dirty="0">
                <a:solidFill>
                  <a:srgbClr val="005DA7"/>
                </a:solidFill>
                <a:latin typeface="时尚中黑简体" panose="01010104010101010101" pitchFamily="2" charset="-122"/>
                <a:ea typeface="时尚中黑简体" panose="01010104010101010101" pitchFamily="2" charset="-122"/>
              </a:rPr>
              <a:t>（如果有的话）。</a:t>
            </a:r>
          </a:p>
        </p:txBody>
      </p:sp>
      <p:pic>
        <p:nvPicPr>
          <p:cNvPr id="23" name="图片 22"/>
          <p:cNvPicPr>
            <a:picLocks noChangeAspect="1"/>
          </p:cNvPicPr>
          <p:nvPr/>
        </p:nvPicPr>
        <p:blipFill rotWithShape="1">
          <a:blip r:embed="rId3" cstate="print">
            <a:extLst>
              <a:ext uri="{28A0092B-C50C-407E-A947-70E740481C1C}">
                <a14:useLocalDpi xmlns:a14="http://schemas.microsoft.com/office/drawing/2010/main" val="0"/>
              </a:ext>
            </a:extLst>
          </a:blip>
          <a:srcRect t="-3063" b="43631"/>
          <a:stretch>
            <a:fillRect/>
          </a:stretch>
        </p:blipFill>
        <p:spPr>
          <a:xfrm>
            <a:off x="4956354" y="2426519"/>
            <a:ext cx="2382247" cy="1415860"/>
          </a:xfrm>
          <a:prstGeom prst="rect">
            <a:avLst/>
          </a:prstGeom>
          <a:effectLst>
            <a:softEdge rad="127000"/>
          </a:effectLst>
        </p:spPr>
      </p:pic>
      <p:sp>
        <p:nvSpPr>
          <p:cNvPr id="41" name="矩形 40"/>
          <p:cNvSpPr/>
          <p:nvPr/>
        </p:nvSpPr>
        <p:spPr>
          <a:xfrm>
            <a:off x="0" y="6067392"/>
            <a:ext cx="12192000" cy="790608"/>
          </a:xfrm>
          <a:prstGeom prst="rect">
            <a:avLst/>
          </a:prstGeom>
          <a:solidFill>
            <a:srgbClr val="005D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2" name="组合 41"/>
          <p:cNvGrpSpPr/>
          <p:nvPr/>
        </p:nvGrpSpPr>
        <p:grpSpPr>
          <a:xfrm>
            <a:off x="112775" y="6185941"/>
            <a:ext cx="3233159" cy="548640"/>
            <a:chOff x="1859279" y="5175504"/>
            <a:chExt cx="3233159" cy="548640"/>
          </a:xfrm>
        </p:grpSpPr>
        <p:sp>
          <p:nvSpPr>
            <p:cNvPr id="43" name="矩形 42"/>
            <p:cNvSpPr/>
            <p:nvPr/>
          </p:nvSpPr>
          <p:spPr>
            <a:xfrm>
              <a:off x="1859279" y="5175504"/>
              <a:ext cx="3233159" cy="548640"/>
            </a:xfrm>
            <a:prstGeom prst="rect">
              <a:avLst/>
            </a:prstGeom>
            <a:solidFill>
              <a:schemeClr val="bg1"/>
            </a:solidFill>
            <a:ln>
              <a:solidFill>
                <a:srgbClr val="005DA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文本框 43"/>
            <p:cNvSpPr txBox="1"/>
            <p:nvPr/>
          </p:nvSpPr>
          <p:spPr>
            <a:xfrm>
              <a:off x="1959849" y="5261961"/>
              <a:ext cx="3132589" cy="369332"/>
            </a:xfrm>
            <a:prstGeom prst="rect">
              <a:avLst/>
            </a:prstGeom>
            <a:noFill/>
          </p:spPr>
          <p:txBody>
            <a:bodyPr wrap="none" rtlCol="0">
              <a:spAutoFit/>
            </a:bodyPr>
            <a:lstStyle/>
            <a:p>
              <a:r>
                <a:rPr lang="zh-CN" altLang="en-US" dirty="0">
                  <a:solidFill>
                    <a:srgbClr val="005DA7"/>
                  </a:solidFill>
                  <a:latin typeface="时尚中黑简体" panose="01010104010101010101" pitchFamily="2" charset="-122"/>
                  <a:ea typeface="时尚中黑简体" panose="01010104010101010101" pitchFamily="2" charset="-122"/>
                </a:rPr>
                <a:t>启动紧急医疗服务系统</a:t>
              </a:r>
              <a:r>
                <a:rPr lang="en-US" altLang="zh-CN" dirty="0">
                  <a:solidFill>
                    <a:srgbClr val="005DA7"/>
                  </a:solidFill>
                  <a:latin typeface="时尚中黑简体" panose="01010104010101010101" pitchFamily="2" charset="-122"/>
                  <a:ea typeface="时尚中黑简体" panose="01010104010101010101" pitchFamily="2" charset="-122"/>
                </a:rPr>
                <a:t>(EMS)</a:t>
              </a:r>
              <a:endParaRPr lang="zh-CN" altLang="en-US" dirty="0">
                <a:solidFill>
                  <a:srgbClr val="005DA7"/>
                </a:solidFill>
                <a:latin typeface="时尚中黑简体" panose="01010104010101010101" pitchFamily="2" charset="-122"/>
                <a:ea typeface="时尚中黑简体" panose="01010104010101010101" pitchFamily="2" charset="-122"/>
              </a:endParaRPr>
            </a:p>
          </p:txBody>
        </p:sp>
      </p:grpSp>
      <p:sp>
        <p:nvSpPr>
          <p:cNvPr id="53" name="文本框 52"/>
          <p:cNvSpPr txBox="1"/>
          <p:nvPr/>
        </p:nvSpPr>
        <p:spPr>
          <a:xfrm>
            <a:off x="3469537" y="6237720"/>
            <a:ext cx="1915909" cy="369332"/>
          </a:xfrm>
          <a:prstGeom prst="rect">
            <a:avLst/>
          </a:prstGeom>
          <a:noFill/>
        </p:spPr>
        <p:txBody>
          <a:bodyPr wrap="none" rtlCol="0">
            <a:spAutoFit/>
          </a:bodyPr>
          <a:lstStyle/>
          <a:p>
            <a:pPr marL="342900" indent="-342900">
              <a:buFont typeface="Wingdings" panose="05000000000000000000" pitchFamily="2" charset="2"/>
              <a:buChar char="Ø"/>
            </a:pPr>
            <a:r>
              <a:rPr lang="zh-CN" altLang="en-US" dirty="0">
                <a:solidFill>
                  <a:schemeClr val="bg1"/>
                </a:solidFill>
                <a:latin typeface="时尚中黑简体" panose="01010104010101010101" pitchFamily="2" charset="-122"/>
                <a:ea typeface="时尚中黑简体" panose="01010104010101010101" pitchFamily="2" charset="-122"/>
              </a:rPr>
              <a:t>拨打急救电话</a:t>
            </a:r>
          </a:p>
        </p:txBody>
      </p:sp>
      <p:sp>
        <p:nvSpPr>
          <p:cNvPr id="54" name="文本框 53"/>
          <p:cNvSpPr txBox="1"/>
          <p:nvPr/>
        </p:nvSpPr>
        <p:spPr>
          <a:xfrm>
            <a:off x="5336468" y="6242353"/>
            <a:ext cx="2608406" cy="369332"/>
          </a:xfrm>
          <a:prstGeom prst="rect">
            <a:avLst/>
          </a:prstGeom>
          <a:noFill/>
        </p:spPr>
        <p:txBody>
          <a:bodyPr wrap="none" rtlCol="0">
            <a:spAutoFit/>
          </a:bodyPr>
          <a:lstStyle/>
          <a:p>
            <a:pPr marL="342900" indent="-342900">
              <a:buFont typeface="Wingdings" panose="05000000000000000000" pitchFamily="2" charset="2"/>
              <a:buChar char="Ø"/>
            </a:pPr>
            <a:r>
              <a:rPr lang="zh-CN" altLang="en-US" dirty="0">
                <a:solidFill>
                  <a:schemeClr val="bg1"/>
                </a:solidFill>
                <a:latin typeface="时尚中黑简体" panose="01010104010101010101" pitchFamily="2" charset="-122"/>
                <a:ea typeface="时尚中黑简体" panose="01010104010101010101" pitchFamily="2" charset="-122"/>
              </a:rPr>
              <a:t>向最近的响应者呼救</a:t>
            </a:r>
          </a:p>
        </p:txBody>
      </p:sp>
      <p:sp>
        <p:nvSpPr>
          <p:cNvPr id="55" name="文本框 54"/>
          <p:cNvSpPr txBox="1"/>
          <p:nvPr/>
        </p:nvSpPr>
        <p:spPr>
          <a:xfrm>
            <a:off x="7801325" y="6255687"/>
            <a:ext cx="4381328" cy="369332"/>
          </a:xfrm>
          <a:prstGeom prst="rect">
            <a:avLst/>
          </a:prstGeom>
          <a:noFill/>
        </p:spPr>
        <p:txBody>
          <a:bodyPr wrap="none" rtlCol="0">
            <a:spAutoFit/>
          </a:bodyPr>
          <a:lstStyle/>
          <a:p>
            <a:pPr marL="342900" indent="-342900">
              <a:buFont typeface="Wingdings" panose="05000000000000000000" pitchFamily="2" charset="2"/>
              <a:buChar char="Ø"/>
            </a:pPr>
            <a:r>
              <a:rPr lang="zh-CN" altLang="en-US" dirty="0">
                <a:solidFill>
                  <a:schemeClr val="bg1"/>
                </a:solidFill>
                <a:latin typeface="时尚中黑简体" panose="01010104010101010101" pitchFamily="2" charset="-122"/>
                <a:ea typeface="时尚中黑简体" panose="01010104010101010101" pitchFamily="2" charset="-122"/>
              </a:rPr>
              <a:t>如有自动体外除颤器</a:t>
            </a:r>
            <a:r>
              <a:rPr lang="en-US" altLang="zh-CN" dirty="0">
                <a:solidFill>
                  <a:schemeClr val="bg1"/>
                </a:solidFill>
                <a:latin typeface="时尚中黑简体" panose="01010104010101010101" pitchFamily="2" charset="-122"/>
                <a:ea typeface="时尚中黑简体" panose="01010104010101010101" pitchFamily="2" charset="-122"/>
              </a:rPr>
              <a:t>(AED)</a:t>
            </a:r>
            <a:r>
              <a:rPr lang="zh-CN" altLang="en-US" dirty="0">
                <a:solidFill>
                  <a:schemeClr val="bg1"/>
                </a:solidFill>
                <a:latin typeface="时尚中黑简体" panose="01010104010101010101" pitchFamily="2" charset="-122"/>
                <a:ea typeface="时尚中黑简体" panose="01010104010101010101" pitchFamily="2" charset="-122"/>
              </a:rPr>
              <a:t>可进行除颤</a:t>
            </a:r>
          </a:p>
        </p:txBody>
      </p:sp>
    </p:spTree>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ppt_w</p:attrName>
                                        </p:attrNameLst>
                                      </p:cBhvr>
                                      <p:tavLst>
                                        <p:tav tm="0">
                                          <p:val>
                                            <p:fltVal val="0"/>
                                          </p:val>
                                        </p:tav>
                                        <p:tav tm="100000">
                                          <p:val>
                                            <p:strVal val="#ppt_w"/>
                                          </p:val>
                                        </p:tav>
                                      </p:tavLst>
                                    </p:anim>
                                    <p:anim calcmode="lin" valueType="num">
                                      <p:cBhvr>
                                        <p:cTn id="15" dur="500" fill="hold"/>
                                        <p:tgtEl>
                                          <p:spTgt spid="7"/>
                                        </p:tgtEl>
                                        <p:attrNameLst>
                                          <p:attrName>ppt_h</p:attrName>
                                        </p:attrNameLst>
                                      </p:cBhvr>
                                      <p:tavLst>
                                        <p:tav tm="0">
                                          <p:val>
                                            <p:fltVal val="0"/>
                                          </p:val>
                                        </p:tav>
                                        <p:tav tm="100000">
                                          <p:val>
                                            <p:strVal val="#ppt_h"/>
                                          </p:val>
                                        </p:tav>
                                      </p:tavLst>
                                    </p:anim>
                                    <p:animEffect transition="in" filter="fade">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21" presetClass="entr" presetSubtype="1" fill="hold" grpId="1"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wheel(1)">
                                      <p:cBhvr>
                                        <p:cTn id="21" dur="2000"/>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nodeType="click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p:cTn id="26" dur="500" fill="hold"/>
                                        <p:tgtEl>
                                          <p:spTgt spid="4"/>
                                        </p:tgtEl>
                                        <p:attrNameLst>
                                          <p:attrName>ppt_w</p:attrName>
                                        </p:attrNameLst>
                                      </p:cBhvr>
                                      <p:tavLst>
                                        <p:tav tm="0">
                                          <p:val>
                                            <p:fltVal val="0"/>
                                          </p:val>
                                        </p:tav>
                                        <p:tav tm="100000">
                                          <p:val>
                                            <p:strVal val="#ppt_w"/>
                                          </p:val>
                                        </p:tav>
                                      </p:tavLst>
                                    </p:anim>
                                    <p:anim calcmode="lin" valueType="num">
                                      <p:cBhvr>
                                        <p:cTn id="27" dur="500" fill="hold"/>
                                        <p:tgtEl>
                                          <p:spTgt spid="4"/>
                                        </p:tgtEl>
                                        <p:attrNameLst>
                                          <p:attrName>ppt_h</p:attrName>
                                        </p:attrNameLst>
                                      </p:cBhvr>
                                      <p:tavLst>
                                        <p:tav tm="0">
                                          <p:val>
                                            <p:fltVal val="0"/>
                                          </p:val>
                                        </p:tav>
                                        <p:tav tm="100000">
                                          <p:val>
                                            <p:strVal val="#ppt_h"/>
                                          </p:val>
                                        </p:tav>
                                      </p:tavLst>
                                    </p:anim>
                                    <p:animEffect transition="in" filter="fade">
                                      <p:cBhvr>
                                        <p:cTn id="28" dur="500"/>
                                        <p:tgtEl>
                                          <p:spTgt spid="4"/>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nodeType="click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animEffect transition="in" filter="fade">
                                      <p:cBhvr>
                                        <p:cTn id="35" dur="500"/>
                                        <p:tgtEl>
                                          <p:spTgt spid="12"/>
                                        </p:tgtEl>
                                      </p:cBhvr>
                                    </p:animEffect>
                                  </p:childTnLst>
                                </p:cTn>
                              </p:par>
                            </p:childTnLst>
                          </p:cTn>
                        </p:par>
                      </p:childTnLst>
                    </p:cTn>
                  </p:par>
                  <p:par>
                    <p:cTn id="36" fill="hold">
                      <p:stCondLst>
                        <p:cond delay="indefinite"/>
                      </p:stCondLst>
                      <p:childTnLst>
                        <p:par>
                          <p:cTn id="37" fill="hold">
                            <p:stCondLst>
                              <p:cond delay="0"/>
                            </p:stCondLst>
                            <p:childTnLst>
                              <p:par>
                                <p:cTn id="38" presetID="53" presetClass="entr" presetSubtype="16" fill="hold" nodeType="clickEffect">
                                  <p:stCondLst>
                                    <p:cond delay="0"/>
                                  </p:stCondLst>
                                  <p:childTnLst>
                                    <p:set>
                                      <p:cBhvr>
                                        <p:cTn id="39" dur="1" fill="hold">
                                          <p:stCondLst>
                                            <p:cond delay="0"/>
                                          </p:stCondLst>
                                        </p:cTn>
                                        <p:tgtEl>
                                          <p:spTgt spid="15"/>
                                        </p:tgtEl>
                                        <p:attrNameLst>
                                          <p:attrName>style.visibility</p:attrName>
                                        </p:attrNameLst>
                                      </p:cBhvr>
                                      <p:to>
                                        <p:strVal val="visible"/>
                                      </p:to>
                                    </p:set>
                                    <p:anim calcmode="lin" valueType="num">
                                      <p:cBhvr>
                                        <p:cTn id="40" dur="500" fill="hold"/>
                                        <p:tgtEl>
                                          <p:spTgt spid="15"/>
                                        </p:tgtEl>
                                        <p:attrNameLst>
                                          <p:attrName>ppt_w</p:attrName>
                                        </p:attrNameLst>
                                      </p:cBhvr>
                                      <p:tavLst>
                                        <p:tav tm="0">
                                          <p:val>
                                            <p:fltVal val="0"/>
                                          </p:val>
                                        </p:tav>
                                        <p:tav tm="100000">
                                          <p:val>
                                            <p:strVal val="#ppt_w"/>
                                          </p:val>
                                        </p:tav>
                                      </p:tavLst>
                                    </p:anim>
                                    <p:anim calcmode="lin" valueType="num">
                                      <p:cBhvr>
                                        <p:cTn id="41" dur="500" fill="hold"/>
                                        <p:tgtEl>
                                          <p:spTgt spid="15"/>
                                        </p:tgtEl>
                                        <p:attrNameLst>
                                          <p:attrName>ppt_h</p:attrName>
                                        </p:attrNameLst>
                                      </p:cBhvr>
                                      <p:tavLst>
                                        <p:tav tm="0">
                                          <p:val>
                                            <p:fltVal val="0"/>
                                          </p:val>
                                        </p:tav>
                                        <p:tav tm="100000">
                                          <p:val>
                                            <p:strVal val="#ppt_h"/>
                                          </p:val>
                                        </p:tav>
                                      </p:tavLst>
                                    </p:anim>
                                    <p:animEffect transition="in" filter="fade">
                                      <p:cBhvr>
                                        <p:cTn id="42" dur="500"/>
                                        <p:tgtEl>
                                          <p:spTgt spid="15"/>
                                        </p:tgtEl>
                                      </p:cBhvr>
                                    </p:animEffect>
                                  </p:childTnLst>
                                </p:cTn>
                              </p:par>
                            </p:childTnLst>
                          </p:cTn>
                        </p:par>
                      </p:childTnLst>
                    </p:cTn>
                  </p:par>
                  <p:par>
                    <p:cTn id="43" fill="hold">
                      <p:stCondLst>
                        <p:cond delay="indefinite"/>
                      </p:stCondLst>
                      <p:childTnLst>
                        <p:par>
                          <p:cTn id="44" fill="hold">
                            <p:stCondLst>
                              <p:cond delay="0"/>
                            </p:stCondLst>
                            <p:childTnLst>
                              <p:par>
                                <p:cTn id="45" presetID="47" presetClass="entr" presetSubtype="0" fill="hold" grpId="0" nodeType="click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1000"/>
                                        <p:tgtEl>
                                          <p:spTgt spid="33"/>
                                        </p:tgtEl>
                                      </p:cBhvr>
                                    </p:animEffect>
                                    <p:anim calcmode="lin" valueType="num">
                                      <p:cBhvr>
                                        <p:cTn id="48" dur="1000" fill="hold"/>
                                        <p:tgtEl>
                                          <p:spTgt spid="33"/>
                                        </p:tgtEl>
                                        <p:attrNameLst>
                                          <p:attrName>ppt_x</p:attrName>
                                        </p:attrNameLst>
                                      </p:cBhvr>
                                      <p:tavLst>
                                        <p:tav tm="0">
                                          <p:val>
                                            <p:strVal val="#ppt_x"/>
                                          </p:val>
                                        </p:tav>
                                        <p:tav tm="100000">
                                          <p:val>
                                            <p:strVal val="#ppt_x"/>
                                          </p:val>
                                        </p:tav>
                                      </p:tavLst>
                                    </p:anim>
                                    <p:anim calcmode="lin" valueType="num">
                                      <p:cBhvr>
                                        <p:cTn id="49" dur="1000" fill="hold"/>
                                        <p:tgtEl>
                                          <p:spTgt spid="33"/>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0"/>
                                  </p:stCondLst>
                                  <p:childTnLst>
                                    <p:set>
                                      <p:cBhvr>
                                        <p:cTn id="51" dur="1" fill="hold">
                                          <p:stCondLst>
                                            <p:cond delay="0"/>
                                          </p:stCondLst>
                                        </p:cTn>
                                        <p:tgtEl>
                                          <p:spTgt spid="34"/>
                                        </p:tgtEl>
                                        <p:attrNameLst>
                                          <p:attrName>style.visibility</p:attrName>
                                        </p:attrNameLst>
                                      </p:cBhvr>
                                      <p:to>
                                        <p:strVal val="visible"/>
                                      </p:to>
                                    </p:set>
                                    <p:animEffect transition="in" filter="fade">
                                      <p:cBhvr>
                                        <p:cTn id="52" dur="1000"/>
                                        <p:tgtEl>
                                          <p:spTgt spid="34"/>
                                        </p:tgtEl>
                                      </p:cBhvr>
                                    </p:animEffect>
                                    <p:anim calcmode="lin" valueType="num">
                                      <p:cBhvr>
                                        <p:cTn id="53" dur="1000" fill="hold"/>
                                        <p:tgtEl>
                                          <p:spTgt spid="34"/>
                                        </p:tgtEl>
                                        <p:attrNameLst>
                                          <p:attrName>ppt_x</p:attrName>
                                        </p:attrNameLst>
                                      </p:cBhvr>
                                      <p:tavLst>
                                        <p:tav tm="0">
                                          <p:val>
                                            <p:strVal val="#ppt_x"/>
                                          </p:val>
                                        </p:tav>
                                        <p:tav tm="100000">
                                          <p:val>
                                            <p:strVal val="#ppt_x"/>
                                          </p:val>
                                        </p:tav>
                                      </p:tavLst>
                                    </p:anim>
                                    <p:anim calcmode="lin" valueType="num">
                                      <p:cBhvr>
                                        <p:cTn id="54"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7" presetClass="entr" presetSubtype="0" fill="hold" grpId="0" nodeType="clickEffect">
                                  <p:stCondLst>
                                    <p:cond delay="0"/>
                                  </p:stCondLst>
                                  <p:childTnLst>
                                    <p:set>
                                      <p:cBhvr>
                                        <p:cTn id="58" dur="1" fill="hold">
                                          <p:stCondLst>
                                            <p:cond delay="0"/>
                                          </p:stCondLst>
                                        </p:cTn>
                                        <p:tgtEl>
                                          <p:spTgt spid="37"/>
                                        </p:tgtEl>
                                        <p:attrNameLst>
                                          <p:attrName>style.visibility</p:attrName>
                                        </p:attrNameLst>
                                      </p:cBhvr>
                                      <p:to>
                                        <p:strVal val="visible"/>
                                      </p:to>
                                    </p:set>
                                    <p:animEffect transition="in" filter="fade">
                                      <p:cBhvr>
                                        <p:cTn id="59" dur="1000"/>
                                        <p:tgtEl>
                                          <p:spTgt spid="37"/>
                                        </p:tgtEl>
                                      </p:cBhvr>
                                    </p:animEffect>
                                    <p:anim calcmode="lin" valueType="num">
                                      <p:cBhvr>
                                        <p:cTn id="60" dur="1000" fill="hold"/>
                                        <p:tgtEl>
                                          <p:spTgt spid="37"/>
                                        </p:tgtEl>
                                        <p:attrNameLst>
                                          <p:attrName>ppt_x</p:attrName>
                                        </p:attrNameLst>
                                      </p:cBhvr>
                                      <p:tavLst>
                                        <p:tav tm="0">
                                          <p:val>
                                            <p:strVal val="#ppt_x"/>
                                          </p:val>
                                        </p:tav>
                                        <p:tav tm="100000">
                                          <p:val>
                                            <p:strVal val="#ppt_x"/>
                                          </p:val>
                                        </p:tav>
                                      </p:tavLst>
                                    </p:anim>
                                    <p:anim calcmode="lin" valueType="num">
                                      <p:cBhvr>
                                        <p:cTn id="61" dur="1000" fill="hold"/>
                                        <p:tgtEl>
                                          <p:spTgt spid="37"/>
                                        </p:tgtEl>
                                        <p:attrNameLst>
                                          <p:attrName>ppt_y</p:attrName>
                                        </p:attrNameLst>
                                      </p:cBhvr>
                                      <p:tavLst>
                                        <p:tav tm="0">
                                          <p:val>
                                            <p:strVal val="#ppt_y-.1"/>
                                          </p:val>
                                        </p:tav>
                                        <p:tav tm="100000">
                                          <p:val>
                                            <p:strVal val="#ppt_y"/>
                                          </p:val>
                                        </p:tav>
                                      </p:tavLst>
                                    </p:anim>
                                  </p:childTnLst>
                                </p:cTn>
                              </p:par>
                              <p:par>
                                <p:cTn id="62" presetID="47" presetClass="entr" presetSubtype="0" fill="hold" grpId="0" nodeType="withEffect">
                                  <p:stCondLst>
                                    <p:cond delay="0"/>
                                  </p:stCondLst>
                                  <p:childTnLst>
                                    <p:set>
                                      <p:cBhvr>
                                        <p:cTn id="63" dur="1" fill="hold">
                                          <p:stCondLst>
                                            <p:cond delay="0"/>
                                          </p:stCondLst>
                                        </p:cTn>
                                        <p:tgtEl>
                                          <p:spTgt spid="38"/>
                                        </p:tgtEl>
                                        <p:attrNameLst>
                                          <p:attrName>style.visibility</p:attrName>
                                        </p:attrNameLst>
                                      </p:cBhvr>
                                      <p:to>
                                        <p:strVal val="visible"/>
                                      </p:to>
                                    </p:set>
                                    <p:animEffect transition="in" filter="fade">
                                      <p:cBhvr>
                                        <p:cTn id="64" dur="1000"/>
                                        <p:tgtEl>
                                          <p:spTgt spid="38"/>
                                        </p:tgtEl>
                                      </p:cBhvr>
                                    </p:animEffect>
                                    <p:anim calcmode="lin" valueType="num">
                                      <p:cBhvr>
                                        <p:cTn id="65" dur="1000" fill="hold"/>
                                        <p:tgtEl>
                                          <p:spTgt spid="38"/>
                                        </p:tgtEl>
                                        <p:attrNameLst>
                                          <p:attrName>ppt_x</p:attrName>
                                        </p:attrNameLst>
                                      </p:cBhvr>
                                      <p:tavLst>
                                        <p:tav tm="0">
                                          <p:val>
                                            <p:strVal val="#ppt_x"/>
                                          </p:val>
                                        </p:tav>
                                        <p:tav tm="100000">
                                          <p:val>
                                            <p:strVal val="#ppt_x"/>
                                          </p:val>
                                        </p:tav>
                                      </p:tavLst>
                                    </p:anim>
                                    <p:anim calcmode="lin" valueType="num">
                                      <p:cBhvr>
                                        <p:cTn id="66"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47" presetClass="entr" presetSubtype="0" fill="hold" grpId="0" nodeType="clickEffect">
                                  <p:stCondLst>
                                    <p:cond delay="0"/>
                                  </p:stCondLst>
                                  <p:childTnLst>
                                    <p:set>
                                      <p:cBhvr>
                                        <p:cTn id="70" dur="1" fill="hold">
                                          <p:stCondLst>
                                            <p:cond delay="0"/>
                                          </p:stCondLst>
                                        </p:cTn>
                                        <p:tgtEl>
                                          <p:spTgt spid="35"/>
                                        </p:tgtEl>
                                        <p:attrNameLst>
                                          <p:attrName>style.visibility</p:attrName>
                                        </p:attrNameLst>
                                      </p:cBhvr>
                                      <p:to>
                                        <p:strVal val="visible"/>
                                      </p:to>
                                    </p:set>
                                    <p:animEffect transition="in" filter="fade">
                                      <p:cBhvr>
                                        <p:cTn id="71" dur="1000"/>
                                        <p:tgtEl>
                                          <p:spTgt spid="35"/>
                                        </p:tgtEl>
                                      </p:cBhvr>
                                    </p:animEffect>
                                    <p:anim calcmode="lin" valueType="num">
                                      <p:cBhvr>
                                        <p:cTn id="72" dur="1000" fill="hold"/>
                                        <p:tgtEl>
                                          <p:spTgt spid="35"/>
                                        </p:tgtEl>
                                        <p:attrNameLst>
                                          <p:attrName>ppt_x</p:attrName>
                                        </p:attrNameLst>
                                      </p:cBhvr>
                                      <p:tavLst>
                                        <p:tav tm="0">
                                          <p:val>
                                            <p:strVal val="#ppt_x"/>
                                          </p:val>
                                        </p:tav>
                                        <p:tav tm="100000">
                                          <p:val>
                                            <p:strVal val="#ppt_x"/>
                                          </p:val>
                                        </p:tav>
                                      </p:tavLst>
                                    </p:anim>
                                    <p:anim calcmode="lin" valueType="num">
                                      <p:cBhvr>
                                        <p:cTn id="73" dur="1000" fill="hold"/>
                                        <p:tgtEl>
                                          <p:spTgt spid="35"/>
                                        </p:tgtEl>
                                        <p:attrNameLst>
                                          <p:attrName>ppt_y</p:attrName>
                                        </p:attrNameLst>
                                      </p:cBhvr>
                                      <p:tavLst>
                                        <p:tav tm="0">
                                          <p:val>
                                            <p:strVal val="#ppt_y-.1"/>
                                          </p:val>
                                        </p:tav>
                                        <p:tav tm="100000">
                                          <p:val>
                                            <p:strVal val="#ppt_y"/>
                                          </p:val>
                                        </p:tav>
                                      </p:tavLst>
                                    </p:anim>
                                  </p:childTnLst>
                                </p:cTn>
                              </p:par>
                              <p:par>
                                <p:cTn id="74" presetID="47" presetClass="entr" presetSubtype="0" fill="hold" grpId="0" nodeType="withEffect">
                                  <p:stCondLst>
                                    <p:cond delay="0"/>
                                  </p:stCondLst>
                                  <p:childTnLst>
                                    <p:set>
                                      <p:cBhvr>
                                        <p:cTn id="75" dur="1" fill="hold">
                                          <p:stCondLst>
                                            <p:cond delay="0"/>
                                          </p:stCondLst>
                                        </p:cTn>
                                        <p:tgtEl>
                                          <p:spTgt spid="36"/>
                                        </p:tgtEl>
                                        <p:attrNameLst>
                                          <p:attrName>style.visibility</p:attrName>
                                        </p:attrNameLst>
                                      </p:cBhvr>
                                      <p:to>
                                        <p:strVal val="visible"/>
                                      </p:to>
                                    </p:set>
                                    <p:animEffect transition="in" filter="fade">
                                      <p:cBhvr>
                                        <p:cTn id="76" dur="1000"/>
                                        <p:tgtEl>
                                          <p:spTgt spid="36"/>
                                        </p:tgtEl>
                                      </p:cBhvr>
                                    </p:animEffect>
                                    <p:anim calcmode="lin" valueType="num">
                                      <p:cBhvr>
                                        <p:cTn id="77" dur="1000" fill="hold"/>
                                        <p:tgtEl>
                                          <p:spTgt spid="36"/>
                                        </p:tgtEl>
                                        <p:attrNameLst>
                                          <p:attrName>ppt_x</p:attrName>
                                        </p:attrNameLst>
                                      </p:cBhvr>
                                      <p:tavLst>
                                        <p:tav tm="0">
                                          <p:val>
                                            <p:strVal val="#ppt_x"/>
                                          </p:val>
                                        </p:tav>
                                        <p:tav tm="100000">
                                          <p:val>
                                            <p:strVal val="#ppt_x"/>
                                          </p:val>
                                        </p:tav>
                                      </p:tavLst>
                                    </p:anim>
                                    <p:anim calcmode="lin" valueType="num">
                                      <p:cBhvr>
                                        <p:cTn id="78"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47" presetClass="entr" presetSubtype="0" fill="hold" grpId="0" nodeType="clickEffect">
                                  <p:stCondLst>
                                    <p:cond delay="0"/>
                                  </p:stCondLst>
                                  <p:childTnLst>
                                    <p:set>
                                      <p:cBhvr>
                                        <p:cTn id="82" dur="1" fill="hold">
                                          <p:stCondLst>
                                            <p:cond delay="0"/>
                                          </p:stCondLst>
                                        </p:cTn>
                                        <p:tgtEl>
                                          <p:spTgt spid="39"/>
                                        </p:tgtEl>
                                        <p:attrNameLst>
                                          <p:attrName>style.visibility</p:attrName>
                                        </p:attrNameLst>
                                      </p:cBhvr>
                                      <p:to>
                                        <p:strVal val="visible"/>
                                      </p:to>
                                    </p:set>
                                    <p:animEffect transition="in" filter="fade">
                                      <p:cBhvr>
                                        <p:cTn id="83" dur="1000"/>
                                        <p:tgtEl>
                                          <p:spTgt spid="39"/>
                                        </p:tgtEl>
                                      </p:cBhvr>
                                    </p:animEffect>
                                    <p:anim calcmode="lin" valueType="num">
                                      <p:cBhvr>
                                        <p:cTn id="84" dur="1000" fill="hold"/>
                                        <p:tgtEl>
                                          <p:spTgt spid="39"/>
                                        </p:tgtEl>
                                        <p:attrNameLst>
                                          <p:attrName>ppt_x</p:attrName>
                                        </p:attrNameLst>
                                      </p:cBhvr>
                                      <p:tavLst>
                                        <p:tav tm="0">
                                          <p:val>
                                            <p:strVal val="#ppt_x"/>
                                          </p:val>
                                        </p:tav>
                                        <p:tav tm="100000">
                                          <p:val>
                                            <p:strVal val="#ppt_x"/>
                                          </p:val>
                                        </p:tav>
                                      </p:tavLst>
                                    </p:anim>
                                    <p:anim calcmode="lin" valueType="num">
                                      <p:cBhvr>
                                        <p:cTn id="85" dur="1000" fill="hold"/>
                                        <p:tgtEl>
                                          <p:spTgt spid="39"/>
                                        </p:tgtEl>
                                        <p:attrNameLst>
                                          <p:attrName>ppt_y</p:attrName>
                                        </p:attrNameLst>
                                      </p:cBhvr>
                                      <p:tavLst>
                                        <p:tav tm="0">
                                          <p:val>
                                            <p:strVal val="#ppt_y-.1"/>
                                          </p:val>
                                        </p:tav>
                                        <p:tav tm="100000">
                                          <p:val>
                                            <p:strVal val="#ppt_y"/>
                                          </p:val>
                                        </p:tav>
                                      </p:tavLst>
                                    </p:anim>
                                  </p:childTnLst>
                                </p:cTn>
                              </p:par>
                              <p:par>
                                <p:cTn id="86" presetID="47" presetClass="entr" presetSubtype="0" fill="hold" grpId="0" nodeType="withEffect">
                                  <p:stCondLst>
                                    <p:cond delay="0"/>
                                  </p:stCondLst>
                                  <p:childTnLst>
                                    <p:set>
                                      <p:cBhvr>
                                        <p:cTn id="87" dur="1" fill="hold">
                                          <p:stCondLst>
                                            <p:cond delay="0"/>
                                          </p:stCondLst>
                                        </p:cTn>
                                        <p:tgtEl>
                                          <p:spTgt spid="40"/>
                                        </p:tgtEl>
                                        <p:attrNameLst>
                                          <p:attrName>style.visibility</p:attrName>
                                        </p:attrNameLst>
                                      </p:cBhvr>
                                      <p:to>
                                        <p:strVal val="visible"/>
                                      </p:to>
                                    </p:set>
                                    <p:animEffect transition="in" filter="fade">
                                      <p:cBhvr>
                                        <p:cTn id="88" dur="1000"/>
                                        <p:tgtEl>
                                          <p:spTgt spid="40"/>
                                        </p:tgtEl>
                                      </p:cBhvr>
                                    </p:animEffect>
                                    <p:anim calcmode="lin" valueType="num">
                                      <p:cBhvr>
                                        <p:cTn id="89" dur="1000" fill="hold"/>
                                        <p:tgtEl>
                                          <p:spTgt spid="40"/>
                                        </p:tgtEl>
                                        <p:attrNameLst>
                                          <p:attrName>ppt_x</p:attrName>
                                        </p:attrNameLst>
                                      </p:cBhvr>
                                      <p:tavLst>
                                        <p:tav tm="0">
                                          <p:val>
                                            <p:strVal val="#ppt_x"/>
                                          </p:val>
                                        </p:tav>
                                        <p:tav tm="100000">
                                          <p:val>
                                            <p:strVal val="#ppt_x"/>
                                          </p:val>
                                        </p:tav>
                                      </p:tavLst>
                                    </p:anim>
                                    <p:anim calcmode="lin" valueType="num">
                                      <p:cBhvr>
                                        <p:cTn id="90"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53" presetClass="entr" presetSubtype="16" fill="hold" nodeType="clickEffect">
                                  <p:stCondLst>
                                    <p:cond delay="0"/>
                                  </p:stCondLst>
                                  <p:childTnLst>
                                    <p:set>
                                      <p:cBhvr>
                                        <p:cTn id="94" dur="1" fill="hold">
                                          <p:stCondLst>
                                            <p:cond delay="0"/>
                                          </p:stCondLst>
                                        </p:cTn>
                                        <p:tgtEl>
                                          <p:spTgt spid="42"/>
                                        </p:tgtEl>
                                        <p:attrNameLst>
                                          <p:attrName>style.visibility</p:attrName>
                                        </p:attrNameLst>
                                      </p:cBhvr>
                                      <p:to>
                                        <p:strVal val="visible"/>
                                      </p:to>
                                    </p:set>
                                    <p:anim calcmode="lin" valueType="num">
                                      <p:cBhvr>
                                        <p:cTn id="95" dur="500" fill="hold"/>
                                        <p:tgtEl>
                                          <p:spTgt spid="42"/>
                                        </p:tgtEl>
                                        <p:attrNameLst>
                                          <p:attrName>ppt_w</p:attrName>
                                        </p:attrNameLst>
                                      </p:cBhvr>
                                      <p:tavLst>
                                        <p:tav tm="0">
                                          <p:val>
                                            <p:fltVal val="0"/>
                                          </p:val>
                                        </p:tav>
                                        <p:tav tm="100000">
                                          <p:val>
                                            <p:strVal val="#ppt_w"/>
                                          </p:val>
                                        </p:tav>
                                      </p:tavLst>
                                    </p:anim>
                                    <p:anim calcmode="lin" valueType="num">
                                      <p:cBhvr>
                                        <p:cTn id="96" dur="500" fill="hold"/>
                                        <p:tgtEl>
                                          <p:spTgt spid="42"/>
                                        </p:tgtEl>
                                        <p:attrNameLst>
                                          <p:attrName>ppt_h</p:attrName>
                                        </p:attrNameLst>
                                      </p:cBhvr>
                                      <p:tavLst>
                                        <p:tav tm="0">
                                          <p:val>
                                            <p:fltVal val="0"/>
                                          </p:val>
                                        </p:tav>
                                        <p:tav tm="100000">
                                          <p:val>
                                            <p:strVal val="#ppt_h"/>
                                          </p:val>
                                        </p:tav>
                                      </p:tavLst>
                                    </p:anim>
                                    <p:animEffect transition="in" filter="fade">
                                      <p:cBhvr>
                                        <p:cTn id="97" dur="500"/>
                                        <p:tgtEl>
                                          <p:spTgt spid="42"/>
                                        </p:tgtEl>
                                      </p:cBhvr>
                                    </p:animEffect>
                                  </p:childTnLst>
                                </p:cTn>
                              </p:par>
                            </p:childTnLst>
                          </p:cTn>
                        </p:par>
                      </p:childTnLst>
                    </p:cTn>
                  </p:par>
                  <p:par>
                    <p:cTn id="98" fill="hold">
                      <p:stCondLst>
                        <p:cond delay="indefinite"/>
                      </p:stCondLst>
                      <p:childTnLst>
                        <p:par>
                          <p:cTn id="99" fill="hold">
                            <p:stCondLst>
                              <p:cond delay="0"/>
                            </p:stCondLst>
                            <p:childTnLst>
                              <p:par>
                                <p:cTn id="100" presetID="47" presetClass="entr" presetSubtype="0" fill="hold" grpId="0" nodeType="clickEffect">
                                  <p:stCondLst>
                                    <p:cond delay="0"/>
                                  </p:stCondLst>
                                  <p:childTnLst>
                                    <p:set>
                                      <p:cBhvr>
                                        <p:cTn id="101" dur="1" fill="hold">
                                          <p:stCondLst>
                                            <p:cond delay="0"/>
                                          </p:stCondLst>
                                        </p:cTn>
                                        <p:tgtEl>
                                          <p:spTgt spid="53"/>
                                        </p:tgtEl>
                                        <p:attrNameLst>
                                          <p:attrName>style.visibility</p:attrName>
                                        </p:attrNameLst>
                                      </p:cBhvr>
                                      <p:to>
                                        <p:strVal val="visible"/>
                                      </p:to>
                                    </p:set>
                                    <p:animEffect transition="in" filter="fade">
                                      <p:cBhvr>
                                        <p:cTn id="102" dur="1000"/>
                                        <p:tgtEl>
                                          <p:spTgt spid="53"/>
                                        </p:tgtEl>
                                      </p:cBhvr>
                                    </p:animEffect>
                                    <p:anim calcmode="lin" valueType="num">
                                      <p:cBhvr>
                                        <p:cTn id="103" dur="1000" fill="hold"/>
                                        <p:tgtEl>
                                          <p:spTgt spid="53"/>
                                        </p:tgtEl>
                                        <p:attrNameLst>
                                          <p:attrName>ppt_x</p:attrName>
                                        </p:attrNameLst>
                                      </p:cBhvr>
                                      <p:tavLst>
                                        <p:tav tm="0">
                                          <p:val>
                                            <p:strVal val="#ppt_x"/>
                                          </p:val>
                                        </p:tav>
                                        <p:tav tm="100000">
                                          <p:val>
                                            <p:strVal val="#ppt_x"/>
                                          </p:val>
                                        </p:tav>
                                      </p:tavLst>
                                    </p:anim>
                                    <p:anim calcmode="lin" valueType="num">
                                      <p:cBhvr>
                                        <p:cTn id="104" dur="1000" fill="hold"/>
                                        <p:tgtEl>
                                          <p:spTgt spid="53"/>
                                        </p:tgtEl>
                                        <p:attrNameLst>
                                          <p:attrName>ppt_y</p:attrName>
                                        </p:attrNameLst>
                                      </p:cBhvr>
                                      <p:tavLst>
                                        <p:tav tm="0">
                                          <p:val>
                                            <p:strVal val="#ppt_y-.1"/>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47" presetClass="entr" presetSubtype="0" fill="hold" grpId="0" nodeType="clickEffect">
                                  <p:stCondLst>
                                    <p:cond delay="0"/>
                                  </p:stCondLst>
                                  <p:childTnLst>
                                    <p:set>
                                      <p:cBhvr>
                                        <p:cTn id="108" dur="1" fill="hold">
                                          <p:stCondLst>
                                            <p:cond delay="0"/>
                                          </p:stCondLst>
                                        </p:cTn>
                                        <p:tgtEl>
                                          <p:spTgt spid="54"/>
                                        </p:tgtEl>
                                        <p:attrNameLst>
                                          <p:attrName>style.visibility</p:attrName>
                                        </p:attrNameLst>
                                      </p:cBhvr>
                                      <p:to>
                                        <p:strVal val="visible"/>
                                      </p:to>
                                    </p:set>
                                    <p:animEffect transition="in" filter="fade">
                                      <p:cBhvr>
                                        <p:cTn id="109" dur="1000"/>
                                        <p:tgtEl>
                                          <p:spTgt spid="54"/>
                                        </p:tgtEl>
                                      </p:cBhvr>
                                    </p:animEffect>
                                    <p:anim calcmode="lin" valueType="num">
                                      <p:cBhvr>
                                        <p:cTn id="110" dur="1000" fill="hold"/>
                                        <p:tgtEl>
                                          <p:spTgt spid="54"/>
                                        </p:tgtEl>
                                        <p:attrNameLst>
                                          <p:attrName>ppt_x</p:attrName>
                                        </p:attrNameLst>
                                      </p:cBhvr>
                                      <p:tavLst>
                                        <p:tav tm="0">
                                          <p:val>
                                            <p:strVal val="#ppt_x"/>
                                          </p:val>
                                        </p:tav>
                                        <p:tav tm="100000">
                                          <p:val>
                                            <p:strVal val="#ppt_x"/>
                                          </p:val>
                                        </p:tav>
                                      </p:tavLst>
                                    </p:anim>
                                    <p:anim calcmode="lin" valueType="num">
                                      <p:cBhvr>
                                        <p:cTn id="111" dur="1000" fill="hold"/>
                                        <p:tgtEl>
                                          <p:spTgt spid="54"/>
                                        </p:tgtEl>
                                        <p:attrNameLst>
                                          <p:attrName>ppt_y</p:attrName>
                                        </p:attrNameLst>
                                      </p:cBhvr>
                                      <p:tavLst>
                                        <p:tav tm="0">
                                          <p:val>
                                            <p:strVal val="#ppt_y-.1"/>
                                          </p:val>
                                        </p:tav>
                                        <p:tav tm="100000">
                                          <p:val>
                                            <p:strVal val="#ppt_y"/>
                                          </p:val>
                                        </p:tav>
                                      </p:tavLst>
                                    </p:anim>
                                  </p:childTnLst>
                                </p:cTn>
                              </p:par>
                            </p:childTnLst>
                          </p:cTn>
                        </p:par>
                      </p:childTnLst>
                    </p:cTn>
                  </p:par>
                  <p:par>
                    <p:cTn id="112" fill="hold">
                      <p:stCondLst>
                        <p:cond delay="indefinite"/>
                      </p:stCondLst>
                      <p:childTnLst>
                        <p:par>
                          <p:cTn id="113" fill="hold">
                            <p:stCondLst>
                              <p:cond delay="0"/>
                            </p:stCondLst>
                            <p:childTnLst>
                              <p:par>
                                <p:cTn id="114" presetID="47" presetClass="entr" presetSubtype="0" fill="hold" grpId="0" nodeType="clickEffect">
                                  <p:stCondLst>
                                    <p:cond delay="0"/>
                                  </p:stCondLst>
                                  <p:childTnLst>
                                    <p:set>
                                      <p:cBhvr>
                                        <p:cTn id="115" dur="1" fill="hold">
                                          <p:stCondLst>
                                            <p:cond delay="0"/>
                                          </p:stCondLst>
                                        </p:cTn>
                                        <p:tgtEl>
                                          <p:spTgt spid="55"/>
                                        </p:tgtEl>
                                        <p:attrNameLst>
                                          <p:attrName>style.visibility</p:attrName>
                                        </p:attrNameLst>
                                      </p:cBhvr>
                                      <p:to>
                                        <p:strVal val="visible"/>
                                      </p:to>
                                    </p:set>
                                    <p:animEffect transition="in" filter="fade">
                                      <p:cBhvr>
                                        <p:cTn id="116" dur="1000"/>
                                        <p:tgtEl>
                                          <p:spTgt spid="55"/>
                                        </p:tgtEl>
                                      </p:cBhvr>
                                    </p:animEffect>
                                    <p:anim calcmode="lin" valueType="num">
                                      <p:cBhvr>
                                        <p:cTn id="117" dur="1000" fill="hold"/>
                                        <p:tgtEl>
                                          <p:spTgt spid="55"/>
                                        </p:tgtEl>
                                        <p:attrNameLst>
                                          <p:attrName>ppt_x</p:attrName>
                                        </p:attrNameLst>
                                      </p:cBhvr>
                                      <p:tavLst>
                                        <p:tav tm="0">
                                          <p:val>
                                            <p:strVal val="#ppt_x"/>
                                          </p:val>
                                        </p:tav>
                                        <p:tav tm="100000">
                                          <p:val>
                                            <p:strVal val="#ppt_x"/>
                                          </p:val>
                                        </p:tav>
                                      </p:tavLst>
                                    </p:anim>
                                    <p:anim calcmode="lin" valueType="num">
                                      <p:cBhvr>
                                        <p:cTn id="118" dur="1000" fill="hold"/>
                                        <p:tgtEl>
                                          <p:spTgt spid="5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bldLvl="0" animBg="1"/>
      <p:bldP spid="33" grpId="0"/>
      <p:bldP spid="34" grpId="0"/>
      <p:bldP spid="35" grpId="0"/>
      <p:bldP spid="36" grpId="0"/>
      <p:bldP spid="37" grpId="0"/>
      <p:bldP spid="38" grpId="0"/>
      <p:bldP spid="39" grpId="0"/>
      <p:bldP spid="40" grpId="0"/>
      <p:bldP spid="53" grpId="0"/>
      <p:bldP spid="54" grpId="0"/>
      <p:bldP spid="5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a:spLocks noChangeArrowheads="1"/>
          </p:cNvSpPr>
          <p:nvPr/>
        </p:nvSpPr>
        <p:spPr bwMode="auto">
          <a:xfrm>
            <a:off x="666751" y="642939"/>
            <a:ext cx="1569660" cy="646331"/>
          </a:xfrm>
          <a:prstGeom prst="rect">
            <a:avLst/>
          </a:prstGeom>
          <a:noFill/>
          <a:ln w="9525">
            <a:noFill/>
            <a:miter lim="800000"/>
          </a:ln>
        </p:spPr>
        <p:txBody>
          <a:bodyPr wrap="none">
            <a:spAutoFit/>
          </a:bodyPr>
          <a:lstStyle/>
          <a:p>
            <a:r>
              <a:rPr lang="zh-CN" altLang="en-US" sz="3600" dirty="0" smtClean="0">
                <a:solidFill>
                  <a:srgbClr val="002060"/>
                </a:solidFill>
              </a:rPr>
              <a:t>安全绳</a:t>
            </a:r>
            <a:endParaRPr lang="zh-CN" altLang="en-US" sz="3600" dirty="0">
              <a:solidFill>
                <a:srgbClr val="002060"/>
              </a:solidFill>
            </a:endParaRPr>
          </a:p>
        </p:txBody>
      </p:sp>
      <p:pic>
        <p:nvPicPr>
          <p:cNvPr id="7" name="图片 6" descr="安全绳.jpeg"/>
          <p:cNvPicPr>
            <a:picLocks noChangeAspect="1"/>
          </p:cNvPicPr>
          <p:nvPr/>
        </p:nvPicPr>
        <p:blipFill>
          <a:blip r:embed="rId2"/>
          <a:stretch>
            <a:fillRect/>
          </a:stretch>
        </p:blipFill>
        <p:spPr>
          <a:xfrm>
            <a:off x="2913681" y="1285801"/>
            <a:ext cx="7532176" cy="5002714"/>
          </a:xfrm>
          <a:prstGeom prst="rect">
            <a:avLst/>
          </a:prstGeom>
          <a:ln>
            <a:noFill/>
          </a:ln>
          <a:effectLst>
            <a:outerShdw blurRad="190500" algn="tl" rotWithShape="0">
              <a:srgbClr val="000000">
                <a:alpha val="70000"/>
              </a:srgbClr>
            </a:outerShdw>
          </a:effectLst>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 calcmode="lin" valueType="num">
                                      <p:cBhvr additive="base">
                                        <p:cTn id="7"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allAtOnce"/>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Shape 6709"/>
          <p:cNvSpPr/>
          <p:nvPr/>
        </p:nvSpPr>
        <p:spPr>
          <a:xfrm>
            <a:off x="0" y="3133264"/>
            <a:ext cx="12192000" cy="3724736"/>
          </a:xfrm>
          <a:prstGeom prst="rect">
            <a:avLst/>
          </a:prstGeom>
          <a:solidFill>
            <a:srgbClr val="005DA7"/>
          </a:solidFill>
          <a:ln w="12700" cap="flat">
            <a:noFill/>
            <a:miter lim="400000"/>
          </a:ln>
          <a:effectLst/>
        </p:spPr>
        <p:txBody>
          <a:bodyPr wrap="square" lIns="50800" tIns="50800" rIns="50800" bIns="50800" numCol="1" anchor="ctr">
            <a:noAutofit/>
          </a:bodyPr>
          <a:lstStyle>
            <a:lvl1pPr algn="ctr">
              <a:defRPr sz="3000">
                <a:solidFill>
                  <a:srgbClr val="F6F6F6"/>
                </a:solidFill>
              </a:defRPr>
            </a:lvl1pPr>
          </a:lstStyle>
          <a:p>
            <a:pPr lvl="0">
              <a:defRPr sz="1800">
                <a:solidFill>
                  <a:srgbClr val="000000"/>
                </a:solidFill>
              </a:defRPr>
            </a:pPr>
            <a:endParaRPr lang="en-US" sz="3000">
              <a:solidFill>
                <a:srgbClr val="F6F6F6"/>
              </a:solidFill>
            </a:endParaRPr>
          </a:p>
        </p:txBody>
      </p:sp>
      <p:grpSp>
        <p:nvGrpSpPr>
          <p:cNvPr id="39" name="组合 38"/>
          <p:cNvGrpSpPr/>
          <p:nvPr/>
        </p:nvGrpSpPr>
        <p:grpSpPr>
          <a:xfrm>
            <a:off x="1232093" y="1092663"/>
            <a:ext cx="10445556" cy="1689713"/>
            <a:chOff x="1377696" y="1767835"/>
            <a:chExt cx="2142756" cy="8272673"/>
          </a:xfrm>
        </p:grpSpPr>
        <p:sp>
          <p:nvSpPr>
            <p:cNvPr id="40" name="矩形 39"/>
            <p:cNvSpPr/>
            <p:nvPr/>
          </p:nvSpPr>
          <p:spPr>
            <a:xfrm>
              <a:off x="1377696" y="1767835"/>
              <a:ext cx="2142756" cy="8272673"/>
            </a:xfrm>
            <a:prstGeom prst="rect">
              <a:avLst/>
            </a:prstGeom>
            <a:noFill/>
            <a:ln w="28575">
              <a:solidFill>
                <a:srgbClr val="005DA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nvSpPr>
          <p:spPr>
            <a:xfrm>
              <a:off x="1499938" y="2776029"/>
              <a:ext cx="693342" cy="6479430"/>
            </a:xfrm>
            <a:prstGeom prst="rect">
              <a:avLst/>
            </a:prstGeom>
            <a:noFill/>
          </p:spPr>
          <p:txBody>
            <a:bodyPr wrap="square" rtlCol="0">
              <a:spAutoFit/>
            </a:bodyPr>
            <a:lstStyle/>
            <a:p>
              <a:r>
                <a:rPr lang="zh-CN" altLang="en-US" sz="2000" dirty="0">
                  <a:solidFill>
                    <a:srgbClr val="005DA7"/>
                  </a:solidFill>
                  <a:latin typeface="时尚中黑简体" panose="01010104010101010101" pitchFamily="2" charset="-122"/>
                  <a:ea typeface="时尚中黑简体" panose="01010104010101010101" pitchFamily="2" charset="-122"/>
                </a:rPr>
                <a:t>适用于心跳呼吸停止病人。将病人放置于仰卧位，使病人头、颈、躯干平直无弯曲，双手放于躯干两侧。</a:t>
              </a:r>
            </a:p>
          </p:txBody>
        </p:sp>
      </p:grpSp>
      <p:grpSp>
        <p:nvGrpSpPr>
          <p:cNvPr id="2" name="组合 1"/>
          <p:cNvGrpSpPr/>
          <p:nvPr/>
        </p:nvGrpSpPr>
        <p:grpSpPr>
          <a:xfrm>
            <a:off x="377952" y="329184"/>
            <a:ext cx="3501019" cy="792480"/>
            <a:chOff x="377952" y="329184"/>
            <a:chExt cx="3501019" cy="792480"/>
          </a:xfrm>
        </p:grpSpPr>
        <p:sp>
          <p:nvSpPr>
            <p:cNvPr id="4" name="椭圆 3"/>
            <p:cNvSpPr/>
            <p:nvPr/>
          </p:nvSpPr>
          <p:spPr>
            <a:xfrm>
              <a:off x="377952" y="329184"/>
              <a:ext cx="792480" cy="792480"/>
            </a:xfrm>
            <a:prstGeom prst="ellipse">
              <a:avLst/>
            </a:prstGeom>
            <a:solidFill>
              <a:srgbClr val="005D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5400000">
              <a:off x="637903" y="600456"/>
              <a:ext cx="321346" cy="24993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1232093" y="413623"/>
              <a:ext cx="2646878" cy="584775"/>
            </a:xfrm>
            <a:prstGeom prst="rect">
              <a:avLst/>
            </a:prstGeom>
            <a:noFill/>
          </p:spPr>
          <p:txBody>
            <a:bodyPr wrap="none" rtlCol="0">
              <a:spAutoFit/>
            </a:bodyPr>
            <a:lstStyle/>
            <a:p>
              <a:r>
                <a:rPr lang="zh-CN" altLang="en-US" sz="3200" dirty="0">
                  <a:solidFill>
                    <a:srgbClr val="005DA7"/>
                  </a:solidFill>
                  <a:latin typeface="时尚中黑简体" panose="01010104010101010101" pitchFamily="2" charset="-122"/>
                  <a:ea typeface="时尚中黑简体" panose="01010104010101010101" pitchFamily="2" charset="-122"/>
                </a:rPr>
                <a:t>心肺复苏体位</a:t>
              </a:r>
            </a:p>
          </p:txBody>
        </p:sp>
      </p:grpSp>
      <p:grpSp>
        <p:nvGrpSpPr>
          <p:cNvPr id="27" name="组合 26"/>
          <p:cNvGrpSpPr/>
          <p:nvPr/>
        </p:nvGrpSpPr>
        <p:grpSpPr>
          <a:xfrm>
            <a:off x="945603" y="1196503"/>
            <a:ext cx="685752" cy="1409897"/>
            <a:chOff x="1859279" y="5175503"/>
            <a:chExt cx="525360" cy="1409897"/>
          </a:xfrm>
        </p:grpSpPr>
        <p:sp>
          <p:nvSpPr>
            <p:cNvPr id="15" name="矩形 14"/>
            <p:cNvSpPr/>
            <p:nvPr/>
          </p:nvSpPr>
          <p:spPr>
            <a:xfrm>
              <a:off x="1859279" y="5175503"/>
              <a:ext cx="525360" cy="1409897"/>
            </a:xfrm>
            <a:prstGeom prst="rect">
              <a:avLst/>
            </a:prstGeom>
            <a:solidFill>
              <a:schemeClr val="bg1"/>
            </a:solidFill>
            <a:ln>
              <a:solidFill>
                <a:srgbClr val="005DA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1959849" y="5261961"/>
              <a:ext cx="337965" cy="1323439"/>
            </a:xfrm>
            <a:prstGeom prst="rect">
              <a:avLst/>
            </a:prstGeom>
            <a:noFill/>
          </p:spPr>
          <p:txBody>
            <a:bodyPr wrap="none" rtlCol="0">
              <a:spAutoFit/>
            </a:bodyPr>
            <a:lstStyle/>
            <a:p>
              <a:r>
                <a:rPr lang="zh-CN" altLang="en-US" sz="2000" dirty="0">
                  <a:solidFill>
                    <a:srgbClr val="005DA7"/>
                  </a:solidFill>
                  <a:latin typeface="时尚中黑简体" panose="01010104010101010101" pitchFamily="2" charset="-122"/>
                  <a:ea typeface="时尚中黑简体" panose="01010104010101010101" pitchFamily="2" charset="-122"/>
                </a:rPr>
                <a:t>复</a:t>
              </a:r>
              <a:endParaRPr lang="en-US" altLang="zh-CN" sz="2000" dirty="0">
                <a:solidFill>
                  <a:srgbClr val="005DA7"/>
                </a:solidFill>
                <a:latin typeface="时尚中黑简体" panose="01010104010101010101" pitchFamily="2" charset="-122"/>
                <a:ea typeface="时尚中黑简体" panose="01010104010101010101" pitchFamily="2" charset="-122"/>
              </a:endParaRPr>
            </a:p>
            <a:p>
              <a:r>
                <a:rPr lang="zh-CN" altLang="en-US" sz="2000" dirty="0">
                  <a:solidFill>
                    <a:srgbClr val="005DA7"/>
                  </a:solidFill>
                  <a:latin typeface="时尚中黑简体" panose="01010104010101010101" pitchFamily="2" charset="-122"/>
                  <a:ea typeface="时尚中黑简体" panose="01010104010101010101" pitchFamily="2" charset="-122"/>
                </a:rPr>
                <a:t>苏</a:t>
              </a:r>
              <a:endParaRPr lang="en-US" altLang="zh-CN" sz="2000" dirty="0">
                <a:solidFill>
                  <a:srgbClr val="005DA7"/>
                </a:solidFill>
                <a:latin typeface="时尚中黑简体" panose="01010104010101010101" pitchFamily="2" charset="-122"/>
                <a:ea typeface="时尚中黑简体" panose="01010104010101010101" pitchFamily="2" charset="-122"/>
              </a:endParaRPr>
            </a:p>
            <a:p>
              <a:r>
                <a:rPr lang="zh-CN" altLang="en-US" sz="2000" dirty="0">
                  <a:solidFill>
                    <a:srgbClr val="005DA7"/>
                  </a:solidFill>
                  <a:latin typeface="时尚中黑简体" panose="01010104010101010101" pitchFamily="2" charset="-122"/>
                  <a:ea typeface="时尚中黑简体" panose="01010104010101010101" pitchFamily="2" charset="-122"/>
                </a:rPr>
                <a:t>体</a:t>
              </a:r>
              <a:endParaRPr lang="en-US" altLang="zh-CN" sz="2000" dirty="0">
                <a:solidFill>
                  <a:srgbClr val="005DA7"/>
                </a:solidFill>
                <a:latin typeface="时尚中黑简体" panose="01010104010101010101" pitchFamily="2" charset="-122"/>
                <a:ea typeface="时尚中黑简体" panose="01010104010101010101" pitchFamily="2" charset="-122"/>
              </a:endParaRPr>
            </a:p>
            <a:p>
              <a:r>
                <a:rPr lang="zh-CN" altLang="en-US" sz="2000" dirty="0">
                  <a:solidFill>
                    <a:srgbClr val="005DA7"/>
                  </a:solidFill>
                  <a:latin typeface="时尚中黑简体" panose="01010104010101010101" pitchFamily="2" charset="-122"/>
                  <a:ea typeface="时尚中黑简体" panose="01010104010101010101" pitchFamily="2" charset="-122"/>
                </a:rPr>
                <a:t>位</a:t>
              </a:r>
            </a:p>
          </p:txBody>
        </p:sp>
      </p:grpSp>
      <p:pic>
        <p:nvPicPr>
          <p:cNvPr id="44" name="Picture 2" descr="Untitled-17"/>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352112" y="1167475"/>
            <a:ext cx="2693047" cy="1540086"/>
          </a:xfrm>
          <a:prstGeom prst="rect">
            <a:avLst/>
          </a:prstGeom>
          <a:ln>
            <a:noFill/>
          </a:ln>
          <a:effectLst>
            <a:outerShdw blurRad="292100" dist="139700" dir="2700000" algn="tl" rotWithShape="0">
              <a:srgbClr val="333333">
                <a:alpha val="65000"/>
              </a:srgbClr>
            </a:outerShdw>
          </a:effectLst>
        </p:spPr>
      </p:pic>
      <p:pic>
        <p:nvPicPr>
          <p:cNvPr id="45" name="Picture 5" descr="Untitled-15a"/>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033897" y="1132399"/>
            <a:ext cx="3365859" cy="1516549"/>
          </a:xfrm>
          <a:prstGeom prst="rect">
            <a:avLst/>
          </a:prstGeom>
          <a:ln>
            <a:noFill/>
          </a:ln>
          <a:effectLst>
            <a:outerShdw blurRad="292100" dist="139700" dir="2700000" algn="tl" rotWithShape="0">
              <a:srgbClr val="333333">
                <a:alpha val="65000"/>
              </a:srgbClr>
            </a:outerShdw>
          </a:effectLst>
        </p:spPr>
      </p:pic>
      <p:pic>
        <p:nvPicPr>
          <p:cNvPr id="46" name="Picture 2" descr="x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3544" y="3651250"/>
            <a:ext cx="2753105" cy="2463800"/>
          </a:xfrm>
          <a:prstGeom prst="rect">
            <a:avLst/>
          </a:prstGeom>
          <a:noFill/>
          <a:ln w="38100">
            <a:solidFill>
              <a:srgbClr val="005DA7"/>
            </a:solidFill>
            <a:miter lim="800000"/>
            <a:headEnd/>
            <a:tailEnd/>
          </a:ln>
          <a:effectLst>
            <a:outerShdw blurRad="76200" dir="18900000" sy="23000" kx="-1200000" algn="bl" rotWithShape="0">
              <a:prstClr val="black">
                <a:alpha val="20000"/>
              </a:prstClr>
            </a:outerShdw>
          </a:effectLst>
          <a:extLst>
            <a:ext uri="{909E8E84-426E-40DD-AFC4-6F175D3DCCD1}">
              <a14:hiddenFill xmlns:a14="http://schemas.microsoft.com/office/drawing/2010/main">
                <a:solidFill>
                  <a:srgbClr val="FFFFFF"/>
                </a:solidFill>
              </a14:hiddenFill>
            </a:ext>
          </a:extLst>
        </p:spPr>
      </p:pic>
      <p:pic>
        <p:nvPicPr>
          <p:cNvPr id="47" name="Picture 3" descr="x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42651" y="3651250"/>
            <a:ext cx="2628901" cy="2333625"/>
          </a:xfrm>
          <a:prstGeom prst="rect">
            <a:avLst/>
          </a:prstGeom>
          <a:noFill/>
          <a:ln w="38100">
            <a:solidFill>
              <a:srgbClr val="005DA7"/>
            </a:solidFill>
            <a:miter lim="800000"/>
            <a:headEnd/>
            <a:tailEnd/>
          </a:ln>
          <a:effectLst>
            <a:outerShdw blurRad="76200" dir="18900000" sy="23000" kx="-1200000" algn="bl" rotWithShape="0">
              <a:prstClr val="black">
                <a:alpha val="20000"/>
              </a:prstClr>
            </a:outerShdw>
          </a:effectLst>
          <a:extLst>
            <a:ext uri="{909E8E84-426E-40DD-AFC4-6F175D3DCCD1}">
              <a14:hiddenFill xmlns:a14="http://schemas.microsoft.com/office/drawing/2010/main">
                <a:solidFill>
                  <a:srgbClr val="FFFFFF"/>
                </a:solidFill>
              </a14:hiddenFill>
            </a:ext>
          </a:extLst>
        </p:spPr>
      </p:pic>
      <p:pic>
        <p:nvPicPr>
          <p:cNvPr id="48" name="Picture 4" descr="x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037555" y="3651250"/>
            <a:ext cx="2476500" cy="2316163"/>
          </a:xfrm>
          <a:prstGeom prst="rect">
            <a:avLst/>
          </a:prstGeom>
          <a:noFill/>
          <a:ln w="38100">
            <a:solidFill>
              <a:srgbClr val="005DA7"/>
            </a:solidFill>
            <a:miter lim="800000"/>
            <a:headEnd/>
            <a:tailEnd/>
          </a:ln>
          <a:effectLst>
            <a:outerShdw blurRad="76200" dir="18900000" sy="23000" kx="-1200000" algn="bl" rotWithShape="0">
              <a:prstClr val="black">
                <a:alpha val="20000"/>
              </a:prstClr>
            </a:outerShdw>
          </a:effectLst>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2000" advTm="0">
        <p14:ferris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27"/>
                                        </p:tgtEl>
                                        <p:attrNameLst>
                                          <p:attrName>style.visibility</p:attrName>
                                        </p:attrNameLst>
                                      </p:cBhvr>
                                      <p:to>
                                        <p:strVal val="visible"/>
                                      </p:to>
                                    </p:set>
                                    <p:anim calcmode="lin" valueType="num">
                                      <p:cBhvr>
                                        <p:cTn id="14" dur="500" fill="hold"/>
                                        <p:tgtEl>
                                          <p:spTgt spid="27"/>
                                        </p:tgtEl>
                                        <p:attrNameLst>
                                          <p:attrName>ppt_w</p:attrName>
                                        </p:attrNameLst>
                                      </p:cBhvr>
                                      <p:tavLst>
                                        <p:tav tm="0">
                                          <p:val>
                                            <p:fltVal val="0"/>
                                          </p:val>
                                        </p:tav>
                                        <p:tav tm="100000">
                                          <p:val>
                                            <p:strVal val="#ppt_w"/>
                                          </p:val>
                                        </p:tav>
                                      </p:tavLst>
                                    </p:anim>
                                    <p:anim calcmode="lin" valueType="num">
                                      <p:cBhvr>
                                        <p:cTn id="15" dur="500" fill="hold"/>
                                        <p:tgtEl>
                                          <p:spTgt spid="27"/>
                                        </p:tgtEl>
                                        <p:attrNameLst>
                                          <p:attrName>ppt_h</p:attrName>
                                        </p:attrNameLst>
                                      </p:cBhvr>
                                      <p:tavLst>
                                        <p:tav tm="0">
                                          <p:val>
                                            <p:fltVal val="0"/>
                                          </p:val>
                                        </p:tav>
                                        <p:tav tm="100000">
                                          <p:val>
                                            <p:strVal val="#ppt_h"/>
                                          </p:val>
                                        </p:tav>
                                      </p:tavLst>
                                    </p:anim>
                                    <p:animEffect transition="in" filter="fade">
                                      <p:cBhvr>
                                        <p:cTn id="16" dur="500"/>
                                        <p:tgtEl>
                                          <p:spTgt spid="27"/>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nodeType="clickEffect">
                                  <p:stCondLst>
                                    <p:cond delay="0"/>
                                  </p:stCondLst>
                                  <p:childTnLst>
                                    <p:set>
                                      <p:cBhvr>
                                        <p:cTn id="20" dur="1" fill="hold">
                                          <p:stCondLst>
                                            <p:cond delay="0"/>
                                          </p:stCondLst>
                                        </p:cTn>
                                        <p:tgtEl>
                                          <p:spTgt spid="39"/>
                                        </p:tgtEl>
                                        <p:attrNameLst>
                                          <p:attrName>style.visibility</p:attrName>
                                        </p:attrNameLst>
                                      </p:cBhvr>
                                      <p:to>
                                        <p:strVal val="visible"/>
                                      </p:to>
                                    </p:set>
                                    <p:animEffect transition="in" filter="wipe(up)">
                                      <p:cBhvr>
                                        <p:cTn id="21"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Shape 6709"/>
          <p:cNvSpPr/>
          <p:nvPr/>
        </p:nvSpPr>
        <p:spPr>
          <a:xfrm>
            <a:off x="0" y="0"/>
            <a:ext cx="6363558" cy="6858154"/>
          </a:xfrm>
          <a:prstGeom prst="rect">
            <a:avLst/>
          </a:prstGeom>
          <a:solidFill>
            <a:srgbClr val="005DA7"/>
          </a:solidFill>
          <a:ln w="12700" cap="flat">
            <a:noFill/>
            <a:miter lim="400000"/>
          </a:ln>
          <a:effectLst/>
        </p:spPr>
        <p:txBody>
          <a:bodyPr wrap="square" lIns="50800" tIns="50800" rIns="50800" bIns="50800" numCol="1" anchor="ctr">
            <a:noAutofit/>
          </a:bodyPr>
          <a:lstStyle>
            <a:lvl1pPr algn="ctr">
              <a:defRPr sz="3000">
                <a:solidFill>
                  <a:srgbClr val="F6F6F6"/>
                </a:solidFill>
              </a:defRPr>
            </a:lvl1pPr>
          </a:lstStyle>
          <a:p>
            <a:pPr lvl="0">
              <a:defRPr sz="1800">
                <a:solidFill>
                  <a:srgbClr val="000000"/>
                </a:solidFill>
              </a:defRPr>
            </a:pPr>
            <a:endParaRPr lang="en-US" sz="3000" dirty="0">
              <a:solidFill>
                <a:srgbClr val="F6F6F6"/>
              </a:solidFill>
            </a:endParaRPr>
          </a:p>
        </p:txBody>
      </p:sp>
      <p:grpSp>
        <p:nvGrpSpPr>
          <p:cNvPr id="2" name="组合 1"/>
          <p:cNvGrpSpPr/>
          <p:nvPr/>
        </p:nvGrpSpPr>
        <p:grpSpPr>
          <a:xfrm>
            <a:off x="377952" y="329184"/>
            <a:ext cx="3473769" cy="792480"/>
            <a:chOff x="377952" y="329184"/>
            <a:chExt cx="3473769" cy="792480"/>
          </a:xfrm>
        </p:grpSpPr>
        <p:sp>
          <p:nvSpPr>
            <p:cNvPr id="4" name="椭圆 3"/>
            <p:cNvSpPr/>
            <p:nvPr/>
          </p:nvSpPr>
          <p:spPr>
            <a:xfrm>
              <a:off x="377952" y="329184"/>
              <a:ext cx="792480" cy="7924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5400000">
              <a:off x="637903" y="600456"/>
              <a:ext cx="321346" cy="249936"/>
            </a:xfrm>
            <a:prstGeom prst="triangle">
              <a:avLst/>
            </a:prstGeom>
            <a:solidFill>
              <a:srgbClr val="005D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1232093" y="413623"/>
              <a:ext cx="2619628" cy="584775"/>
            </a:xfrm>
            <a:prstGeom prst="rect">
              <a:avLst/>
            </a:prstGeom>
            <a:noFill/>
          </p:spPr>
          <p:txBody>
            <a:bodyPr wrap="none" rtlCol="0">
              <a:spAutoFit/>
            </a:bodyPr>
            <a:lstStyle/>
            <a:p>
              <a:r>
                <a:rPr lang="zh-CN" altLang="en-US" sz="3200" dirty="0">
                  <a:solidFill>
                    <a:schemeClr val="bg1"/>
                  </a:solidFill>
                  <a:latin typeface="时尚中黑简体" panose="01010104010101010101" pitchFamily="2" charset="-122"/>
                  <a:ea typeface="时尚中黑简体" panose="01010104010101010101" pitchFamily="2" charset="-122"/>
                </a:rPr>
                <a:t>高质量的</a:t>
              </a:r>
              <a:r>
                <a:rPr lang="en-US" altLang="zh-CN" sz="3200" dirty="0">
                  <a:solidFill>
                    <a:schemeClr val="bg1"/>
                  </a:solidFill>
                  <a:latin typeface="时尚中黑简体" panose="01010104010101010101" pitchFamily="2" charset="-122"/>
                  <a:ea typeface="时尚中黑简体" panose="01010104010101010101" pitchFamily="2" charset="-122"/>
                </a:rPr>
                <a:t>CPR</a:t>
              </a:r>
              <a:endParaRPr lang="zh-CN" altLang="en-US" sz="3200" dirty="0">
                <a:solidFill>
                  <a:schemeClr val="bg1"/>
                </a:solidFill>
                <a:latin typeface="时尚中黑简体" panose="01010104010101010101" pitchFamily="2" charset="-122"/>
                <a:ea typeface="时尚中黑简体" panose="01010104010101010101" pitchFamily="2" charset="-122"/>
              </a:endParaRPr>
            </a:p>
          </p:txBody>
        </p:sp>
      </p:grpSp>
      <p:pic>
        <p:nvPicPr>
          <p:cNvPr id="40" name="图片 39"/>
          <p:cNvPicPr>
            <a:picLocks noChangeAspect="1"/>
          </p:cNvPicPr>
          <p:nvPr/>
        </p:nvPicPr>
        <p:blipFill rotWithShape="1">
          <a:blip r:embed="rId3">
            <a:extLst>
              <a:ext uri="{BEBA8EAE-BF5A-486C-A8C5-ECC9F3942E4B}">
                <a14:imgProps xmlns:a14="http://schemas.microsoft.com/office/drawing/2010/main">
                  <a14:imgLayer r:embed="rId4">
                    <a14:imgEffect>
                      <a14:backgroundRemoval t="2811" b="89941" l="10000" r="90000">
                        <a14:foregroundMark x1="37179" y1="11982" x2="37821" y2="6213"/>
                        <a14:foregroundMark x1="43205" y1="6953" x2="35000" y2="5917"/>
                        <a14:foregroundMark x1="37179" y1="5325" x2="38590" y2="5325"/>
                      </a14:backgroundRemoval>
                    </a14:imgEffect>
                  </a14:imgLayer>
                </a14:imgProps>
              </a:ext>
              <a:ext uri="{28A0092B-C50C-407E-A947-70E740481C1C}">
                <a14:useLocalDpi xmlns:a14="http://schemas.microsoft.com/office/drawing/2010/main" val="0"/>
              </a:ext>
            </a:extLst>
          </a:blip>
          <a:srcRect l="6516" t="-522" r="18469" b="9349"/>
          <a:stretch>
            <a:fillRect/>
          </a:stretch>
        </p:blipFill>
        <p:spPr>
          <a:xfrm>
            <a:off x="798576" y="1121664"/>
            <a:ext cx="5043550" cy="5312647"/>
          </a:xfrm>
          <a:prstGeom prst="rect">
            <a:avLst/>
          </a:prstGeom>
          <a:effectLst>
            <a:softEdge rad="12700"/>
          </a:effectLst>
        </p:spPr>
      </p:pic>
      <p:sp>
        <p:nvSpPr>
          <p:cNvPr id="42" name="椭圆 41"/>
          <p:cNvSpPr/>
          <p:nvPr/>
        </p:nvSpPr>
        <p:spPr>
          <a:xfrm>
            <a:off x="6874102" y="1121664"/>
            <a:ext cx="576064" cy="576064"/>
          </a:xfrm>
          <a:prstGeom prst="ellipse">
            <a:avLst/>
          </a:prstGeom>
          <a:solidFill>
            <a:srgbClr val="005D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eaLnBrk="1" fontAlgn="auto" hangingPunct="1">
              <a:spcBef>
                <a:spcPts val="0"/>
              </a:spcBef>
              <a:spcAft>
                <a:spcPts val="0"/>
              </a:spcAft>
            </a:pPr>
            <a:endParaRPr lang="zh-CN" altLang="en-US" sz="2400" kern="0">
              <a:solidFill>
                <a:sysClr val="windowText" lastClr="000000"/>
              </a:solidFill>
            </a:endParaRPr>
          </a:p>
        </p:txBody>
      </p:sp>
      <p:sp>
        <p:nvSpPr>
          <p:cNvPr id="43" name="椭圆 42"/>
          <p:cNvSpPr/>
          <p:nvPr/>
        </p:nvSpPr>
        <p:spPr>
          <a:xfrm>
            <a:off x="6874102" y="1994699"/>
            <a:ext cx="576064" cy="576064"/>
          </a:xfrm>
          <a:prstGeom prst="ellipse">
            <a:avLst/>
          </a:prstGeom>
          <a:solidFill>
            <a:srgbClr val="1C23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eaLnBrk="1" fontAlgn="auto" hangingPunct="1">
              <a:spcBef>
                <a:spcPts val="0"/>
              </a:spcBef>
              <a:spcAft>
                <a:spcPts val="0"/>
              </a:spcAft>
            </a:pPr>
            <a:endParaRPr lang="zh-CN" altLang="en-US" sz="2400" kern="0">
              <a:solidFill>
                <a:sysClr val="windowText" lastClr="000000"/>
              </a:solidFill>
            </a:endParaRPr>
          </a:p>
        </p:txBody>
      </p:sp>
      <p:grpSp>
        <p:nvGrpSpPr>
          <p:cNvPr id="44" name="组合 43"/>
          <p:cNvGrpSpPr/>
          <p:nvPr/>
        </p:nvGrpSpPr>
        <p:grpSpPr>
          <a:xfrm>
            <a:off x="7641997" y="1121663"/>
            <a:ext cx="4392064" cy="576065"/>
            <a:chOff x="1377694" y="1891105"/>
            <a:chExt cx="4392064" cy="576065"/>
          </a:xfrm>
        </p:grpSpPr>
        <p:sp>
          <p:nvSpPr>
            <p:cNvPr id="45" name="矩形 44"/>
            <p:cNvSpPr/>
            <p:nvPr/>
          </p:nvSpPr>
          <p:spPr>
            <a:xfrm>
              <a:off x="1377695" y="1891105"/>
              <a:ext cx="4392063" cy="576065"/>
            </a:xfrm>
            <a:prstGeom prst="rect">
              <a:avLst/>
            </a:prstGeom>
            <a:noFill/>
            <a:ln w="28575">
              <a:solidFill>
                <a:srgbClr val="005DA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文本框 46"/>
            <p:cNvSpPr txBox="1"/>
            <p:nvPr/>
          </p:nvSpPr>
          <p:spPr>
            <a:xfrm>
              <a:off x="1377694" y="1973600"/>
              <a:ext cx="4392064" cy="400110"/>
            </a:xfrm>
            <a:prstGeom prst="rect">
              <a:avLst/>
            </a:prstGeom>
            <a:noFill/>
          </p:spPr>
          <p:txBody>
            <a:bodyPr wrap="square" rtlCol="0">
              <a:spAutoFit/>
            </a:bodyPr>
            <a:lstStyle/>
            <a:p>
              <a:r>
                <a:rPr lang="zh-CN" altLang="en-US" sz="2000" dirty="0">
                  <a:solidFill>
                    <a:srgbClr val="005DA7"/>
                  </a:solidFill>
                  <a:latin typeface="时尚中黑简体" panose="01010104010101010101" pitchFamily="2" charset="-122"/>
                  <a:ea typeface="时尚中黑简体" panose="01010104010101010101" pitchFamily="2" charset="-122"/>
                </a:rPr>
                <a:t>足够频率的胸外按压（至少</a:t>
              </a:r>
              <a:r>
                <a:rPr lang="en-US" altLang="zh-CN" sz="2000" dirty="0">
                  <a:solidFill>
                    <a:srgbClr val="005DA7"/>
                  </a:solidFill>
                  <a:latin typeface="时尚中黑简体" panose="01010104010101010101" pitchFamily="2" charset="-122"/>
                  <a:ea typeface="时尚中黑简体" panose="01010104010101010101" pitchFamily="2" charset="-122"/>
                </a:rPr>
                <a:t>100</a:t>
              </a:r>
              <a:r>
                <a:rPr lang="zh-CN" altLang="en-US" sz="2000" dirty="0">
                  <a:solidFill>
                    <a:srgbClr val="005DA7"/>
                  </a:solidFill>
                  <a:latin typeface="时尚中黑简体" panose="01010104010101010101" pitchFamily="2" charset="-122"/>
                  <a:ea typeface="时尚中黑简体" panose="01010104010101010101" pitchFamily="2" charset="-122"/>
                </a:rPr>
                <a:t>次</a:t>
              </a:r>
              <a:r>
                <a:rPr lang="en-US" altLang="zh-CN" sz="2000" dirty="0">
                  <a:solidFill>
                    <a:srgbClr val="005DA7"/>
                  </a:solidFill>
                  <a:latin typeface="时尚中黑简体" panose="01010104010101010101" pitchFamily="2" charset="-122"/>
                  <a:ea typeface="时尚中黑简体" panose="01010104010101010101" pitchFamily="2" charset="-122"/>
                </a:rPr>
                <a:t>/</a:t>
              </a:r>
              <a:r>
                <a:rPr lang="zh-CN" altLang="en-US" sz="2000" dirty="0">
                  <a:solidFill>
                    <a:srgbClr val="005DA7"/>
                  </a:solidFill>
                  <a:latin typeface="时尚中黑简体" panose="01010104010101010101" pitchFamily="2" charset="-122"/>
                  <a:ea typeface="时尚中黑简体" panose="01010104010101010101" pitchFamily="2" charset="-122"/>
                </a:rPr>
                <a:t>分）</a:t>
              </a:r>
            </a:p>
          </p:txBody>
        </p:sp>
      </p:grpSp>
      <p:grpSp>
        <p:nvGrpSpPr>
          <p:cNvPr id="49" name="组合 48"/>
          <p:cNvGrpSpPr/>
          <p:nvPr/>
        </p:nvGrpSpPr>
        <p:grpSpPr>
          <a:xfrm>
            <a:off x="7641997" y="1994699"/>
            <a:ext cx="4392064" cy="576065"/>
            <a:chOff x="1377694" y="1891105"/>
            <a:chExt cx="4392064" cy="576065"/>
          </a:xfrm>
        </p:grpSpPr>
        <p:sp>
          <p:nvSpPr>
            <p:cNvPr id="50" name="矩形 49"/>
            <p:cNvSpPr/>
            <p:nvPr/>
          </p:nvSpPr>
          <p:spPr>
            <a:xfrm>
              <a:off x="1377695" y="1891105"/>
              <a:ext cx="4392063" cy="576065"/>
            </a:xfrm>
            <a:prstGeom prst="rect">
              <a:avLst/>
            </a:prstGeom>
            <a:noFill/>
            <a:ln w="28575">
              <a:solidFill>
                <a:srgbClr val="1C232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C2329"/>
                </a:solidFill>
              </a:endParaRPr>
            </a:p>
          </p:txBody>
        </p:sp>
        <p:sp>
          <p:nvSpPr>
            <p:cNvPr id="51" name="文本框 50"/>
            <p:cNvSpPr txBox="1"/>
            <p:nvPr/>
          </p:nvSpPr>
          <p:spPr>
            <a:xfrm>
              <a:off x="1377694" y="1973600"/>
              <a:ext cx="4392064" cy="400110"/>
            </a:xfrm>
            <a:prstGeom prst="rect">
              <a:avLst/>
            </a:prstGeom>
            <a:noFill/>
          </p:spPr>
          <p:txBody>
            <a:bodyPr wrap="square" rtlCol="0">
              <a:spAutoFit/>
            </a:bodyPr>
            <a:lstStyle/>
            <a:p>
              <a:r>
                <a:rPr lang="zh-CN" altLang="en-US" sz="2000" dirty="0">
                  <a:solidFill>
                    <a:srgbClr val="1C2329"/>
                  </a:solidFill>
                  <a:latin typeface="时尚中黑简体" panose="01010104010101010101" pitchFamily="2" charset="-122"/>
                  <a:ea typeface="时尚中黑简体" panose="01010104010101010101" pitchFamily="2" charset="-122"/>
                </a:rPr>
                <a:t>足够深度胸外按压，按压深度≥</a:t>
              </a:r>
              <a:r>
                <a:rPr lang="en-US" altLang="zh-CN" sz="2000" dirty="0">
                  <a:solidFill>
                    <a:srgbClr val="1C2329"/>
                  </a:solidFill>
                  <a:latin typeface="时尚中黑简体" panose="01010104010101010101" pitchFamily="2" charset="-122"/>
                  <a:ea typeface="时尚中黑简体" panose="01010104010101010101" pitchFamily="2" charset="-122"/>
                </a:rPr>
                <a:t>5cm</a:t>
              </a:r>
              <a:endParaRPr lang="zh-CN" altLang="en-US" sz="2000" dirty="0">
                <a:solidFill>
                  <a:srgbClr val="1C2329"/>
                </a:solidFill>
                <a:latin typeface="时尚中黑简体" panose="01010104010101010101" pitchFamily="2" charset="-122"/>
                <a:ea typeface="时尚中黑简体" panose="01010104010101010101" pitchFamily="2" charset="-122"/>
              </a:endParaRPr>
            </a:p>
          </p:txBody>
        </p:sp>
      </p:grpSp>
      <p:sp>
        <p:nvSpPr>
          <p:cNvPr id="56" name="椭圆 55"/>
          <p:cNvSpPr/>
          <p:nvPr/>
        </p:nvSpPr>
        <p:spPr>
          <a:xfrm>
            <a:off x="6874102" y="2866755"/>
            <a:ext cx="576064" cy="576064"/>
          </a:xfrm>
          <a:prstGeom prst="ellipse">
            <a:avLst/>
          </a:prstGeom>
          <a:solidFill>
            <a:srgbClr val="005D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eaLnBrk="1" fontAlgn="auto" hangingPunct="1">
              <a:spcBef>
                <a:spcPts val="0"/>
              </a:spcBef>
              <a:spcAft>
                <a:spcPts val="0"/>
              </a:spcAft>
            </a:pPr>
            <a:endParaRPr lang="zh-CN" altLang="en-US" sz="2400" kern="0">
              <a:solidFill>
                <a:sysClr val="windowText" lastClr="000000"/>
              </a:solidFill>
            </a:endParaRPr>
          </a:p>
        </p:txBody>
      </p:sp>
      <p:sp>
        <p:nvSpPr>
          <p:cNvPr id="57" name="椭圆 56"/>
          <p:cNvSpPr/>
          <p:nvPr/>
        </p:nvSpPr>
        <p:spPr>
          <a:xfrm>
            <a:off x="6874102" y="3738809"/>
            <a:ext cx="576064" cy="576064"/>
          </a:xfrm>
          <a:prstGeom prst="ellipse">
            <a:avLst/>
          </a:prstGeom>
          <a:solidFill>
            <a:srgbClr val="1C23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eaLnBrk="1" fontAlgn="auto" hangingPunct="1">
              <a:spcBef>
                <a:spcPts val="0"/>
              </a:spcBef>
              <a:spcAft>
                <a:spcPts val="0"/>
              </a:spcAft>
            </a:pPr>
            <a:endParaRPr lang="zh-CN" altLang="en-US" sz="2400" kern="0">
              <a:solidFill>
                <a:sysClr val="windowText" lastClr="000000"/>
              </a:solidFill>
            </a:endParaRPr>
          </a:p>
        </p:txBody>
      </p:sp>
      <p:grpSp>
        <p:nvGrpSpPr>
          <p:cNvPr id="58" name="组合 57"/>
          <p:cNvGrpSpPr/>
          <p:nvPr/>
        </p:nvGrpSpPr>
        <p:grpSpPr>
          <a:xfrm>
            <a:off x="7641997" y="2866754"/>
            <a:ext cx="4392064" cy="576065"/>
            <a:chOff x="1377694" y="1891105"/>
            <a:chExt cx="4392064" cy="576065"/>
          </a:xfrm>
        </p:grpSpPr>
        <p:sp>
          <p:nvSpPr>
            <p:cNvPr id="59" name="矩形 58"/>
            <p:cNvSpPr/>
            <p:nvPr/>
          </p:nvSpPr>
          <p:spPr>
            <a:xfrm>
              <a:off x="1377695" y="1891105"/>
              <a:ext cx="4392063" cy="576065"/>
            </a:xfrm>
            <a:prstGeom prst="rect">
              <a:avLst/>
            </a:prstGeom>
            <a:noFill/>
            <a:ln w="28575">
              <a:solidFill>
                <a:srgbClr val="005DA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文本框 59"/>
            <p:cNvSpPr txBox="1"/>
            <p:nvPr/>
          </p:nvSpPr>
          <p:spPr>
            <a:xfrm>
              <a:off x="1377694" y="1973600"/>
              <a:ext cx="4392064" cy="400110"/>
            </a:xfrm>
            <a:prstGeom prst="rect">
              <a:avLst/>
            </a:prstGeom>
            <a:noFill/>
          </p:spPr>
          <p:txBody>
            <a:bodyPr wrap="square" rtlCol="0">
              <a:spAutoFit/>
            </a:bodyPr>
            <a:lstStyle/>
            <a:p>
              <a:r>
                <a:rPr lang="zh-CN" altLang="en-US" sz="2000" dirty="0">
                  <a:solidFill>
                    <a:srgbClr val="005DA7"/>
                  </a:solidFill>
                  <a:latin typeface="时尚中黑简体" panose="01010104010101010101" pitchFamily="2" charset="-122"/>
                  <a:ea typeface="时尚中黑简体" panose="01010104010101010101" pitchFamily="2" charset="-122"/>
                </a:rPr>
                <a:t>每次按压后让胸廓完全回弹</a:t>
              </a:r>
            </a:p>
          </p:txBody>
        </p:sp>
      </p:grpSp>
      <p:grpSp>
        <p:nvGrpSpPr>
          <p:cNvPr id="61" name="组合 60"/>
          <p:cNvGrpSpPr/>
          <p:nvPr/>
        </p:nvGrpSpPr>
        <p:grpSpPr>
          <a:xfrm>
            <a:off x="7641997" y="3738809"/>
            <a:ext cx="4392064" cy="576065"/>
            <a:chOff x="1377694" y="1891105"/>
            <a:chExt cx="4392064" cy="576065"/>
          </a:xfrm>
        </p:grpSpPr>
        <p:sp>
          <p:nvSpPr>
            <p:cNvPr id="62" name="矩形 61"/>
            <p:cNvSpPr/>
            <p:nvPr/>
          </p:nvSpPr>
          <p:spPr>
            <a:xfrm>
              <a:off x="1377695" y="1891105"/>
              <a:ext cx="4392063" cy="576065"/>
            </a:xfrm>
            <a:prstGeom prst="rect">
              <a:avLst/>
            </a:prstGeom>
            <a:noFill/>
            <a:ln w="28575">
              <a:solidFill>
                <a:srgbClr val="1C232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C2329"/>
                </a:solidFill>
              </a:endParaRPr>
            </a:p>
          </p:txBody>
        </p:sp>
        <p:sp>
          <p:nvSpPr>
            <p:cNvPr id="63" name="文本框 62"/>
            <p:cNvSpPr txBox="1"/>
            <p:nvPr/>
          </p:nvSpPr>
          <p:spPr>
            <a:xfrm>
              <a:off x="1377694" y="1973600"/>
              <a:ext cx="4392064" cy="400110"/>
            </a:xfrm>
            <a:prstGeom prst="rect">
              <a:avLst/>
            </a:prstGeom>
            <a:noFill/>
          </p:spPr>
          <p:txBody>
            <a:bodyPr wrap="square" rtlCol="0">
              <a:spAutoFit/>
            </a:bodyPr>
            <a:lstStyle/>
            <a:p>
              <a:r>
                <a:rPr lang="zh-CN" altLang="en-US" sz="2000" dirty="0">
                  <a:solidFill>
                    <a:srgbClr val="1C2329"/>
                  </a:solidFill>
                  <a:latin typeface="时尚中黑简体" panose="01010104010101010101" pitchFamily="2" charset="-122"/>
                  <a:ea typeface="时尚中黑简体" panose="01010104010101010101" pitchFamily="2" charset="-122"/>
                </a:rPr>
                <a:t>将中断按压减少到最少</a:t>
              </a:r>
            </a:p>
          </p:txBody>
        </p:sp>
      </p:grpSp>
      <p:sp>
        <p:nvSpPr>
          <p:cNvPr id="64" name="椭圆 63"/>
          <p:cNvSpPr/>
          <p:nvPr/>
        </p:nvSpPr>
        <p:spPr>
          <a:xfrm>
            <a:off x="6874102" y="4709655"/>
            <a:ext cx="576064" cy="576064"/>
          </a:xfrm>
          <a:prstGeom prst="ellipse">
            <a:avLst/>
          </a:prstGeom>
          <a:solidFill>
            <a:srgbClr val="005D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eaLnBrk="1" fontAlgn="auto" hangingPunct="1">
              <a:spcBef>
                <a:spcPts val="0"/>
              </a:spcBef>
              <a:spcAft>
                <a:spcPts val="0"/>
              </a:spcAft>
            </a:pPr>
            <a:endParaRPr lang="zh-CN" altLang="en-US" sz="2400" kern="0">
              <a:solidFill>
                <a:sysClr val="windowText" lastClr="000000"/>
              </a:solidFill>
            </a:endParaRPr>
          </a:p>
        </p:txBody>
      </p:sp>
      <p:sp>
        <p:nvSpPr>
          <p:cNvPr id="65" name="椭圆 64"/>
          <p:cNvSpPr/>
          <p:nvPr/>
        </p:nvSpPr>
        <p:spPr>
          <a:xfrm>
            <a:off x="6874102" y="5581709"/>
            <a:ext cx="576064" cy="576064"/>
          </a:xfrm>
          <a:prstGeom prst="ellipse">
            <a:avLst/>
          </a:prstGeom>
          <a:solidFill>
            <a:srgbClr val="1C23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eaLnBrk="1" fontAlgn="auto" hangingPunct="1">
              <a:spcBef>
                <a:spcPts val="0"/>
              </a:spcBef>
              <a:spcAft>
                <a:spcPts val="0"/>
              </a:spcAft>
            </a:pPr>
            <a:endParaRPr lang="zh-CN" altLang="en-US" sz="2400" kern="0">
              <a:solidFill>
                <a:sysClr val="windowText" lastClr="000000"/>
              </a:solidFill>
            </a:endParaRPr>
          </a:p>
        </p:txBody>
      </p:sp>
      <p:grpSp>
        <p:nvGrpSpPr>
          <p:cNvPr id="66" name="组合 65"/>
          <p:cNvGrpSpPr/>
          <p:nvPr/>
        </p:nvGrpSpPr>
        <p:grpSpPr>
          <a:xfrm>
            <a:off x="7641997" y="4709654"/>
            <a:ext cx="4392064" cy="576065"/>
            <a:chOff x="1377694" y="1891105"/>
            <a:chExt cx="4392064" cy="576065"/>
          </a:xfrm>
        </p:grpSpPr>
        <p:sp>
          <p:nvSpPr>
            <p:cNvPr id="67" name="矩形 66"/>
            <p:cNvSpPr/>
            <p:nvPr/>
          </p:nvSpPr>
          <p:spPr>
            <a:xfrm>
              <a:off x="1377695" y="1891105"/>
              <a:ext cx="4392063" cy="576065"/>
            </a:xfrm>
            <a:prstGeom prst="rect">
              <a:avLst/>
            </a:prstGeom>
            <a:noFill/>
            <a:ln w="28575">
              <a:solidFill>
                <a:srgbClr val="005DA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文本框 67"/>
            <p:cNvSpPr txBox="1"/>
            <p:nvPr/>
          </p:nvSpPr>
          <p:spPr>
            <a:xfrm>
              <a:off x="1377694" y="1973600"/>
              <a:ext cx="4392064" cy="400110"/>
            </a:xfrm>
            <a:prstGeom prst="rect">
              <a:avLst/>
            </a:prstGeom>
            <a:noFill/>
          </p:spPr>
          <p:txBody>
            <a:bodyPr wrap="square" rtlCol="0">
              <a:spAutoFit/>
            </a:bodyPr>
            <a:lstStyle/>
            <a:p>
              <a:r>
                <a:rPr lang="zh-CN" altLang="en-US" sz="2000" dirty="0">
                  <a:solidFill>
                    <a:srgbClr val="005DA7"/>
                  </a:solidFill>
                  <a:latin typeface="时尚中黑简体" panose="01010104010101010101" pitchFamily="2" charset="-122"/>
                  <a:ea typeface="时尚中黑简体" panose="01010104010101010101" pitchFamily="2" charset="-122"/>
                </a:rPr>
                <a:t>避免过度换气</a:t>
              </a:r>
            </a:p>
          </p:txBody>
        </p:sp>
      </p:grpSp>
      <p:grpSp>
        <p:nvGrpSpPr>
          <p:cNvPr id="69" name="组合 68"/>
          <p:cNvGrpSpPr/>
          <p:nvPr/>
        </p:nvGrpSpPr>
        <p:grpSpPr>
          <a:xfrm>
            <a:off x="7641997" y="5581709"/>
            <a:ext cx="4392064" cy="576065"/>
            <a:chOff x="1377694" y="1891105"/>
            <a:chExt cx="4392064" cy="576065"/>
          </a:xfrm>
        </p:grpSpPr>
        <p:sp>
          <p:nvSpPr>
            <p:cNvPr id="70" name="矩形 69"/>
            <p:cNvSpPr/>
            <p:nvPr/>
          </p:nvSpPr>
          <p:spPr>
            <a:xfrm>
              <a:off x="1377695" y="1891105"/>
              <a:ext cx="4392063" cy="576065"/>
            </a:xfrm>
            <a:prstGeom prst="rect">
              <a:avLst/>
            </a:prstGeom>
            <a:noFill/>
            <a:ln w="28575">
              <a:solidFill>
                <a:srgbClr val="1C232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C2329"/>
                </a:solidFill>
              </a:endParaRPr>
            </a:p>
          </p:txBody>
        </p:sp>
        <p:sp>
          <p:nvSpPr>
            <p:cNvPr id="71" name="文本框 70"/>
            <p:cNvSpPr txBox="1"/>
            <p:nvPr/>
          </p:nvSpPr>
          <p:spPr>
            <a:xfrm>
              <a:off x="1377694" y="1973600"/>
              <a:ext cx="4392064" cy="400110"/>
            </a:xfrm>
            <a:prstGeom prst="rect">
              <a:avLst/>
            </a:prstGeom>
            <a:noFill/>
          </p:spPr>
          <p:txBody>
            <a:bodyPr wrap="square" rtlCol="0">
              <a:spAutoFit/>
            </a:bodyPr>
            <a:lstStyle/>
            <a:p>
              <a:r>
                <a:rPr lang="zh-CN" altLang="en-US" sz="2000" dirty="0">
                  <a:solidFill>
                    <a:srgbClr val="1C2329"/>
                  </a:solidFill>
                  <a:latin typeface="时尚中黑简体" panose="01010104010101010101" pitchFamily="2" charset="-122"/>
                  <a:ea typeface="时尚中黑简体" panose="01010104010101010101" pitchFamily="2" charset="-122"/>
                </a:rPr>
                <a:t>如有多位施救者，应该</a:t>
              </a:r>
              <a:r>
                <a:rPr lang="en-US" altLang="zh-CN" sz="2000" dirty="0">
                  <a:solidFill>
                    <a:srgbClr val="1C2329"/>
                  </a:solidFill>
                  <a:latin typeface="时尚中黑简体" panose="01010104010101010101" pitchFamily="2" charset="-122"/>
                  <a:ea typeface="时尚中黑简体" panose="01010104010101010101" pitchFamily="2" charset="-122"/>
                </a:rPr>
                <a:t>2</a:t>
              </a:r>
              <a:r>
                <a:rPr lang="zh-CN" altLang="en-US" sz="2000" dirty="0">
                  <a:solidFill>
                    <a:srgbClr val="1C2329"/>
                  </a:solidFill>
                  <a:latin typeface="时尚中黑简体" panose="01010104010101010101" pitchFamily="2" charset="-122"/>
                  <a:ea typeface="时尚中黑简体" panose="01010104010101010101" pitchFamily="2" charset="-122"/>
                </a:rPr>
                <a:t>分钟轮换</a:t>
              </a:r>
              <a:r>
                <a:rPr lang="en-US" altLang="zh-CN" sz="2000" dirty="0">
                  <a:solidFill>
                    <a:srgbClr val="1C2329"/>
                  </a:solidFill>
                  <a:latin typeface="时尚中黑简体" panose="01010104010101010101" pitchFamily="2" charset="-122"/>
                  <a:ea typeface="时尚中黑简体" panose="01010104010101010101" pitchFamily="2" charset="-122"/>
                </a:rPr>
                <a:t>1</a:t>
              </a:r>
              <a:r>
                <a:rPr lang="zh-CN" altLang="en-US" sz="2000" dirty="0">
                  <a:solidFill>
                    <a:srgbClr val="1C2329"/>
                  </a:solidFill>
                  <a:latin typeface="时尚中黑简体" panose="01010104010101010101" pitchFamily="2" charset="-122"/>
                  <a:ea typeface="时尚中黑简体" panose="01010104010101010101" pitchFamily="2" charset="-122"/>
                </a:rPr>
                <a:t>次。</a:t>
              </a:r>
            </a:p>
          </p:txBody>
        </p:sp>
      </p:grpSp>
    </p:spTree>
  </p:cSld>
  <p:clrMapOvr>
    <a:masterClrMapping/>
  </p:clrMapOvr>
  <mc:AlternateContent xmlns:mc="http://schemas.openxmlformats.org/markup-compatibility/2006" xmlns:p14="http://schemas.microsoft.com/office/powerpoint/2010/main">
    <mc:Choice Requires="p14">
      <p:transition spd="slow" p14:dur="2000" advTm="0">
        <p14:ferris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42"/>
                                        </p:tgtEl>
                                        <p:attrNameLst>
                                          <p:attrName>style.visibility</p:attrName>
                                        </p:attrNameLst>
                                      </p:cBhvr>
                                      <p:to>
                                        <p:strVal val="visible"/>
                                      </p:to>
                                    </p:set>
                                    <p:anim calcmode="lin" valueType="num">
                                      <p:cBhvr>
                                        <p:cTn id="14" dur="500" fill="hold"/>
                                        <p:tgtEl>
                                          <p:spTgt spid="42"/>
                                        </p:tgtEl>
                                        <p:attrNameLst>
                                          <p:attrName>ppt_w</p:attrName>
                                        </p:attrNameLst>
                                      </p:cBhvr>
                                      <p:tavLst>
                                        <p:tav tm="0">
                                          <p:val>
                                            <p:fltVal val="0"/>
                                          </p:val>
                                        </p:tav>
                                        <p:tav tm="100000">
                                          <p:val>
                                            <p:strVal val="#ppt_w"/>
                                          </p:val>
                                        </p:tav>
                                      </p:tavLst>
                                    </p:anim>
                                    <p:anim calcmode="lin" valueType="num">
                                      <p:cBhvr>
                                        <p:cTn id="15" dur="500" fill="hold"/>
                                        <p:tgtEl>
                                          <p:spTgt spid="42"/>
                                        </p:tgtEl>
                                        <p:attrNameLst>
                                          <p:attrName>ppt_h</p:attrName>
                                        </p:attrNameLst>
                                      </p:cBhvr>
                                      <p:tavLst>
                                        <p:tav tm="0">
                                          <p:val>
                                            <p:fltVal val="0"/>
                                          </p:val>
                                        </p:tav>
                                        <p:tav tm="100000">
                                          <p:val>
                                            <p:strVal val="#ppt_h"/>
                                          </p:val>
                                        </p:tav>
                                      </p:tavLst>
                                    </p:anim>
                                    <p:animEffect transition="in" filter="fade">
                                      <p:cBhvr>
                                        <p:cTn id="16" dur="500"/>
                                        <p:tgtEl>
                                          <p:spTgt spid="42"/>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43"/>
                                        </p:tgtEl>
                                        <p:attrNameLst>
                                          <p:attrName>style.visibility</p:attrName>
                                        </p:attrNameLst>
                                      </p:cBhvr>
                                      <p:to>
                                        <p:strVal val="visible"/>
                                      </p:to>
                                    </p:set>
                                    <p:anim calcmode="lin" valueType="num">
                                      <p:cBhvr>
                                        <p:cTn id="21" dur="500" fill="hold"/>
                                        <p:tgtEl>
                                          <p:spTgt spid="43"/>
                                        </p:tgtEl>
                                        <p:attrNameLst>
                                          <p:attrName>ppt_w</p:attrName>
                                        </p:attrNameLst>
                                      </p:cBhvr>
                                      <p:tavLst>
                                        <p:tav tm="0">
                                          <p:val>
                                            <p:fltVal val="0"/>
                                          </p:val>
                                        </p:tav>
                                        <p:tav tm="100000">
                                          <p:val>
                                            <p:strVal val="#ppt_w"/>
                                          </p:val>
                                        </p:tav>
                                      </p:tavLst>
                                    </p:anim>
                                    <p:anim calcmode="lin" valueType="num">
                                      <p:cBhvr>
                                        <p:cTn id="22" dur="500" fill="hold"/>
                                        <p:tgtEl>
                                          <p:spTgt spid="43"/>
                                        </p:tgtEl>
                                        <p:attrNameLst>
                                          <p:attrName>ppt_h</p:attrName>
                                        </p:attrNameLst>
                                      </p:cBhvr>
                                      <p:tavLst>
                                        <p:tav tm="0">
                                          <p:val>
                                            <p:fltVal val="0"/>
                                          </p:val>
                                        </p:tav>
                                        <p:tav tm="100000">
                                          <p:val>
                                            <p:strVal val="#ppt_h"/>
                                          </p:val>
                                        </p:tav>
                                      </p:tavLst>
                                    </p:anim>
                                    <p:animEffect transition="in" filter="fade">
                                      <p:cBhvr>
                                        <p:cTn id="23" dur="500"/>
                                        <p:tgtEl>
                                          <p:spTgt spid="43"/>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1" fill="hold" nodeType="clickEffect">
                                  <p:stCondLst>
                                    <p:cond delay="0"/>
                                  </p:stCondLst>
                                  <p:childTnLst>
                                    <p:set>
                                      <p:cBhvr>
                                        <p:cTn id="27" dur="1" fill="hold">
                                          <p:stCondLst>
                                            <p:cond delay="0"/>
                                          </p:stCondLst>
                                        </p:cTn>
                                        <p:tgtEl>
                                          <p:spTgt spid="44"/>
                                        </p:tgtEl>
                                        <p:attrNameLst>
                                          <p:attrName>style.visibility</p:attrName>
                                        </p:attrNameLst>
                                      </p:cBhvr>
                                      <p:to>
                                        <p:strVal val="visible"/>
                                      </p:to>
                                    </p:set>
                                    <p:animEffect transition="in" filter="wipe(up)">
                                      <p:cBhvr>
                                        <p:cTn id="28" dur="500"/>
                                        <p:tgtEl>
                                          <p:spTgt spid="44"/>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1" fill="hold" nodeType="clickEffect">
                                  <p:stCondLst>
                                    <p:cond delay="0"/>
                                  </p:stCondLst>
                                  <p:childTnLst>
                                    <p:set>
                                      <p:cBhvr>
                                        <p:cTn id="32" dur="1" fill="hold">
                                          <p:stCondLst>
                                            <p:cond delay="0"/>
                                          </p:stCondLst>
                                        </p:cTn>
                                        <p:tgtEl>
                                          <p:spTgt spid="49"/>
                                        </p:tgtEl>
                                        <p:attrNameLst>
                                          <p:attrName>style.visibility</p:attrName>
                                        </p:attrNameLst>
                                      </p:cBhvr>
                                      <p:to>
                                        <p:strVal val="visible"/>
                                      </p:to>
                                    </p:set>
                                    <p:animEffect transition="in" filter="wipe(up)">
                                      <p:cBhvr>
                                        <p:cTn id="33" dur="500"/>
                                        <p:tgtEl>
                                          <p:spTgt spid="49"/>
                                        </p:tgtEl>
                                      </p:cBhvr>
                                    </p:animEffect>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grpId="0" nodeType="clickEffect">
                                  <p:stCondLst>
                                    <p:cond delay="0"/>
                                  </p:stCondLst>
                                  <p:childTnLst>
                                    <p:set>
                                      <p:cBhvr>
                                        <p:cTn id="37" dur="1" fill="hold">
                                          <p:stCondLst>
                                            <p:cond delay="0"/>
                                          </p:stCondLst>
                                        </p:cTn>
                                        <p:tgtEl>
                                          <p:spTgt spid="56"/>
                                        </p:tgtEl>
                                        <p:attrNameLst>
                                          <p:attrName>style.visibility</p:attrName>
                                        </p:attrNameLst>
                                      </p:cBhvr>
                                      <p:to>
                                        <p:strVal val="visible"/>
                                      </p:to>
                                    </p:set>
                                    <p:anim calcmode="lin" valueType="num">
                                      <p:cBhvr>
                                        <p:cTn id="38" dur="500" fill="hold"/>
                                        <p:tgtEl>
                                          <p:spTgt spid="56"/>
                                        </p:tgtEl>
                                        <p:attrNameLst>
                                          <p:attrName>ppt_w</p:attrName>
                                        </p:attrNameLst>
                                      </p:cBhvr>
                                      <p:tavLst>
                                        <p:tav tm="0">
                                          <p:val>
                                            <p:fltVal val="0"/>
                                          </p:val>
                                        </p:tav>
                                        <p:tav tm="100000">
                                          <p:val>
                                            <p:strVal val="#ppt_w"/>
                                          </p:val>
                                        </p:tav>
                                      </p:tavLst>
                                    </p:anim>
                                    <p:anim calcmode="lin" valueType="num">
                                      <p:cBhvr>
                                        <p:cTn id="39" dur="500" fill="hold"/>
                                        <p:tgtEl>
                                          <p:spTgt spid="56"/>
                                        </p:tgtEl>
                                        <p:attrNameLst>
                                          <p:attrName>ppt_h</p:attrName>
                                        </p:attrNameLst>
                                      </p:cBhvr>
                                      <p:tavLst>
                                        <p:tav tm="0">
                                          <p:val>
                                            <p:fltVal val="0"/>
                                          </p:val>
                                        </p:tav>
                                        <p:tav tm="100000">
                                          <p:val>
                                            <p:strVal val="#ppt_h"/>
                                          </p:val>
                                        </p:tav>
                                      </p:tavLst>
                                    </p:anim>
                                    <p:animEffect transition="in" filter="fade">
                                      <p:cBhvr>
                                        <p:cTn id="40" dur="500"/>
                                        <p:tgtEl>
                                          <p:spTgt spid="56"/>
                                        </p:tgtEl>
                                      </p:cBhvr>
                                    </p:animEffect>
                                  </p:childTnLst>
                                </p:cTn>
                              </p:par>
                            </p:childTnLst>
                          </p:cTn>
                        </p:par>
                      </p:childTnLst>
                    </p:cTn>
                  </p:par>
                  <p:par>
                    <p:cTn id="41" fill="hold">
                      <p:stCondLst>
                        <p:cond delay="indefinite"/>
                      </p:stCondLst>
                      <p:childTnLst>
                        <p:par>
                          <p:cTn id="42" fill="hold">
                            <p:stCondLst>
                              <p:cond delay="0"/>
                            </p:stCondLst>
                            <p:childTnLst>
                              <p:par>
                                <p:cTn id="43" presetID="53" presetClass="entr" presetSubtype="16" fill="hold" grpId="0" nodeType="clickEffect">
                                  <p:stCondLst>
                                    <p:cond delay="0"/>
                                  </p:stCondLst>
                                  <p:childTnLst>
                                    <p:set>
                                      <p:cBhvr>
                                        <p:cTn id="44" dur="1" fill="hold">
                                          <p:stCondLst>
                                            <p:cond delay="0"/>
                                          </p:stCondLst>
                                        </p:cTn>
                                        <p:tgtEl>
                                          <p:spTgt spid="57"/>
                                        </p:tgtEl>
                                        <p:attrNameLst>
                                          <p:attrName>style.visibility</p:attrName>
                                        </p:attrNameLst>
                                      </p:cBhvr>
                                      <p:to>
                                        <p:strVal val="visible"/>
                                      </p:to>
                                    </p:set>
                                    <p:anim calcmode="lin" valueType="num">
                                      <p:cBhvr>
                                        <p:cTn id="45" dur="500" fill="hold"/>
                                        <p:tgtEl>
                                          <p:spTgt spid="57"/>
                                        </p:tgtEl>
                                        <p:attrNameLst>
                                          <p:attrName>ppt_w</p:attrName>
                                        </p:attrNameLst>
                                      </p:cBhvr>
                                      <p:tavLst>
                                        <p:tav tm="0">
                                          <p:val>
                                            <p:fltVal val="0"/>
                                          </p:val>
                                        </p:tav>
                                        <p:tav tm="100000">
                                          <p:val>
                                            <p:strVal val="#ppt_w"/>
                                          </p:val>
                                        </p:tav>
                                      </p:tavLst>
                                    </p:anim>
                                    <p:anim calcmode="lin" valueType="num">
                                      <p:cBhvr>
                                        <p:cTn id="46" dur="500" fill="hold"/>
                                        <p:tgtEl>
                                          <p:spTgt spid="57"/>
                                        </p:tgtEl>
                                        <p:attrNameLst>
                                          <p:attrName>ppt_h</p:attrName>
                                        </p:attrNameLst>
                                      </p:cBhvr>
                                      <p:tavLst>
                                        <p:tav tm="0">
                                          <p:val>
                                            <p:fltVal val="0"/>
                                          </p:val>
                                        </p:tav>
                                        <p:tav tm="100000">
                                          <p:val>
                                            <p:strVal val="#ppt_h"/>
                                          </p:val>
                                        </p:tav>
                                      </p:tavLst>
                                    </p:anim>
                                    <p:animEffect transition="in" filter="fade">
                                      <p:cBhvr>
                                        <p:cTn id="47" dur="500"/>
                                        <p:tgtEl>
                                          <p:spTgt spid="57"/>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1" fill="hold" nodeType="clickEffect">
                                  <p:stCondLst>
                                    <p:cond delay="0"/>
                                  </p:stCondLst>
                                  <p:childTnLst>
                                    <p:set>
                                      <p:cBhvr>
                                        <p:cTn id="51" dur="1" fill="hold">
                                          <p:stCondLst>
                                            <p:cond delay="0"/>
                                          </p:stCondLst>
                                        </p:cTn>
                                        <p:tgtEl>
                                          <p:spTgt spid="58"/>
                                        </p:tgtEl>
                                        <p:attrNameLst>
                                          <p:attrName>style.visibility</p:attrName>
                                        </p:attrNameLst>
                                      </p:cBhvr>
                                      <p:to>
                                        <p:strVal val="visible"/>
                                      </p:to>
                                    </p:set>
                                    <p:animEffect transition="in" filter="wipe(up)">
                                      <p:cBhvr>
                                        <p:cTn id="52" dur="500"/>
                                        <p:tgtEl>
                                          <p:spTgt spid="58"/>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1" fill="hold" nodeType="clickEffect">
                                  <p:stCondLst>
                                    <p:cond delay="0"/>
                                  </p:stCondLst>
                                  <p:childTnLst>
                                    <p:set>
                                      <p:cBhvr>
                                        <p:cTn id="56" dur="1" fill="hold">
                                          <p:stCondLst>
                                            <p:cond delay="0"/>
                                          </p:stCondLst>
                                        </p:cTn>
                                        <p:tgtEl>
                                          <p:spTgt spid="61"/>
                                        </p:tgtEl>
                                        <p:attrNameLst>
                                          <p:attrName>style.visibility</p:attrName>
                                        </p:attrNameLst>
                                      </p:cBhvr>
                                      <p:to>
                                        <p:strVal val="visible"/>
                                      </p:to>
                                    </p:set>
                                    <p:animEffect transition="in" filter="wipe(up)">
                                      <p:cBhvr>
                                        <p:cTn id="57" dur="500"/>
                                        <p:tgtEl>
                                          <p:spTgt spid="61"/>
                                        </p:tgtEl>
                                      </p:cBhvr>
                                    </p:animEffect>
                                  </p:childTnLst>
                                </p:cTn>
                              </p:par>
                            </p:childTnLst>
                          </p:cTn>
                        </p:par>
                      </p:childTnLst>
                    </p:cTn>
                  </p:par>
                  <p:par>
                    <p:cTn id="58" fill="hold">
                      <p:stCondLst>
                        <p:cond delay="indefinite"/>
                      </p:stCondLst>
                      <p:childTnLst>
                        <p:par>
                          <p:cTn id="59" fill="hold">
                            <p:stCondLst>
                              <p:cond delay="0"/>
                            </p:stCondLst>
                            <p:childTnLst>
                              <p:par>
                                <p:cTn id="60" presetID="53" presetClass="entr" presetSubtype="16" fill="hold" grpId="0" nodeType="clickEffect">
                                  <p:stCondLst>
                                    <p:cond delay="0"/>
                                  </p:stCondLst>
                                  <p:childTnLst>
                                    <p:set>
                                      <p:cBhvr>
                                        <p:cTn id="61" dur="1" fill="hold">
                                          <p:stCondLst>
                                            <p:cond delay="0"/>
                                          </p:stCondLst>
                                        </p:cTn>
                                        <p:tgtEl>
                                          <p:spTgt spid="64"/>
                                        </p:tgtEl>
                                        <p:attrNameLst>
                                          <p:attrName>style.visibility</p:attrName>
                                        </p:attrNameLst>
                                      </p:cBhvr>
                                      <p:to>
                                        <p:strVal val="visible"/>
                                      </p:to>
                                    </p:set>
                                    <p:anim calcmode="lin" valueType="num">
                                      <p:cBhvr>
                                        <p:cTn id="62" dur="500" fill="hold"/>
                                        <p:tgtEl>
                                          <p:spTgt spid="64"/>
                                        </p:tgtEl>
                                        <p:attrNameLst>
                                          <p:attrName>ppt_w</p:attrName>
                                        </p:attrNameLst>
                                      </p:cBhvr>
                                      <p:tavLst>
                                        <p:tav tm="0">
                                          <p:val>
                                            <p:fltVal val="0"/>
                                          </p:val>
                                        </p:tav>
                                        <p:tav tm="100000">
                                          <p:val>
                                            <p:strVal val="#ppt_w"/>
                                          </p:val>
                                        </p:tav>
                                      </p:tavLst>
                                    </p:anim>
                                    <p:anim calcmode="lin" valueType="num">
                                      <p:cBhvr>
                                        <p:cTn id="63" dur="500" fill="hold"/>
                                        <p:tgtEl>
                                          <p:spTgt spid="64"/>
                                        </p:tgtEl>
                                        <p:attrNameLst>
                                          <p:attrName>ppt_h</p:attrName>
                                        </p:attrNameLst>
                                      </p:cBhvr>
                                      <p:tavLst>
                                        <p:tav tm="0">
                                          <p:val>
                                            <p:fltVal val="0"/>
                                          </p:val>
                                        </p:tav>
                                        <p:tav tm="100000">
                                          <p:val>
                                            <p:strVal val="#ppt_h"/>
                                          </p:val>
                                        </p:tav>
                                      </p:tavLst>
                                    </p:anim>
                                    <p:animEffect transition="in" filter="fade">
                                      <p:cBhvr>
                                        <p:cTn id="64" dur="500"/>
                                        <p:tgtEl>
                                          <p:spTgt spid="64"/>
                                        </p:tgtEl>
                                      </p:cBhvr>
                                    </p:animEffect>
                                  </p:childTnLst>
                                </p:cTn>
                              </p:par>
                            </p:childTnLst>
                          </p:cTn>
                        </p:par>
                      </p:childTnLst>
                    </p:cTn>
                  </p:par>
                  <p:par>
                    <p:cTn id="65" fill="hold">
                      <p:stCondLst>
                        <p:cond delay="indefinite"/>
                      </p:stCondLst>
                      <p:childTnLst>
                        <p:par>
                          <p:cTn id="66" fill="hold">
                            <p:stCondLst>
                              <p:cond delay="0"/>
                            </p:stCondLst>
                            <p:childTnLst>
                              <p:par>
                                <p:cTn id="67" presetID="53" presetClass="entr" presetSubtype="16" fill="hold" grpId="0" nodeType="clickEffect">
                                  <p:stCondLst>
                                    <p:cond delay="0"/>
                                  </p:stCondLst>
                                  <p:childTnLst>
                                    <p:set>
                                      <p:cBhvr>
                                        <p:cTn id="68" dur="1" fill="hold">
                                          <p:stCondLst>
                                            <p:cond delay="0"/>
                                          </p:stCondLst>
                                        </p:cTn>
                                        <p:tgtEl>
                                          <p:spTgt spid="65"/>
                                        </p:tgtEl>
                                        <p:attrNameLst>
                                          <p:attrName>style.visibility</p:attrName>
                                        </p:attrNameLst>
                                      </p:cBhvr>
                                      <p:to>
                                        <p:strVal val="visible"/>
                                      </p:to>
                                    </p:set>
                                    <p:anim calcmode="lin" valueType="num">
                                      <p:cBhvr>
                                        <p:cTn id="69" dur="500" fill="hold"/>
                                        <p:tgtEl>
                                          <p:spTgt spid="65"/>
                                        </p:tgtEl>
                                        <p:attrNameLst>
                                          <p:attrName>ppt_w</p:attrName>
                                        </p:attrNameLst>
                                      </p:cBhvr>
                                      <p:tavLst>
                                        <p:tav tm="0">
                                          <p:val>
                                            <p:fltVal val="0"/>
                                          </p:val>
                                        </p:tav>
                                        <p:tav tm="100000">
                                          <p:val>
                                            <p:strVal val="#ppt_w"/>
                                          </p:val>
                                        </p:tav>
                                      </p:tavLst>
                                    </p:anim>
                                    <p:anim calcmode="lin" valueType="num">
                                      <p:cBhvr>
                                        <p:cTn id="70" dur="500" fill="hold"/>
                                        <p:tgtEl>
                                          <p:spTgt spid="65"/>
                                        </p:tgtEl>
                                        <p:attrNameLst>
                                          <p:attrName>ppt_h</p:attrName>
                                        </p:attrNameLst>
                                      </p:cBhvr>
                                      <p:tavLst>
                                        <p:tav tm="0">
                                          <p:val>
                                            <p:fltVal val="0"/>
                                          </p:val>
                                        </p:tav>
                                        <p:tav tm="100000">
                                          <p:val>
                                            <p:strVal val="#ppt_h"/>
                                          </p:val>
                                        </p:tav>
                                      </p:tavLst>
                                    </p:anim>
                                    <p:animEffect transition="in" filter="fade">
                                      <p:cBhvr>
                                        <p:cTn id="71" dur="500"/>
                                        <p:tgtEl>
                                          <p:spTgt spid="65"/>
                                        </p:tgtEl>
                                      </p:cBhvr>
                                    </p:animEffect>
                                  </p:childTnLst>
                                </p:cTn>
                              </p:par>
                            </p:childTnLst>
                          </p:cTn>
                        </p:par>
                      </p:childTnLst>
                    </p:cTn>
                  </p:par>
                  <p:par>
                    <p:cTn id="72" fill="hold">
                      <p:stCondLst>
                        <p:cond delay="indefinite"/>
                      </p:stCondLst>
                      <p:childTnLst>
                        <p:par>
                          <p:cTn id="73" fill="hold">
                            <p:stCondLst>
                              <p:cond delay="0"/>
                            </p:stCondLst>
                            <p:childTnLst>
                              <p:par>
                                <p:cTn id="74" presetID="22" presetClass="entr" presetSubtype="1" fill="hold" nodeType="clickEffect">
                                  <p:stCondLst>
                                    <p:cond delay="0"/>
                                  </p:stCondLst>
                                  <p:childTnLst>
                                    <p:set>
                                      <p:cBhvr>
                                        <p:cTn id="75" dur="1" fill="hold">
                                          <p:stCondLst>
                                            <p:cond delay="0"/>
                                          </p:stCondLst>
                                        </p:cTn>
                                        <p:tgtEl>
                                          <p:spTgt spid="66"/>
                                        </p:tgtEl>
                                        <p:attrNameLst>
                                          <p:attrName>style.visibility</p:attrName>
                                        </p:attrNameLst>
                                      </p:cBhvr>
                                      <p:to>
                                        <p:strVal val="visible"/>
                                      </p:to>
                                    </p:set>
                                    <p:animEffect transition="in" filter="wipe(up)">
                                      <p:cBhvr>
                                        <p:cTn id="76" dur="500"/>
                                        <p:tgtEl>
                                          <p:spTgt spid="66"/>
                                        </p:tgtEl>
                                      </p:cBhvr>
                                    </p:animEffect>
                                  </p:childTnLst>
                                </p:cTn>
                              </p:par>
                            </p:childTnLst>
                          </p:cTn>
                        </p:par>
                      </p:childTnLst>
                    </p:cTn>
                  </p:par>
                  <p:par>
                    <p:cTn id="77" fill="hold">
                      <p:stCondLst>
                        <p:cond delay="indefinite"/>
                      </p:stCondLst>
                      <p:childTnLst>
                        <p:par>
                          <p:cTn id="78" fill="hold">
                            <p:stCondLst>
                              <p:cond delay="0"/>
                            </p:stCondLst>
                            <p:childTnLst>
                              <p:par>
                                <p:cTn id="79" presetID="22" presetClass="entr" presetSubtype="1" fill="hold" nodeType="clickEffect">
                                  <p:stCondLst>
                                    <p:cond delay="0"/>
                                  </p:stCondLst>
                                  <p:childTnLst>
                                    <p:set>
                                      <p:cBhvr>
                                        <p:cTn id="80" dur="1" fill="hold">
                                          <p:stCondLst>
                                            <p:cond delay="0"/>
                                          </p:stCondLst>
                                        </p:cTn>
                                        <p:tgtEl>
                                          <p:spTgt spid="69"/>
                                        </p:tgtEl>
                                        <p:attrNameLst>
                                          <p:attrName>style.visibility</p:attrName>
                                        </p:attrNameLst>
                                      </p:cBhvr>
                                      <p:to>
                                        <p:strVal val="visible"/>
                                      </p:to>
                                    </p:set>
                                    <p:animEffect transition="in" filter="wipe(up)">
                                      <p:cBhvr>
                                        <p:cTn id="81"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P spid="43" grpId="0" bldLvl="0" animBg="1"/>
      <p:bldP spid="56" grpId="0" bldLvl="0" animBg="1"/>
      <p:bldP spid="57" grpId="0" bldLvl="0" animBg="1"/>
      <p:bldP spid="64" grpId="0" bldLvl="0" animBg="1"/>
      <p:bldP spid="65" grpId="0" bldLvl="0" animBg="1"/>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7952" y="329184"/>
            <a:ext cx="5142494" cy="792480"/>
            <a:chOff x="377952" y="329184"/>
            <a:chExt cx="5142494" cy="792480"/>
          </a:xfrm>
        </p:grpSpPr>
        <p:sp>
          <p:nvSpPr>
            <p:cNvPr id="4" name="椭圆 3"/>
            <p:cNvSpPr/>
            <p:nvPr/>
          </p:nvSpPr>
          <p:spPr>
            <a:xfrm>
              <a:off x="377952" y="329184"/>
              <a:ext cx="792480" cy="792480"/>
            </a:xfrm>
            <a:prstGeom prst="ellipse">
              <a:avLst/>
            </a:prstGeom>
            <a:solidFill>
              <a:srgbClr val="005D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5400000">
              <a:off x="637903" y="600456"/>
              <a:ext cx="321346" cy="24993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1232093" y="413623"/>
              <a:ext cx="4288353" cy="584775"/>
            </a:xfrm>
            <a:prstGeom prst="rect">
              <a:avLst/>
            </a:prstGeom>
            <a:noFill/>
          </p:spPr>
          <p:txBody>
            <a:bodyPr wrap="none" rtlCol="0">
              <a:spAutoFit/>
            </a:bodyPr>
            <a:lstStyle/>
            <a:p>
              <a:r>
                <a:rPr lang="zh-CN" altLang="en-US" sz="3200" dirty="0">
                  <a:solidFill>
                    <a:srgbClr val="005DA7"/>
                  </a:solidFill>
                  <a:latin typeface="时尚中黑简体" panose="01010104010101010101" pitchFamily="2" charset="-122"/>
                  <a:ea typeface="时尚中黑简体" panose="01010104010101010101" pitchFamily="2" charset="-122"/>
                </a:rPr>
                <a:t>胸外按压联合人工呼吸</a:t>
              </a:r>
            </a:p>
          </p:txBody>
        </p:sp>
      </p:grpSp>
      <p:pic>
        <p:nvPicPr>
          <p:cNvPr id="39"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l="6867" t="3724" r="12675" b="16464"/>
          <a:stretch>
            <a:fillRect/>
          </a:stretch>
        </p:blipFill>
        <p:spPr bwMode="auto">
          <a:xfrm>
            <a:off x="673608" y="1780032"/>
            <a:ext cx="2771370" cy="2740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 name="文本框 39"/>
          <p:cNvSpPr txBox="1"/>
          <p:nvPr/>
        </p:nvSpPr>
        <p:spPr>
          <a:xfrm>
            <a:off x="673608" y="4769298"/>
            <a:ext cx="4953271" cy="400110"/>
          </a:xfrm>
          <a:prstGeom prst="rect">
            <a:avLst/>
          </a:prstGeom>
          <a:noFill/>
        </p:spPr>
        <p:txBody>
          <a:bodyPr wrap="square" rtlCol="0">
            <a:spAutoFit/>
          </a:bodyPr>
          <a:lstStyle/>
          <a:p>
            <a:r>
              <a:rPr lang="zh-CN" altLang="en-US" sz="2000" b="1" dirty="0">
                <a:solidFill>
                  <a:srgbClr val="005DA7"/>
                </a:solidFill>
                <a:ea typeface="时尚中黑简体" panose="01010104010101010101" pitchFamily="2" charset="-122"/>
              </a:rPr>
              <a:t>新观点</a:t>
            </a:r>
            <a:r>
              <a:rPr lang="zh-CN" altLang="en-US" sz="2000" dirty="0">
                <a:solidFill>
                  <a:srgbClr val="005DA7"/>
                </a:solidFill>
                <a:ea typeface="时尚中黑简体" panose="01010104010101010101" pitchFamily="2" charset="-122"/>
              </a:rPr>
              <a:t>：</a:t>
            </a:r>
            <a:r>
              <a:rPr lang="zh-CN" altLang="en-US" sz="2000" dirty="0">
                <a:solidFill>
                  <a:srgbClr val="005DA7"/>
                </a:solidFill>
                <a:latin typeface="时尚中黑简体" panose="01010104010101010101" pitchFamily="2" charset="-122"/>
                <a:ea typeface="时尚中黑简体" panose="01010104010101010101" pitchFamily="2" charset="-122"/>
              </a:rPr>
              <a:t>紧急救人应先“动手”后“动口”</a:t>
            </a:r>
          </a:p>
        </p:txBody>
      </p:sp>
      <p:sp>
        <p:nvSpPr>
          <p:cNvPr id="41" name="椭圆 40"/>
          <p:cNvSpPr/>
          <p:nvPr/>
        </p:nvSpPr>
        <p:spPr>
          <a:xfrm>
            <a:off x="3664301" y="1914821"/>
            <a:ext cx="576064" cy="576064"/>
          </a:xfrm>
          <a:prstGeom prst="ellipse">
            <a:avLst/>
          </a:prstGeom>
          <a:solidFill>
            <a:srgbClr val="005D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eaLnBrk="1" fontAlgn="auto" hangingPunct="1">
              <a:spcBef>
                <a:spcPts val="0"/>
              </a:spcBef>
              <a:spcAft>
                <a:spcPts val="0"/>
              </a:spcAft>
            </a:pPr>
            <a:r>
              <a:rPr lang="en-US" altLang="zh-CN" sz="2400" b="1" kern="0" dirty="0">
                <a:solidFill>
                  <a:schemeClr val="bg1"/>
                </a:solidFill>
              </a:rPr>
              <a:t>C</a:t>
            </a:r>
            <a:endParaRPr lang="zh-CN" altLang="en-US" sz="2400" b="1" kern="0" dirty="0">
              <a:solidFill>
                <a:schemeClr val="bg1"/>
              </a:solidFill>
            </a:endParaRPr>
          </a:p>
        </p:txBody>
      </p:sp>
      <p:sp>
        <p:nvSpPr>
          <p:cNvPr id="42" name="椭圆 41"/>
          <p:cNvSpPr/>
          <p:nvPr/>
        </p:nvSpPr>
        <p:spPr>
          <a:xfrm>
            <a:off x="3664301" y="2862080"/>
            <a:ext cx="576064" cy="576064"/>
          </a:xfrm>
          <a:prstGeom prst="ellipse">
            <a:avLst/>
          </a:prstGeom>
          <a:solidFill>
            <a:srgbClr val="005D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eaLnBrk="1" fontAlgn="auto" hangingPunct="1">
              <a:spcBef>
                <a:spcPts val="0"/>
              </a:spcBef>
              <a:spcAft>
                <a:spcPts val="0"/>
              </a:spcAft>
            </a:pPr>
            <a:r>
              <a:rPr lang="en-US" altLang="zh-CN" sz="2400" b="1" kern="0" dirty="0">
                <a:solidFill>
                  <a:schemeClr val="bg1"/>
                </a:solidFill>
              </a:rPr>
              <a:t>A</a:t>
            </a:r>
            <a:endParaRPr lang="zh-CN" altLang="en-US" sz="2400" b="1" kern="0" dirty="0">
              <a:solidFill>
                <a:schemeClr val="bg1"/>
              </a:solidFill>
            </a:endParaRPr>
          </a:p>
        </p:txBody>
      </p:sp>
      <p:sp>
        <p:nvSpPr>
          <p:cNvPr id="43" name="椭圆 42"/>
          <p:cNvSpPr/>
          <p:nvPr/>
        </p:nvSpPr>
        <p:spPr>
          <a:xfrm>
            <a:off x="3664301" y="3774852"/>
            <a:ext cx="576064" cy="576064"/>
          </a:xfrm>
          <a:prstGeom prst="ellipse">
            <a:avLst/>
          </a:prstGeom>
          <a:solidFill>
            <a:srgbClr val="005D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eaLnBrk="1" fontAlgn="auto" hangingPunct="1">
              <a:spcBef>
                <a:spcPts val="0"/>
              </a:spcBef>
              <a:spcAft>
                <a:spcPts val="0"/>
              </a:spcAft>
            </a:pPr>
            <a:r>
              <a:rPr lang="en-US" altLang="zh-CN" sz="2400" b="1" kern="0" dirty="0">
                <a:solidFill>
                  <a:schemeClr val="bg1"/>
                </a:solidFill>
              </a:rPr>
              <a:t>B</a:t>
            </a:r>
            <a:endParaRPr lang="zh-CN" altLang="en-US" sz="2400" b="1" kern="0" dirty="0">
              <a:solidFill>
                <a:schemeClr val="bg1"/>
              </a:solidFill>
            </a:endParaRPr>
          </a:p>
        </p:txBody>
      </p:sp>
      <p:sp>
        <p:nvSpPr>
          <p:cNvPr id="44" name="文本框 43"/>
          <p:cNvSpPr txBox="1"/>
          <p:nvPr/>
        </p:nvSpPr>
        <p:spPr>
          <a:xfrm>
            <a:off x="4416291" y="2002798"/>
            <a:ext cx="1210588" cy="400110"/>
          </a:xfrm>
          <a:prstGeom prst="rect">
            <a:avLst/>
          </a:prstGeom>
          <a:noFill/>
        </p:spPr>
        <p:txBody>
          <a:bodyPr wrap="none" rtlCol="0">
            <a:spAutoFit/>
          </a:bodyPr>
          <a:lstStyle/>
          <a:p>
            <a:r>
              <a:rPr lang="zh-CN" altLang="en-US" sz="2000" dirty="0">
                <a:solidFill>
                  <a:srgbClr val="005DA7"/>
                </a:solidFill>
                <a:latin typeface="时尚中黑简体" panose="01010104010101010101" pitchFamily="2" charset="-122"/>
                <a:ea typeface="时尚中黑简体" panose="01010104010101010101" pitchFamily="2" charset="-122"/>
              </a:rPr>
              <a:t>胸外按压</a:t>
            </a:r>
          </a:p>
        </p:txBody>
      </p:sp>
      <p:sp>
        <p:nvSpPr>
          <p:cNvPr id="45" name="文本框 44"/>
          <p:cNvSpPr txBox="1"/>
          <p:nvPr/>
        </p:nvSpPr>
        <p:spPr>
          <a:xfrm>
            <a:off x="4416291" y="2928495"/>
            <a:ext cx="1210588" cy="400110"/>
          </a:xfrm>
          <a:prstGeom prst="rect">
            <a:avLst/>
          </a:prstGeom>
          <a:noFill/>
        </p:spPr>
        <p:txBody>
          <a:bodyPr wrap="none" rtlCol="0">
            <a:spAutoFit/>
          </a:bodyPr>
          <a:lstStyle/>
          <a:p>
            <a:r>
              <a:rPr lang="zh-CN" altLang="en-US" sz="2000" dirty="0">
                <a:solidFill>
                  <a:srgbClr val="005DA7"/>
                </a:solidFill>
                <a:latin typeface="时尚中黑简体" panose="01010104010101010101" pitchFamily="2" charset="-122"/>
                <a:ea typeface="时尚中黑简体" panose="01010104010101010101" pitchFamily="2" charset="-122"/>
              </a:rPr>
              <a:t>开放气道</a:t>
            </a:r>
          </a:p>
        </p:txBody>
      </p:sp>
      <p:sp>
        <p:nvSpPr>
          <p:cNvPr id="46" name="文本框 45"/>
          <p:cNvSpPr txBox="1"/>
          <p:nvPr/>
        </p:nvSpPr>
        <p:spPr>
          <a:xfrm>
            <a:off x="4459688" y="3862829"/>
            <a:ext cx="1210588" cy="400110"/>
          </a:xfrm>
          <a:prstGeom prst="rect">
            <a:avLst/>
          </a:prstGeom>
          <a:noFill/>
        </p:spPr>
        <p:txBody>
          <a:bodyPr wrap="none" rtlCol="0">
            <a:spAutoFit/>
          </a:bodyPr>
          <a:lstStyle/>
          <a:p>
            <a:r>
              <a:rPr lang="zh-CN" altLang="en-US" sz="2000" dirty="0">
                <a:solidFill>
                  <a:srgbClr val="005DA7"/>
                </a:solidFill>
                <a:latin typeface="时尚中黑简体" panose="01010104010101010101" pitchFamily="2" charset="-122"/>
                <a:ea typeface="时尚中黑简体" panose="01010104010101010101" pitchFamily="2" charset="-122"/>
              </a:rPr>
              <a:t>人工呼吸</a:t>
            </a:r>
          </a:p>
        </p:txBody>
      </p:sp>
      <p:sp>
        <p:nvSpPr>
          <p:cNvPr id="47" name="Rectangle 3"/>
          <p:cNvSpPr txBox="1">
            <a:spLocks noChangeArrowheads="1"/>
          </p:cNvSpPr>
          <p:nvPr/>
        </p:nvSpPr>
        <p:spPr>
          <a:xfrm>
            <a:off x="673608" y="5362614"/>
            <a:ext cx="5274988" cy="707886"/>
          </a:xfrm>
          <a:prstGeom prst="rect">
            <a:avLst/>
          </a:prstGeom>
          <a:noFill/>
        </p:spPr>
        <p:txBody>
          <a:bodyPr wrap="square" rtlCol="0">
            <a:spAutoFit/>
          </a:bodyPr>
          <a:lstStyle>
            <a:defPPr>
              <a:defRPr lang="zh-CN"/>
            </a:defPPr>
            <a:lvl1pPr>
              <a:defRPr sz="2000" b="1">
                <a:solidFill>
                  <a:srgbClr val="005DA7"/>
                </a:solidFill>
                <a:ea typeface="时尚中黑简体" panose="01010104010101010101" pitchFamily="2"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dirty="0"/>
              <a:t>经过训练的非医务人员</a:t>
            </a:r>
            <a:r>
              <a:rPr lang="zh-CN" altLang="en-US" b="0" dirty="0"/>
              <a:t>至少要做到胸外压。</a:t>
            </a:r>
          </a:p>
          <a:p>
            <a:r>
              <a:rPr lang="zh-CN" altLang="en-US" b="0" dirty="0"/>
              <a:t>最好可以进行人工呼吸（按压</a:t>
            </a:r>
            <a:r>
              <a:rPr lang="en-US" altLang="zh-CN" b="0" dirty="0"/>
              <a:t>-</a:t>
            </a:r>
            <a:r>
              <a:rPr lang="zh-CN" altLang="en-US" b="0" dirty="0"/>
              <a:t>通气比为</a:t>
            </a:r>
            <a:r>
              <a:rPr lang="en-US" altLang="zh-CN" b="0" dirty="0"/>
              <a:t>30:2</a:t>
            </a:r>
            <a:r>
              <a:rPr lang="zh-CN" altLang="en-US" b="0" dirty="0"/>
              <a:t>）</a:t>
            </a:r>
            <a:endParaRPr lang="en-US" altLang="zh-CN" b="0" dirty="0"/>
          </a:p>
        </p:txBody>
      </p:sp>
      <p:cxnSp>
        <p:nvCxnSpPr>
          <p:cNvPr id="48" name="直接连接符 47"/>
          <p:cNvCxnSpPr/>
          <p:nvPr/>
        </p:nvCxnSpPr>
        <p:spPr>
          <a:xfrm rot="5400000">
            <a:off x="3229850" y="3365623"/>
            <a:ext cx="5904000"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1" name="组合 50"/>
          <p:cNvGrpSpPr/>
          <p:nvPr/>
        </p:nvGrpSpPr>
        <p:grpSpPr>
          <a:xfrm>
            <a:off x="6800523" y="329184"/>
            <a:ext cx="3090651" cy="792480"/>
            <a:chOff x="377952" y="329184"/>
            <a:chExt cx="3090651" cy="792480"/>
          </a:xfrm>
        </p:grpSpPr>
        <p:sp>
          <p:nvSpPr>
            <p:cNvPr id="52" name="椭圆 51"/>
            <p:cNvSpPr/>
            <p:nvPr/>
          </p:nvSpPr>
          <p:spPr>
            <a:xfrm>
              <a:off x="377952" y="329184"/>
              <a:ext cx="792480" cy="792480"/>
            </a:xfrm>
            <a:prstGeom prst="ellipse">
              <a:avLst/>
            </a:prstGeom>
            <a:solidFill>
              <a:schemeClr val="bg1"/>
            </a:solidFill>
            <a:ln>
              <a:solidFill>
                <a:srgbClr val="005DA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等腰三角形 52"/>
            <p:cNvSpPr/>
            <p:nvPr/>
          </p:nvSpPr>
          <p:spPr>
            <a:xfrm rot="5400000">
              <a:off x="637903" y="600456"/>
              <a:ext cx="321346" cy="249936"/>
            </a:xfrm>
            <a:prstGeom prst="triangle">
              <a:avLst/>
            </a:prstGeom>
            <a:solidFill>
              <a:srgbClr val="005D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文本框 53"/>
            <p:cNvSpPr txBox="1"/>
            <p:nvPr/>
          </p:nvSpPr>
          <p:spPr>
            <a:xfrm>
              <a:off x="1232093" y="413623"/>
              <a:ext cx="2236510" cy="584775"/>
            </a:xfrm>
            <a:prstGeom prst="rect">
              <a:avLst/>
            </a:prstGeom>
            <a:noFill/>
          </p:spPr>
          <p:txBody>
            <a:bodyPr wrap="none" rtlCol="0">
              <a:spAutoFit/>
            </a:bodyPr>
            <a:lstStyle/>
            <a:p>
              <a:r>
                <a:rPr lang="zh-CN" altLang="en-US" sz="3200" dirty="0">
                  <a:solidFill>
                    <a:srgbClr val="005DA7"/>
                  </a:solidFill>
                  <a:latin typeface="时尚中黑简体" panose="01010104010101010101" pitchFamily="2" charset="-122"/>
                  <a:ea typeface="时尚中黑简体" panose="01010104010101010101" pitchFamily="2" charset="-122"/>
                </a:rPr>
                <a:t>定位及手法</a:t>
              </a:r>
            </a:p>
          </p:txBody>
        </p:sp>
      </p:grpSp>
      <p:pic>
        <p:nvPicPr>
          <p:cNvPr id="55" name="Picture 2" descr="c7"/>
          <p:cNvPicPr>
            <a:picLocks noChangeAspect="1" noChangeArrowheads="1"/>
          </p:cNvPicPr>
          <p:nvPr/>
        </p:nvPicPr>
        <p:blipFill rotWithShape="1">
          <a:blip r:embed="rId4">
            <a:extLst>
              <a:ext uri="{28A0092B-C50C-407E-A947-70E740481C1C}">
                <a14:useLocalDpi xmlns:a14="http://schemas.microsoft.com/office/drawing/2010/main" val="0"/>
              </a:ext>
            </a:extLst>
          </a:blip>
          <a:srcRect l="1962" r="68460" b="16055"/>
          <a:stretch>
            <a:fillRect/>
          </a:stretch>
        </p:blipFill>
        <p:spPr bwMode="auto">
          <a:xfrm>
            <a:off x="6422221" y="1346712"/>
            <a:ext cx="1959429" cy="1581829"/>
          </a:xfrm>
          <a:prstGeom prst="rect">
            <a:avLst/>
          </a:prstGeom>
          <a:noFill/>
          <a:ln w="28575">
            <a:solidFill>
              <a:srgbClr val="005DA7"/>
            </a:solidFill>
            <a:miter lim="800000"/>
            <a:headEnd/>
            <a:tailEnd/>
          </a:ln>
          <a:extLst>
            <a:ext uri="{909E8E84-426E-40DD-AFC4-6F175D3DCCD1}">
              <a14:hiddenFill xmlns:a14="http://schemas.microsoft.com/office/drawing/2010/main">
                <a:solidFill>
                  <a:srgbClr val="FFFFFF"/>
                </a:solidFill>
              </a14:hiddenFill>
            </a:ext>
          </a:extLst>
        </p:spPr>
      </p:pic>
      <p:pic>
        <p:nvPicPr>
          <p:cNvPr id="57" name="Picture 2" descr="c7"/>
          <p:cNvPicPr>
            <a:picLocks noChangeAspect="1" noChangeArrowheads="1"/>
          </p:cNvPicPr>
          <p:nvPr/>
        </p:nvPicPr>
        <p:blipFill rotWithShape="1">
          <a:blip r:embed="rId4">
            <a:extLst>
              <a:ext uri="{28A0092B-C50C-407E-A947-70E740481C1C}">
                <a14:useLocalDpi xmlns:a14="http://schemas.microsoft.com/office/drawing/2010/main" val="0"/>
              </a:ext>
            </a:extLst>
          </a:blip>
          <a:srcRect l="35052" r="36850" b="14238"/>
          <a:stretch>
            <a:fillRect/>
          </a:stretch>
        </p:blipFill>
        <p:spPr bwMode="auto">
          <a:xfrm>
            <a:off x="8315551" y="1329591"/>
            <a:ext cx="1959429" cy="1616070"/>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56" name="Picture 2" descr="c7"/>
          <p:cNvPicPr>
            <a:picLocks noChangeAspect="1" noChangeArrowheads="1"/>
          </p:cNvPicPr>
          <p:nvPr/>
        </p:nvPicPr>
        <p:blipFill rotWithShape="1">
          <a:blip r:embed="rId4">
            <a:extLst>
              <a:ext uri="{28A0092B-C50C-407E-A947-70E740481C1C}">
                <a14:useLocalDpi xmlns:a14="http://schemas.microsoft.com/office/drawing/2010/main" val="0"/>
              </a:ext>
            </a:extLst>
          </a:blip>
          <a:srcRect l="69337" r="2619" b="16673"/>
          <a:stretch>
            <a:fillRect/>
          </a:stretch>
        </p:blipFill>
        <p:spPr bwMode="auto">
          <a:xfrm>
            <a:off x="10124805" y="1330079"/>
            <a:ext cx="1959429" cy="1615582"/>
          </a:xfrm>
          <a:prstGeom prst="rect">
            <a:avLst/>
          </a:prstGeom>
          <a:noFill/>
          <a:ln w="28575">
            <a:solidFill>
              <a:schemeClr val="accent2">
                <a:lumMod val="75000"/>
              </a:schemeClr>
            </a:solidFill>
            <a:miter lim="800000"/>
            <a:headEnd/>
            <a:tailEnd/>
          </a:ln>
          <a:extLst>
            <a:ext uri="{909E8E84-426E-40DD-AFC4-6F175D3DCCD1}">
              <a14:hiddenFill xmlns:a14="http://schemas.microsoft.com/office/drawing/2010/main">
                <a:solidFill>
                  <a:srgbClr val="FFFFFF"/>
                </a:solidFill>
              </a14:hiddenFill>
            </a:ext>
          </a:extLst>
        </p:spPr>
      </p:pic>
      <p:grpSp>
        <p:nvGrpSpPr>
          <p:cNvPr id="58" name="组合 57"/>
          <p:cNvGrpSpPr/>
          <p:nvPr/>
        </p:nvGrpSpPr>
        <p:grpSpPr>
          <a:xfrm>
            <a:off x="6321552" y="1233965"/>
            <a:ext cx="5946650" cy="2614804"/>
            <a:chOff x="1377696" y="-2574058"/>
            <a:chExt cx="1181533" cy="12801830"/>
          </a:xfrm>
        </p:grpSpPr>
        <p:sp>
          <p:nvSpPr>
            <p:cNvPr id="59" name="矩形 58"/>
            <p:cNvSpPr/>
            <p:nvPr/>
          </p:nvSpPr>
          <p:spPr>
            <a:xfrm>
              <a:off x="1377696" y="-2574058"/>
              <a:ext cx="1166393" cy="12614566"/>
            </a:xfrm>
            <a:prstGeom prst="rect">
              <a:avLst/>
            </a:prstGeom>
            <a:noFill/>
            <a:ln w="28575">
              <a:solidFill>
                <a:srgbClr val="005DA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文本框 59"/>
            <p:cNvSpPr txBox="1"/>
            <p:nvPr/>
          </p:nvSpPr>
          <p:spPr>
            <a:xfrm>
              <a:off x="1377696" y="5707237"/>
              <a:ext cx="1181533" cy="4520535"/>
            </a:xfrm>
            <a:prstGeom prst="rect">
              <a:avLst/>
            </a:prstGeom>
            <a:noFill/>
          </p:spPr>
          <p:txBody>
            <a:bodyPr wrap="square" rtlCol="0">
              <a:spAutoFit/>
            </a:bodyPr>
            <a:lstStyle/>
            <a:p>
              <a:pPr algn="r"/>
              <a:r>
                <a:rPr lang="zh-CN" altLang="en-US" dirty="0">
                  <a:solidFill>
                    <a:srgbClr val="005DA7"/>
                  </a:solidFill>
                  <a:latin typeface="时尚中黑简体" panose="01010104010101010101" pitchFamily="2" charset="-122"/>
                  <a:ea typeface="时尚中黑简体" panose="01010104010101010101" pitchFamily="2" charset="-122"/>
                </a:rPr>
                <a:t>用手指触到靠近施救者一侧患者的胸廓下缘；手指向中线滑动，找到肋骨与胸骨连接处；将另一手掌贴在紧靠手指的患者胸骨的下半部。</a:t>
              </a:r>
            </a:p>
          </p:txBody>
        </p:sp>
      </p:grpSp>
      <p:grpSp>
        <p:nvGrpSpPr>
          <p:cNvPr id="61" name="组合 60"/>
          <p:cNvGrpSpPr/>
          <p:nvPr/>
        </p:nvGrpSpPr>
        <p:grpSpPr>
          <a:xfrm>
            <a:off x="6447878" y="3586361"/>
            <a:ext cx="829234" cy="486568"/>
            <a:chOff x="1859279" y="5175504"/>
            <a:chExt cx="228555" cy="486568"/>
          </a:xfrm>
        </p:grpSpPr>
        <p:sp>
          <p:nvSpPr>
            <p:cNvPr id="62" name="矩形 61"/>
            <p:cNvSpPr/>
            <p:nvPr/>
          </p:nvSpPr>
          <p:spPr>
            <a:xfrm>
              <a:off x="1859279" y="5175504"/>
              <a:ext cx="228555" cy="486568"/>
            </a:xfrm>
            <a:prstGeom prst="rect">
              <a:avLst/>
            </a:prstGeom>
            <a:solidFill>
              <a:srgbClr val="005DA7"/>
            </a:solidFill>
            <a:ln>
              <a:solidFill>
                <a:srgbClr val="005DA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文本框 62"/>
            <p:cNvSpPr txBox="1"/>
            <p:nvPr/>
          </p:nvSpPr>
          <p:spPr>
            <a:xfrm>
              <a:off x="1874498" y="5211729"/>
              <a:ext cx="192281" cy="400110"/>
            </a:xfrm>
            <a:prstGeom prst="rect">
              <a:avLst/>
            </a:prstGeom>
            <a:noFill/>
          </p:spPr>
          <p:txBody>
            <a:bodyPr wrap="none" rtlCol="0">
              <a:spAutoFit/>
            </a:bodyPr>
            <a:lstStyle/>
            <a:p>
              <a:r>
                <a:rPr lang="zh-CN" altLang="en-US" sz="2000" dirty="0">
                  <a:solidFill>
                    <a:schemeClr val="bg1"/>
                  </a:solidFill>
                  <a:latin typeface="时尚中黑简体" panose="01010104010101010101" pitchFamily="2" charset="-122"/>
                  <a:ea typeface="时尚中黑简体" panose="01010104010101010101" pitchFamily="2" charset="-122"/>
                </a:rPr>
                <a:t>定位</a:t>
              </a:r>
            </a:p>
          </p:txBody>
        </p:sp>
      </p:grpSp>
      <p:grpSp>
        <p:nvGrpSpPr>
          <p:cNvPr id="64" name="组合 63"/>
          <p:cNvGrpSpPr/>
          <p:nvPr/>
        </p:nvGrpSpPr>
        <p:grpSpPr>
          <a:xfrm>
            <a:off x="6321552" y="4501585"/>
            <a:ext cx="5946650" cy="1752911"/>
            <a:chOff x="1362556" y="780655"/>
            <a:chExt cx="1181533" cy="8582084"/>
          </a:xfrm>
        </p:grpSpPr>
        <p:sp>
          <p:nvSpPr>
            <p:cNvPr id="65" name="矩形 64"/>
            <p:cNvSpPr/>
            <p:nvPr/>
          </p:nvSpPr>
          <p:spPr>
            <a:xfrm>
              <a:off x="1366081" y="780655"/>
              <a:ext cx="1166393" cy="8582084"/>
            </a:xfrm>
            <a:prstGeom prst="rect">
              <a:avLst/>
            </a:prstGeom>
            <a:noFill/>
            <a:ln w="28575">
              <a:solidFill>
                <a:srgbClr val="005DA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文本框 65"/>
            <p:cNvSpPr txBox="1"/>
            <p:nvPr/>
          </p:nvSpPr>
          <p:spPr>
            <a:xfrm>
              <a:off x="1362556" y="2834732"/>
              <a:ext cx="1181533" cy="5876696"/>
            </a:xfrm>
            <a:prstGeom prst="rect">
              <a:avLst/>
            </a:prstGeom>
            <a:noFill/>
          </p:spPr>
          <p:txBody>
            <a:bodyPr wrap="square" rtlCol="0">
              <a:spAutoFit/>
            </a:bodyPr>
            <a:lstStyle/>
            <a:p>
              <a:r>
                <a:rPr lang="zh-CN" altLang="en-US" dirty="0">
                  <a:solidFill>
                    <a:srgbClr val="005DA7"/>
                  </a:solidFill>
                  <a:latin typeface="时尚中黑简体" panose="01010104010101010101" pitchFamily="2" charset="-122"/>
                  <a:ea typeface="时尚中黑简体" panose="01010104010101010101" pitchFamily="2" charset="-122"/>
                </a:rPr>
                <a:t>原手指的移动的手掌重叠放在这只手背上，手掌根部长轴与胸骨长轴确保一致，保证手掌全力压在胸骨上，无论手指是伸直，还是交叉在一起，都应离开胸壁，手指不应用力向下按压。</a:t>
              </a:r>
            </a:p>
          </p:txBody>
        </p:sp>
      </p:grpSp>
      <p:grpSp>
        <p:nvGrpSpPr>
          <p:cNvPr id="67" name="组合 66"/>
          <p:cNvGrpSpPr/>
          <p:nvPr/>
        </p:nvGrpSpPr>
        <p:grpSpPr>
          <a:xfrm>
            <a:off x="6447878" y="4262939"/>
            <a:ext cx="829234" cy="486568"/>
            <a:chOff x="1859279" y="5175504"/>
            <a:chExt cx="228555" cy="486568"/>
          </a:xfrm>
        </p:grpSpPr>
        <p:sp>
          <p:nvSpPr>
            <p:cNvPr id="68" name="矩形 67"/>
            <p:cNvSpPr/>
            <p:nvPr/>
          </p:nvSpPr>
          <p:spPr>
            <a:xfrm>
              <a:off x="1859279" y="5175504"/>
              <a:ext cx="228555" cy="486568"/>
            </a:xfrm>
            <a:prstGeom prst="rect">
              <a:avLst/>
            </a:prstGeom>
            <a:solidFill>
              <a:srgbClr val="005DA7"/>
            </a:solidFill>
            <a:ln>
              <a:solidFill>
                <a:srgbClr val="005DA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文本框 68"/>
            <p:cNvSpPr txBox="1"/>
            <p:nvPr/>
          </p:nvSpPr>
          <p:spPr>
            <a:xfrm>
              <a:off x="1874498" y="5211729"/>
              <a:ext cx="192281" cy="400110"/>
            </a:xfrm>
            <a:prstGeom prst="rect">
              <a:avLst/>
            </a:prstGeom>
            <a:noFill/>
          </p:spPr>
          <p:txBody>
            <a:bodyPr wrap="none" rtlCol="0">
              <a:spAutoFit/>
            </a:bodyPr>
            <a:lstStyle/>
            <a:p>
              <a:r>
                <a:rPr lang="zh-CN" altLang="en-US" sz="2000" dirty="0">
                  <a:solidFill>
                    <a:schemeClr val="bg1"/>
                  </a:solidFill>
                  <a:latin typeface="时尚中黑简体" panose="01010104010101010101" pitchFamily="2" charset="-122"/>
                  <a:ea typeface="时尚中黑简体" panose="01010104010101010101" pitchFamily="2" charset="-122"/>
                </a:rPr>
                <a:t>手法</a:t>
              </a:r>
            </a:p>
          </p:txBody>
        </p:sp>
      </p:grpSp>
    </p:spTree>
  </p:cSld>
  <p:clrMapOvr>
    <a:masterClrMapping/>
  </p:clrMapOvr>
  <mc:AlternateContent xmlns:mc="http://schemas.openxmlformats.org/markup-compatibility/2006" xmlns:p14="http://schemas.microsoft.com/office/powerpoint/2010/main">
    <mc:Choice Requires="p14">
      <p:transition spd="slow" p14:dur="2000" advTm="0">
        <p14:ferris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40"/>
                                        </p:tgtEl>
                                        <p:attrNameLst>
                                          <p:attrName>style.visibility</p:attrName>
                                        </p:attrNameLst>
                                      </p:cBhvr>
                                      <p:to>
                                        <p:strVal val="visible"/>
                                      </p:to>
                                    </p:set>
                                    <p:animEffect transition="in" filter="fade">
                                      <p:cBhvr>
                                        <p:cTn id="14" dur="1000"/>
                                        <p:tgtEl>
                                          <p:spTgt spid="40"/>
                                        </p:tgtEl>
                                      </p:cBhvr>
                                    </p:animEffect>
                                    <p:anim calcmode="lin" valueType="num">
                                      <p:cBhvr>
                                        <p:cTn id="15" dur="1000" fill="hold"/>
                                        <p:tgtEl>
                                          <p:spTgt spid="40"/>
                                        </p:tgtEl>
                                        <p:attrNameLst>
                                          <p:attrName>ppt_x</p:attrName>
                                        </p:attrNameLst>
                                      </p:cBhvr>
                                      <p:tavLst>
                                        <p:tav tm="0">
                                          <p:val>
                                            <p:strVal val="#ppt_x"/>
                                          </p:val>
                                        </p:tav>
                                        <p:tav tm="100000">
                                          <p:val>
                                            <p:strVal val="#ppt_x"/>
                                          </p:val>
                                        </p:tav>
                                      </p:tavLst>
                                    </p:anim>
                                    <p:anim calcmode="lin" valueType="num">
                                      <p:cBhvr>
                                        <p:cTn id="16"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41"/>
                                        </p:tgtEl>
                                        <p:attrNameLst>
                                          <p:attrName>style.visibility</p:attrName>
                                        </p:attrNameLst>
                                      </p:cBhvr>
                                      <p:to>
                                        <p:strVal val="visible"/>
                                      </p:to>
                                    </p:set>
                                    <p:anim calcmode="lin" valueType="num">
                                      <p:cBhvr>
                                        <p:cTn id="21" dur="500" fill="hold"/>
                                        <p:tgtEl>
                                          <p:spTgt spid="41"/>
                                        </p:tgtEl>
                                        <p:attrNameLst>
                                          <p:attrName>ppt_w</p:attrName>
                                        </p:attrNameLst>
                                      </p:cBhvr>
                                      <p:tavLst>
                                        <p:tav tm="0">
                                          <p:val>
                                            <p:fltVal val="0"/>
                                          </p:val>
                                        </p:tav>
                                        <p:tav tm="100000">
                                          <p:val>
                                            <p:strVal val="#ppt_w"/>
                                          </p:val>
                                        </p:tav>
                                      </p:tavLst>
                                    </p:anim>
                                    <p:anim calcmode="lin" valueType="num">
                                      <p:cBhvr>
                                        <p:cTn id="22" dur="500" fill="hold"/>
                                        <p:tgtEl>
                                          <p:spTgt spid="41"/>
                                        </p:tgtEl>
                                        <p:attrNameLst>
                                          <p:attrName>ppt_h</p:attrName>
                                        </p:attrNameLst>
                                      </p:cBhvr>
                                      <p:tavLst>
                                        <p:tav tm="0">
                                          <p:val>
                                            <p:fltVal val="0"/>
                                          </p:val>
                                        </p:tav>
                                        <p:tav tm="100000">
                                          <p:val>
                                            <p:strVal val="#ppt_h"/>
                                          </p:val>
                                        </p:tav>
                                      </p:tavLst>
                                    </p:anim>
                                    <p:animEffect transition="in" filter="fade">
                                      <p:cBhvr>
                                        <p:cTn id="23" dur="500"/>
                                        <p:tgtEl>
                                          <p:spTgt spid="41"/>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42"/>
                                        </p:tgtEl>
                                        <p:attrNameLst>
                                          <p:attrName>style.visibility</p:attrName>
                                        </p:attrNameLst>
                                      </p:cBhvr>
                                      <p:to>
                                        <p:strVal val="visible"/>
                                      </p:to>
                                    </p:set>
                                    <p:anim calcmode="lin" valueType="num">
                                      <p:cBhvr>
                                        <p:cTn id="28" dur="500" fill="hold"/>
                                        <p:tgtEl>
                                          <p:spTgt spid="42"/>
                                        </p:tgtEl>
                                        <p:attrNameLst>
                                          <p:attrName>ppt_w</p:attrName>
                                        </p:attrNameLst>
                                      </p:cBhvr>
                                      <p:tavLst>
                                        <p:tav tm="0">
                                          <p:val>
                                            <p:fltVal val="0"/>
                                          </p:val>
                                        </p:tav>
                                        <p:tav tm="100000">
                                          <p:val>
                                            <p:strVal val="#ppt_w"/>
                                          </p:val>
                                        </p:tav>
                                      </p:tavLst>
                                    </p:anim>
                                    <p:anim calcmode="lin" valueType="num">
                                      <p:cBhvr>
                                        <p:cTn id="29" dur="500" fill="hold"/>
                                        <p:tgtEl>
                                          <p:spTgt spid="42"/>
                                        </p:tgtEl>
                                        <p:attrNameLst>
                                          <p:attrName>ppt_h</p:attrName>
                                        </p:attrNameLst>
                                      </p:cBhvr>
                                      <p:tavLst>
                                        <p:tav tm="0">
                                          <p:val>
                                            <p:fltVal val="0"/>
                                          </p:val>
                                        </p:tav>
                                        <p:tav tm="100000">
                                          <p:val>
                                            <p:strVal val="#ppt_h"/>
                                          </p:val>
                                        </p:tav>
                                      </p:tavLst>
                                    </p:anim>
                                    <p:animEffect transition="in" filter="fade">
                                      <p:cBhvr>
                                        <p:cTn id="30" dur="500"/>
                                        <p:tgtEl>
                                          <p:spTgt spid="42"/>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43"/>
                                        </p:tgtEl>
                                        <p:attrNameLst>
                                          <p:attrName>style.visibility</p:attrName>
                                        </p:attrNameLst>
                                      </p:cBhvr>
                                      <p:to>
                                        <p:strVal val="visible"/>
                                      </p:to>
                                    </p:set>
                                    <p:anim calcmode="lin" valueType="num">
                                      <p:cBhvr>
                                        <p:cTn id="35" dur="500" fill="hold"/>
                                        <p:tgtEl>
                                          <p:spTgt spid="43"/>
                                        </p:tgtEl>
                                        <p:attrNameLst>
                                          <p:attrName>ppt_w</p:attrName>
                                        </p:attrNameLst>
                                      </p:cBhvr>
                                      <p:tavLst>
                                        <p:tav tm="0">
                                          <p:val>
                                            <p:fltVal val="0"/>
                                          </p:val>
                                        </p:tav>
                                        <p:tav tm="100000">
                                          <p:val>
                                            <p:strVal val="#ppt_w"/>
                                          </p:val>
                                        </p:tav>
                                      </p:tavLst>
                                    </p:anim>
                                    <p:anim calcmode="lin" valueType="num">
                                      <p:cBhvr>
                                        <p:cTn id="36" dur="500" fill="hold"/>
                                        <p:tgtEl>
                                          <p:spTgt spid="43"/>
                                        </p:tgtEl>
                                        <p:attrNameLst>
                                          <p:attrName>ppt_h</p:attrName>
                                        </p:attrNameLst>
                                      </p:cBhvr>
                                      <p:tavLst>
                                        <p:tav tm="0">
                                          <p:val>
                                            <p:fltVal val="0"/>
                                          </p:val>
                                        </p:tav>
                                        <p:tav tm="100000">
                                          <p:val>
                                            <p:strVal val="#ppt_h"/>
                                          </p:val>
                                        </p:tav>
                                      </p:tavLst>
                                    </p:anim>
                                    <p:animEffect transition="in" filter="fade">
                                      <p:cBhvr>
                                        <p:cTn id="37" dur="500"/>
                                        <p:tgtEl>
                                          <p:spTgt spid="43"/>
                                        </p:tgtEl>
                                      </p:cBhvr>
                                    </p:animEffect>
                                  </p:childTnLst>
                                </p:cTn>
                              </p:par>
                            </p:childTnLst>
                          </p:cTn>
                        </p:par>
                      </p:childTnLst>
                    </p:cTn>
                  </p:par>
                  <p:par>
                    <p:cTn id="38" fill="hold">
                      <p:stCondLst>
                        <p:cond delay="indefinite"/>
                      </p:stCondLst>
                      <p:childTnLst>
                        <p:par>
                          <p:cTn id="39" fill="hold">
                            <p:stCondLst>
                              <p:cond delay="0"/>
                            </p:stCondLst>
                            <p:childTnLst>
                              <p:par>
                                <p:cTn id="40" presetID="47" presetClass="entr" presetSubtype="0" fill="hold" grpId="0" nodeType="clickEffect">
                                  <p:stCondLst>
                                    <p:cond delay="0"/>
                                  </p:stCondLst>
                                  <p:childTnLst>
                                    <p:set>
                                      <p:cBhvr>
                                        <p:cTn id="41" dur="1" fill="hold">
                                          <p:stCondLst>
                                            <p:cond delay="0"/>
                                          </p:stCondLst>
                                        </p:cTn>
                                        <p:tgtEl>
                                          <p:spTgt spid="44"/>
                                        </p:tgtEl>
                                        <p:attrNameLst>
                                          <p:attrName>style.visibility</p:attrName>
                                        </p:attrNameLst>
                                      </p:cBhvr>
                                      <p:to>
                                        <p:strVal val="visible"/>
                                      </p:to>
                                    </p:set>
                                    <p:animEffect transition="in" filter="fade">
                                      <p:cBhvr>
                                        <p:cTn id="42" dur="1000"/>
                                        <p:tgtEl>
                                          <p:spTgt spid="44"/>
                                        </p:tgtEl>
                                      </p:cBhvr>
                                    </p:animEffect>
                                    <p:anim calcmode="lin" valueType="num">
                                      <p:cBhvr>
                                        <p:cTn id="43" dur="1000" fill="hold"/>
                                        <p:tgtEl>
                                          <p:spTgt spid="44"/>
                                        </p:tgtEl>
                                        <p:attrNameLst>
                                          <p:attrName>ppt_x</p:attrName>
                                        </p:attrNameLst>
                                      </p:cBhvr>
                                      <p:tavLst>
                                        <p:tav tm="0">
                                          <p:val>
                                            <p:strVal val="#ppt_x"/>
                                          </p:val>
                                        </p:tav>
                                        <p:tav tm="100000">
                                          <p:val>
                                            <p:strVal val="#ppt_x"/>
                                          </p:val>
                                        </p:tav>
                                      </p:tavLst>
                                    </p:anim>
                                    <p:anim calcmode="lin" valueType="num">
                                      <p:cBhvr>
                                        <p:cTn id="44"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7" presetClass="entr" presetSubtype="0" fill="hold" grpId="0" nodeType="clickEffect">
                                  <p:stCondLst>
                                    <p:cond delay="0"/>
                                  </p:stCondLst>
                                  <p:childTnLst>
                                    <p:set>
                                      <p:cBhvr>
                                        <p:cTn id="48" dur="1" fill="hold">
                                          <p:stCondLst>
                                            <p:cond delay="0"/>
                                          </p:stCondLst>
                                        </p:cTn>
                                        <p:tgtEl>
                                          <p:spTgt spid="45"/>
                                        </p:tgtEl>
                                        <p:attrNameLst>
                                          <p:attrName>style.visibility</p:attrName>
                                        </p:attrNameLst>
                                      </p:cBhvr>
                                      <p:to>
                                        <p:strVal val="visible"/>
                                      </p:to>
                                    </p:set>
                                    <p:animEffect transition="in" filter="fade">
                                      <p:cBhvr>
                                        <p:cTn id="49" dur="1000"/>
                                        <p:tgtEl>
                                          <p:spTgt spid="45"/>
                                        </p:tgtEl>
                                      </p:cBhvr>
                                    </p:animEffect>
                                    <p:anim calcmode="lin" valueType="num">
                                      <p:cBhvr>
                                        <p:cTn id="50" dur="1000" fill="hold"/>
                                        <p:tgtEl>
                                          <p:spTgt spid="45"/>
                                        </p:tgtEl>
                                        <p:attrNameLst>
                                          <p:attrName>ppt_x</p:attrName>
                                        </p:attrNameLst>
                                      </p:cBhvr>
                                      <p:tavLst>
                                        <p:tav tm="0">
                                          <p:val>
                                            <p:strVal val="#ppt_x"/>
                                          </p:val>
                                        </p:tav>
                                        <p:tav tm="100000">
                                          <p:val>
                                            <p:strVal val="#ppt_x"/>
                                          </p:val>
                                        </p:tav>
                                      </p:tavLst>
                                    </p:anim>
                                    <p:anim calcmode="lin" valueType="num">
                                      <p:cBhvr>
                                        <p:cTn id="51"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7" presetClass="entr" presetSubtype="0" fill="hold" grpId="0" nodeType="clickEffect">
                                  <p:stCondLst>
                                    <p:cond delay="0"/>
                                  </p:stCondLst>
                                  <p:childTnLst>
                                    <p:set>
                                      <p:cBhvr>
                                        <p:cTn id="55" dur="1" fill="hold">
                                          <p:stCondLst>
                                            <p:cond delay="0"/>
                                          </p:stCondLst>
                                        </p:cTn>
                                        <p:tgtEl>
                                          <p:spTgt spid="46"/>
                                        </p:tgtEl>
                                        <p:attrNameLst>
                                          <p:attrName>style.visibility</p:attrName>
                                        </p:attrNameLst>
                                      </p:cBhvr>
                                      <p:to>
                                        <p:strVal val="visible"/>
                                      </p:to>
                                    </p:set>
                                    <p:animEffect transition="in" filter="fade">
                                      <p:cBhvr>
                                        <p:cTn id="56" dur="1000"/>
                                        <p:tgtEl>
                                          <p:spTgt spid="46"/>
                                        </p:tgtEl>
                                      </p:cBhvr>
                                    </p:animEffect>
                                    <p:anim calcmode="lin" valueType="num">
                                      <p:cBhvr>
                                        <p:cTn id="57" dur="1000" fill="hold"/>
                                        <p:tgtEl>
                                          <p:spTgt spid="46"/>
                                        </p:tgtEl>
                                        <p:attrNameLst>
                                          <p:attrName>ppt_x</p:attrName>
                                        </p:attrNameLst>
                                      </p:cBhvr>
                                      <p:tavLst>
                                        <p:tav tm="0">
                                          <p:val>
                                            <p:strVal val="#ppt_x"/>
                                          </p:val>
                                        </p:tav>
                                        <p:tav tm="100000">
                                          <p:val>
                                            <p:strVal val="#ppt_x"/>
                                          </p:val>
                                        </p:tav>
                                      </p:tavLst>
                                    </p:anim>
                                    <p:anim calcmode="lin" valueType="num">
                                      <p:cBhvr>
                                        <p:cTn id="58"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2" presetClass="entr" presetSubtype="8" fill="hold" nodeType="clickEffect">
                                  <p:stCondLst>
                                    <p:cond delay="0"/>
                                  </p:stCondLst>
                                  <p:childTnLst>
                                    <p:set>
                                      <p:cBhvr>
                                        <p:cTn id="62" dur="1" fill="hold">
                                          <p:stCondLst>
                                            <p:cond delay="0"/>
                                          </p:stCondLst>
                                        </p:cTn>
                                        <p:tgtEl>
                                          <p:spTgt spid="48"/>
                                        </p:tgtEl>
                                        <p:attrNameLst>
                                          <p:attrName>style.visibility</p:attrName>
                                        </p:attrNameLst>
                                      </p:cBhvr>
                                      <p:to>
                                        <p:strVal val="visible"/>
                                      </p:to>
                                    </p:set>
                                    <p:animEffect transition="in" filter="wipe(left)">
                                      <p:cBhvr>
                                        <p:cTn id="63" dur="500"/>
                                        <p:tgtEl>
                                          <p:spTgt spid="48"/>
                                        </p:tgtEl>
                                      </p:cBhvr>
                                    </p:animEffect>
                                  </p:childTnLst>
                                </p:cTn>
                              </p:par>
                            </p:childTnLst>
                          </p:cTn>
                        </p:par>
                      </p:childTnLst>
                    </p:cTn>
                  </p:par>
                  <p:par>
                    <p:cTn id="64" fill="hold">
                      <p:stCondLst>
                        <p:cond delay="indefinite"/>
                      </p:stCondLst>
                      <p:childTnLst>
                        <p:par>
                          <p:cTn id="65" fill="hold">
                            <p:stCondLst>
                              <p:cond delay="0"/>
                            </p:stCondLst>
                            <p:childTnLst>
                              <p:par>
                                <p:cTn id="66" presetID="53" presetClass="entr" presetSubtype="16" fill="hold" nodeType="clickEffect">
                                  <p:stCondLst>
                                    <p:cond delay="0"/>
                                  </p:stCondLst>
                                  <p:childTnLst>
                                    <p:set>
                                      <p:cBhvr>
                                        <p:cTn id="67" dur="1" fill="hold">
                                          <p:stCondLst>
                                            <p:cond delay="0"/>
                                          </p:stCondLst>
                                        </p:cTn>
                                        <p:tgtEl>
                                          <p:spTgt spid="51"/>
                                        </p:tgtEl>
                                        <p:attrNameLst>
                                          <p:attrName>style.visibility</p:attrName>
                                        </p:attrNameLst>
                                      </p:cBhvr>
                                      <p:to>
                                        <p:strVal val="visible"/>
                                      </p:to>
                                    </p:set>
                                    <p:anim calcmode="lin" valueType="num">
                                      <p:cBhvr>
                                        <p:cTn id="68" dur="500" fill="hold"/>
                                        <p:tgtEl>
                                          <p:spTgt spid="51"/>
                                        </p:tgtEl>
                                        <p:attrNameLst>
                                          <p:attrName>ppt_w</p:attrName>
                                        </p:attrNameLst>
                                      </p:cBhvr>
                                      <p:tavLst>
                                        <p:tav tm="0">
                                          <p:val>
                                            <p:fltVal val="0"/>
                                          </p:val>
                                        </p:tav>
                                        <p:tav tm="100000">
                                          <p:val>
                                            <p:strVal val="#ppt_w"/>
                                          </p:val>
                                        </p:tav>
                                      </p:tavLst>
                                    </p:anim>
                                    <p:anim calcmode="lin" valueType="num">
                                      <p:cBhvr>
                                        <p:cTn id="69" dur="500" fill="hold"/>
                                        <p:tgtEl>
                                          <p:spTgt spid="51"/>
                                        </p:tgtEl>
                                        <p:attrNameLst>
                                          <p:attrName>ppt_h</p:attrName>
                                        </p:attrNameLst>
                                      </p:cBhvr>
                                      <p:tavLst>
                                        <p:tav tm="0">
                                          <p:val>
                                            <p:fltVal val="0"/>
                                          </p:val>
                                        </p:tav>
                                        <p:tav tm="100000">
                                          <p:val>
                                            <p:strVal val="#ppt_h"/>
                                          </p:val>
                                        </p:tav>
                                      </p:tavLst>
                                    </p:anim>
                                    <p:animEffect transition="in" filter="fade">
                                      <p:cBhvr>
                                        <p:cTn id="70" dur="500"/>
                                        <p:tgtEl>
                                          <p:spTgt spid="51"/>
                                        </p:tgtEl>
                                      </p:cBhvr>
                                    </p:animEffect>
                                  </p:childTnLst>
                                </p:cTn>
                              </p:par>
                            </p:childTnLst>
                          </p:cTn>
                        </p:par>
                      </p:childTnLst>
                    </p:cTn>
                  </p:par>
                  <p:par>
                    <p:cTn id="71" fill="hold">
                      <p:stCondLst>
                        <p:cond delay="indefinite"/>
                      </p:stCondLst>
                      <p:childTnLst>
                        <p:par>
                          <p:cTn id="72" fill="hold">
                            <p:stCondLst>
                              <p:cond delay="0"/>
                            </p:stCondLst>
                            <p:childTnLst>
                              <p:par>
                                <p:cTn id="73" presetID="53" presetClass="entr" presetSubtype="16" fill="hold" nodeType="clickEffect">
                                  <p:stCondLst>
                                    <p:cond delay="0"/>
                                  </p:stCondLst>
                                  <p:childTnLst>
                                    <p:set>
                                      <p:cBhvr>
                                        <p:cTn id="74" dur="1" fill="hold">
                                          <p:stCondLst>
                                            <p:cond delay="0"/>
                                          </p:stCondLst>
                                        </p:cTn>
                                        <p:tgtEl>
                                          <p:spTgt spid="61"/>
                                        </p:tgtEl>
                                        <p:attrNameLst>
                                          <p:attrName>style.visibility</p:attrName>
                                        </p:attrNameLst>
                                      </p:cBhvr>
                                      <p:to>
                                        <p:strVal val="visible"/>
                                      </p:to>
                                    </p:set>
                                    <p:anim calcmode="lin" valueType="num">
                                      <p:cBhvr>
                                        <p:cTn id="75" dur="500" fill="hold"/>
                                        <p:tgtEl>
                                          <p:spTgt spid="61"/>
                                        </p:tgtEl>
                                        <p:attrNameLst>
                                          <p:attrName>ppt_w</p:attrName>
                                        </p:attrNameLst>
                                      </p:cBhvr>
                                      <p:tavLst>
                                        <p:tav tm="0">
                                          <p:val>
                                            <p:fltVal val="0"/>
                                          </p:val>
                                        </p:tav>
                                        <p:tav tm="100000">
                                          <p:val>
                                            <p:strVal val="#ppt_w"/>
                                          </p:val>
                                        </p:tav>
                                      </p:tavLst>
                                    </p:anim>
                                    <p:anim calcmode="lin" valueType="num">
                                      <p:cBhvr>
                                        <p:cTn id="76" dur="500" fill="hold"/>
                                        <p:tgtEl>
                                          <p:spTgt spid="61"/>
                                        </p:tgtEl>
                                        <p:attrNameLst>
                                          <p:attrName>ppt_h</p:attrName>
                                        </p:attrNameLst>
                                      </p:cBhvr>
                                      <p:tavLst>
                                        <p:tav tm="0">
                                          <p:val>
                                            <p:fltVal val="0"/>
                                          </p:val>
                                        </p:tav>
                                        <p:tav tm="100000">
                                          <p:val>
                                            <p:strVal val="#ppt_h"/>
                                          </p:val>
                                        </p:tav>
                                      </p:tavLst>
                                    </p:anim>
                                    <p:animEffect transition="in" filter="fade">
                                      <p:cBhvr>
                                        <p:cTn id="77" dur="500"/>
                                        <p:tgtEl>
                                          <p:spTgt spid="61"/>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1" fill="hold" nodeType="clickEffect">
                                  <p:stCondLst>
                                    <p:cond delay="0"/>
                                  </p:stCondLst>
                                  <p:childTnLst>
                                    <p:set>
                                      <p:cBhvr>
                                        <p:cTn id="81" dur="1" fill="hold">
                                          <p:stCondLst>
                                            <p:cond delay="0"/>
                                          </p:stCondLst>
                                        </p:cTn>
                                        <p:tgtEl>
                                          <p:spTgt spid="58"/>
                                        </p:tgtEl>
                                        <p:attrNameLst>
                                          <p:attrName>style.visibility</p:attrName>
                                        </p:attrNameLst>
                                      </p:cBhvr>
                                      <p:to>
                                        <p:strVal val="visible"/>
                                      </p:to>
                                    </p:set>
                                    <p:animEffect transition="in" filter="wipe(up)">
                                      <p:cBhvr>
                                        <p:cTn id="82" dur="500"/>
                                        <p:tgtEl>
                                          <p:spTgt spid="58"/>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1" fill="hold" nodeType="clickEffect">
                                  <p:stCondLst>
                                    <p:cond delay="0"/>
                                  </p:stCondLst>
                                  <p:childTnLst>
                                    <p:set>
                                      <p:cBhvr>
                                        <p:cTn id="86" dur="1" fill="hold">
                                          <p:stCondLst>
                                            <p:cond delay="0"/>
                                          </p:stCondLst>
                                        </p:cTn>
                                        <p:tgtEl>
                                          <p:spTgt spid="64"/>
                                        </p:tgtEl>
                                        <p:attrNameLst>
                                          <p:attrName>style.visibility</p:attrName>
                                        </p:attrNameLst>
                                      </p:cBhvr>
                                      <p:to>
                                        <p:strVal val="visible"/>
                                      </p:to>
                                    </p:set>
                                    <p:animEffect transition="in" filter="wipe(up)">
                                      <p:cBhvr>
                                        <p:cTn id="87" dur="500"/>
                                        <p:tgtEl>
                                          <p:spTgt spid="64"/>
                                        </p:tgtEl>
                                      </p:cBhvr>
                                    </p:animEffect>
                                  </p:childTnLst>
                                </p:cTn>
                              </p:par>
                            </p:childTnLst>
                          </p:cTn>
                        </p:par>
                      </p:childTnLst>
                    </p:cTn>
                  </p:par>
                  <p:par>
                    <p:cTn id="88" fill="hold">
                      <p:stCondLst>
                        <p:cond delay="indefinite"/>
                      </p:stCondLst>
                      <p:childTnLst>
                        <p:par>
                          <p:cTn id="89" fill="hold">
                            <p:stCondLst>
                              <p:cond delay="0"/>
                            </p:stCondLst>
                            <p:childTnLst>
                              <p:par>
                                <p:cTn id="90" presetID="53" presetClass="entr" presetSubtype="16" fill="hold" nodeType="clickEffect">
                                  <p:stCondLst>
                                    <p:cond delay="0"/>
                                  </p:stCondLst>
                                  <p:childTnLst>
                                    <p:set>
                                      <p:cBhvr>
                                        <p:cTn id="91" dur="1" fill="hold">
                                          <p:stCondLst>
                                            <p:cond delay="0"/>
                                          </p:stCondLst>
                                        </p:cTn>
                                        <p:tgtEl>
                                          <p:spTgt spid="67"/>
                                        </p:tgtEl>
                                        <p:attrNameLst>
                                          <p:attrName>style.visibility</p:attrName>
                                        </p:attrNameLst>
                                      </p:cBhvr>
                                      <p:to>
                                        <p:strVal val="visible"/>
                                      </p:to>
                                    </p:set>
                                    <p:anim calcmode="lin" valueType="num">
                                      <p:cBhvr>
                                        <p:cTn id="92" dur="500" fill="hold"/>
                                        <p:tgtEl>
                                          <p:spTgt spid="67"/>
                                        </p:tgtEl>
                                        <p:attrNameLst>
                                          <p:attrName>ppt_w</p:attrName>
                                        </p:attrNameLst>
                                      </p:cBhvr>
                                      <p:tavLst>
                                        <p:tav tm="0">
                                          <p:val>
                                            <p:fltVal val="0"/>
                                          </p:val>
                                        </p:tav>
                                        <p:tav tm="100000">
                                          <p:val>
                                            <p:strVal val="#ppt_w"/>
                                          </p:val>
                                        </p:tav>
                                      </p:tavLst>
                                    </p:anim>
                                    <p:anim calcmode="lin" valueType="num">
                                      <p:cBhvr>
                                        <p:cTn id="93" dur="500" fill="hold"/>
                                        <p:tgtEl>
                                          <p:spTgt spid="67"/>
                                        </p:tgtEl>
                                        <p:attrNameLst>
                                          <p:attrName>ppt_h</p:attrName>
                                        </p:attrNameLst>
                                      </p:cBhvr>
                                      <p:tavLst>
                                        <p:tav tm="0">
                                          <p:val>
                                            <p:fltVal val="0"/>
                                          </p:val>
                                        </p:tav>
                                        <p:tav tm="100000">
                                          <p:val>
                                            <p:strVal val="#ppt_h"/>
                                          </p:val>
                                        </p:tav>
                                      </p:tavLst>
                                    </p:anim>
                                    <p:animEffect transition="in" filter="fade">
                                      <p:cBhvr>
                                        <p:cTn id="94"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bldLvl="0" animBg="1"/>
      <p:bldP spid="42" grpId="0" bldLvl="0" animBg="1"/>
      <p:bldP spid="43" grpId="0" bldLvl="0" animBg="1"/>
      <p:bldP spid="44" grpId="0"/>
      <p:bldP spid="45" grpId="0"/>
      <p:bldP spid="46" grpId="0"/>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组合 43"/>
          <p:cNvGrpSpPr/>
          <p:nvPr/>
        </p:nvGrpSpPr>
        <p:grpSpPr>
          <a:xfrm>
            <a:off x="377952" y="329184"/>
            <a:ext cx="2667390" cy="792480"/>
            <a:chOff x="377952" y="329184"/>
            <a:chExt cx="2667390" cy="792480"/>
          </a:xfrm>
        </p:grpSpPr>
        <p:sp>
          <p:nvSpPr>
            <p:cNvPr id="2" name="椭圆 1"/>
            <p:cNvSpPr/>
            <p:nvPr/>
          </p:nvSpPr>
          <p:spPr>
            <a:xfrm>
              <a:off x="377952" y="329184"/>
              <a:ext cx="792480" cy="792480"/>
            </a:xfrm>
            <a:prstGeom prst="ellipse">
              <a:avLst/>
            </a:prstGeom>
            <a:solidFill>
              <a:srgbClr val="005D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rot="5400000">
              <a:off x="637903" y="600456"/>
              <a:ext cx="321346" cy="24993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1219201" y="412009"/>
              <a:ext cx="1826141" cy="584775"/>
            </a:xfrm>
            <a:prstGeom prst="rect">
              <a:avLst/>
            </a:prstGeom>
            <a:noFill/>
          </p:spPr>
          <p:txBody>
            <a:bodyPr wrap="none" rtlCol="0">
              <a:spAutoFit/>
            </a:bodyPr>
            <a:lstStyle/>
            <a:p>
              <a:r>
                <a:rPr lang="zh-CN" altLang="en-US" sz="3200" dirty="0">
                  <a:solidFill>
                    <a:srgbClr val="005DA7"/>
                  </a:solidFill>
                  <a:latin typeface="时尚中黑简体" panose="01010104010101010101" pitchFamily="2" charset="-122"/>
                  <a:ea typeface="时尚中黑简体" panose="01010104010101010101" pitchFamily="2" charset="-122"/>
                </a:rPr>
                <a:t>动作要领</a:t>
              </a:r>
            </a:p>
          </p:txBody>
        </p:sp>
      </p:grpSp>
      <p:pic>
        <p:nvPicPr>
          <p:cNvPr id="6" name="图片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0234" y="1395250"/>
            <a:ext cx="5874904" cy="5052417"/>
          </a:xfrm>
          <a:prstGeom prst="rect">
            <a:avLst/>
          </a:prstGeom>
          <a:ln>
            <a:noFill/>
          </a:ln>
          <a:effectLst>
            <a:outerShdw blurRad="190500" algn="tl" rotWithShape="0">
              <a:srgbClr val="000000">
                <a:alpha val="70000"/>
              </a:srgbClr>
            </a:outerShdw>
          </a:effectLst>
        </p:spPr>
      </p:pic>
      <p:sp>
        <p:nvSpPr>
          <p:cNvPr id="90" name="PA_文本框 89"/>
          <p:cNvSpPr txBox="1"/>
          <p:nvPr>
            <p:custDataLst>
              <p:tags r:id="rId1"/>
            </p:custDataLst>
          </p:nvPr>
        </p:nvSpPr>
        <p:spPr>
          <a:xfrm>
            <a:off x="6662505" y="5098817"/>
            <a:ext cx="5363925" cy="1323439"/>
          </a:xfrm>
          <a:prstGeom prst="rect">
            <a:avLst/>
          </a:prstGeom>
          <a:noFill/>
        </p:spPr>
        <p:txBody>
          <a:bodyPr wrap="square" rtlCol="0">
            <a:spAutoFit/>
          </a:bodyPr>
          <a:lstStyle/>
          <a:p>
            <a:r>
              <a:rPr lang="zh-CN" altLang="en-US" sz="2000" dirty="0">
                <a:solidFill>
                  <a:srgbClr val="005DA7"/>
                </a:solidFill>
                <a:latin typeface="时尚中黑简体" panose="01010104010101010101" pitchFamily="2" charset="-122"/>
                <a:ea typeface="时尚中黑简体" panose="01010104010101010101" pitchFamily="2" charset="-122"/>
              </a:rPr>
              <a:t>动作要领：</a:t>
            </a:r>
            <a:endParaRPr lang="en-US" altLang="zh-CN" sz="2000" dirty="0">
              <a:solidFill>
                <a:srgbClr val="005DA7"/>
              </a:solidFill>
              <a:latin typeface="时尚中黑简体" panose="01010104010101010101" pitchFamily="2" charset="-122"/>
              <a:ea typeface="时尚中黑简体" panose="01010104010101010101" pitchFamily="2" charset="-122"/>
            </a:endParaRPr>
          </a:p>
          <a:p>
            <a:r>
              <a:rPr lang="zh-CN" altLang="en-US" sz="2000" dirty="0">
                <a:solidFill>
                  <a:srgbClr val="005DA7"/>
                </a:solidFill>
                <a:latin typeface="时尚中黑简体" panose="01010104010101010101" pitchFamily="2" charset="-122"/>
                <a:ea typeface="时尚中黑简体" panose="01010104010101010101" pitchFamily="2" charset="-122"/>
              </a:rPr>
              <a:t>双手掌根同向重叠，十指相扣，掌心翘起，手指离开胸壁， 双臂伸直，上半身前倾，  以髋关节为支点，垂直向下、用力、有节奏地按压。 </a:t>
            </a:r>
          </a:p>
        </p:txBody>
      </p:sp>
      <p:grpSp>
        <p:nvGrpSpPr>
          <p:cNvPr id="20" name="PA_组合 19"/>
          <p:cNvGrpSpPr/>
          <p:nvPr>
            <p:custDataLst>
              <p:tags r:id="rId2"/>
            </p:custDataLst>
          </p:nvPr>
        </p:nvGrpSpPr>
        <p:grpSpPr>
          <a:xfrm>
            <a:off x="1981200" y="886097"/>
            <a:ext cx="9026255" cy="4390753"/>
            <a:chOff x="1981200" y="886097"/>
            <a:chExt cx="9026255" cy="4390753"/>
          </a:xfrm>
        </p:grpSpPr>
        <p:pic>
          <p:nvPicPr>
            <p:cNvPr id="49" name="Picture 3" descr="手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a:xfrm>
              <a:off x="7681479" y="886097"/>
              <a:ext cx="3325976" cy="3445134"/>
            </a:xfrm>
            <a:prstGeom prst="rect">
              <a:avLst/>
            </a:prstGeom>
            <a:noFill/>
            <a:ln w="6350" cap="flat">
              <a:solidFill>
                <a:schemeClr val="tx1"/>
              </a:solidFill>
              <a:miter lim="800000"/>
              <a:headEnd/>
              <a:tailEnd/>
            </a:ln>
          </p:spPr>
        </p:pic>
        <p:sp>
          <p:nvSpPr>
            <p:cNvPr id="7" name="椭圆 6"/>
            <p:cNvSpPr/>
            <p:nvPr/>
          </p:nvSpPr>
          <p:spPr>
            <a:xfrm>
              <a:off x="1981200" y="4343400"/>
              <a:ext cx="1326486" cy="933450"/>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a:stCxn id="7" idx="1"/>
              <a:endCxn id="49" idx="0"/>
            </p:cNvCxnSpPr>
            <p:nvPr/>
          </p:nvCxnSpPr>
          <p:spPr>
            <a:xfrm flipV="1">
              <a:off x="2175459" y="886097"/>
              <a:ext cx="7169008" cy="359400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2" name="直接连接符 11"/>
            <p:cNvCxnSpPr>
              <a:stCxn id="7" idx="5"/>
              <a:endCxn id="49" idx="2"/>
            </p:cNvCxnSpPr>
            <p:nvPr/>
          </p:nvCxnSpPr>
          <p:spPr>
            <a:xfrm flipV="1">
              <a:off x="3113427" y="4331231"/>
              <a:ext cx="6231040" cy="808918"/>
            </a:xfrm>
            <a:prstGeom prst="line">
              <a:avLst/>
            </a:prstGeom>
            <a:ln w="38100"/>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ppt_w</p:attrName>
                                        </p:attrNameLst>
                                      </p:cBhvr>
                                      <p:tavLst>
                                        <p:tav tm="0">
                                          <p:val>
                                            <p:fltVal val="0"/>
                                          </p:val>
                                        </p:tav>
                                        <p:tav tm="100000">
                                          <p:val>
                                            <p:strVal val="#ppt_w"/>
                                          </p:val>
                                        </p:tav>
                                      </p:tavLst>
                                    </p:anim>
                                    <p:anim calcmode="lin" valueType="num">
                                      <p:cBhvr>
                                        <p:cTn id="8" dur="500" fill="hold"/>
                                        <p:tgtEl>
                                          <p:spTgt spid="44"/>
                                        </p:tgtEl>
                                        <p:attrNameLst>
                                          <p:attrName>ppt_h</p:attrName>
                                        </p:attrNameLst>
                                      </p:cBhvr>
                                      <p:tavLst>
                                        <p:tav tm="0">
                                          <p:val>
                                            <p:fltVal val="0"/>
                                          </p:val>
                                        </p:tav>
                                        <p:tav tm="100000">
                                          <p:val>
                                            <p:strVal val="#ppt_h"/>
                                          </p:val>
                                        </p:tav>
                                      </p:tavLst>
                                    </p:anim>
                                    <p:animEffect transition="in" filter="fade">
                                      <p:cBhvr>
                                        <p:cTn id="9" dur="500"/>
                                        <p:tgtEl>
                                          <p:spTgt spid="44"/>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2"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500" fill="hold"/>
                                        <p:tgtEl>
                                          <p:spTgt spid="6"/>
                                        </p:tgtEl>
                                        <p:attrNameLst>
                                          <p:attrName>ppt_x</p:attrName>
                                        </p:attrNameLst>
                                      </p:cBhvr>
                                      <p:tavLst>
                                        <p:tav tm="0">
                                          <p:val>
                                            <p:strVal val="1+#ppt_w/2"/>
                                          </p:val>
                                        </p:tav>
                                        <p:tav tm="100000">
                                          <p:val>
                                            <p:strVal val="#ppt_x"/>
                                          </p:val>
                                        </p:tav>
                                      </p:tavLst>
                                    </p:anim>
                                    <p:anim calcmode="lin" valueType="num">
                                      <p:cBhvr additive="base">
                                        <p:cTn id="15"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7" presetClass="entr" presetSubtype="0" fill="hold" grpId="0" nodeType="clickEffect">
                                  <p:stCondLst>
                                    <p:cond delay="0"/>
                                  </p:stCondLst>
                                  <p:childTnLst>
                                    <p:set>
                                      <p:cBhvr>
                                        <p:cTn id="19" dur="1" fill="hold">
                                          <p:stCondLst>
                                            <p:cond delay="0"/>
                                          </p:stCondLst>
                                        </p:cTn>
                                        <p:tgtEl>
                                          <p:spTgt spid="90"/>
                                        </p:tgtEl>
                                        <p:attrNameLst>
                                          <p:attrName>style.visibility</p:attrName>
                                        </p:attrNameLst>
                                      </p:cBhvr>
                                      <p:to>
                                        <p:strVal val="visible"/>
                                      </p:to>
                                    </p:set>
                                    <p:animEffect transition="in" filter="fade">
                                      <p:cBhvr>
                                        <p:cTn id="20" dur="1000"/>
                                        <p:tgtEl>
                                          <p:spTgt spid="90"/>
                                        </p:tgtEl>
                                      </p:cBhvr>
                                    </p:animEffect>
                                    <p:anim calcmode="lin" valueType="num">
                                      <p:cBhvr>
                                        <p:cTn id="21" dur="1000" fill="hold"/>
                                        <p:tgtEl>
                                          <p:spTgt spid="90"/>
                                        </p:tgtEl>
                                        <p:attrNameLst>
                                          <p:attrName>ppt_x</p:attrName>
                                        </p:attrNameLst>
                                      </p:cBhvr>
                                      <p:tavLst>
                                        <p:tav tm="0">
                                          <p:val>
                                            <p:strVal val="#ppt_x"/>
                                          </p:val>
                                        </p:tav>
                                        <p:tav tm="100000">
                                          <p:val>
                                            <p:strVal val="#ppt_x"/>
                                          </p:val>
                                        </p:tav>
                                      </p:tavLst>
                                    </p:anim>
                                    <p:anim calcmode="lin" valueType="num">
                                      <p:cBhvr>
                                        <p:cTn id="22" dur="1000" fill="hold"/>
                                        <p:tgtEl>
                                          <p:spTgt spid="90"/>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7" presetClass="entr" presetSubtype="0" fill="hold" nodeType="click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1000"/>
                                        <p:tgtEl>
                                          <p:spTgt spid="20"/>
                                        </p:tgtEl>
                                      </p:cBhvr>
                                    </p:animEffect>
                                    <p:anim calcmode="lin" valueType="num">
                                      <p:cBhvr>
                                        <p:cTn id="28" dur="1000" fill="hold"/>
                                        <p:tgtEl>
                                          <p:spTgt spid="20"/>
                                        </p:tgtEl>
                                        <p:attrNameLst>
                                          <p:attrName>ppt_x</p:attrName>
                                        </p:attrNameLst>
                                      </p:cBhvr>
                                      <p:tavLst>
                                        <p:tav tm="0">
                                          <p:val>
                                            <p:strVal val="#ppt_x"/>
                                          </p:val>
                                        </p:tav>
                                        <p:tav tm="100000">
                                          <p:val>
                                            <p:strVal val="#ppt_x"/>
                                          </p:val>
                                        </p:tav>
                                      </p:tavLst>
                                    </p:anim>
                                    <p:anim calcmode="lin" valueType="num">
                                      <p:cBhvr>
                                        <p:cTn id="2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3246628" y="4652726"/>
            <a:ext cx="5724644" cy="830997"/>
          </a:xfrm>
          <a:prstGeom prst="rect">
            <a:avLst/>
          </a:prstGeom>
          <a:noFill/>
        </p:spPr>
        <p:txBody>
          <a:bodyPr wrap="none" rtlCol="0">
            <a:spAutoFit/>
          </a:bodyPr>
          <a:lstStyle/>
          <a:p>
            <a:r>
              <a:rPr lang="zh-CN" altLang="en-US" sz="4800" dirty="0">
                <a:solidFill>
                  <a:srgbClr val="005DA7"/>
                </a:solidFill>
                <a:latin typeface="时尚中黑简体" panose="01010104010101010101" pitchFamily="2" charset="-122"/>
                <a:ea typeface="时尚中黑简体" panose="01010104010101010101" pitchFamily="2" charset="-122"/>
              </a:rPr>
              <a:t>先除颤还是先按压？</a:t>
            </a:r>
          </a:p>
        </p:txBody>
      </p:sp>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t="25267" b="11565"/>
          <a:stretch>
            <a:fillRect/>
          </a:stretch>
        </p:blipFill>
        <p:spPr>
          <a:xfrm>
            <a:off x="0" y="85262"/>
            <a:ext cx="12192000" cy="4281714"/>
          </a:xfrm>
          <a:prstGeom prst="rect">
            <a:avLst/>
          </a:prstGeom>
          <a:effectLst>
            <a:outerShdw blurRad="50800" dist="50800" dir="5400000" sx="1000" sy="1000" algn="ctr" rotWithShape="0">
              <a:srgbClr val="000000"/>
            </a:outerShdw>
          </a:effectLst>
        </p:spPr>
      </p:pic>
      <p:sp>
        <p:nvSpPr>
          <p:cNvPr id="10" name="矩形 9"/>
          <p:cNvSpPr/>
          <p:nvPr/>
        </p:nvSpPr>
        <p:spPr>
          <a:xfrm>
            <a:off x="0" y="0"/>
            <a:ext cx="12192000" cy="4366976"/>
          </a:xfrm>
          <a:prstGeom prst="rect">
            <a:avLst/>
          </a:prstGeom>
          <a:solidFill>
            <a:srgbClr val="005DA7">
              <a:alpha val="23000"/>
            </a:srgbClr>
          </a:solidFill>
          <a:ln>
            <a:noFill/>
          </a:ln>
          <a:effectLst>
            <a:outerShdw dist="50800"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airplan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bldLvl="0" animBg="1"/>
    </p:bld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5" descr="AED"/>
          <p:cNvPicPr>
            <a:picLocks noChangeAspect="1" noChangeArrowheads="1"/>
          </p:cNvPicPr>
          <p:nvPr/>
        </p:nvPicPr>
        <p:blipFill>
          <a:blip r:embed="rId3">
            <a:extLst>
              <a:ext uri="{28A0092B-C50C-407E-A947-70E740481C1C}">
                <a14:useLocalDpi xmlns:a14="http://schemas.microsoft.com/office/drawing/2010/main" val="0"/>
              </a:ext>
            </a:extLst>
          </a:blip>
          <a:srcRect l="13351" r="3198"/>
          <a:stretch>
            <a:fillRect/>
          </a:stretch>
        </p:blipFill>
        <p:spPr bwMode="auto">
          <a:xfrm>
            <a:off x="8201968" y="1845173"/>
            <a:ext cx="2895655" cy="2267553"/>
          </a:xfrm>
          <a:prstGeom prst="rect">
            <a:avLst/>
          </a:prstGeom>
          <a:ln>
            <a:solidFill>
              <a:srgbClr val="1C2329"/>
            </a:solidFill>
          </a:ln>
          <a:extLst>
            <a:ext uri="{909E8E84-426E-40DD-AFC4-6F175D3DCCD1}">
              <a14:hiddenFill xmlns:a14="http://schemas.microsoft.com/office/drawing/2010/main">
                <a:solidFill>
                  <a:srgbClr val="FFFFFF"/>
                </a:solidFill>
              </a14:hiddenFill>
            </a:ext>
          </a:extLst>
        </p:spPr>
      </p:pic>
      <p:grpSp>
        <p:nvGrpSpPr>
          <p:cNvPr id="2" name="组合 1"/>
          <p:cNvGrpSpPr/>
          <p:nvPr/>
        </p:nvGrpSpPr>
        <p:grpSpPr>
          <a:xfrm>
            <a:off x="377952" y="329184"/>
            <a:ext cx="5668211" cy="792480"/>
            <a:chOff x="377952" y="329184"/>
            <a:chExt cx="5668211" cy="792480"/>
          </a:xfrm>
        </p:grpSpPr>
        <p:sp>
          <p:nvSpPr>
            <p:cNvPr id="6" name="椭圆 5"/>
            <p:cNvSpPr/>
            <p:nvPr/>
          </p:nvSpPr>
          <p:spPr>
            <a:xfrm>
              <a:off x="377952" y="329184"/>
              <a:ext cx="792480" cy="792480"/>
            </a:xfrm>
            <a:prstGeom prst="ellipse">
              <a:avLst/>
            </a:prstGeom>
            <a:solidFill>
              <a:srgbClr val="005D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rot="5400000">
              <a:off x="637903" y="600456"/>
              <a:ext cx="321346" cy="24993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1219201" y="408100"/>
              <a:ext cx="4826962" cy="584775"/>
            </a:xfrm>
            <a:prstGeom prst="rect">
              <a:avLst/>
            </a:prstGeom>
            <a:noFill/>
          </p:spPr>
          <p:txBody>
            <a:bodyPr wrap="none" rtlCol="0">
              <a:spAutoFit/>
            </a:bodyPr>
            <a:lstStyle/>
            <a:p>
              <a:r>
                <a:rPr lang="en-US" altLang="zh-CN" sz="3200" dirty="0">
                  <a:solidFill>
                    <a:srgbClr val="005DA7"/>
                  </a:solidFill>
                  <a:latin typeface="时尚中黑简体" panose="01010104010101010101" pitchFamily="2" charset="-122"/>
                  <a:ea typeface="时尚中黑简体" panose="01010104010101010101" pitchFamily="2" charset="-122"/>
                </a:rPr>
                <a:t>AED </a:t>
              </a:r>
              <a:r>
                <a:rPr lang="zh-CN" altLang="en-US" sz="3200" dirty="0">
                  <a:solidFill>
                    <a:srgbClr val="005DA7"/>
                  </a:solidFill>
                  <a:latin typeface="时尚中黑简体" panose="01010104010101010101" pitchFamily="2" charset="-122"/>
                  <a:ea typeface="时尚中黑简体" panose="01010104010101010101" pitchFamily="2" charset="-122"/>
                </a:rPr>
                <a:t>（自动体外除颤仪）</a:t>
              </a:r>
            </a:p>
          </p:txBody>
        </p:sp>
      </p:grpSp>
      <p:sp>
        <p:nvSpPr>
          <p:cNvPr id="10" name="文本框 9"/>
          <p:cNvSpPr txBox="1"/>
          <p:nvPr/>
        </p:nvSpPr>
        <p:spPr>
          <a:xfrm>
            <a:off x="2155310" y="4978656"/>
            <a:ext cx="8474589" cy="461665"/>
          </a:xfrm>
          <a:prstGeom prst="rect">
            <a:avLst/>
          </a:prstGeom>
          <a:noFill/>
        </p:spPr>
        <p:txBody>
          <a:bodyPr wrap="square" rtlCol="0">
            <a:spAutoFit/>
          </a:bodyPr>
          <a:lstStyle/>
          <a:p>
            <a:r>
              <a:rPr lang="zh-CN" altLang="en-US" sz="2400" dirty="0">
                <a:solidFill>
                  <a:srgbClr val="005DA7"/>
                </a:solidFill>
                <a:latin typeface="时尚中黑简体" panose="01010104010101010101" pitchFamily="2" charset="-122"/>
                <a:ea typeface="时尚中黑简体" panose="01010104010101010101" pitchFamily="2" charset="-122"/>
              </a:rPr>
              <a:t>尽快使用</a:t>
            </a:r>
            <a:r>
              <a:rPr lang="en-US" altLang="zh-CN" sz="2400" dirty="0">
                <a:solidFill>
                  <a:srgbClr val="005DA7"/>
                </a:solidFill>
                <a:latin typeface="时尚中黑简体" panose="01010104010101010101" pitchFamily="2" charset="-122"/>
                <a:ea typeface="时尚中黑简体" panose="01010104010101010101" pitchFamily="2" charset="-122"/>
              </a:rPr>
              <a:t>AED</a:t>
            </a:r>
            <a:r>
              <a:rPr lang="zh-CN" altLang="en-US" sz="2400" dirty="0">
                <a:solidFill>
                  <a:srgbClr val="005DA7"/>
                </a:solidFill>
                <a:latin typeface="时尚中黑简体" panose="01010104010101010101" pitchFamily="2" charset="-122"/>
                <a:ea typeface="时尚中黑简体" panose="01010104010101010101" pitchFamily="2" charset="-122"/>
              </a:rPr>
              <a:t>放电后立即胸外按压（尽量减少按压的中断）</a:t>
            </a:r>
          </a:p>
        </p:txBody>
      </p:sp>
      <p:pic>
        <p:nvPicPr>
          <p:cNvPr id="16" name="Picture 3" descr="aed3"/>
          <p:cNvPicPr>
            <a:picLocks noChangeAspect="1" noChangeArrowheads="1"/>
          </p:cNvPicPr>
          <p:nvPr/>
        </p:nvPicPr>
        <p:blipFill>
          <a:blip r:embed="rId4">
            <a:extLst>
              <a:ext uri="{28A0092B-C50C-407E-A947-70E740481C1C}">
                <a14:useLocalDpi xmlns:a14="http://schemas.microsoft.com/office/drawing/2010/main" val="0"/>
              </a:ext>
            </a:extLst>
          </a:blip>
          <a:srcRect l="6451" r="3226" b="17152"/>
          <a:stretch>
            <a:fillRect/>
          </a:stretch>
        </p:blipFill>
        <p:spPr bwMode="auto">
          <a:xfrm>
            <a:off x="986764" y="1882334"/>
            <a:ext cx="3862512" cy="2206863"/>
          </a:xfrm>
          <a:prstGeom prst="rect">
            <a:avLst/>
          </a:prstGeom>
          <a:ln>
            <a:solidFill>
              <a:srgbClr val="1C2329"/>
            </a:solidFill>
          </a:ln>
          <a:extLst>
            <a:ext uri="{909E8E84-426E-40DD-AFC4-6F175D3DCCD1}">
              <a14:hiddenFill xmlns:a14="http://schemas.microsoft.com/office/drawing/2010/main">
                <a:solidFill>
                  <a:srgbClr val="FFFFFF"/>
                </a:solidFill>
              </a14:hiddenFill>
            </a:ext>
          </a:extLst>
        </p:spPr>
      </p:pic>
      <p:pic>
        <p:nvPicPr>
          <p:cNvPr id="17" name="Picture 4" descr="AED2"/>
          <p:cNvPicPr>
            <a:picLocks noChangeAspect="1" noChangeArrowheads="1"/>
          </p:cNvPicPr>
          <p:nvPr/>
        </p:nvPicPr>
        <p:blipFill>
          <a:blip r:embed="rId5">
            <a:extLst>
              <a:ext uri="{28A0092B-C50C-407E-A947-70E740481C1C}">
                <a14:useLocalDpi xmlns:a14="http://schemas.microsoft.com/office/drawing/2010/main" val="0"/>
              </a:ext>
            </a:extLst>
          </a:blip>
          <a:srcRect l="6477" r="9312" b="10820"/>
          <a:stretch>
            <a:fillRect/>
          </a:stretch>
        </p:blipFill>
        <p:spPr bwMode="auto">
          <a:xfrm>
            <a:off x="4016290" y="1428056"/>
            <a:ext cx="4419600" cy="2890837"/>
          </a:xfrm>
          <a:prstGeom prst="rect">
            <a:avLst/>
          </a:prstGeom>
          <a:ln>
            <a:solidFill>
              <a:srgbClr val="005DA7"/>
            </a:solidFill>
          </a:ln>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1400" advTm="0">
        <p14:ripp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1000"/>
                                        <p:tgtEl>
                                          <p:spTgt spid="10"/>
                                        </p:tgtEl>
                                      </p:cBhvr>
                                    </p:animEffect>
                                    <p:anim calcmode="lin" valueType="num">
                                      <p:cBhvr>
                                        <p:cTn id="15" dur="1000" fill="hold"/>
                                        <p:tgtEl>
                                          <p:spTgt spid="10"/>
                                        </p:tgtEl>
                                        <p:attrNameLst>
                                          <p:attrName>ppt_x</p:attrName>
                                        </p:attrNameLst>
                                      </p:cBhvr>
                                      <p:tavLst>
                                        <p:tav tm="0">
                                          <p:val>
                                            <p:strVal val="#ppt_x"/>
                                          </p:val>
                                        </p:tav>
                                        <p:tav tm="100000">
                                          <p:val>
                                            <p:strVal val="#ppt_x"/>
                                          </p:val>
                                        </p:tav>
                                      </p:tavLst>
                                    </p:anim>
                                    <p:anim calcmode="lin" valueType="num">
                                      <p:cBhvr>
                                        <p:cTn id="1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49958" y="1514445"/>
            <a:ext cx="3889997" cy="2647187"/>
          </a:xfrm>
          <a:prstGeom prst="rect">
            <a:avLst/>
          </a:prstGeom>
          <a:ln>
            <a:solidFill>
              <a:srgbClr val="1C2329"/>
            </a:solidFill>
          </a:ln>
        </p:spPr>
      </p:pic>
      <p:pic>
        <p:nvPicPr>
          <p:cNvPr id="4" name="图片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1175617" y="1652322"/>
            <a:ext cx="3157126" cy="2383630"/>
          </a:xfrm>
          <a:prstGeom prst="rect">
            <a:avLst/>
          </a:prstGeom>
          <a:ln>
            <a:solidFill>
              <a:srgbClr val="1C2329"/>
            </a:solidFill>
          </a:ln>
        </p:spPr>
      </p:pic>
      <p:pic>
        <p:nvPicPr>
          <p:cNvPr id="5" name="图片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92832" y="1187684"/>
            <a:ext cx="3634510" cy="3222910"/>
          </a:xfrm>
          <a:prstGeom prst="rect">
            <a:avLst/>
          </a:prstGeom>
          <a:ln>
            <a:solidFill>
              <a:srgbClr val="005DA7"/>
            </a:solidFill>
          </a:ln>
        </p:spPr>
      </p:pic>
      <p:grpSp>
        <p:nvGrpSpPr>
          <p:cNvPr id="16" name="组合 15"/>
          <p:cNvGrpSpPr/>
          <p:nvPr/>
        </p:nvGrpSpPr>
        <p:grpSpPr>
          <a:xfrm>
            <a:off x="377952" y="329184"/>
            <a:ext cx="3077759" cy="792480"/>
            <a:chOff x="377952" y="329184"/>
            <a:chExt cx="3077759" cy="792480"/>
          </a:xfrm>
        </p:grpSpPr>
        <p:sp>
          <p:nvSpPr>
            <p:cNvPr id="17" name="椭圆 16"/>
            <p:cNvSpPr/>
            <p:nvPr/>
          </p:nvSpPr>
          <p:spPr>
            <a:xfrm>
              <a:off x="377952" y="329184"/>
              <a:ext cx="792480" cy="792480"/>
            </a:xfrm>
            <a:prstGeom prst="ellipse">
              <a:avLst/>
            </a:prstGeom>
            <a:solidFill>
              <a:srgbClr val="005D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等腰三角形 17"/>
            <p:cNvSpPr/>
            <p:nvPr/>
          </p:nvSpPr>
          <p:spPr>
            <a:xfrm rot="5400000">
              <a:off x="637903" y="600456"/>
              <a:ext cx="321346" cy="24993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1219201" y="408100"/>
              <a:ext cx="2236510" cy="584775"/>
            </a:xfrm>
            <a:prstGeom prst="rect">
              <a:avLst/>
            </a:prstGeom>
            <a:noFill/>
          </p:spPr>
          <p:txBody>
            <a:bodyPr wrap="none" rtlCol="0">
              <a:spAutoFit/>
            </a:bodyPr>
            <a:lstStyle/>
            <a:p>
              <a:r>
                <a:rPr lang="zh-CN" altLang="en-US" sz="3200" dirty="0">
                  <a:solidFill>
                    <a:srgbClr val="005DA7"/>
                  </a:solidFill>
                  <a:latin typeface="时尚中黑简体" panose="01010104010101010101" pitchFamily="2" charset="-122"/>
                  <a:ea typeface="时尚中黑简体" panose="01010104010101010101" pitchFamily="2" charset="-122"/>
                </a:rPr>
                <a:t>手动除颤仪</a:t>
              </a:r>
            </a:p>
          </p:txBody>
        </p:sp>
      </p:grpSp>
      <p:sp>
        <p:nvSpPr>
          <p:cNvPr id="20" name="文本框 19"/>
          <p:cNvSpPr txBox="1"/>
          <p:nvPr/>
        </p:nvSpPr>
        <p:spPr>
          <a:xfrm>
            <a:off x="0" y="5207256"/>
            <a:ext cx="12192000" cy="1200329"/>
          </a:xfrm>
          <a:prstGeom prst="rect">
            <a:avLst/>
          </a:prstGeom>
          <a:noFill/>
        </p:spPr>
        <p:txBody>
          <a:bodyPr wrap="square" rtlCol="0">
            <a:spAutoFit/>
          </a:bodyPr>
          <a:lstStyle/>
          <a:p>
            <a:pPr algn="ctr"/>
            <a:r>
              <a:rPr lang="zh-CN" altLang="en-US" sz="2400" dirty="0">
                <a:solidFill>
                  <a:srgbClr val="005DA7"/>
                </a:solidFill>
                <a:latin typeface="时尚中黑简体" panose="01010104010101010101" pitchFamily="2" charset="-122"/>
                <a:ea typeface="时尚中黑简体" panose="01010104010101010101" pitchFamily="2" charset="-122"/>
              </a:rPr>
              <a:t>除颤电极板（片）的位置</a:t>
            </a:r>
            <a:r>
              <a:rPr lang="en-US" altLang="zh-CN" sz="2400" dirty="0">
                <a:solidFill>
                  <a:srgbClr val="005DA7"/>
                </a:solidFill>
                <a:latin typeface="时尚中黑简体" panose="01010104010101010101" pitchFamily="2" charset="-122"/>
                <a:ea typeface="时尚中黑简体" panose="01010104010101010101" pitchFamily="2" charset="-122"/>
              </a:rPr>
              <a:t>:</a:t>
            </a:r>
          </a:p>
          <a:p>
            <a:pPr algn="ctr"/>
            <a:r>
              <a:rPr lang="en-US" altLang="zh-CN" sz="2400" dirty="0">
                <a:solidFill>
                  <a:srgbClr val="005DA7"/>
                </a:solidFill>
                <a:latin typeface="时尚中黑简体" panose="01010104010101010101" pitchFamily="2" charset="-122"/>
                <a:ea typeface="时尚中黑简体" panose="01010104010101010101" pitchFamily="2" charset="-122"/>
              </a:rPr>
              <a:t>  </a:t>
            </a:r>
            <a:r>
              <a:rPr lang="zh-CN" altLang="en-US" sz="2400" dirty="0">
                <a:solidFill>
                  <a:srgbClr val="005DA7"/>
                </a:solidFill>
                <a:latin typeface="时尚中黑简体" panose="01010104010101010101" pitchFamily="2" charset="-122"/>
                <a:ea typeface="时尚中黑简体" panose="01010104010101010101" pitchFamily="2" charset="-122"/>
              </a:rPr>
              <a:t>一个电极置于胸骨右缘锁骨下方（</a:t>
            </a:r>
            <a:r>
              <a:rPr lang="en-US" altLang="zh-CN" sz="2400" dirty="0">
                <a:solidFill>
                  <a:srgbClr val="005DA7"/>
                </a:solidFill>
                <a:latin typeface="时尚中黑简体" panose="01010104010101010101" pitchFamily="2" charset="-122"/>
                <a:ea typeface="时尚中黑简体" panose="01010104010101010101" pitchFamily="2" charset="-122"/>
              </a:rPr>
              <a:t>STERNUM</a:t>
            </a:r>
            <a:r>
              <a:rPr lang="zh-CN" altLang="en-US" sz="2400" dirty="0">
                <a:solidFill>
                  <a:srgbClr val="005DA7"/>
                </a:solidFill>
                <a:latin typeface="时尚中黑简体" panose="01010104010101010101" pitchFamily="2" charset="-122"/>
                <a:ea typeface="时尚中黑简体" panose="01010104010101010101" pitchFamily="2" charset="-122"/>
              </a:rPr>
              <a:t>）  另一个电极置于乳头的左侧</a:t>
            </a:r>
            <a:r>
              <a:rPr lang="en-US" altLang="zh-CN" sz="2400" dirty="0">
                <a:solidFill>
                  <a:srgbClr val="005DA7"/>
                </a:solidFill>
                <a:latin typeface="时尚中黑简体" panose="01010104010101010101" pitchFamily="2" charset="-122"/>
                <a:ea typeface="时尚中黑简体" panose="01010104010101010101" pitchFamily="2" charset="-122"/>
              </a:rPr>
              <a:t>(APEX)</a:t>
            </a:r>
          </a:p>
          <a:p>
            <a:pPr algn="ctr"/>
            <a:endParaRPr lang="zh-CN" altLang="en-US" sz="2400" dirty="0">
              <a:solidFill>
                <a:srgbClr val="005DA7"/>
              </a:solidFill>
              <a:latin typeface="时尚中黑简体" panose="01010104010101010101" pitchFamily="2" charset="-122"/>
              <a:ea typeface="时尚中黑简体" panose="0101010401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400" advTm="0">
        <p14:ripp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500" fill="hold"/>
                                        <p:tgtEl>
                                          <p:spTgt spid="3"/>
                                        </p:tgtEl>
                                        <p:attrNameLst>
                                          <p:attrName>ppt_w</p:attrName>
                                        </p:attrNameLst>
                                      </p:cBhvr>
                                      <p:tavLst>
                                        <p:tav tm="0">
                                          <p:val>
                                            <p:fltVal val="0"/>
                                          </p:val>
                                        </p:tav>
                                        <p:tav tm="100000">
                                          <p:val>
                                            <p:strVal val="#ppt_w"/>
                                          </p:val>
                                        </p:tav>
                                      </p:tavLst>
                                    </p:anim>
                                    <p:anim calcmode="lin" valueType="num">
                                      <p:cBhvr>
                                        <p:cTn id="22" dur="500" fill="hold"/>
                                        <p:tgtEl>
                                          <p:spTgt spid="3"/>
                                        </p:tgtEl>
                                        <p:attrNameLst>
                                          <p:attrName>ppt_h</p:attrName>
                                        </p:attrNameLst>
                                      </p:cBhvr>
                                      <p:tavLst>
                                        <p:tav tm="0">
                                          <p:val>
                                            <p:fltVal val="0"/>
                                          </p:val>
                                        </p:tav>
                                        <p:tav tm="100000">
                                          <p:val>
                                            <p:strVal val="#ppt_h"/>
                                          </p:val>
                                        </p:tav>
                                      </p:tavLst>
                                    </p:anim>
                                    <p:animEffect transition="in" filter="fade">
                                      <p:cBhvr>
                                        <p:cTn id="23" dur="500"/>
                                        <p:tgtEl>
                                          <p:spTgt spid="3"/>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p:cTn id="28" dur="500" fill="hold"/>
                                        <p:tgtEl>
                                          <p:spTgt spid="16"/>
                                        </p:tgtEl>
                                        <p:attrNameLst>
                                          <p:attrName>ppt_w</p:attrName>
                                        </p:attrNameLst>
                                      </p:cBhvr>
                                      <p:tavLst>
                                        <p:tav tm="0">
                                          <p:val>
                                            <p:fltVal val="0"/>
                                          </p:val>
                                        </p:tav>
                                        <p:tav tm="100000">
                                          <p:val>
                                            <p:strVal val="#ppt_w"/>
                                          </p:val>
                                        </p:tav>
                                      </p:tavLst>
                                    </p:anim>
                                    <p:anim calcmode="lin" valueType="num">
                                      <p:cBhvr>
                                        <p:cTn id="29" dur="500" fill="hold"/>
                                        <p:tgtEl>
                                          <p:spTgt spid="16"/>
                                        </p:tgtEl>
                                        <p:attrNameLst>
                                          <p:attrName>ppt_h</p:attrName>
                                        </p:attrNameLst>
                                      </p:cBhvr>
                                      <p:tavLst>
                                        <p:tav tm="0">
                                          <p:val>
                                            <p:fltVal val="0"/>
                                          </p:val>
                                        </p:tav>
                                        <p:tav tm="100000">
                                          <p:val>
                                            <p:strVal val="#ppt_h"/>
                                          </p:val>
                                        </p:tav>
                                      </p:tavLst>
                                    </p:anim>
                                    <p:animEffect transition="in" filter="fade">
                                      <p:cBhvr>
                                        <p:cTn id="30" dur="500"/>
                                        <p:tgtEl>
                                          <p:spTgt spid="16"/>
                                        </p:tgtEl>
                                      </p:cBhvr>
                                    </p:animEffect>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0" nodeType="click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7952" y="329184"/>
            <a:ext cx="2667390" cy="792480"/>
            <a:chOff x="377952" y="329184"/>
            <a:chExt cx="2667390" cy="792480"/>
          </a:xfrm>
        </p:grpSpPr>
        <p:sp>
          <p:nvSpPr>
            <p:cNvPr id="54" name="椭圆 53"/>
            <p:cNvSpPr/>
            <p:nvPr/>
          </p:nvSpPr>
          <p:spPr>
            <a:xfrm>
              <a:off x="377952" y="329184"/>
              <a:ext cx="792480" cy="792480"/>
            </a:xfrm>
            <a:prstGeom prst="ellipse">
              <a:avLst/>
            </a:prstGeom>
            <a:solidFill>
              <a:srgbClr val="005D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等腰三角形 54"/>
            <p:cNvSpPr/>
            <p:nvPr/>
          </p:nvSpPr>
          <p:spPr>
            <a:xfrm rot="5400000">
              <a:off x="637903" y="600456"/>
              <a:ext cx="321346" cy="24993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文本框 55"/>
            <p:cNvSpPr txBox="1"/>
            <p:nvPr/>
          </p:nvSpPr>
          <p:spPr>
            <a:xfrm>
              <a:off x="1219201" y="426827"/>
              <a:ext cx="1826141" cy="584775"/>
            </a:xfrm>
            <a:prstGeom prst="rect">
              <a:avLst/>
            </a:prstGeom>
            <a:noFill/>
          </p:spPr>
          <p:txBody>
            <a:bodyPr wrap="none" rtlCol="0">
              <a:spAutoFit/>
            </a:bodyPr>
            <a:lstStyle/>
            <a:p>
              <a:r>
                <a:rPr lang="zh-CN" altLang="en-US" sz="3200" dirty="0">
                  <a:solidFill>
                    <a:schemeClr val="tx1">
                      <a:lumMod val="65000"/>
                      <a:lumOff val="35000"/>
                    </a:schemeClr>
                  </a:solidFill>
                  <a:latin typeface="时尚中黑简体" panose="01010104010101010101" pitchFamily="2" charset="-122"/>
                  <a:ea typeface="时尚中黑简体" panose="01010104010101010101" pitchFamily="2" charset="-122"/>
                </a:rPr>
                <a:t>人工呼吸</a:t>
              </a:r>
            </a:p>
          </p:txBody>
        </p:sp>
      </p:grpSp>
      <p:pic>
        <p:nvPicPr>
          <p:cNvPr id="30" name="Picture 6" descr="0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63472" y="1314542"/>
            <a:ext cx="2175646" cy="23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Picture 7" descr="仰头举颜法c"/>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96511" y="1314542"/>
            <a:ext cx="2238709" cy="23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Picture 8" descr="仰头举颜法b"/>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951860" y="1219292"/>
            <a:ext cx="2175647" cy="2300400"/>
          </a:xfrm>
          <a:prstGeom prst="rect">
            <a:avLst/>
          </a:prstGeom>
          <a:noFill/>
          <a:ln>
            <a:noFill/>
          </a:ln>
          <a:effectLst>
            <a:softEdge rad="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8" name="组合 37"/>
          <p:cNvGrpSpPr/>
          <p:nvPr/>
        </p:nvGrpSpPr>
        <p:grpSpPr>
          <a:xfrm>
            <a:off x="193231" y="1657251"/>
            <a:ext cx="685752" cy="1562199"/>
            <a:chOff x="1859279" y="5175503"/>
            <a:chExt cx="525360" cy="1562199"/>
          </a:xfrm>
        </p:grpSpPr>
        <p:sp>
          <p:nvSpPr>
            <p:cNvPr id="39" name="矩形 38"/>
            <p:cNvSpPr/>
            <p:nvPr/>
          </p:nvSpPr>
          <p:spPr>
            <a:xfrm>
              <a:off x="1859279" y="5175503"/>
              <a:ext cx="525360" cy="1562199"/>
            </a:xfrm>
            <a:prstGeom prst="rect">
              <a:avLst/>
            </a:prstGeom>
            <a:solidFill>
              <a:srgbClr val="005DA7"/>
            </a:solidFill>
            <a:ln>
              <a:solidFill>
                <a:srgbClr val="005DA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0" name="文本框 39"/>
            <p:cNvSpPr txBox="1"/>
            <p:nvPr/>
          </p:nvSpPr>
          <p:spPr>
            <a:xfrm>
              <a:off x="1959849" y="5261961"/>
              <a:ext cx="337966" cy="1323439"/>
            </a:xfrm>
            <a:prstGeom prst="rect">
              <a:avLst/>
            </a:prstGeom>
            <a:noFill/>
          </p:spPr>
          <p:txBody>
            <a:bodyPr wrap="none" rtlCol="0">
              <a:spAutoFit/>
            </a:bodyPr>
            <a:lstStyle/>
            <a:p>
              <a:r>
                <a:rPr lang="zh-CN" altLang="en-US" sz="2000" dirty="0">
                  <a:solidFill>
                    <a:schemeClr val="bg1"/>
                  </a:solidFill>
                  <a:latin typeface="时尚中黑简体" panose="01010104010101010101" pitchFamily="2" charset="-122"/>
                  <a:ea typeface="时尚中黑简体" panose="01010104010101010101" pitchFamily="2" charset="-122"/>
                </a:rPr>
                <a:t>开</a:t>
              </a:r>
              <a:endParaRPr lang="en-US" altLang="zh-CN" sz="2000" dirty="0">
                <a:solidFill>
                  <a:schemeClr val="bg1"/>
                </a:solidFill>
                <a:latin typeface="时尚中黑简体" panose="01010104010101010101" pitchFamily="2" charset="-122"/>
                <a:ea typeface="时尚中黑简体" panose="01010104010101010101" pitchFamily="2" charset="-122"/>
              </a:endParaRPr>
            </a:p>
            <a:p>
              <a:r>
                <a:rPr lang="zh-CN" altLang="en-US" sz="2000" dirty="0">
                  <a:solidFill>
                    <a:schemeClr val="bg1"/>
                  </a:solidFill>
                  <a:latin typeface="时尚中黑简体" panose="01010104010101010101" pitchFamily="2" charset="-122"/>
                  <a:ea typeface="时尚中黑简体" panose="01010104010101010101" pitchFamily="2" charset="-122"/>
                </a:rPr>
                <a:t>放</a:t>
              </a:r>
              <a:endParaRPr lang="en-US" altLang="zh-CN" sz="2000" dirty="0">
                <a:solidFill>
                  <a:schemeClr val="bg1"/>
                </a:solidFill>
                <a:latin typeface="时尚中黑简体" panose="01010104010101010101" pitchFamily="2" charset="-122"/>
                <a:ea typeface="时尚中黑简体" panose="01010104010101010101" pitchFamily="2" charset="-122"/>
              </a:endParaRPr>
            </a:p>
            <a:p>
              <a:r>
                <a:rPr lang="zh-CN" altLang="en-US" sz="2000" dirty="0">
                  <a:solidFill>
                    <a:schemeClr val="bg1"/>
                  </a:solidFill>
                  <a:latin typeface="时尚中黑简体" panose="01010104010101010101" pitchFamily="2" charset="-122"/>
                  <a:ea typeface="时尚中黑简体" panose="01010104010101010101" pitchFamily="2" charset="-122"/>
                </a:rPr>
                <a:t>气</a:t>
              </a:r>
              <a:endParaRPr lang="en-US" altLang="zh-CN" sz="2000" dirty="0">
                <a:solidFill>
                  <a:schemeClr val="bg1"/>
                </a:solidFill>
                <a:latin typeface="时尚中黑简体" panose="01010104010101010101" pitchFamily="2" charset="-122"/>
                <a:ea typeface="时尚中黑简体" panose="01010104010101010101" pitchFamily="2" charset="-122"/>
              </a:endParaRPr>
            </a:p>
            <a:p>
              <a:r>
                <a:rPr lang="zh-CN" altLang="en-US" sz="2000" dirty="0">
                  <a:solidFill>
                    <a:schemeClr val="bg1"/>
                  </a:solidFill>
                  <a:latin typeface="时尚中黑简体" panose="01010104010101010101" pitchFamily="2" charset="-122"/>
                  <a:ea typeface="时尚中黑简体" panose="01010104010101010101" pitchFamily="2" charset="-122"/>
                </a:rPr>
                <a:t>道</a:t>
              </a:r>
            </a:p>
          </p:txBody>
        </p:sp>
      </p:grpSp>
      <p:sp>
        <p:nvSpPr>
          <p:cNvPr id="41" name="文本框 40"/>
          <p:cNvSpPr txBox="1"/>
          <p:nvPr/>
        </p:nvSpPr>
        <p:spPr>
          <a:xfrm>
            <a:off x="774192" y="3638418"/>
            <a:ext cx="3257550" cy="461665"/>
          </a:xfrm>
          <a:prstGeom prst="rect">
            <a:avLst/>
          </a:prstGeom>
          <a:noFill/>
        </p:spPr>
        <p:txBody>
          <a:bodyPr wrap="square" rtlCol="0">
            <a:spAutoFit/>
          </a:bodyPr>
          <a:lstStyle/>
          <a:p>
            <a:pPr algn="ctr"/>
            <a:r>
              <a:rPr lang="zh-CN" altLang="en-US" sz="2400" dirty="0">
                <a:solidFill>
                  <a:srgbClr val="005DA7"/>
                </a:solidFill>
                <a:latin typeface="时尚中黑简体" panose="01010104010101010101" pitchFamily="2" charset="-122"/>
                <a:ea typeface="时尚中黑简体" panose="01010104010101010101" pitchFamily="2" charset="-122"/>
              </a:rPr>
              <a:t>仰头抬颏法</a:t>
            </a:r>
            <a:endParaRPr lang="en-US" altLang="zh-CN" sz="2400" dirty="0">
              <a:solidFill>
                <a:srgbClr val="005DA7"/>
              </a:solidFill>
              <a:latin typeface="时尚中黑简体" panose="01010104010101010101" pitchFamily="2" charset="-122"/>
              <a:ea typeface="时尚中黑简体" panose="01010104010101010101" pitchFamily="2" charset="-122"/>
            </a:endParaRPr>
          </a:p>
        </p:txBody>
      </p:sp>
      <p:sp>
        <p:nvSpPr>
          <p:cNvPr id="42" name="文本框 41"/>
          <p:cNvSpPr txBox="1"/>
          <p:nvPr/>
        </p:nvSpPr>
        <p:spPr>
          <a:xfrm>
            <a:off x="4687090" y="3603233"/>
            <a:ext cx="3257550" cy="461665"/>
          </a:xfrm>
          <a:prstGeom prst="rect">
            <a:avLst/>
          </a:prstGeom>
          <a:noFill/>
        </p:spPr>
        <p:txBody>
          <a:bodyPr wrap="square" rtlCol="0">
            <a:spAutoFit/>
          </a:bodyPr>
          <a:lstStyle/>
          <a:p>
            <a:pPr algn="ctr"/>
            <a:r>
              <a:rPr lang="zh-CN" altLang="en-US" sz="2400" dirty="0">
                <a:solidFill>
                  <a:srgbClr val="005DA7"/>
                </a:solidFill>
                <a:latin typeface="时尚中黑简体" panose="01010104010101010101" pitchFamily="2" charset="-122"/>
                <a:ea typeface="时尚中黑简体" panose="01010104010101010101" pitchFamily="2" charset="-122"/>
              </a:rPr>
              <a:t>双手托颌法（外伤时）</a:t>
            </a:r>
            <a:endParaRPr lang="en-US" altLang="zh-CN" sz="2400" dirty="0">
              <a:solidFill>
                <a:srgbClr val="005DA7"/>
              </a:solidFill>
              <a:latin typeface="时尚中黑简体" panose="01010104010101010101" pitchFamily="2" charset="-122"/>
              <a:ea typeface="时尚中黑简体" panose="01010104010101010101" pitchFamily="2" charset="-122"/>
            </a:endParaRPr>
          </a:p>
        </p:txBody>
      </p:sp>
      <p:sp>
        <p:nvSpPr>
          <p:cNvPr id="43" name="文本框 42"/>
          <p:cNvSpPr txBox="1"/>
          <p:nvPr/>
        </p:nvSpPr>
        <p:spPr>
          <a:xfrm>
            <a:off x="8420731" y="3603233"/>
            <a:ext cx="3257550" cy="461665"/>
          </a:xfrm>
          <a:prstGeom prst="rect">
            <a:avLst/>
          </a:prstGeom>
          <a:noFill/>
        </p:spPr>
        <p:txBody>
          <a:bodyPr wrap="square" rtlCol="0">
            <a:spAutoFit/>
          </a:bodyPr>
          <a:lstStyle/>
          <a:p>
            <a:pPr algn="ctr"/>
            <a:r>
              <a:rPr lang="zh-CN" altLang="en-US" sz="2400" dirty="0">
                <a:solidFill>
                  <a:srgbClr val="005DA7"/>
                </a:solidFill>
                <a:latin typeface="时尚中黑简体" panose="01010104010101010101" pitchFamily="2" charset="-122"/>
                <a:ea typeface="时尚中黑简体" panose="01010104010101010101" pitchFamily="2" charset="-122"/>
              </a:rPr>
              <a:t>仰头抬颈法 </a:t>
            </a:r>
            <a:endParaRPr lang="en-US" altLang="zh-CN" sz="2400" dirty="0">
              <a:solidFill>
                <a:srgbClr val="005DA7"/>
              </a:solidFill>
              <a:latin typeface="时尚中黑简体" panose="01010104010101010101" pitchFamily="2" charset="-122"/>
              <a:ea typeface="时尚中黑简体" panose="01010104010101010101" pitchFamily="2" charset="-122"/>
            </a:endParaRPr>
          </a:p>
        </p:txBody>
      </p:sp>
      <p:cxnSp>
        <p:nvCxnSpPr>
          <p:cNvPr id="23" name="直接连接符 22"/>
          <p:cNvCxnSpPr/>
          <p:nvPr/>
        </p:nvCxnSpPr>
        <p:spPr>
          <a:xfrm>
            <a:off x="0" y="4210050"/>
            <a:ext cx="12154531" cy="0"/>
          </a:xfrm>
          <a:prstGeom prst="line">
            <a:avLst/>
          </a:prstGeom>
          <a:ln w="31750">
            <a:prstDash val="lgDashDot"/>
          </a:ln>
        </p:spPr>
        <p:style>
          <a:lnRef idx="1">
            <a:schemeClr val="accent1"/>
          </a:lnRef>
          <a:fillRef idx="0">
            <a:schemeClr val="accent1"/>
          </a:fillRef>
          <a:effectRef idx="0">
            <a:schemeClr val="accent1"/>
          </a:effectRef>
          <a:fontRef idx="minor">
            <a:schemeClr val="tx1"/>
          </a:fontRef>
        </p:style>
      </p:cxnSp>
      <p:pic>
        <p:nvPicPr>
          <p:cNvPr id="46" name="Picture 4" descr="口对面罩吹气"/>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896981" y="4620695"/>
            <a:ext cx="2538412" cy="2027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 name="Picture 5" descr="口对鼻吹气"/>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93995" y="4398651"/>
            <a:ext cx="2514600" cy="231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 name="Picture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252240" y="4398651"/>
            <a:ext cx="2127250" cy="242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7" name="组合 56"/>
          <p:cNvGrpSpPr/>
          <p:nvPr/>
        </p:nvGrpSpPr>
        <p:grpSpPr>
          <a:xfrm>
            <a:off x="193232" y="4828812"/>
            <a:ext cx="685752" cy="1562199"/>
            <a:chOff x="1859279" y="5175503"/>
            <a:chExt cx="525360" cy="1562199"/>
          </a:xfrm>
        </p:grpSpPr>
        <p:sp>
          <p:nvSpPr>
            <p:cNvPr id="58" name="矩形 57"/>
            <p:cNvSpPr/>
            <p:nvPr/>
          </p:nvSpPr>
          <p:spPr>
            <a:xfrm>
              <a:off x="1859279" y="5175503"/>
              <a:ext cx="525360" cy="1562199"/>
            </a:xfrm>
            <a:prstGeom prst="rect">
              <a:avLst/>
            </a:prstGeom>
            <a:solidFill>
              <a:srgbClr val="005DA7"/>
            </a:solidFill>
            <a:ln>
              <a:solidFill>
                <a:srgbClr val="005DA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9" name="文本框 58"/>
            <p:cNvSpPr txBox="1"/>
            <p:nvPr/>
          </p:nvSpPr>
          <p:spPr>
            <a:xfrm>
              <a:off x="1959849" y="5261961"/>
              <a:ext cx="337966" cy="1323439"/>
            </a:xfrm>
            <a:prstGeom prst="rect">
              <a:avLst/>
            </a:prstGeom>
            <a:noFill/>
          </p:spPr>
          <p:txBody>
            <a:bodyPr wrap="none" rtlCol="0">
              <a:spAutoFit/>
            </a:bodyPr>
            <a:lstStyle/>
            <a:p>
              <a:r>
                <a:rPr lang="zh-CN" altLang="en-US" sz="2000" dirty="0">
                  <a:solidFill>
                    <a:schemeClr val="bg1"/>
                  </a:solidFill>
                  <a:latin typeface="时尚中黑简体" panose="01010104010101010101" pitchFamily="2" charset="-122"/>
                  <a:ea typeface="时尚中黑简体" panose="01010104010101010101" pitchFamily="2" charset="-122"/>
                </a:rPr>
                <a:t>人</a:t>
              </a:r>
              <a:endParaRPr lang="en-US" altLang="zh-CN" sz="2000" dirty="0">
                <a:solidFill>
                  <a:schemeClr val="bg1"/>
                </a:solidFill>
                <a:latin typeface="时尚中黑简体" panose="01010104010101010101" pitchFamily="2" charset="-122"/>
                <a:ea typeface="时尚中黑简体" panose="01010104010101010101" pitchFamily="2" charset="-122"/>
              </a:endParaRPr>
            </a:p>
            <a:p>
              <a:r>
                <a:rPr lang="zh-CN" altLang="en-US" sz="2000" dirty="0">
                  <a:solidFill>
                    <a:schemeClr val="bg1"/>
                  </a:solidFill>
                  <a:latin typeface="时尚中黑简体" panose="01010104010101010101" pitchFamily="2" charset="-122"/>
                  <a:ea typeface="时尚中黑简体" panose="01010104010101010101" pitchFamily="2" charset="-122"/>
                </a:rPr>
                <a:t>工</a:t>
              </a:r>
              <a:endParaRPr lang="en-US" altLang="zh-CN" sz="2000" dirty="0">
                <a:solidFill>
                  <a:schemeClr val="bg1"/>
                </a:solidFill>
                <a:latin typeface="时尚中黑简体" panose="01010104010101010101" pitchFamily="2" charset="-122"/>
                <a:ea typeface="时尚中黑简体" panose="01010104010101010101" pitchFamily="2" charset="-122"/>
              </a:endParaRPr>
            </a:p>
            <a:p>
              <a:r>
                <a:rPr lang="zh-CN" altLang="en-US" sz="2000" dirty="0">
                  <a:solidFill>
                    <a:schemeClr val="bg1"/>
                  </a:solidFill>
                  <a:latin typeface="时尚中黑简体" panose="01010104010101010101" pitchFamily="2" charset="-122"/>
                  <a:ea typeface="时尚中黑简体" panose="01010104010101010101" pitchFamily="2" charset="-122"/>
                </a:rPr>
                <a:t>呼</a:t>
              </a:r>
              <a:endParaRPr lang="en-US" altLang="zh-CN" sz="2000" dirty="0">
                <a:solidFill>
                  <a:schemeClr val="bg1"/>
                </a:solidFill>
                <a:latin typeface="时尚中黑简体" panose="01010104010101010101" pitchFamily="2" charset="-122"/>
                <a:ea typeface="时尚中黑简体" panose="01010104010101010101" pitchFamily="2" charset="-122"/>
              </a:endParaRPr>
            </a:p>
            <a:p>
              <a:r>
                <a:rPr lang="zh-CN" altLang="en-US" sz="2000" dirty="0">
                  <a:solidFill>
                    <a:schemeClr val="bg1"/>
                  </a:solidFill>
                  <a:latin typeface="时尚中黑简体" panose="01010104010101010101" pitchFamily="2" charset="-122"/>
                  <a:ea typeface="时尚中黑简体" panose="01010104010101010101" pitchFamily="2" charset="-122"/>
                </a:rPr>
                <a:t>吸</a:t>
              </a:r>
              <a:endParaRPr lang="en-US" altLang="zh-CN" sz="2000" dirty="0">
                <a:solidFill>
                  <a:schemeClr val="bg1"/>
                </a:solidFill>
                <a:latin typeface="时尚中黑简体" panose="01010104010101010101" pitchFamily="2" charset="-122"/>
                <a:ea typeface="时尚中黑简体" panose="01010104010101010101" pitchFamily="2" charset="-122"/>
              </a:endParaRPr>
            </a:p>
          </p:txBody>
        </p:sp>
      </p:grpSp>
      <p:sp>
        <p:nvSpPr>
          <p:cNvPr id="60" name="文本框 59"/>
          <p:cNvSpPr txBox="1"/>
          <p:nvPr/>
        </p:nvSpPr>
        <p:spPr>
          <a:xfrm>
            <a:off x="3812941" y="4620695"/>
            <a:ext cx="500769" cy="1938992"/>
          </a:xfrm>
          <a:prstGeom prst="rect">
            <a:avLst/>
          </a:prstGeom>
          <a:noFill/>
        </p:spPr>
        <p:txBody>
          <a:bodyPr wrap="square" rtlCol="0">
            <a:spAutoFit/>
          </a:bodyPr>
          <a:lstStyle/>
          <a:p>
            <a:pPr algn="ctr"/>
            <a:r>
              <a:rPr lang="zh-CN" altLang="en-US" sz="2400" dirty="0">
                <a:solidFill>
                  <a:srgbClr val="005DA7"/>
                </a:solidFill>
                <a:latin typeface="时尚中黑简体" panose="01010104010101010101" pitchFamily="2" charset="-122"/>
                <a:ea typeface="时尚中黑简体" panose="01010104010101010101" pitchFamily="2" charset="-122"/>
              </a:rPr>
              <a:t>口对口呼吸</a:t>
            </a:r>
          </a:p>
        </p:txBody>
      </p:sp>
      <p:sp>
        <p:nvSpPr>
          <p:cNvPr id="61" name="文本框 60"/>
          <p:cNvSpPr txBox="1"/>
          <p:nvPr/>
        </p:nvSpPr>
        <p:spPr>
          <a:xfrm>
            <a:off x="7637466" y="4499774"/>
            <a:ext cx="500769" cy="2308324"/>
          </a:xfrm>
          <a:prstGeom prst="rect">
            <a:avLst/>
          </a:prstGeom>
          <a:noFill/>
        </p:spPr>
        <p:txBody>
          <a:bodyPr wrap="square" rtlCol="0">
            <a:spAutoFit/>
          </a:bodyPr>
          <a:lstStyle/>
          <a:p>
            <a:pPr algn="ctr"/>
            <a:r>
              <a:rPr lang="zh-CN" altLang="en-US" sz="2400" dirty="0">
                <a:solidFill>
                  <a:srgbClr val="005DA7"/>
                </a:solidFill>
                <a:latin typeface="时尚中黑简体" panose="01010104010101010101" pitchFamily="2" charset="-122"/>
                <a:ea typeface="时尚中黑简体" panose="01010104010101010101" pitchFamily="2" charset="-122"/>
              </a:rPr>
              <a:t>口对面罩呼吸</a:t>
            </a:r>
          </a:p>
        </p:txBody>
      </p:sp>
      <p:sp>
        <p:nvSpPr>
          <p:cNvPr id="62" name="文本框 61"/>
          <p:cNvSpPr txBox="1"/>
          <p:nvPr/>
        </p:nvSpPr>
        <p:spPr>
          <a:xfrm>
            <a:off x="11447613" y="4455749"/>
            <a:ext cx="500769" cy="2308324"/>
          </a:xfrm>
          <a:prstGeom prst="rect">
            <a:avLst/>
          </a:prstGeom>
          <a:noFill/>
        </p:spPr>
        <p:txBody>
          <a:bodyPr wrap="square" rtlCol="0">
            <a:spAutoFit/>
          </a:bodyPr>
          <a:lstStyle/>
          <a:p>
            <a:pPr algn="ctr"/>
            <a:r>
              <a:rPr lang="zh-CN" altLang="en-US" sz="2400" dirty="0">
                <a:solidFill>
                  <a:srgbClr val="005DA7"/>
                </a:solidFill>
                <a:latin typeface="时尚中黑简体" panose="01010104010101010101" pitchFamily="2" charset="-122"/>
                <a:ea typeface="时尚中黑简体" panose="01010104010101010101" pitchFamily="2" charset="-122"/>
              </a:rPr>
              <a:t>球囊面罩装置</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8"/>
                                        </p:tgtEl>
                                        <p:attrNameLst>
                                          <p:attrName>style.visibility</p:attrName>
                                        </p:attrNameLst>
                                      </p:cBhvr>
                                      <p:to>
                                        <p:strVal val="visible"/>
                                      </p:to>
                                    </p:set>
                                    <p:anim calcmode="lin" valueType="num">
                                      <p:cBhvr>
                                        <p:cTn id="14" dur="500" fill="hold"/>
                                        <p:tgtEl>
                                          <p:spTgt spid="38"/>
                                        </p:tgtEl>
                                        <p:attrNameLst>
                                          <p:attrName>ppt_w</p:attrName>
                                        </p:attrNameLst>
                                      </p:cBhvr>
                                      <p:tavLst>
                                        <p:tav tm="0">
                                          <p:val>
                                            <p:fltVal val="0"/>
                                          </p:val>
                                        </p:tav>
                                        <p:tav tm="100000">
                                          <p:val>
                                            <p:strVal val="#ppt_w"/>
                                          </p:val>
                                        </p:tav>
                                      </p:tavLst>
                                    </p:anim>
                                    <p:anim calcmode="lin" valueType="num">
                                      <p:cBhvr>
                                        <p:cTn id="15" dur="500" fill="hold"/>
                                        <p:tgtEl>
                                          <p:spTgt spid="38"/>
                                        </p:tgtEl>
                                        <p:attrNameLst>
                                          <p:attrName>ppt_h</p:attrName>
                                        </p:attrNameLst>
                                      </p:cBhvr>
                                      <p:tavLst>
                                        <p:tav tm="0">
                                          <p:val>
                                            <p:fltVal val="0"/>
                                          </p:val>
                                        </p:tav>
                                        <p:tav tm="100000">
                                          <p:val>
                                            <p:strVal val="#ppt_h"/>
                                          </p:val>
                                        </p:tav>
                                      </p:tavLst>
                                    </p:anim>
                                    <p:animEffect transition="in" filter="fade">
                                      <p:cBhvr>
                                        <p:cTn id="16" dur="500"/>
                                        <p:tgtEl>
                                          <p:spTgt spid="38"/>
                                        </p:tgtEl>
                                      </p:cBhvr>
                                    </p:animEffect>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fade">
                                      <p:cBhvr>
                                        <p:cTn id="21" dur="1000"/>
                                        <p:tgtEl>
                                          <p:spTgt spid="41"/>
                                        </p:tgtEl>
                                      </p:cBhvr>
                                    </p:animEffect>
                                    <p:anim calcmode="lin" valueType="num">
                                      <p:cBhvr>
                                        <p:cTn id="22" dur="1000" fill="hold"/>
                                        <p:tgtEl>
                                          <p:spTgt spid="41"/>
                                        </p:tgtEl>
                                        <p:attrNameLst>
                                          <p:attrName>ppt_x</p:attrName>
                                        </p:attrNameLst>
                                      </p:cBhvr>
                                      <p:tavLst>
                                        <p:tav tm="0">
                                          <p:val>
                                            <p:strVal val="#ppt_x"/>
                                          </p:val>
                                        </p:tav>
                                        <p:tav tm="100000">
                                          <p:val>
                                            <p:strVal val="#ppt_x"/>
                                          </p:val>
                                        </p:tav>
                                      </p:tavLst>
                                    </p:anim>
                                    <p:anim calcmode="lin" valueType="num">
                                      <p:cBhvr>
                                        <p:cTn id="23"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42"/>
                                        </p:tgtEl>
                                        <p:attrNameLst>
                                          <p:attrName>style.visibility</p:attrName>
                                        </p:attrNameLst>
                                      </p:cBhvr>
                                      <p:to>
                                        <p:strVal val="visible"/>
                                      </p:to>
                                    </p:set>
                                    <p:animEffect transition="in" filter="fade">
                                      <p:cBhvr>
                                        <p:cTn id="28" dur="1000"/>
                                        <p:tgtEl>
                                          <p:spTgt spid="42"/>
                                        </p:tgtEl>
                                      </p:cBhvr>
                                    </p:animEffect>
                                    <p:anim calcmode="lin" valueType="num">
                                      <p:cBhvr>
                                        <p:cTn id="29" dur="1000" fill="hold"/>
                                        <p:tgtEl>
                                          <p:spTgt spid="42"/>
                                        </p:tgtEl>
                                        <p:attrNameLst>
                                          <p:attrName>ppt_x</p:attrName>
                                        </p:attrNameLst>
                                      </p:cBhvr>
                                      <p:tavLst>
                                        <p:tav tm="0">
                                          <p:val>
                                            <p:strVal val="#ppt_x"/>
                                          </p:val>
                                        </p:tav>
                                        <p:tav tm="100000">
                                          <p:val>
                                            <p:strVal val="#ppt_x"/>
                                          </p:val>
                                        </p:tav>
                                      </p:tavLst>
                                    </p:anim>
                                    <p:anim calcmode="lin" valueType="num">
                                      <p:cBhvr>
                                        <p:cTn id="30"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0" nodeType="click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fade">
                                      <p:cBhvr>
                                        <p:cTn id="35" dur="1000"/>
                                        <p:tgtEl>
                                          <p:spTgt spid="43"/>
                                        </p:tgtEl>
                                      </p:cBhvr>
                                    </p:animEffect>
                                    <p:anim calcmode="lin" valueType="num">
                                      <p:cBhvr>
                                        <p:cTn id="36" dur="1000" fill="hold"/>
                                        <p:tgtEl>
                                          <p:spTgt spid="43"/>
                                        </p:tgtEl>
                                        <p:attrNameLst>
                                          <p:attrName>ppt_x</p:attrName>
                                        </p:attrNameLst>
                                      </p:cBhvr>
                                      <p:tavLst>
                                        <p:tav tm="0">
                                          <p:val>
                                            <p:strVal val="#ppt_x"/>
                                          </p:val>
                                        </p:tav>
                                        <p:tav tm="100000">
                                          <p:val>
                                            <p:strVal val="#ppt_x"/>
                                          </p:val>
                                        </p:tav>
                                      </p:tavLst>
                                    </p:anim>
                                    <p:anim calcmode="lin" valueType="num">
                                      <p:cBhvr>
                                        <p:cTn id="37"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7" presetClass="entr" presetSubtype="0" fill="hold" grpId="0" nodeType="clickEffect">
                                  <p:stCondLst>
                                    <p:cond delay="0"/>
                                  </p:stCondLst>
                                  <p:childTnLst>
                                    <p:set>
                                      <p:cBhvr>
                                        <p:cTn id="41" dur="1" fill="hold">
                                          <p:stCondLst>
                                            <p:cond delay="0"/>
                                          </p:stCondLst>
                                        </p:cTn>
                                        <p:tgtEl>
                                          <p:spTgt spid="60"/>
                                        </p:tgtEl>
                                        <p:attrNameLst>
                                          <p:attrName>style.visibility</p:attrName>
                                        </p:attrNameLst>
                                      </p:cBhvr>
                                      <p:to>
                                        <p:strVal val="visible"/>
                                      </p:to>
                                    </p:set>
                                    <p:animEffect transition="in" filter="fade">
                                      <p:cBhvr>
                                        <p:cTn id="42" dur="1000"/>
                                        <p:tgtEl>
                                          <p:spTgt spid="60"/>
                                        </p:tgtEl>
                                      </p:cBhvr>
                                    </p:animEffect>
                                    <p:anim calcmode="lin" valueType="num">
                                      <p:cBhvr>
                                        <p:cTn id="43" dur="1000" fill="hold"/>
                                        <p:tgtEl>
                                          <p:spTgt spid="60"/>
                                        </p:tgtEl>
                                        <p:attrNameLst>
                                          <p:attrName>ppt_x</p:attrName>
                                        </p:attrNameLst>
                                      </p:cBhvr>
                                      <p:tavLst>
                                        <p:tav tm="0">
                                          <p:val>
                                            <p:strVal val="#ppt_x"/>
                                          </p:val>
                                        </p:tav>
                                        <p:tav tm="100000">
                                          <p:val>
                                            <p:strVal val="#ppt_x"/>
                                          </p:val>
                                        </p:tav>
                                      </p:tavLst>
                                    </p:anim>
                                    <p:anim calcmode="lin" valueType="num">
                                      <p:cBhvr>
                                        <p:cTn id="44" dur="1000" fill="hold"/>
                                        <p:tgtEl>
                                          <p:spTgt spid="60"/>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7" presetClass="entr" presetSubtype="0" fill="hold" grpId="0" nodeType="clickEffect">
                                  <p:stCondLst>
                                    <p:cond delay="0"/>
                                  </p:stCondLst>
                                  <p:childTnLst>
                                    <p:set>
                                      <p:cBhvr>
                                        <p:cTn id="48" dur="1" fill="hold">
                                          <p:stCondLst>
                                            <p:cond delay="0"/>
                                          </p:stCondLst>
                                        </p:cTn>
                                        <p:tgtEl>
                                          <p:spTgt spid="61"/>
                                        </p:tgtEl>
                                        <p:attrNameLst>
                                          <p:attrName>style.visibility</p:attrName>
                                        </p:attrNameLst>
                                      </p:cBhvr>
                                      <p:to>
                                        <p:strVal val="visible"/>
                                      </p:to>
                                    </p:set>
                                    <p:animEffect transition="in" filter="fade">
                                      <p:cBhvr>
                                        <p:cTn id="49" dur="1000"/>
                                        <p:tgtEl>
                                          <p:spTgt spid="61"/>
                                        </p:tgtEl>
                                      </p:cBhvr>
                                    </p:animEffect>
                                    <p:anim calcmode="lin" valueType="num">
                                      <p:cBhvr>
                                        <p:cTn id="50" dur="1000" fill="hold"/>
                                        <p:tgtEl>
                                          <p:spTgt spid="61"/>
                                        </p:tgtEl>
                                        <p:attrNameLst>
                                          <p:attrName>ppt_x</p:attrName>
                                        </p:attrNameLst>
                                      </p:cBhvr>
                                      <p:tavLst>
                                        <p:tav tm="0">
                                          <p:val>
                                            <p:strVal val="#ppt_x"/>
                                          </p:val>
                                        </p:tav>
                                        <p:tav tm="100000">
                                          <p:val>
                                            <p:strVal val="#ppt_x"/>
                                          </p:val>
                                        </p:tav>
                                      </p:tavLst>
                                    </p:anim>
                                    <p:anim calcmode="lin" valueType="num">
                                      <p:cBhvr>
                                        <p:cTn id="51" dur="1000" fill="hold"/>
                                        <p:tgtEl>
                                          <p:spTgt spid="61"/>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7" presetClass="entr" presetSubtype="0" fill="hold" grpId="0" nodeType="clickEffect">
                                  <p:stCondLst>
                                    <p:cond delay="0"/>
                                  </p:stCondLst>
                                  <p:childTnLst>
                                    <p:set>
                                      <p:cBhvr>
                                        <p:cTn id="55" dur="1" fill="hold">
                                          <p:stCondLst>
                                            <p:cond delay="0"/>
                                          </p:stCondLst>
                                        </p:cTn>
                                        <p:tgtEl>
                                          <p:spTgt spid="62"/>
                                        </p:tgtEl>
                                        <p:attrNameLst>
                                          <p:attrName>style.visibility</p:attrName>
                                        </p:attrNameLst>
                                      </p:cBhvr>
                                      <p:to>
                                        <p:strVal val="visible"/>
                                      </p:to>
                                    </p:set>
                                    <p:animEffect transition="in" filter="fade">
                                      <p:cBhvr>
                                        <p:cTn id="56" dur="1000"/>
                                        <p:tgtEl>
                                          <p:spTgt spid="62"/>
                                        </p:tgtEl>
                                      </p:cBhvr>
                                    </p:animEffect>
                                    <p:anim calcmode="lin" valueType="num">
                                      <p:cBhvr>
                                        <p:cTn id="57" dur="1000" fill="hold"/>
                                        <p:tgtEl>
                                          <p:spTgt spid="62"/>
                                        </p:tgtEl>
                                        <p:attrNameLst>
                                          <p:attrName>ppt_x</p:attrName>
                                        </p:attrNameLst>
                                      </p:cBhvr>
                                      <p:tavLst>
                                        <p:tav tm="0">
                                          <p:val>
                                            <p:strVal val="#ppt_x"/>
                                          </p:val>
                                        </p:tav>
                                        <p:tav tm="100000">
                                          <p:val>
                                            <p:strVal val="#ppt_x"/>
                                          </p:val>
                                        </p:tav>
                                      </p:tavLst>
                                    </p:anim>
                                    <p:anim calcmode="lin" valueType="num">
                                      <p:cBhvr>
                                        <p:cTn id="58" dur="1000" fill="hold"/>
                                        <p:tgtEl>
                                          <p:spTgt spid="6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3" grpId="0"/>
      <p:bldP spid="60" grpId="0"/>
      <p:bldP spid="61" grpId="0"/>
      <p:bldP spid="62" grpId="0"/>
    </p:bld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图片 26"/>
          <p:cNvPicPr>
            <a:picLocks noChangeAspect="1"/>
          </p:cNvPicPr>
          <p:nvPr/>
        </p:nvPicPr>
        <p:blipFill rotWithShape="1">
          <a:blip r:embed="rId3">
            <a:extLst>
              <a:ext uri="{28A0092B-C50C-407E-A947-70E740481C1C}">
                <a14:useLocalDpi xmlns:a14="http://schemas.microsoft.com/office/drawing/2010/main" val="0"/>
              </a:ext>
            </a:extLst>
          </a:blip>
          <a:srcRect l="36596"/>
          <a:stretch>
            <a:fillRect/>
          </a:stretch>
        </p:blipFill>
        <p:spPr>
          <a:xfrm>
            <a:off x="6334154" y="0"/>
            <a:ext cx="5857846" cy="6858000"/>
          </a:xfrm>
          <a:prstGeom prst="rect">
            <a:avLst/>
          </a:prstGeom>
        </p:spPr>
      </p:pic>
      <p:grpSp>
        <p:nvGrpSpPr>
          <p:cNvPr id="18" name="组合 17"/>
          <p:cNvGrpSpPr/>
          <p:nvPr/>
        </p:nvGrpSpPr>
        <p:grpSpPr>
          <a:xfrm>
            <a:off x="377952" y="329184"/>
            <a:ext cx="1846652" cy="792480"/>
            <a:chOff x="377952" y="329184"/>
            <a:chExt cx="1846652" cy="792480"/>
          </a:xfrm>
        </p:grpSpPr>
        <p:sp>
          <p:nvSpPr>
            <p:cNvPr id="22" name="椭圆 21"/>
            <p:cNvSpPr/>
            <p:nvPr/>
          </p:nvSpPr>
          <p:spPr>
            <a:xfrm>
              <a:off x="377952" y="329184"/>
              <a:ext cx="792480" cy="792480"/>
            </a:xfrm>
            <a:prstGeom prst="ellipse">
              <a:avLst/>
            </a:prstGeom>
            <a:solidFill>
              <a:srgbClr val="005D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等腰三角形 22"/>
            <p:cNvSpPr/>
            <p:nvPr/>
          </p:nvSpPr>
          <p:spPr>
            <a:xfrm rot="5400000">
              <a:off x="637903" y="600456"/>
              <a:ext cx="321346" cy="24993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1219201" y="426827"/>
              <a:ext cx="1005403" cy="584775"/>
            </a:xfrm>
            <a:prstGeom prst="rect">
              <a:avLst/>
            </a:prstGeom>
            <a:noFill/>
          </p:spPr>
          <p:txBody>
            <a:bodyPr wrap="none" rtlCol="0">
              <a:spAutoFit/>
            </a:bodyPr>
            <a:lstStyle/>
            <a:p>
              <a:r>
                <a:rPr lang="zh-CN" altLang="en-US" sz="3200" dirty="0">
                  <a:solidFill>
                    <a:schemeClr val="tx1">
                      <a:lumMod val="65000"/>
                      <a:lumOff val="35000"/>
                    </a:schemeClr>
                  </a:solidFill>
                  <a:latin typeface="时尚中黑简体" panose="01010104010101010101" pitchFamily="2" charset="-122"/>
                  <a:ea typeface="时尚中黑简体" panose="01010104010101010101" pitchFamily="2" charset="-122"/>
                </a:rPr>
                <a:t>吹气</a:t>
              </a:r>
            </a:p>
          </p:txBody>
        </p:sp>
      </p:grpSp>
      <p:sp>
        <p:nvSpPr>
          <p:cNvPr id="26" name="矩形 25"/>
          <p:cNvSpPr/>
          <p:nvPr/>
        </p:nvSpPr>
        <p:spPr>
          <a:xfrm>
            <a:off x="6334154" y="0"/>
            <a:ext cx="97536" cy="6858000"/>
          </a:xfrm>
          <a:prstGeom prst="rect">
            <a:avLst/>
          </a:prstGeom>
          <a:solidFill>
            <a:srgbClr val="005D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9" name="组合 28"/>
          <p:cNvGrpSpPr/>
          <p:nvPr/>
        </p:nvGrpSpPr>
        <p:grpSpPr>
          <a:xfrm>
            <a:off x="1236438" y="2059292"/>
            <a:ext cx="580893" cy="580893"/>
            <a:chOff x="6427904" y="3874153"/>
            <a:chExt cx="580893" cy="580893"/>
          </a:xfrm>
        </p:grpSpPr>
        <p:sp>
          <p:nvSpPr>
            <p:cNvPr id="30" name="椭圆 29"/>
            <p:cNvSpPr/>
            <p:nvPr/>
          </p:nvSpPr>
          <p:spPr>
            <a:xfrm>
              <a:off x="6427904" y="3874153"/>
              <a:ext cx="580893" cy="580893"/>
            </a:xfrm>
            <a:prstGeom prst="ellipse">
              <a:avLst/>
            </a:prstGeom>
            <a:solidFill>
              <a:srgbClr val="005D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Freeform 76"/>
            <p:cNvSpPr>
              <a:spLocks noEditPoints="1"/>
            </p:cNvSpPr>
            <p:nvPr/>
          </p:nvSpPr>
          <p:spPr bwMode="auto">
            <a:xfrm>
              <a:off x="6558154" y="3996948"/>
              <a:ext cx="307849" cy="326246"/>
            </a:xfrm>
            <a:custGeom>
              <a:avLst/>
              <a:gdLst>
                <a:gd name="T0" fmla="*/ 165 w 179"/>
                <a:gd name="T1" fmla="*/ 15 h 189"/>
                <a:gd name="T2" fmla="*/ 163 w 179"/>
                <a:gd name="T3" fmla="*/ 14 h 189"/>
                <a:gd name="T4" fmla="*/ 130 w 179"/>
                <a:gd name="T5" fmla="*/ 0 h 189"/>
                <a:gd name="T6" fmla="*/ 96 w 179"/>
                <a:gd name="T7" fmla="*/ 14 h 189"/>
                <a:gd name="T8" fmla="*/ 82 w 179"/>
                <a:gd name="T9" fmla="*/ 28 h 189"/>
                <a:gd name="T10" fmla="*/ 82 w 179"/>
                <a:gd name="T11" fmla="*/ 49 h 189"/>
                <a:gd name="T12" fmla="*/ 103 w 179"/>
                <a:gd name="T13" fmla="*/ 49 h 189"/>
                <a:gd name="T14" fmla="*/ 117 w 179"/>
                <a:gd name="T15" fmla="*/ 34 h 189"/>
                <a:gd name="T16" fmla="*/ 130 w 179"/>
                <a:gd name="T17" fmla="*/ 29 h 189"/>
                <a:gd name="T18" fmla="*/ 143 w 179"/>
                <a:gd name="T19" fmla="*/ 34 h 189"/>
                <a:gd name="T20" fmla="*/ 144 w 179"/>
                <a:gd name="T21" fmla="*/ 36 h 189"/>
                <a:gd name="T22" fmla="*/ 149 w 179"/>
                <a:gd name="T23" fmla="*/ 49 h 189"/>
                <a:gd name="T24" fmla="*/ 144 w 179"/>
                <a:gd name="T25" fmla="*/ 62 h 189"/>
                <a:gd name="T26" fmla="*/ 110 w 179"/>
                <a:gd name="T27" fmla="*/ 96 h 189"/>
                <a:gd name="T28" fmla="*/ 97 w 179"/>
                <a:gd name="T29" fmla="*/ 101 h 189"/>
                <a:gd name="T30" fmla="*/ 84 w 179"/>
                <a:gd name="T31" fmla="*/ 96 h 189"/>
                <a:gd name="T32" fmla="*/ 83 w 179"/>
                <a:gd name="T33" fmla="*/ 94 h 189"/>
                <a:gd name="T34" fmla="*/ 62 w 179"/>
                <a:gd name="T35" fmla="*/ 115 h 189"/>
                <a:gd name="T36" fmla="*/ 63 w 179"/>
                <a:gd name="T37" fmla="*/ 117 h 189"/>
                <a:gd name="T38" fmla="*/ 97 w 179"/>
                <a:gd name="T39" fmla="*/ 131 h 189"/>
                <a:gd name="T40" fmla="*/ 97 w 179"/>
                <a:gd name="T41" fmla="*/ 131 h 189"/>
                <a:gd name="T42" fmla="*/ 131 w 179"/>
                <a:gd name="T43" fmla="*/ 117 h 189"/>
                <a:gd name="T44" fmla="*/ 165 w 179"/>
                <a:gd name="T45" fmla="*/ 83 h 189"/>
                <a:gd name="T46" fmla="*/ 179 w 179"/>
                <a:gd name="T47" fmla="*/ 49 h 189"/>
                <a:gd name="T48" fmla="*/ 165 w 179"/>
                <a:gd name="T49" fmla="*/ 15 h 189"/>
                <a:gd name="T50" fmla="*/ 77 w 179"/>
                <a:gd name="T51" fmla="*/ 139 h 189"/>
                <a:gd name="T52" fmla="*/ 62 w 179"/>
                <a:gd name="T53" fmla="*/ 154 h 189"/>
                <a:gd name="T54" fmla="*/ 49 w 179"/>
                <a:gd name="T55" fmla="*/ 159 h 189"/>
                <a:gd name="T56" fmla="*/ 36 w 179"/>
                <a:gd name="T57" fmla="*/ 154 h 189"/>
                <a:gd name="T58" fmla="*/ 35 w 179"/>
                <a:gd name="T59" fmla="*/ 153 h 189"/>
                <a:gd name="T60" fmla="*/ 30 w 179"/>
                <a:gd name="T61" fmla="*/ 140 h 189"/>
                <a:gd name="T62" fmla="*/ 35 w 179"/>
                <a:gd name="T63" fmla="*/ 127 h 189"/>
                <a:gd name="T64" fmla="*/ 69 w 179"/>
                <a:gd name="T65" fmla="*/ 93 h 189"/>
                <a:gd name="T66" fmla="*/ 82 w 179"/>
                <a:gd name="T67" fmla="*/ 87 h 189"/>
                <a:gd name="T68" fmla="*/ 95 w 179"/>
                <a:gd name="T69" fmla="*/ 93 h 189"/>
                <a:gd name="T70" fmla="*/ 96 w 179"/>
                <a:gd name="T71" fmla="*/ 94 h 189"/>
                <a:gd name="T72" fmla="*/ 96 w 179"/>
                <a:gd name="T73" fmla="*/ 94 h 189"/>
                <a:gd name="T74" fmla="*/ 117 w 179"/>
                <a:gd name="T75" fmla="*/ 73 h 189"/>
                <a:gd name="T76" fmla="*/ 116 w 179"/>
                <a:gd name="T77" fmla="*/ 72 h 189"/>
                <a:gd name="T78" fmla="*/ 113 w 179"/>
                <a:gd name="T79" fmla="*/ 69 h 189"/>
                <a:gd name="T80" fmla="*/ 109 w 179"/>
                <a:gd name="T81" fmla="*/ 66 h 189"/>
                <a:gd name="T82" fmla="*/ 82 w 179"/>
                <a:gd name="T83" fmla="*/ 58 h 189"/>
                <a:gd name="T84" fmla="*/ 48 w 179"/>
                <a:gd name="T85" fmla="*/ 72 h 189"/>
                <a:gd name="T86" fmla="*/ 14 w 179"/>
                <a:gd name="T87" fmla="*/ 106 h 189"/>
                <a:gd name="T88" fmla="*/ 0 w 179"/>
                <a:gd name="T89" fmla="*/ 140 h 189"/>
                <a:gd name="T90" fmla="*/ 14 w 179"/>
                <a:gd name="T91" fmla="*/ 173 h 189"/>
                <a:gd name="T92" fmla="*/ 16 w 179"/>
                <a:gd name="T93" fmla="*/ 175 h 189"/>
                <a:gd name="T94" fmla="*/ 49 w 179"/>
                <a:gd name="T95" fmla="*/ 189 h 189"/>
                <a:gd name="T96" fmla="*/ 49 w 179"/>
                <a:gd name="T97" fmla="*/ 189 h 189"/>
                <a:gd name="T98" fmla="*/ 83 w 179"/>
                <a:gd name="T99" fmla="*/ 175 h 189"/>
                <a:gd name="T100" fmla="*/ 98 w 179"/>
                <a:gd name="T101" fmla="*/ 160 h 189"/>
                <a:gd name="T102" fmla="*/ 98 w 179"/>
                <a:gd name="T103" fmla="*/ 139 h 189"/>
                <a:gd name="T104" fmla="*/ 77 w 179"/>
                <a:gd name="T105" fmla="*/ 139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9" h="189">
                  <a:moveTo>
                    <a:pt x="165" y="15"/>
                  </a:moveTo>
                  <a:cubicBezTo>
                    <a:pt x="163" y="14"/>
                    <a:pt x="163" y="14"/>
                    <a:pt x="163" y="14"/>
                  </a:cubicBezTo>
                  <a:cubicBezTo>
                    <a:pt x="154" y="4"/>
                    <a:pt x="142" y="0"/>
                    <a:pt x="130" y="0"/>
                  </a:cubicBezTo>
                  <a:cubicBezTo>
                    <a:pt x="117" y="0"/>
                    <a:pt x="105" y="4"/>
                    <a:pt x="96" y="14"/>
                  </a:cubicBezTo>
                  <a:cubicBezTo>
                    <a:pt x="82" y="28"/>
                    <a:pt x="82" y="28"/>
                    <a:pt x="82" y="28"/>
                  </a:cubicBezTo>
                  <a:cubicBezTo>
                    <a:pt x="76" y="33"/>
                    <a:pt x="76" y="43"/>
                    <a:pt x="82" y="49"/>
                  </a:cubicBezTo>
                  <a:cubicBezTo>
                    <a:pt x="88" y="54"/>
                    <a:pt x="97" y="54"/>
                    <a:pt x="103" y="49"/>
                  </a:cubicBezTo>
                  <a:cubicBezTo>
                    <a:pt x="117" y="34"/>
                    <a:pt x="117" y="34"/>
                    <a:pt x="117" y="34"/>
                  </a:cubicBezTo>
                  <a:cubicBezTo>
                    <a:pt x="120" y="31"/>
                    <a:pt x="125" y="29"/>
                    <a:pt x="130" y="29"/>
                  </a:cubicBezTo>
                  <a:cubicBezTo>
                    <a:pt x="134" y="29"/>
                    <a:pt x="139" y="31"/>
                    <a:pt x="143" y="34"/>
                  </a:cubicBezTo>
                  <a:cubicBezTo>
                    <a:pt x="144" y="36"/>
                    <a:pt x="144" y="36"/>
                    <a:pt x="144" y="36"/>
                  </a:cubicBezTo>
                  <a:cubicBezTo>
                    <a:pt x="148" y="40"/>
                    <a:pt x="149" y="44"/>
                    <a:pt x="149" y="49"/>
                  </a:cubicBezTo>
                  <a:cubicBezTo>
                    <a:pt x="149" y="54"/>
                    <a:pt x="148" y="58"/>
                    <a:pt x="144" y="62"/>
                  </a:cubicBezTo>
                  <a:cubicBezTo>
                    <a:pt x="110" y="96"/>
                    <a:pt x="110" y="96"/>
                    <a:pt x="110" y="96"/>
                  </a:cubicBezTo>
                  <a:cubicBezTo>
                    <a:pt x="106" y="99"/>
                    <a:pt x="102" y="101"/>
                    <a:pt x="97" y="101"/>
                  </a:cubicBezTo>
                  <a:cubicBezTo>
                    <a:pt x="92" y="101"/>
                    <a:pt x="88" y="99"/>
                    <a:pt x="84" y="96"/>
                  </a:cubicBezTo>
                  <a:cubicBezTo>
                    <a:pt x="83" y="94"/>
                    <a:pt x="83" y="94"/>
                    <a:pt x="83" y="94"/>
                  </a:cubicBezTo>
                  <a:cubicBezTo>
                    <a:pt x="62" y="115"/>
                    <a:pt x="62" y="115"/>
                    <a:pt x="62" y="115"/>
                  </a:cubicBezTo>
                  <a:cubicBezTo>
                    <a:pt x="63" y="117"/>
                    <a:pt x="63" y="117"/>
                    <a:pt x="63" y="117"/>
                  </a:cubicBezTo>
                  <a:cubicBezTo>
                    <a:pt x="72" y="126"/>
                    <a:pt x="85" y="131"/>
                    <a:pt x="97" y="131"/>
                  </a:cubicBezTo>
                  <a:cubicBezTo>
                    <a:pt x="97" y="131"/>
                    <a:pt x="97" y="131"/>
                    <a:pt x="97" y="131"/>
                  </a:cubicBezTo>
                  <a:cubicBezTo>
                    <a:pt x="109" y="131"/>
                    <a:pt x="121" y="126"/>
                    <a:pt x="131" y="117"/>
                  </a:cubicBezTo>
                  <a:cubicBezTo>
                    <a:pt x="165" y="83"/>
                    <a:pt x="165" y="83"/>
                    <a:pt x="165" y="83"/>
                  </a:cubicBezTo>
                  <a:cubicBezTo>
                    <a:pt x="174" y="73"/>
                    <a:pt x="179" y="61"/>
                    <a:pt x="179" y="49"/>
                  </a:cubicBezTo>
                  <a:cubicBezTo>
                    <a:pt x="179" y="37"/>
                    <a:pt x="174" y="24"/>
                    <a:pt x="165" y="15"/>
                  </a:cubicBezTo>
                  <a:close/>
                  <a:moveTo>
                    <a:pt x="77" y="139"/>
                  </a:moveTo>
                  <a:cubicBezTo>
                    <a:pt x="62" y="154"/>
                    <a:pt x="62" y="154"/>
                    <a:pt x="62" y="154"/>
                  </a:cubicBezTo>
                  <a:cubicBezTo>
                    <a:pt x="59" y="158"/>
                    <a:pt x="54" y="159"/>
                    <a:pt x="49" y="159"/>
                  </a:cubicBezTo>
                  <a:cubicBezTo>
                    <a:pt x="45" y="159"/>
                    <a:pt x="40" y="158"/>
                    <a:pt x="36" y="154"/>
                  </a:cubicBezTo>
                  <a:cubicBezTo>
                    <a:pt x="35" y="153"/>
                    <a:pt x="35" y="153"/>
                    <a:pt x="35" y="153"/>
                  </a:cubicBezTo>
                  <a:cubicBezTo>
                    <a:pt x="31" y="149"/>
                    <a:pt x="30" y="144"/>
                    <a:pt x="30" y="140"/>
                  </a:cubicBezTo>
                  <a:cubicBezTo>
                    <a:pt x="30" y="135"/>
                    <a:pt x="31" y="130"/>
                    <a:pt x="35" y="127"/>
                  </a:cubicBezTo>
                  <a:cubicBezTo>
                    <a:pt x="69" y="93"/>
                    <a:pt x="69" y="93"/>
                    <a:pt x="69" y="93"/>
                  </a:cubicBezTo>
                  <a:cubicBezTo>
                    <a:pt x="73" y="89"/>
                    <a:pt x="77" y="87"/>
                    <a:pt x="82" y="87"/>
                  </a:cubicBezTo>
                  <a:cubicBezTo>
                    <a:pt x="87" y="87"/>
                    <a:pt x="91" y="89"/>
                    <a:pt x="95" y="93"/>
                  </a:cubicBezTo>
                  <a:cubicBezTo>
                    <a:pt x="96" y="94"/>
                    <a:pt x="96" y="94"/>
                    <a:pt x="96" y="94"/>
                  </a:cubicBezTo>
                  <a:cubicBezTo>
                    <a:pt x="96" y="94"/>
                    <a:pt x="96" y="94"/>
                    <a:pt x="96" y="94"/>
                  </a:cubicBezTo>
                  <a:cubicBezTo>
                    <a:pt x="117" y="73"/>
                    <a:pt x="117" y="73"/>
                    <a:pt x="117" y="73"/>
                  </a:cubicBezTo>
                  <a:cubicBezTo>
                    <a:pt x="116" y="72"/>
                    <a:pt x="116" y="72"/>
                    <a:pt x="116" y="72"/>
                  </a:cubicBezTo>
                  <a:cubicBezTo>
                    <a:pt x="113" y="69"/>
                    <a:pt x="113" y="69"/>
                    <a:pt x="113" y="69"/>
                  </a:cubicBezTo>
                  <a:cubicBezTo>
                    <a:pt x="112" y="68"/>
                    <a:pt x="111" y="67"/>
                    <a:pt x="109" y="66"/>
                  </a:cubicBezTo>
                  <a:cubicBezTo>
                    <a:pt x="101" y="61"/>
                    <a:pt x="92" y="58"/>
                    <a:pt x="82" y="58"/>
                  </a:cubicBezTo>
                  <a:cubicBezTo>
                    <a:pt x="70" y="58"/>
                    <a:pt x="58" y="62"/>
                    <a:pt x="48" y="72"/>
                  </a:cubicBezTo>
                  <a:cubicBezTo>
                    <a:pt x="14" y="106"/>
                    <a:pt x="14" y="106"/>
                    <a:pt x="14" y="106"/>
                  </a:cubicBezTo>
                  <a:cubicBezTo>
                    <a:pt x="5" y="115"/>
                    <a:pt x="0" y="128"/>
                    <a:pt x="0" y="140"/>
                  </a:cubicBezTo>
                  <a:cubicBezTo>
                    <a:pt x="0" y="152"/>
                    <a:pt x="5" y="164"/>
                    <a:pt x="14" y="173"/>
                  </a:cubicBezTo>
                  <a:cubicBezTo>
                    <a:pt x="16" y="175"/>
                    <a:pt x="16" y="175"/>
                    <a:pt x="16" y="175"/>
                  </a:cubicBezTo>
                  <a:cubicBezTo>
                    <a:pt x="25" y="184"/>
                    <a:pt x="37" y="189"/>
                    <a:pt x="49" y="189"/>
                  </a:cubicBezTo>
                  <a:cubicBezTo>
                    <a:pt x="49" y="189"/>
                    <a:pt x="49" y="189"/>
                    <a:pt x="49" y="189"/>
                  </a:cubicBezTo>
                  <a:cubicBezTo>
                    <a:pt x="61" y="189"/>
                    <a:pt x="74" y="184"/>
                    <a:pt x="83" y="175"/>
                  </a:cubicBezTo>
                  <a:cubicBezTo>
                    <a:pt x="98" y="160"/>
                    <a:pt x="98" y="160"/>
                    <a:pt x="98" y="160"/>
                  </a:cubicBezTo>
                  <a:cubicBezTo>
                    <a:pt x="104" y="154"/>
                    <a:pt x="104" y="145"/>
                    <a:pt x="98" y="139"/>
                  </a:cubicBezTo>
                  <a:cubicBezTo>
                    <a:pt x="92" y="134"/>
                    <a:pt x="83" y="134"/>
                    <a:pt x="77" y="1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33" name="组合 32"/>
          <p:cNvGrpSpPr/>
          <p:nvPr/>
        </p:nvGrpSpPr>
        <p:grpSpPr>
          <a:xfrm>
            <a:off x="1234596" y="2876599"/>
            <a:ext cx="580893" cy="580893"/>
            <a:chOff x="6426062" y="4767660"/>
            <a:chExt cx="580893" cy="580893"/>
          </a:xfrm>
        </p:grpSpPr>
        <p:sp>
          <p:nvSpPr>
            <p:cNvPr id="34" name="椭圆 33"/>
            <p:cNvSpPr/>
            <p:nvPr/>
          </p:nvSpPr>
          <p:spPr>
            <a:xfrm>
              <a:off x="6426062" y="4767660"/>
              <a:ext cx="580893" cy="580893"/>
            </a:xfrm>
            <a:prstGeom prst="ellipse">
              <a:avLst/>
            </a:prstGeom>
            <a:solidFill>
              <a:srgbClr val="005D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Freeform 123"/>
            <p:cNvSpPr>
              <a:spLocks noEditPoints="1"/>
            </p:cNvSpPr>
            <p:nvPr/>
          </p:nvSpPr>
          <p:spPr bwMode="auto">
            <a:xfrm>
              <a:off x="6564341" y="4901221"/>
              <a:ext cx="287451" cy="308376"/>
            </a:xfrm>
            <a:custGeom>
              <a:avLst/>
              <a:gdLst>
                <a:gd name="T0" fmla="*/ 173 w 186"/>
                <a:gd name="T1" fmla="*/ 88 h 200"/>
                <a:gd name="T2" fmla="*/ 112 w 186"/>
                <a:gd name="T3" fmla="*/ 36 h 200"/>
                <a:gd name="T4" fmla="*/ 146 w 186"/>
                <a:gd name="T5" fmla="*/ 18 h 200"/>
                <a:gd name="T6" fmla="*/ 186 w 186"/>
                <a:gd name="T7" fmla="*/ 59 h 200"/>
                <a:gd name="T8" fmla="*/ 173 w 186"/>
                <a:gd name="T9" fmla="*/ 88 h 200"/>
                <a:gd name="T10" fmla="*/ 95 w 186"/>
                <a:gd name="T11" fmla="*/ 20 h 200"/>
                <a:gd name="T12" fmla="*/ 95 w 186"/>
                <a:gd name="T13" fmla="*/ 45 h 200"/>
                <a:gd name="T14" fmla="*/ 165 w 186"/>
                <a:gd name="T15" fmla="*/ 118 h 200"/>
                <a:gd name="T16" fmla="*/ 151 w 186"/>
                <a:gd name="T17" fmla="*/ 162 h 200"/>
                <a:gd name="T18" fmla="*/ 168 w 186"/>
                <a:gd name="T19" fmla="*/ 191 h 200"/>
                <a:gd name="T20" fmla="*/ 154 w 186"/>
                <a:gd name="T21" fmla="*/ 199 h 200"/>
                <a:gd name="T22" fmla="*/ 139 w 186"/>
                <a:gd name="T23" fmla="*/ 174 h 200"/>
                <a:gd name="T24" fmla="*/ 92 w 186"/>
                <a:gd name="T25" fmla="*/ 191 h 200"/>
                <a:gd name="T26" fmla="*/ 46 w 186"/>
                <a:gd name="T27" fmla="*/ 174 h 200"/>
                <a:gd name="T28" fmla="*/ 31 w 186"/>
                <a:gd name="T29" fmla="*/ 200 h 200"/>
                <a:gd name="T30" fmla="*/ 17 w 186"/>
                <a:gd name="T31" fmla="*/ 192 h 200"/>
                <a:gd name="T32" fmla="*/ 34 w 186"/>
                <a:gd name="T33" fmla="*/ 162 h 200"/>
                <a:gd name="T34" fmla="*/ 19 w 186"/>
                <a:gd name="T35" fmla="*/ 118 h 200"/>
                <a:gd name="T36" fmla="*/ 89 w 186"/>
                <a:gd name="T37" fmla="*/ 45 h 200"/>
                <a:gd name="T38" fmla="*/ 89 w 186"/>
                <a:gd name="T39" fmla="*/ 20 h 200"/>
                <a:gd name="T40" fmla="*/ 82 w 186"/>
                <a:gd name="T41" fmla="*/ 10 h 200"/>
                <a:gd name="T42" fmla="*/ 92 w 186"/>
                <a:gd name="T43" fmla="*/ 0 h 200"/>
                <a:gd name="T44" fmla="*/ 102 w 186"/>
                <a:gd name="T45" fmla="*/ 10 h 200"/>
                <a:gd name="T46" fmla="*/ 95 w 186"/>
                <a:gd name="T47" fmla="*/ 20 h 200"/>
                <a:gd name="T48" fmla="*/ 36 w 186"/>
                <a:gd name="T49" fmla="*/ 118 h 200"/>
                <a:gd name="T50" fmla="*/ 92 w 186"/>
                <a:gd name="T51" fmla="*/ 175 h 200"/>
                <a:gd name="T52" fmla="*/ 149 w 186"/>
                <a:gd name="T53" fmla="*/ 118 h 200"/>
                <a:gd name="T54" fmla="*/ 92 w 186"/>
                <a:gd name="T55" fmla="*/ 61 h 200"/>
                <a:gd name="T56" fmla="*/ 36 w 186"/>
                <a:gd name="T57" fmla="*/ 118 h 200"/>
                <a:gd name="T58" fmla="*/ 109 w 186"/>
                <a:gd name="T59" fmla="*/ 130 h 200"/>
                <a:gd name="T60" fmla="*/ 89 w 186"/>
                <a:gd name="T61" fmla="*/ 130 h 200"/>
                <a:gd name="T62" fmla="*/ 82 w 186"/>
                <a:gd name="T63" fmla="*/ 124 h 200"/>
                <a:gd name="T64" fmla="*/ 82 w 186"/>
                <a:gd name="T65" fmla="*/ 96 h 200"/>
                <a:gd name="T66" fmla="*/ 89 w 186"/>
                <a:gd name="T67" fmla="*/ 90 h 200"/>
                <a:gd name="T68" fmla="*/ 96 w 186"/>
                <a:gd name="T69" fmla="*/ 96 h 200"/>
                <a:gd name="T70" fmla="*/ 96 w 186"/>
                <a:gd name="T71" fmla="*/ 117 h 200"/>
                <a:gd name="T72" fmla="*/ 109 w 186"/>
                <a:gd name="T73" fmla="*/ 117 h 200"/>
                <a:gd name="T74" fmla="*/ 116 w 186"/>
                <a:gd name="T75" fmla="*/ 124 h 200"/>
                <a:gd name="T76" fmla="*/ 109 w 186"/>
                <a:gd name="T77" fmla="*/ 130 h 200"/>
                <a:gd name="T78" fmla="*/ 12 w 186"/>
                <a:gd name="T79" fmla="*/ 88 h 200"/>
                <a:gd name="T80" fmla="*/ 0 w 186"/>
                <a:gd name="T81" fmla="*/ 59 h 200"/>
                <a:gd name="T82" fmla="*/ 40 w 186"/>
                <a:gd name="T83" fmla="*/ 18 h 200"/>
                <a:gd name="T84" fmla="*/ 73 w 186"/>
                <a:gd name="T85" fmla="*/ 36 h 200"/>
                <a:gd name="T86" fmla="*/ 12 w 186"/>
                <a:gd name="T87" fmla="*/ 88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6" h="200">
                  <a:moveTo>
                    <a:pt x="173" y="88"/>
                  </a:moveTo>
                  <a:cubicBezTo>
                    <a:pt x="164" y="62"/>
                    <a:pt x="141" y="42"/>
                    <a:pt x="112" y="36"/>
                  </a:cubicBezTo>
                  <a:cubicBezTo>
                    <a:pt x="120" y="25"/>
                    <a:pt x="132" y="18"/>
                    <a:pt x="146" y="18"/>
                  </a:cubicBezTo>
                  <a:cubicBezTo>
                    <a:pt x="168" y="18"/>
                    <a:pt x="186" y="36"/>
                    <a:pt x="186" y="59"/>
                  </a:cubicBezTo>
                  <a:cubicBezTo>
                    <a:pt x="186" y="70"/>
                    <a:pt x="181" y="81"/>
                    <a:pt x="173" y="88"/>
                  </a:cubicBezTo>
                  <a:close/>
                  <a:moveTo>
                    <a:pt x="95" y="20"/>
                  </a:moveTo>
                  <a:cubicBezTo>
                    <a:pt x="95" y="45"/>
                    <a:pt x="95" y="45"/>
                    <a:pt x="95" y="45"/>
                  </a:cubicBezTo>
                  <a:cubicBezTo>
                    <a:pt x="134" y="47"/>
                    <a:pt x="165" y="79"/>
                    <a:pt x="165" y="118"/>
                  </a:cubicBezTo>
                  <a:cubicBezTo>
                    <a:pt x="165" y="134"/>
                    <a:pt x="160" y="150"/>
                    <a:pt x="151" y="162"/>
                  </a:cubicBezTo>
                  <a:cubicBezTo>
                    <a:pt x="168" y="191"/>
                    <a:pt x="168" y="191"/>
                    <a:pt x="168" y="191"/>
                  </a:cubicBezTo>
                  <a:cubicBezTo>
                    <a:pt x="154" y="199"/>
                    <a:pt x="154" y="199"/>
                    <a:pt x="154" y="199"/>
                  </a:cubicBezTo>
                  <a:cubicBezTo>
                    <a:pt x="139" y="174"/>
                    <a:pt x="139" y="174"/>
                    <a:pt x="139" y="174"/>
                  </a:cubicBezTo>
                  <a:cubicBezTo>
                    <a:pt x="126" y="185"/>
                    <a:pt x="110" y="191"/>
                    <a:pt x="92" y="191"/>
                  </a:cubicBezTo>
                  <a:cubicBezTo>
                    <a:pt x="75" y="191"/>
                    <a:pt x="58" y="185"/>
                    <a:pt x="46" y="174"/>
                  </a:cubicBezTo>
                  <a:cubicBezTo>
                    <a:pt x="31" y="200"/>
                    <a:pt x="31" y="200"/>
                    <a:pt x="31" y="200"/>
                  </a:cubicBezTo>
                  <a:cubicBezTo>
                    <a:pt x="17" y="192"/>
                    <a:pt x="17" y="192"/>
                    <a:pt x="17" y="192"/>
                  </a:cubicBezTo>
                  <a:cubicBezTo>
                    <a:pt x="34" y="162"/>
                    <a:pt x="34" y="162"/>
                    <a:pt x="34" y="162"/>
                  </a:cubicBezTo>
                  <a:cubicBezTo>
                    <a:pt x="25" y="150"/>
                    <a:pt x="19" y="135"/>
                    <a:pt x="19" y="118"/>
                  </a:cubicBezTo>
                  <a:cubicBezTo>
                    <a:pt x="19" y="79"/>
                    <a:pt x="50" y="47"/>
                    <a:pt x="89" y="45"/>
                  </a:cubicBezTo>
                  <a:cubicBezTo>
                    <a:pt x="89" y="20"/>
                    <a:pt x="89" y="20"/>
                    <a:pt x="89" y="20"/>
                  </a:cubicBezTo>
                  <a:cubicBezTo>
                    <a:pt x="85" y="18"/>
                    <a:pt x="82" y="15"/>
                    <a:pt x="82" y="10"/>
                  </a:cubicBezTo>
                  <a:cubicBezTo>
                    <a:pt x="82" y="5"/>
                    <a:pt x="86" y="0"/>
                    <a:pt x="92" y="0"/>
                  </a:cubicBezTo>
                  <a:cubicBezTo>
                    <a:pt x="98" y="0"/>
                    <a:pt x="102" y="5"/>
                    <a:pt x="102" y="10"/>
                  </a:cubicBezTo>
                  <a:cubicBezTo>
                    <a:pt x="102" y="15"/>
                    <a:pt x="99" y="18"/>
                    <a:pt x="95" y="20"/>
                  </a:cubicBezTo>
                  <a:close/>
                  <a:moveTo>
                    <a:pt x="36" y="118"/>
                  </a:moveTo>
                  <a:cubicBezTo>
                    <a:pt x="36" y="149"/>
                    <a:pt x="61" y="175"/>
                    <a:pt x="92" y="175"/>
                  </a:cubicBezTo>
                  <a:cubicBezTo>
                    <a:pt x="124" y="175"/>
                    <a:pt x="149" y="149"/>
                    <a:pt x="149" y="118"/>
                  </a:cubicBezTo>
                  <a:cubicBezTo>
                    <a:pt x="149" y="87"/>
                    <a:pt x="124" y="61"/>
                    <a:pt x="92" y="61"/>
                  </a:cubicBezTo>
                  <a:cubicBezTo>
                    <a:pt x="61" y="61"/>
                    <a:pt x="36" y="87"/>
                    <a:pt x="36" y="118"/>
                  </a:cubicBezTo>
                  <a:close/>
                  <a:moveTo>
                    <a:pt x="109" y="130"/>
                  </a:moveTo>
                  <a:cubicBezTo>
                    <a:pt x="89" y="130"/>
                    <a:pt x="89" y="130"/>
                    <a:pt x="89" y="130"/>
                  </a:cubicBezTo>
                  <a:cubicBezTo>
                    <a:pt x="85" y="130"/>
                    <a:pt x="82" y="127"/>
                    <a:pt x="82" y="124"/>
                  </a:cubicBezTo>
                  <a:cubicBezTo>
                    <a:pt x="82" y="96"/>
                    <a:pt x="82" y="96"/>
                    <a:pt x="82" y="96"/>
                  </a:cubicBezTo>
                  <a:cubicBezTo>
                    <a:pt x="82" y="93"/>
                    <a:pt x="85" y="90"/>
                    <a:pt x="89" y="90"/>
                  </a:cubicBezTo>
                  <a:cubicBezTo>
                    <a:pt x="93" y="90"/>
                    <a:pt x="96" y="93"/>
                    <a:pt x="96" y="96"/>
                  </a:cubicBezTo>
                  <a:cubicBezTo>
                    <a:pt x="96" y="117"/>
                    <a:pt x="96" y="117"/>
                    <a:pt x="96" y="117"/>
                  </a:cubicBezTo>
                  <a:cubicBezTo>
                    <a:pt x="109" y="117"/>
                    <a:pt x="109" y="117"/>
                    <a:pt x="109" y="117"/>
                  </a:cubicBezTo>
                  <a:cubicBezTo>
                    <a:pt x="113" y="117"/>
                    <a:pt x="116" y="120"/>
                    <a:pt x="116" y="124"/>
                  </a:cubicBezTo>
                  <a:cubicBezTo>
                    <a:pt x="116" y="127"/>
                    <a:pt x="113" y="130"/>
                    <a:pt x="109" y="130"/>
                  </a:cubicBezTo>
                  <a:close/>
                  <a:moveTo>
                    <a:pt x="12" y="88"/>
                  </a:moveTo>
                  <a:cubicBezTo>
                    <a:pt x="4" y="81"/>
                    <a:pt x="0" y="70"/>
                    <a:pt x="0" y="59"/>
                  </a:cubicBezTo>
                  <a:cubicBezTo>
                    <a:pt x="0" y="36"/>
                    <a:pt x="18" y="18"/>
                    <a:pt x="40" y="18"/>
                  </a:cubicBezTo>
                  <a:cubicBezTo>
                    <a:pt x="54" y="18"/>
                    <a:pt x="66" y="25"/>
                    <a:pt x="73" y="36"/>
                  </a:cubicBezTo>
                  <a:cubicBezTo>
                    <a:pt x="45" y="42"/>
                    <a:pt x="22" y="62"/>
                    <a:pt x="12" y="88"/>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36" name="组合 35"/>
          <p:cNvGrpSpPr/>
          <p:nvPr/>
        </p:nvGrpSpPr>
        <p:grpSpPr>
          <a:xfrm>
            <a:off x="1219201" y="3773767"/>
            <a:ext cx="580893" cy="580893"/>
            <a:chOff x="6410667" y="5664828"/>
            <a:chExt cx="580893" cy="580893"/>
          </a:xfrm>
        </p:grpSpPr>
        <p:sp>
          <p:nvSpPr>
            <p:cNvPr id="37" name="椭圆 36"/>
            <p:cNvSpPr/>
            <p:nvPr/>
          </p:nvSpPr>
          <p:spPr>
            <a:xfrm>
              <a:off x="6410667" y="5664828"/>
              <a:ext cx="580893" cy="580893"/>
            </a:xfrm>
            <a:prstGeom prst="ellipse">
              <a:avLst/>
            </a:prstGeom>
            <a:solidFill>
              <a:srgbClr val="005D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Freeform 89"/>
            <p:cNvSpPr>
              <a:spLocks noEditPoints="1"/>
            </p:cNvSpPr>
            <p:nvPr/>
          </p:nvSpPr>
          <p:spPr bwMode="auto">
            <a:xfrm>
              <a:off x="6582539" y="5772415"/>
              <a:ext cx="215468" cy="347969"/>
            </a:xfrm>
            <a:custGeom>
              <a:avLst/>
              <a:gdLst>
                <a:gd name="T0" fmla="*/ 70 w 124"/>
                <a:gd name="T1" fmla="*/ 160 h 200"/>
                <a:gd name="T2" fmla="*/ 70 w 124"/>
                <a:gd name="T3" fmla="*/ 184 h 200"/>
                <a:gd name="T4" fmla="*/ 97 w 124"/>
                <a:gd name="T5" fmla="*/ 184 h 200"/>
                <a:gd name="T6" fmla="*/ 97 w 124"/>
                <a:gd name="T7" fmla="*/ 200 h 200"/>
                <a:gd name="T8" fmla="*/ 25 w 124"/>
                <a:gd name="T9" fmla="*/ 200 h 200"/>
                <a:gd name="T10" fmla="*/ 25 w 124"/>
                <a:gd name="T11" fmla="*/ 184 h 200"/>
                <a:gd name="T12" fmla="*/ 53 w 124"/>
                <a:gd name="T13" fmla="*/ 184 h 200"/>
                <a:gd name="T14" fmla="*/ 53 w 124"/>
                <a:gd name="T15" fmla="*/ 160 h 200"/>
                <a:gd name="T16" fmla="*/ 0 w 124"/>
                <a:gd name="T17" fmla="*/ 98 h 200"/>
                <a:gd name="T18" fmla="*/ 0 w 124"/>
                <a:gd name="T19" fmla="*/ 76 h 200"/>
                <a:gd name="T20" fmla="*/ 17 w 124"/>
                <a:gd name="T21" fmla="*/ 76 h 200"/>
                <a:gd name="T22" fmla="*/ 17 w 124"/>
                <a:gd name="T23" fmla="*/ 98 h 200"/>
                <a:gd name="T24" fmla="*/ 30 w 124"/>
                <a:gd name="T25" fmla="*/ 130 h 200"/>
                <a:gd name="T26" fmla="*/ 62 w 124"/>
                <a:gd name="T27" fmla="*/ 144 h 200"/>
                <a:gd name="T28" fmla="*/ 94 w 124"/>
                <a:gd name="T29" fmla="*/ 130 h 200"/>
                <a:gd name="T30" fmla="*/ 105 w 124"/>
                <a:gd name="T31" fmla="*/ 98 h 200"/>
                <a:gd name="T32" fmla="*/ 105 w 124"/>
                <a:gd name="T33" fmla="*/ 76 h 200"/>
                <a:gd name="T34" fmla="*/ 124 w 124"/>
                <a:gd name="T35" fmla="*/ 76 h 200"/>
                <a:gd name="T36" fmla="*/ 124 w 124"/>
                <a:gd name="T37" fmla="*/ 98 h 200"/>
                <a:gd name="T38" fmla="*/ 70 w 124"/>
                <a:gd name="T39" fmla="*/ 160 h 200"/>
                <a:gd name="T40" fmla="*/ 63 w 124"/>
                <a:gd name="T41" fmla="*/ 132 h 200"/>
                <a:gd name="T42" fmla="*/ 29 w 124"/>
                <a:gd name="T43" fmla="*/ 97 h 200"/>
                <a:gd name="T44" fmla="*/ 29 w 124"/>
                <a:gd name="T45" fmla="*/ 88 h 200"/>
                <a:gd name="T46" fmla="*/ 77 w 124"/>
                <a:gd name="T47" fmla="*/ 88 h 200"/>
                <a:gd name="T48" fmla="*/ 77 w 124"/>
                <a:gd name="T49" fmla="*/ 80 h 200"/>
                <a:gd name="T50" fmla="*/ 29 w 124"/>
                <a:gd name="T51" fmla="*/ 80 h 200"/>
                <a:gd name="T52" fmla="*/ 29 w 124"/>
                <a:gd name="T53" fmla="*/ 64 h 200"/>
                <a:gd name="T54" fmla="*/ 77 w 124"/>
                <a:gd name="T55" fmla="*/ 64 h 200"/>
                <a:gd name="T56" fmla="*/ 77 w 124"/>
                <a:gd name="T57" fmla="*/ 56 h 200"/>
                <a:gd name="T58" fmla="*/ 29 w 124"/>
                <a:gd name="T59" fmla="*/ 56 h 200"/>
                <a:gd name="T60" fmla="*/ 29 w 124"/>
                <a:gd name="T61" fmla="*/ 44 h 200"/>
                <a:gd name="T62" fmla="*/ 77 w 124"/>
                <a:gd name="T63" fmla="*/ 44 h 200"/>
                <a:gd name="T64" fmla="*/ 77 w 124"/>
                <a:gd name="T65" fmla="*/ 36 h 200"/>
                <a:gd name="T66" fmla="*/ 29 w 124"/>
                <a:gd name="T67" fmla="*/ 36 h 200"/>
                <a:gd name="T68" fmla="*/ 63 w 124"/>
                <a:gd name="T69" fmla="*/ 0 h 200"/>
                <a:gd name="T70" fmla="*/ 97 w 124"/>
                <a:gd name="T71" fmla="*/ 36 h 200"/>
                <a:gd name="T72" fmla="*/ 97 w 124"/>
                <a:gd name="T73" fmla="*/ 97 h 200"/>
                <a:gd name="T74" fmla="*/ 63 w 124"/>
                <a:gd name="T75" fmla="*/ 13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4" h="200">
                  <a:moveTo>
                    <a:pt x="70" y="160"/>
                  </a:moveTo>
                  <a:cubicBezTo>
                    <a:pt x="70" y="184"/>
                    <a:pt x="70" y="184"/>
                    <a:pt x="70" y="184"/>
                  </a:cubicBezTo>
                  <a:cubicBezTo>
                    <a:pt x="97" y="184"/>
                    <a:pt x="97" y="184"/>
                    <a:pt x="97" y="184"/>
                  </a:cubicBezTo>
                  <a:cubicBezTo>
                    <a:pt x="97" y="200"/>
                    <a:pt x="97" y="200"/>
                    <a:pt x="97" y="200"/>
                  </a:cubicBezTo>
                  <a:cubicBezTo>
                    <a:pt x="25" y="200"/>
                    <a:pt x="25" y="200"/>
                    <a:pt x="25" y="200"/>
                  </a:cubicBezTo>
                  <a:cubicBezTo>
                    <a:pt x="25" y="184"/>
                    <a:pt x="25" y="184"/>
                    <a:pt x="25" y="184"/>
                  </a:cubicBezTo>
                  <a:cubicBezTo>
                    <a:pt x="53" y="184"/>
                    <a:pt x="53" y="184"/>
                    <a:pt x="53" y="184"/>
                  </a:cubicBezTo>
                  <a:cubicBezTo>
                    <a:pt x="53" y="160"/>
                    <a:pt x="53" y="160"/>
                    <a:pt x="53" y="160"/>
                  </a:cubicBezTo>
                  <a:cubicBezTo>
                    <a:pt x="23" y="156"/>
                    <a:pt x="0" y="130"/>
                    <a:pt x="0" y="98"/>
                  </a:cubicBezTo>
                  <a:cubicBezTo>
                    <a:pt x="0" y="76"/>
                    <a:pt x="0" y="76"/>
                    <a:pt x="0" y="76"/>
                  </a:cubicBezTo>
                  <a:cubicBezTo>
                    <a:pt x="17" y="76"/>
                    <a:pt x="17" y="76"/>
                    <a:pt x="17" y="76"/>
                  </a:cubicBezTo>
                  <a:cubicBezTo>
                    <a:pt x="17" y="98"/>
                    <a:pt x="17" y="98"/>
                    <a:pt x="17" y="98"/>
                  </a:cubicBezTo>
                  <a:cubicBezTo>
                    <a:pt x="17" y="111"/>
                    <a:pt x="22" y="122"/>
                    <a:pt x="30" y="130"/>
                  </a:cubicBezTo>
                  <a:cubicBezTo>
                    <a:pt x="38" y="139"/>
                    <a:pt x="49" y="144"/>
                    <a:pt x="62" y="144"/>
                  </a:cubicBezTo>
                  <a:cubicBezTo>
                    <a:pt x="75" y="144"/>
                    <a:pt x="86" y="139"/>
                    <a:pt x="94" y="130"/>
                  </a:cubicBezTo>
                  <a:cubicBezTo>
                    <a:pt x="102" y="122"/>
                    <a:pt x="105" y="111"/>
                    <a:pt x="105" y="98"/>
                  </a:cubicBezTo>
                  <a:cubicBezTo>
                    <a:pt x="105" y="76"/>
                    <a:pt x="105" y="76"/>
                    <a:pt x="105" y="76"/>
                  </a:cubicBezTo>
                  <a:cubicBezTo>
                    <a:pt x="124" y="76"/>
                    <a:pt x="124" y="76"/>
                    <a:pt x="124" y="76"/>
                  </a:cubicBezTo>
                  <a:cubicBezTo>
                    <a:pt x="124" y="98"/>
                    <a:pt x="124" y="98"/>
                    <a:pt x="124" y="98"/>
                  </a:cubicBezTo>
                  <a:cubicBezTo>
                    <a:pt x="124" y="130"/>
                    <a:pt x="100" y="156"/>
                    <a:pt x="70" y="160"/>
                  </a:cubicBezTo>
                  <a:close/>
                  <a:moveTo>
                    <a:pt x="63" y="132"/>
                  </a:moveTo>
                  <a:cubicBezTo>
                    <a:pt x="45" y="132"/>
                    <a:pt x="29" y="116"/>
                    <a:pt x="29" y="97"/>
                  </a:cubicBezTo>
                  <a:cubicBezTo>
                    <a:pt x="29" y="88"/>
                    <a:pt x="29" y="88"/>
                    <a:pt x="29" y="88"/>
                  </a:cubicBezTo>
                  <a:cubicBezTo>
                    <a:pt x="77" y="88"/>
                    <a:pt x="77" y="88"/>
                    <a:pt x="77" y="88"/>
                  </a:cubicBezTo>
                  <a:cubicBezTo>
                    <a:pt x="77" y="80"/>
                    <a:pt x="77" y="80"/>
                    <a:pt x="77" y="80"/>
                  </a:cubicBezTo>
                  <a:cubicBezTo>
                    <a:pt x="29" y="80"/>
                    <a:pt x="29" y="80"/>
                    <a:pt x="29" y="80"/>
                  </a:cubicBezTo>
                  <a:cubicBezTo>
                    <a:pt x="29" y="64"/>
                    <a:pt x="29" y="64"/>
                    <a:pt x="29" y="64"/>
                  </a:cubicBezTo>
                  <a:cubicBezTo>
                    <a:pt x="77" y="64"/>
                    <a:pt x="77" y="64"/>
                    <a:pt x="77" y="64"/>
                  </a:cubicBezTo>
                  <a:cubicBezTo>
                    <a:pt x="77" y="56"/>
                    <a:pt x="77" y="56"/>
                    <a:pt x="77" y="56"/>
                  </a:cubicBezTo>
                  <a:cubicBezTo>
                    <a:pt x="29" y="56"/>
                    <a:pt x="29" y="56"/>
                    <a:pt x="29" y="56"/>
                  </a:cubicBezTo>
                  <a:cubicBezTo>
                    <a:pt x="29" y="44"/>
                    <a:pt x="29" y="44"/>
                    <a:pt x="29" y="44"/>
                  </a:cubicBezTo>
                  <a:cubicBezTo>
                    <a:pt x="77" y="44"/>
                    <a:pt x="77" y="44"/>
                    <a:pt x="77" y="44"/>
                  </a:cubicBezTo>
                  <a:cubicBezTo>
                    <a:pt x="77" y="36"/>
                    <a:pt x="77" y="36"/>
                    <a:pt x="77" y="36"/>
                  </a:cubicBezTo>
                  <a:cubicBezTo>
                    <a:pt x="29" y="36"/>
                    <a:pt x="29" y="36"/>
                    <a:pt x="29" y="36"/>
                  </a:cubicBezTo>
                  <a:cubicBezTo>
                    <a:pt x="30" y="17"/>
                    <a:pt x="46" y="0"/>
                    <a:pt x="63" y="0"/>
                  </a:cubicBezTo>
                  <a:cubicBezTo>
                    <a:pt x="82" y="0"/>
                    <a:pt x="97" y="16"/>
                    <a:pt x="97" y="36"/>
                  </a:cubicBezTo>
                  <a:cubicBezTo>
                    <a:pt x="97" y="97"/>
                    <a:pt x="97" y="97"/>
                    <a:pt x="97" y="97"/>
                  </a:cubicBezTo>
                  <a:cubicBezTo>
                    <a:pt x="97" y="116"/>
                    <a:pt x="82" y="132"/>
                    <a:pt x="63" y="132"/>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sp>
        <p:nvSpPr>
          <p:cNvPr id="39" name="文本框 38"/>
          <p:cNvSpPr txBox="1"/>
          <p:nvPr/>
        </p:nvSpPr>
        <p:spPr>
          <a:xfrm>
            <a:off x="1947581" y="2120671"/>
            <a:ext cx="2861681" cy="400110"/>
          </a:xfrm>
          <a:prstGeom prst="rect">
            <a:avLst/>
          </a:prstGeom>
          <a:noFill/>
        </p:spPr>
        <p:txBody>
          <a:bodyPr wrap="none" rtlCol="0">
            <a:spAutoFit/>
          </a:bodyPr>
          <a:lstStyle/>
          <a:p>
            <a:r>
              <a:rPr lang="zh-CN" altLang="en-US" sz="2000" dirty="0">
                <a:solidFill>
                  <a:srgbClr val="005DA7"/>
                </a:solidFill>
                <a:latin typeface="时尚中黑简体" panose="01010104010101010101" pitchFamily="2" charset="-122"/>
                <a:ea typeface="时尚中黑简体" panose="01010104010101010101" pitchFamily="2" charset="-122"/>
              </a:rPr>
              <a:t>每次吹气时间为</a:t>
            </a:r>
            <a:r>
              <a:rPr lang="en-US" altLang="zh-CN" sz="2000" dirty="0">
                <a:solidFill>
                  <a:srgbClr val="005DA7"/>
                </a:solidFill>
                <a:latin typeface="时尚中黑简体" panose="01010104010101010101" pitchFamily="2" charset="-122"/>
                <a:ea typeface="时尚中黑简体" panose="01010104010101010101" pitchFamily="2" charset="-122"/>
              </a:rPr>
              <a:t>1-1.5</a:t>
            </a:r>
            <a:r>
              <a:rPr lang="zh-CN" altLang="en-US" sz="2000" dirty="0">
                <a:solidFill>
                  <a:srgbClr val="005DA7"/>
                </a:solidFill>
                <a:latin typeface="时尚中黑简体" panose="01010104010101010101" pitchFamily="2" charset="-122"/>
                <a:ea typeface="时尚中黑简体" panose="01010104010101010101" pitchFamily="2" charset="-122"/>
              </a:rPr>
              <a:t>秒</a:t>
            </a:r>
          </a:p>
        </p:txBody>
      </p:sp>
      <p:sp>
        <p:nvSpPr>
          <p:cNvPr id="40" name="文本框 39"/>
          <p:cNvSpPr txBox="1"/>
          <p:nvPr/>
        </p:nvSpPr>
        <p:spPr>
          <a:xfrm>
            <a:off x="1947581" y="2959312"/>
            <a:ext cx="2632452" cy="400110"/>
          </a:xfrm>
          <a:prstGeom prst="rect">
            <a:avLst/>
          </a:prstGeom>
          <a:noFill/>
        </p:spPr>
        <p:txBody>
          <a:bodyPr wrap="none" rtlCol="0">
            <a:spAutoFit/>
          </a:bodyPr>
          <a:lstStyle/>
          <a:p>
            <a:r>
              <a:rPr lang="zh-CN" altLang="en-US" sz="2000" dirty="0">
                <a:solidFill>
                  <a:srgbClr val="005DA7"/>
                </a:solidFill>
                <a:latin typeface="时尚中黑简体" panose="01010104010101010101" pitchFamily="2" charset="-122"/>
                <a:ea typeface="时尚中黑简体" panose="01010104010101010101" pitchFamily="2" charset="-122"/>
              </a:rPr>
              <a:t>吹气量</a:t>
            </a:r>
            <a:r>
              <a:rPr lang="en-US" altLang="zh-CN" sz="2000" dirty="0">
                <a:solidFill>
                  <a:srgbClr val="005DA7"/>
                </a:solidFill>
                <a:latin typeface="时尚中黑简体" panose="01010104010101010101" pitchFamily="2" charset="-122"/>
                <a:ea typeface="时尚中黑简体" panose="01010104010101010101" pitchFamily="2" charset="-122"/>
              </a:rPr>
              <a:t>800-1200</a:t>
            </a:r>
            <a:r>
              <a:rPr lang="zh-CN" altLang="en-US" sz="2000" dirty="0">
                <a:solidFill>
                  <a:srgbClr val="005DA7"/>
                </a:solidFill>
                <a:latin typeface="时尚中黑简体" panose="01010104010101010101" pitchFamily="2" charset="-122"/>
                <a:ea typeface="时尚中黑简体" panose="01010104010101010101" pitchFamily="2" charset="-122"/>
              </a:rPr>
              <a:t>毫升</a:t>
            </a:r>
          </a:p>
        </p:txBody>
      </p:sp>
      <p:sp>
        <p:nvSpPr>
          <p:cNvPr id="41" name="文本框 40"/>
          <p:cNvSpPr txBox="1"/>
          <p:nvPr/>
        </p:nvSpPr>
        <p:spPr>
          <a:xfrm>
            <a:off x="1947581" y="3829213"/>
            <a:ext cx="2903359" cy="400110"/>
          </a:xfrm>
          <a:prstGeom prst="rect">
            <a:avLst/>
          </a:prstGeom>
          <a:noFill/>
        </p:spPr>
        <p:txBody>
          <a:bodyPr wrap="none" rtlCol="0">
            <a:spAutoFit/>
          </a:bodyPr>
          <a:lstStyle/>
          <a:p>
            <a:r>
              <a:rPr lang="zh-CN" altLang="en-US" sz="2000" dirty="0">
                <a:solidFill>
                  <a:srgbClr val="005DA7"/>
                </a:solidFill>
                <a:latin typeface="时尚中黑简体" panose="01010104010101010101" pitchFamily="2" charset="-122"/>
                <a:ea typeface="时尚中黑简体" panose="01010104010101010101" pitchFamily="2" charset="-122"/>
              </a:rPr>
              <a:t>成人吹气频率为</a:t>
            </a:r>
            <a:r>
              <a:rPr lang="en-US" altLang="zh-CN" sz="2000" dirty="0">
                <a:solidFill>
                  <a:srgbClr val="005DA7"/>
                </a:solidFill>
                <a:latin typeface="时尚中黑简体" panose="01010104010101010101" pitchFamily="2" charset="-122"/>
                <a:ea typeface="时尚中黑简体" panose="01010104010101010101" pitchFamily="2" charset="-122"/>
              </a:rPr>
              <a:t>12</a:t>
            </a:r>
            <a:r>
              <a:rPr lang="zh-CN" altLang="en-US" sz="2000" dirty="0">
                <a:solidFill>
                  <a:srgbClr val="005DA7"/>
                </a:solidFill>
                <a:latin typeface="时尚中黑简体" panose="01010104010101010101" pitchFamily="2" charset="-122"/>
                <a:ea typeface="时尚中黑简体" panose="01010104010101010101" pitchFamily="2" charset="-122"/>
              </a:rPr>
              <a:t>次</a:t>
            </a:r>
            <a:r>
              <a:rPr lang="en-US" altLang="zh-CN" sz="2000" dirty="0">
                <a:solidFill>
                  <a:srgbClr val="005DA7"/>
                </a:solidFill>
                <a:latin typeface="时尚中黑简体" panose="01010104010101010101" pitchFamily="2" charset="-122"/>
                <a:ea typeface="时尚中黑简体" panose="01010104010101010101" pitchFamily="2" charset="-122"/>
              </a:rPr>
              <a:t>/</a:t>
            </a:r>
            <a:r>
              <a:rPr lang="zh-CN" altLang="en-US" sz="2000" dirty="0">
                <a:solidFill>
                  <a:srgbClr val="005DA7"/>
                </a:solidFill>
                <a:latin typeface="时尚中黑简体" panose="01010104010101010101" pitchFamily="2" charset="-122"/>
                <a:ea typeface="时尚中黑简体" panose="01010104010101010101" pitchFamily="2" charset="-122"/>
              </a:rPr>
              <a:t>分</a:t>
            </a:r>
          </a:p>
        </p:txBody>
      </p:sp>
      <p:sp>
        <p:nvSpPr>
          <p:cNvPr id="42" name="文本框 41"/>
          <p:cNvSpPr txBox="1"/>
          <p:nvPr/>
        </p:nvSpPr>
        <p:spPr>
          <a:xfrm>
            <a:off x="1947581" y="4646406"/>
            <a:ext cx="3389069" cy="400110"/>
          </a:xfrm>
          <a:prstGeom prst="rect">
            <a:avLst/>
          </a:prstGeom>
          <a:noFill/>
        </p:spPr>
        <p:txBody>
          <a:bodyPr wrap="none" rtlCol="0">
            <a:spAutoFit/>
          </a:bodyPr>
          <a:lstStyle/>
          <a:p>
            <a:r>
              <a:rPr lang="zh-CN" altLang="en-US" sz="2000" dirty="0">
                <a:solidFill>
                  <a:srgbClr val="005DA7"/>
                </a:solidFill>
                <a:latin typeface="时尚中黑简体" panose="01010104010101010101" pitchFamily="2" charset="-122"/>
                <a:ea typeface="时尚中黑简体" panose="01010104010101010101" pitchFamily="2" charset="-122"/>
              </a:rPr>
              <a:t>儿童</a:t>
            </a:r>
            <a:r>
              <a:rPr lang="en-US" altLang="zh-CN" sz="2000" dirty="0">
                <a:solidFill>
                  <a:srgbClr val="005DA7"/>
                </a:solidFill>
                <a:latin typeface="时尚中黑简体" panose="01010104010101010101" pitchFamily="2" charset="-122"/>
                <a:ea typeface="时尚中黑简体" panose="01010104010101010101" pitchFamily="2" charset="-122"/>
              </a:rPr>
              <a:t>15</a:t>
            </a:r>
            <a:r>
              <a:rPr lang="zh-CN" altLang="en-US" sz="2000" dirty="0">
                <a:solidFill>
                  <a:srgbClr val="005DA7"/>
                </a:solidFill>
                <a:latin typeface="时尚中黑简体" panose="01010104010101010101" pitchFamily="2" charset="-122"/>
                <a:ea typeface="时尚中黑简体" panose="01010104010101010101" pitchFamily="2" charset="-122"/>
              </a:rPr>
              <a:t>次</a:t>
            </a:r>
            <a:r>
              <a:rPr lang="en-US" altLang="zh-CN" sz="2000" dirty="0">
                <a:solidFill>
                  <a:srgbClr val="005DA7"/>
                </a:solidFill>
                <a:latin typeface="时尚中黑简体" panose="01010104010101010101" pitchFamily="2" charset="-122"/>
                <a:ea typeface="时尚中黑简体" panose="01010104010101010101" pitchFamily="2" charset="-122"/>
              </a:rPr>
              <a:t>/</a:t>
            </a:r>
            <a:r>
              <a:rPr lang="zh-CN" altLang="en-US" sz="2000" dirty="0">
                <a:solidFill>
                  <a:srgbClr val="005DA7"/>
                </a:solidFill>
                <a:latin typeface="时尚中黑简体" panose="01010104010101010101" pitchFamily="2" charset="-122"/>
                <a:ea typeface="时尚中黑简体" panose="01010104010101010101" pitchFamily="2" charset="-122"/>
              </a:rPr>
              <a:t>分， 婴儿</a:t>
            </a:r>
            <a:r>
              <a:rPr lang="en-US" altLang="zh-CN" sz="2000" dirty="0">
                <a:solidFill>
                  <a:srgbClr val="005DA7"/>
                </a:solidFill>
                <a:latin typeface="时尚中黑简体" panose="01010104010101010101" pitchFamily="2" charset="-122"/>
                <a:ea typeface="时尚中黑简体" panose="01010104010101010101" pitchFamily="2" charset="-122"/>
              </a:rPr>
              <a:t>20</a:t>
            </a:r>
            <a:r>
              <a:rPr lang="zh-CN" altLang="en-US" sz="2000" dirty="0">
                <a:solidFill>
                  <a:srgbClr val="005DA7"/>
                </a:solidFill>
                <a:latin typeface="时尚中黑简体" panose="01010104010101010101" pitchFamily="2" charset="-122"/>
                <a:ea typeface="时尚中黑简体" panose="01010104010101010101" pitchFamily="2" charset="-122"/>
              </a:rPr>
              <a:t>次</a:t>
            </a:r>
            <a:r>
              <a:rPr lang="en-US" altLang="zh-CN" sz="2000" dirty="0">
                <a:solidFill>
                  <a:srgbClr val="005DA7"/>
                </a:solidFill>
                <a:latin typeface="时尚中黑简体" panose="01010104010101010101" pitchFamily="2" charset="-122"/>
                <a:ea typeface="时尚中黑简体" panose="01010104010101010101" pitchFamily="2" charset="-122"/>
              </a:rPr>
              <a:t>/</a:t>
            </a:r>
            <a:r>
              <a:rPr lang="zh-CN" altLang="en-US" sz="2000" dirty="0">
                <a:solidFill>
                  <a:srgbClr val="005DA7"/>
                </a:solidFill>
                <a:latin typeface="时尚中黑简体" panose="01010104010101010101" pitchFamily="2" charset="-122"/>
                <a:ea typeface="时尚中黑简体" panose="01010104010101010101" pitchFamily="2" charset="-122"/>
              </a:rPr>
              <a:t>分</a:t>
            </a:r>
          </a:p>
        </p:txBody>
      </p:sp>
      <p:grpSp>
        <p:nvGrpSpPr>
          <p:cNvPr id="43" name="组合 42"/>
          <p:cNvGrpSpPr/>
          <p:nvPr/>
        </p:nvGrpSpPr>
        <p:grpSpPr>
          <a:xfrm>
            <a:off x="1219201" y="4590960"/>
            <a:ext cx="580893" cy="580893"/>
            <a:chOff x="5648667" y="6164521"/>
            <a:chExt cx="580893" cy="580893"/>
          </a:xfrm>
        </p:grpSpPr>
        <p:sp>
          <p:nvSpPr>
            <p:cNvPr id="44" name="椭圆 43"/>
            <p:cNvSpPr/>
            <p:nvPr/>
          </p:nvSpPr>
          <p:spPr>
            <a:xfrm>
              <a:off x="5648667" y="6164521"/>
              <a:ext cx="580893" cy="580893"/>
            </a:xfrm>
            <a:prstGeom prst="ellipse">
              <a:avLst/>
            </a:prstGeom>
            <a:solidFill>
              <a:srgbClr val="005D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5" name="Group 44"/>
            <p:cNvGrpSpPr/>
            <p:nvPr/>
          </p:nvGrpSpPr>
          <p:grpSpPr>
            <a:xfrm>
              <a:off x="5745669" y="6282391"/>
              <a:ext cx="400794" cy="345151"/>
              <a:chOff x="2727325" y="-39687"/>
              <a:chExt cx="1463675" cy="1260475"/>
            </a:xfrm>
            <a:solidFill>
              <a:schemeClr val="bg1"/>
            </a:solidFill>
            <a:effectLst/>
          </p:grpSpPr>
          <p:sp>
            <p:nvSpPr>
              <p:cNvPr id="46" name="Freeform 20"/>
              <p:cNvSpPr>
                <a:spLocks noEditPoints="1"/>
              </p:cNvSpPr>
              <p:nvPr/>
            </p:nvSpPr>
            <p:spPr bwMode="auto">
              <a:xfrm>
                <a:off x="2727325" y="-39687"/>
                <a:ext cx="1463675" cy="1260475"/>
              </a:xfrm>
              <a:custGeom>
                <a:avLst/>
                <a:gdLst>
                  <a:gd name="T0" fmla="*/ 347 w 390"/>
                  <a:gd name="T1" fmla="*/ 42 h 336"/>
                  <a:gd name="T2" fmla="*/ 195 w 390"/>
                  <a:gd name="T3" fmla="*/ 38 h 336"/>
                  <a:gd name="T4" fmla="*/ 43 w 390"/>
                  <a:gd name="T5" fmla="*/ 42 h 336"/>
                  <a:gd name="T6" fmla="*/ 43 w 390"/>
                  <a:gd name="T7" fmla="*/ 196 h 336"/>
                  <a:gd name="T8" fmla="*/ 170 w 390"/>
                  <a:gd name="T9" fmla="*/ 322 h 336"/>
                  <a:gd name="T10" fmla="*/ 220 w 390"/>
                  <a:gd name="T11" fmla="*/ 322 h 336"/>
                  <a:gd name="T12" fmla="*/ 347 w 390"/>
                  <a:gd name="T13" fmla="*/ 196 h 336"/>
                  <a:gd name="T14" fmla="*/ 347 w 390"/>
                  <a:gd name="T15" fmla="*/ 42 h 336"/>
                  <a:gd name="T16" fmla="*/ 330 w 390"/>
                  <a:gd name="T17" fmla="*/ 180 h 336"/>
                  <a:gd name="T18" fmla="*/ 203 w 390"/>
                  <a:gd name="T19" fmla="*/ 306 h 336"/>
                  <a:gd name="T20" fmla="*/ 187 w 390"/>
                  <a:gd name="T21" fmla="*/ 306 h 336"/>
                  <a:gd name="T22" fmla="*/ 59 w 390"/>
                  <a:gd name="T23" fmla="*/ 180 h 336"/>
                  <a:gd name="T24" fmla="*/ 59 w 390"/>
                  <a:gd name="T25" fmla="*/ 58 h 336"/>
                  <a:gd name="T26" fmla="*/ 179 w 390"/>
                  <a:gd name="T27" fmla="*/ 55 h 336"/>
                  <a:gd name="T28" fmla="*/ 195 w 390"/>
                  <a:gd name="T29" fmla="*/ 70 h 336"/>
                  <a:gd name="T30" fmla="*/ 210 w 390"/>
                  <a:gd name="T31" fmla="*/ 55 h 336"/>
                  <a:gd name="T32" fmla="*/ 330 w 390"/>
                  <a:gd name="T33" fmla="*/ 58 h 336"/>
                  <a:gd name="T34" fmla="*/ 330 w 390"/>
                  <a:gd name="T35" fmla="*/ 180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0" h="336">
                    <a:moveTo>
                      <a:pt x="347" y="42"/>
                    </a:moveTo>
                    <a:cubicBezTo>
                      <a:pt x="305" y="0"/>
                      <a:pt x="238" y="0"/>
                      <a:pt x="195" y="38"/>
                    </a:cubicBezTo>
                    <a:cubicBezTo>
                      <a:pt x="152" y="0"/>
                      <a:pt x="85" y="0"/>
                      <a:pt x="43" y="42"/>
                    </a:cubicBezTo>
                    <a:cubicBezTo>
                      <a:pt x="0" y="84"/>
                      <a:pt x="0" y="154"/>
                      <a:pt x="43" y="196"/>
                    </a:cubicBezTo>
                    <a:cubicBezTo>
                      <a:pt x="55" y="208"/>
                      <a:pt x="170" y="322"/>
                      <a:pt x="170" y="322"/>
                    </a:cubicBezTo>
                    <a:cubicBezTo>
                      <a:pt x="184" y="336"/>
                      <a:pt x="206" y="336"/>
                      <a:pt x="220" y="322"/>
                    </a:cubicBezTo>
                    <a:cubicBezTo>
                      <a:pt x="220" y="322"/>
                      <a:pt x="345" y="198"/>
                      <a:pt x="347" y="196"/>
                    </a:cubicBezTo>
                    <a:cubicBezTo>
                      <a:pt x="390" y="154"/>
                      <a:pt x="390" y="84"/>
                      <a:pt x="347" y="42"/>
                    </a:cubicBezTo>
                    <a:close/>
                    <a:moveTo>
                      <a:pt x="330" y="180"/>
                    </a:moveTo>
                    <a:cubicBezTo>
                      <a:pt x="203" y="306"/>
                      <a:pt x="203" y="306"/>
                      <a:pt x="203" y="306"/>
                    </a:cubicBezTo>
                    <a:cubicBezTo>
                      <a:pt x="199" y="310"/>
                      <a:pt x="191" y="310"/>
                      <a:pt x="187" y="306"/>
                    </a:cubicBezTo>
                    <a:cubicBezTo>
                      <a:pt x="59" y="180"/>
                      <a:pt x="59" y="180"/>
                      <a:pt x="59" y="180"/>
                    </a:cubicBezTo>
                    <a:cubicBezTo>
                      <a:pt x="25" y="146"/>
                      <a:pt x="25" y="92"/>
                      <a:pt x="59" y="58"/>
                    </a:cubicBezTo>
                    <a:cubicBezTo>
                      <a:pt x="92" y="26"/>
                      <a:pt x="145" y="25"/>
                      <a:pt x="179" y="55"/>
                    </a:cubicBezTo>
                    <a:cubicBezTo>
                      <a:pt x="195" y="70"/>
                      <a:pt x="195" y="70"/>
                      <a:pt x="195" y="70"/>
                    </a:cubicBezTo>
                    <a:cubicBezTo>
                      <a:pt x="210" y="55"/>
                      <a:pt x="210" y="55"/>
                      <a:pt x="210" y="55"/>
                    </a:cubicBezTo>
                    <a:cubicBezTo>
                      <a:pt x="245" y="25"/>
                      <a:pt x="298" y="26"/>
                      <a:pt x="330" y="58"/>
                    </a:cubicBezTo>
                    <a:cubicBezTo>
                      <a:pt x="364" y="92"/>
                      <a:pt x="364" y="146"/>
                      <a:pt x="330" y="180"/>
                    </a:cubicBezTo>
                    <a:close/>
                  </a:path>
                </a:pathLst>
              </a:custGeom>
              <a:grpFill/>
              <a:ln>
                <a:noFill/>
              </a:ln>
            </p:spPr>
            <p:txBody>
              <a:bodyPr vert="horz" wrap="square" lIns="91440" tIns="45720" rIns="91440" bIns="45720" numCol="1" anchor="t" anchorCtr="0" compatLnSpc="1"/>
              <a:lstStyle/>
              <a:p>
                <a:endParaRPr lang="id-ID"/>
              </a:p>
            </p:txBody>
          </p:sp>
          <p:sp>
            <p:nvSpPr>
              <p:cNvPr id="47" name="Freeform 21"/>
              <p:cNvSpPr/>
              <p:nvPr/>
            </p:nvSpPr>
            <p:spPr bwMode="auto">
              <a:xfrm>
                <a:off x="2982913" y="215900"/>
                <a:ext cx="206375" cy="201612"/>
              </a:xfrm>
              <a:custGeom>
                <a:avLst/>
                <a:gdLst>
                  <a:gd name="T0" fmla="*/ 49 w 55"/>
                  <a:gd name="T1" fmla="*/ 0 h 54"/>
                  <a:gd name="T2" fmla="*/ 49 w 55"/>
                  <a:gd name="T3" fmla="*/ 0 h 54"/>
                  <a:gd name="T4" fmla="*/ 0 w 55"/>
                  <a:gd name="T5" fmla="*/ 48 h 54"/>
                  <a:gd name="T6" fmla="*/ 0 w 55"/>
                  <a:gd name="T7" fmla="*/ 48 h 54"/>
                  <a:gd name="T8" fmla="*/ 6 w 55"/>
                  <a:gd name="T9" fmla="*/ 54 h 54"/>
                  <a:gd name="T10" fmla="*/ 12 w 55"/>
                  <a:gd name="T11" fmla="*/ 48 h 54"/>
                  <a:gd name="T12" fmla="*/ 12 w 55"/>
                  <a:gd name="T13" fmla="*/ 48 h 54"/>
                  <a:gd name="T14" fmla="*/ 49 w 55"/>
                  <a:gd name="T15" fmla="*/ 11 h 54"/>
                  <a:gd name="T16" fmla="*/ 49 w 55"/>
                  <a:gd name="T17" fmla="*/ 11 h 54"/>
                  <a:gd name="T18" fmla="*/ 55 w 55"/>
                  <a:gd name="T19" fmla="*/ 5 h 54"/>
                  <a:gd name="T20" fmla="*/ 49 w 55"/>
                  <a:gd name="T2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54">
                    <a:moveTo>
                      <a:pt x="49" y="0"/>
                    </a:moveTo>
                    <a:cubicBezTo>
                      <a:pt x="49" y="0"/>
                      <a:pt x="49" y="0"/>
                      <a:pt x="49" y="0"/>
                    </a:cubicBezTo>
                    <a:cubicBezTo>
                      <a:pt x="22" y="0"/>
                      <a:pt x="0" y="21"/>
                      <a:pt x="0" y="48"/>
                    </a:cubicBezTo>
                    <a:cubicBezTo>
                      <a:pt x="0" y="48"/>
                      <a:pt x="0" y="48"/>
                      <a:pt x="0" y="48"/>
                    </a:cubicBezTo>
                    <a:cubicBezTo>
                      <a:pt x="0" y="52"/>
                      <a:pt x="3" y="54"/>
                      <a:pt x="6" y="54"/>
                    </a:cubicBezTo>
                    <a:cubicBezTo>
                      <a:pt x="9" y="54"/>
                      <a:pt x="12" y="52"/>
                      <a:pt x="12" y="48"/>
                    </a:cubicBezTo>
                    <a:cubicBezTo>
                      <a:pt x="12" y="48"/>
                      <a:pt x="12" y="48"/>
                      <a:pt x="12" y="48"/>
                    </a:cubicBezTo>
                    <a:cubicBezTo>
                      <a:pt x="12" y="28"/>
                      <a:pt x="29" y="11"/>
                      <a:pt x="49" y="11"/>
                    </a:cubicBezTo>
                    <a:cubicBezTo>
                      <a:pt x="49" y="11"/>
                      <a:pt x="49" y="11"/>
                      <a:pt x="49" y="11"/>
                    </a:cubicBezTo>
                    <a:cubicBezTo>
                      <a:pt x="52" y="11"/>
                      <a:pt x="55" y="8"/>
                      <a:pt x="55" y="5"/>
                    </a:cubicBezTo>
                    <a:cubicBezTo>
                      <a:pt x="55" y="2"/>
                      <a:pt x="52" y="0"/>
                      <a:pt x="49" y="0"/>
                    </a:cubicBezTo>
                    <a:close/>
                  </a:path>
                </a:pathLst>
              </a:custGeom>
              <a:grpFill/>
              <a:ln>
                <a:noFill/>
              </a:ln>
            </p:spPr>
            <p:txBody>
              <a:bodyPr vert="horz" wrap="square" lIns="91440" tIns="45720" rIns="91440" bIns="45720" numCol="1" anchor="t" anchorCtr="0" compatLnSpc="1"/>
              <a:lstStyle/>
              <a:p>
                <a:endParaRPr lang="id-ID"/>
              </a:p>
            </p:txBody>
          </p:sp>
        </p:grpSp>
      </p:grpSp>
      <p:grpSp>
        <p:nvGrpSpPr>
          <p:cNvPr id="48" name="Group 8"/>
          <p:cNvGrpSpPr>
            <a:grpSpLocks noChangeAspect="1"/>
          </p:cNvGrpSpPr>
          <p:nvPr/>
        </p:nvGrpSpPr>
        <p:grpSpPr bwMode="auto">
          <a:xfrm>
            <a:off x="1166532" y="5440195"/>
            <a:ext cx="781049" cy="779462"/>
            <a:chOff x="2183" y="3253"/>
            <a:chExt cx="492" cy="491"/>
          </a:xfrm>
          <a:solidFill>
            <a:srgbClr val="005DA7"/>
          </a:solidFill>
        </p:grpSpPr>
        <p:sp>
          <p:nvSpPr>
            <p:cNvPr id="49" name="Freeform 9"/>
            <p:cNvSpPr>
              <a:spLocks noEditPoints="1"/>
            </p:cNvSpPr>
            <p:nvPr/>
          </p:nvSpPr>
          <p:spPr bwMode="auto">
            <a:xfrm>
              <a:off x="2183" y="3298"/>
              <a:ext cx="444" cy="446"/>
            </a:xfrm>
            <a:custGeom>
              <a:avLst/>
              <a:gdLst>
                <a:gd name="T0" fmla="*/ 93 w 185"/>
                <a:gd name="T1" fmla="*/ 186 h 186"/>
                <a:gd name="T2" fmla="*/ 185 w 185"/>
                <a:gd name="T3" fmla="*/ 93 h 186"/>
                <a:gd name="T4" fmla="*/ 175 w 185"/>
                <a:gd name="T5" fmla="*/ 49 h 186"/>
                <a:gd name="T6" fmla="*/ 172 w 185"/>
                <a:gd name="T7" fmla="*/ 49 h 186"/>
                <a:gd name="T8" fmla="*/ 171 w 185"/>
                <a:gd name="T9" fmla="*/ 49 h 186"/>
                <a:gd name="T10" fmla="*/ 159 w 185"/>
                <a:gd name="T11" fmla="*/ 48 h 186"/>
                <a:gd name="T12" fmla="*/ 151 w 185"/>
                <a:gd name="T13" fmla="*/ 57 h 186"/>
                <a:gd name="T14" fmla="*/ 161 w 185"/>
                <a:gd name="T15" fmla="*/ 93 h 186"/>
                <a:gd name="T16" fmla="*/ 93 w 185"/>
                <a:gd name="T17" fmla="*/ 161 h 186"/>
                <a:gd name="T18" fmla="*/ 25 w 185"/>
                <a:gd name="T19" fmla="*/ 93 h 186"/>
                <a:gd name="T20" fmla="*/ 93 w 185"/>
                <a:gd name="T21" fmla="*/ 25 h 186"/>
                <a:gd name="T22" fmla="*/ 129 w 185"/>
                <a:gd name="T23" fmla="*/ 35 h 186"/>
                <a:gd name="T24" fmla="*/ 136 w 185"/>
                <a:gd name="T25" fmla="*/ 27 h 186"/>
                <a:gd name="T26" fmla="*/ 135 w 185"/>
                <a:gd name="T27" fmla="*/ 14 h 186"/>
                <a:gd name="T28" fmla="*/ 135 w 185"/>
                <a:gd name="T29" fmla="*/ 11 h 186"/>
                <a:gd name="T30" fmla="*/ 93 w 185"/>
                <a:gd name="T31" fmla="*/ 0 h 186"/>
                <a:gd name="T32" fmla="*/ 0 w 185"/>
                <a:gd name="T33" fmla="*/ 93 h 186"/>
                <a:gd name="T34" fmla="*/ 93 w 185"/>
                <a:gd name="T35" fmla="*/ 186 h 186"/>
                <a:gd name="T36" fmla="*/ 93 w 185"/>
                <a:gd name="T37" fmla="*/ 186 h 186"/>
                <a:gd name="T38" fmla="*/ 93 w 185"/>
                <a:gd name="T39" fmla="*/ 18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5" h="186">
                  <a:moveTo>
                    <a:pt x="93" y="186"/>
                  </a:moveTo>
                  <a:cubicBezTo>
                    <a:pt x="144" y="186"/>
                    <a:pt x="185" y="144"/>
                    <a:pt x="185" y="93"/>
                  </a:cubicBezTo>
                  <a:cubicBezTo>
                    <a:pt x="185" y="77"/>
                    <a:pt x="181" y="62"/>
                    <a:pt x="175" y="49"/>
                  </a:cubicBezTo>
                  <a:cubicBezTo>
                    <a:pt x="174" y="49"/>
                    <a:pt x="173" y="49"/>
                    <a:pt x="172" y="49"/>
                  </a:cubicBezTo>
                  <a:cubicBezTo>
                    <a:pt x="172" y="49"/>
                    <a:pt x="171" y="49"/>
                    <a:pt x="171" y="49"/>
                  </a:cubicBezTo>
                  <a:cubicBezTo>
                    <a:pt x="159" y="48"/>
                    <a:pt x="159" y="48"/>
                    <a:pt x="159" y="48"/>
                  </a:cubicBezTo>
                  <a:cubicBezTo>
                    <a:pt x="151" y="57"/>
                    <a:pt x="151" y="57"/>
                    <a:pt x="151" y="57"/>
                  </a:cubicBezTo>
                  <a:cubicBezTo>
                    <a:pt x="157" y="67"/>
                    <a:pt x="161" y="80"/>
                    <a:pt x="161" y="93"/>
                  </a:cubicBezTo>
                  <a:cubicBezTo>
                    <a:pt x="161" y="130"/>
                    <a:pt x="130" y="161"/>
                    <a:pt x="93" y="161"/>
                  </a:cubicBezTo>
                  <a:cubicBezTo>
                    <a:pt x="55" y="161"/>
                    <a:pt x="25" y="130"/>
                    <a:pt x="25" y="93"/>
                  </a:cubicBezTo>
                  <a:cubicBezTo>
                    <a:pt x="25" y="55"/>
                    <a:pt x="55" y="25"/>
                    <a:pt x="93" y="25"/>
                  </a:cubicBezTo>
                  <a:cubicBezTo>
                    <a:pt x="106" y="25"/>
                    <a:pt x="118" y="28"/>
                    <a:pt x="129" y="35"/>
                  </a:cubicBezTo>
                  <a:cubicBezTo>
                    <a:pt x="136" y="27"/>
                    <a:pt x="136" y="27"/>
                    <a:pt x="136" y="27"/>
                  </a:cubicBezTo>
                  <a:cubicBezTo>
                    <a:pt x="135" y="14"/>
                    <a:pt x="135" y="14"/>
                    <a:pt x="135" y="14"/>
                  </a:cubicBezTo>
                  <a:cubicBezTo>
                    <a:pt x="135" y="13"/>
                    <a:pt x="135" y="12"/>
                    <a:pt x="135" y="11"/>
                  </a:cubicBezTo>
                  <a:cubicBezTo>
                    <a:pt x="123" y="4"/>
                    <a:pt x="108" y="0"/>
                    <a:pt x="93" y="0"/>
                  </a:cubicBezTo>
                  <a:cubicBezTo>
                    <a:pt x="41" y="0"/>
                    <a:pt x="0" y="42"/>
                    <a:pt x="0" y="93"/>
                  </a:cubicBezTo>
                  <a:cubicBezTo>
                    <a:pt x="0" y="144"/>
                    <a:pt x="41" y="186"/>
                    <a:pt x="93" y="186"/>
                  </a:cubicBezTo>
                  <a:close/>
                  <a:moveTo>
                    <a:pt x="93" y="186"/>
                  </a:moveTo>
                  <a:cubicBezTo>
                    <a:pt x="93" y="186"/>
                    <a:pt x="93" y="186"/>
                    <a:pt x="93" y="18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50" name="Freeform 10"/>
            <p:cNvSpPr>
              <a:spLocks noEditPoints="1"/>
            </p:cNvSpPr>
            <p:nvPr/>
          </p:nvSpPr>
          <p:spPr bwMode="auto">
            <a:xfrm>
              <a:off x="2296" y="3411"/>
              <a:ext cx="218" cy="218"/>
            </a:xfrm>
            <a:custGeom>
              <a:avLst/>
              <a:gdLst>
                <a:gd name="T0" fmla="*/ 46 w 91"/>
                <a:gd name="T1" fmla="*/ 22 h 91"/>
                <a:gd name="T2" fmla="*/ 48 w 91"/>
                <a:gd name="T3" fmla="*/ 22 h 91"/>
                <a:gd name="T4" fmla="*/ 65 w 91"/>
                <a:gd name="T5" fmla="*/ 5 h 91"/>
                <a:gd name="T6" fmla="*/ 65 w 91"/>
                <a:gd name="T7" fmla="*/ 4 h 91"/>
                <a:gd name="T8" fmla="*/ 46 w 91"/>
                <a:gd name="T9" fmla="*/ 0 h 91"/>
                <a:gd name="T10" fmla="*/ 0 w 91"/>
                <a:gd name="T11" fmla="*/ 46 h 91"/>
                <a:gd name="T12" fmla="*/ 46 w 91"/>
                <a:gd name="T13" fmla="*/ 91 h 91"/>
                <a:gd name="T14" fmla="*/ 91 w 91"/>
                <a:gd name="T15" fmla="*/ 46 h 91"/>
                <a:gd name="T16" fmla="*/ 87 w 91"/>
                <a:gd name="T17" fmla="*/ 27 h 91"/>
                <a:gd name="T18" fmla="*/ 87 w 91"/>
                <a:gd name="T19" fmla="*/ 27 h 91"/>
                <a:gd name="T20" fmla="*/ 70 w 91"/>
                <a:gd name="T21" fmla="*/ 44 h 91"/>
                <a:gd name="T22" fmla="*/ 70 w 91"/>
                <a:gd name="T23" fmla="*/ 46 h 91"/>
                <a:gd name="T24" fmla="*/ 46 w 91"/>
                <a:gd name="T25" fmla="*/ 70 h 91"/>
                <a:gd name="T26" fmla="*/ 22 w 91"/>
                <a:gd name="T27" fmla="*/ 46 h 91"/>
                <a:gd name="T28" fmla="*/ 46 w 91"/>
                <a:gd name="T29" fmla="*/ 22 h 91"/>
                <a:gd name="T30" fmla="*/ 46 w 91"/>
                <a:gd name="T31" fmla="*/ 22 h 91"/>
                <a:gd name="T32" fmla="*/ 46 w 91"/>
                <a:gd name="T33" fmla="*/ 2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1" h="91">
                  <a:moveTo>
                    <a:pt x="46" y="22"/>
                  </a:moveTo>
                  <a:cubicBezTo>
                    <a:pt x="46" y="22"/>
                    <a:pt x="47" y="22"/>
                    <a:pt x="48" y="22"/>
                  </a:cubicBezTo>
                  <a:cubicBezTo>
                    <a:pt x="65" y="5"/>
                    <a:pt x="65" y="5"/>
                    <a:pt x="65" y="5"/>
                  </a:cubicBezTo>
                  <a:cubicBezTo>
                    <a:pt x="65" y="4"/>
                    <a:pt x="65" y="4"/>
                    <a:pt x="65" y="4"/>
                  </a:cubicBezTo>
                  <a:cubicBezTo>
                    <a:pt x="59" y="2"/>
                    <a:pt x="53" y="0"/>
                    <a:pt x="46" y="0"/>
                  </a:cubicBezTo>
                  <a:cubicBezTo>
                    <a:pt x="20" y="0"/>
                    <a:pt x="0" y="21"/>
                    <a:pt x="0" y="46"/>
                  </a:cubicBezTo>
                  <a:cubicBezTo>
                    <a:pt x="0" y="71"/>
                    <a:pt x="20" y="91"/>
                    <a:pt x="46" y="91"/>
                  </a:cubicBezTo>
                  <a:cubicBezTo>
                    <a:pt x="71" y="91"/>
                    <a:pt x="91" y="71"/>
                    <a:pt x="91" y="46"/>
                  </a:cubicBezTo>
                  <a:cubicBezTo>
                    <a:pt x="91" y="39"/>
                    <a:pt x="90" y="32"/>
                    <a:pt x="87" y="27"/>
                  </a:cubicBezTo>
                  <a:cubicBezTo>
                    <a:pt x="87" y="27"/>
                    <a:pt x="87" y="27"/>
                    <a:pt x="87" y="27"/>
                  </a:cubicBezTo>
                  <a:cubicBezTo>
                    <a:pt x="70" y="44"/>
                    <a:pt x="70" y="44"/>
                    <a:pt x="70" y="44"/>
                  </a:cubicBezTo>
                  <a:cubicBezTo>
                    <a:pt x="70" y="45"/>
                    <a:pt x="70" y="45"/>
                    <a:pt x="70" y="46"/>
                  </a:cubicBezTo>
                  <a:cubicBezTo>
                    <a:pt x="70" y="59"/>
                    <a:pt x="59" y="70"/>
                    <a:pt x="46" y="70"/>
                  </a:cubicBezTo>
                  <a:cubicBezTo>
                    <a:pt x="32" y="70"/>
                    <a:pt x="22" y="59"/>
                    <a:pt x="22" y="46"/>
                  </a:cubicBezTo>
                  <a:cubicBezTo>
                    <a:pt x="22" y="33"/>
                    <a:pt x="32" y="22"/>
                    <a:pt x="46" y="22"/>
                  </a:cubicBezTo>
                  <a:close/>
                  <a:moveTo>
                    <a:pt x="46" y="22"/>
                  </a:moveTo>
                  <a:cubicBezTo>
                    <a:pt x="46" y="22"/>
                    <a:pt x="46" y="22"/>
                    <a:pt x="46" y="2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51" name="Freeform 11"/>
            <p:cNvSpPr>
              <a:spLocks noEditPoints="1"/>
            </p:cNvSpPr>
            <p:nvPr/>
          </p:nvSpPr>
          <p:spPr bwMode="auto">
            <a:xfrm>
              <a:off x="2425" y="3253"/>
              <a:ext cx="250" cy="246"/>
            </a:xfrm>
            <a:custGeom>
              <a:avLst/>
              <a:gdLst>
                <a:gd name="T0" fmla="*/ 87 w 104"/>
                <a:gd name="T1" fmla="*/ 28 h 103"/>
                <a:gd name="T2" fmla="*/ 92 w 104"/>
                <a:gd name="T3" fmla="*/ 23 h 103"/>
                <a:gd name="T4" fmla="*/ 92 w 104"/>
                <a:gd name="T5" fmla="*/ 14 h 103"/>
                <a:gd name="T6" fmla="*/ 89 w 104"/>
                <a:gd name="T7" fmla="*/ 11 h 103"/>
                <a:gd name="T8" fmla="*/ 85 w 104"/>
                <a:gd name="T9" fmla="*/ 9 h 103"/>
                <a:gd name="T10" fmla="*/ 81 w 104"/>
                <a:gd name="T11" fmla="*/ 11 h 103"/>
                <a:gd name="T12" fmla="*/ 75 w 104"/>
                <a:gd name="T13" fmla="*/ 17 h 103"/>
                <a:gd name="T14" fmla="*/ 74 w 104"/>
                <a:gd name="T15" fmla="*/ 1 h 103"/>
                <a:gd name="T16" fmla="*/ 72 w 104"/>
                <a:gd name="T17" fmla="*/ 0 h 103"/>
                <a:gd name="T18" fmla="*/ 70 w 104"/>
                <a:gd name="T19" fmla="*/ 0 h 103"/>
                <a:gd name="T20" fmla="*/ 48 w 104"/>
                <a:gd name="T21" fmla="*/ 23 h 103"/>
                <a:gd name="T22" fmla="*/ 45 w 104"/>
                <a:gd name="T23" fmla="*/ 31 h 103"/>
                <a:gd name="T24" fmla="*/ 45 w 104"/>
                <a:gd name="T25" fmla="*/ 31 h 103"/>
                <a:gd name="T26" fmla="*/ 46 w 104"/>
                <a:gd name="T27" fmla="*/ 46 h 103"/>
                <a:gd name="T28" fmla="*/ 38 w 104"/>
                <a:gd name="T29" fmla="*/ 54 h 103"/>
                <a:gd name="T30" fmla="*/ 23 w 104"/>
                <a:gd name="T31" fmla="*/ 68 h 103"/>
                <a:gd name="T32" fmla="*/ 23 w 104"/>
                <a:gd name="T33" fmla="*/ 69 h 103"/>
                <a:gd name="T34" fmla="*/ 9 w 104"/>
                <a:gd name="T35" fmla="*/ 83 h 103"/>
                <a:gd name="T36" fmla="*/ 2 w 104"/>
                <a:gd name="T37" fmla="*/ 89 h 103"/>
                <a:gd name="T38" fmla="*/ 1 w 104"/>
                <a:gd name="T39" fmla="*/ 92 h 103"/>
                <a:gd name="T40" fmla="*/ 1 w 104"/>
                <a:gd name="T41" fmla="*/ 97 h 103"/>
                <a:gd name="T42" fmla="*/ 5 w 104"/>
                <a:gd name="T43" fmla="*/ 103 h 103"/>
                <a:gd name="T44" fmla="*/ 6 w 104"/>
                <a:gd name="T45" fmla="*/ 103 h 103"/>
                <a:gd name="T46" fmla="*/ 11 w 104"/>
                <a:gd name="T47" fmla="*/ 102 h 103"/>
                <a:gd name="T48" fmla="*/ 14 w 104"/>
                <a:gd name="T49" fmla="*/ 101 h 103"/>
                <a:gd name="T50" fmla="*/ 59 w 104"/>
                <a:gd name="T51" fmla="*/ 57 h 103"/>
                <a:gd name="T52" fmla="*/ 72 w 104"/>
                <a:gd name="T53" fmla="*/ 58 h 103"/>
                <a:gd name="T54" fmla="*/ 72 w 104"/>
                <a:gd name="T55" fmla="*/ 58 h 103"/>
                <a:gd name="T56" fmla="*/ 73 w 104"/>
                <a:gd name="T57" fmla="*/ 58 h 103"/>
                <a:gd name="T58" fmla="*/ 80 w 104"/>
                <a:gd name="T59" fmla="*/ 55 h 103"/>
                <a:gd name="T60" fmla="*/ 102 w 104"/>
                <a:gd name="T61" fmla="*/ 32 h 103"/>
                <a:gd name="T62" fmla="*/ 101 w 104"/>
                <a:gd name="T63" fmla="*/ 29 h 103"/>
                <a:gd name="T64" fmla="*/ 87 w 104"/>
                <a:gd name="T65" fmla="*/ 28 h 103"/>
                <a:gd name="T66" fmla="*/ 87 w 104"/>
                <a:gd name="T67" fmla="*/ 28 h 103"/>
                <a:gd name="T68" fmla="*/ 87 w 104"/>
                <a:gd name="T69" fmla="*/ 28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4" h="103">
                  <a:moveTo>
                    <a:pt x="87" y="28"/>
                  </a:moveTo>
                  <a:cubicBezTo>
                    <a:pt x="92" y="23"/>
                    <a:pt x="92" y="23"/>
                    <a:pt x="92" y="23"/>
                  </a:cubicBezTo>
                  <a:cubicBezTo>
                    <a:pt x="95" y="20"/>
                    <a:pt x="95" y="17"/>
                    <a:pt x="92" y="14"/>
                  </a:cubicBezTo>
                  <a:cubicBezTo>
                    <a:pt x="89" y="11"/>
                    <a:pt x="89" y="11"/>
                    <a:pt x="89" y="11"/>
                  </a:cubicBezTo>
                  <a:cubicBezTo>
                    <a:pt x="88" y="10"/>
                    <a:pt x="86" y="9"/>
                    <a:pt x="85" y="9"/>
                  </a:cubicBezTo>
                  <a:cubicBezTo>
                    <a:pt x="83" y="9"/>
                    <a:pt x="82" y="10"/>
                    <a:pt x="81" y="11"/>
                  </a:cubicBezTo>
                  <a:cubicBezTo>
                    <a:pt x="75" y="17"/>
                    <a:pt x="75" y="17"/>
                    <a:pt x="75" y="17"/>
                  </a:cubicBezTo>
                  <a:cubicBezTo>
                    <a:pt x="74" y="1"/>
                    <a:pt x="74" y="1"/>
                    <a:pt x="74" y="1"/>
                  </a:cubicBezTo>
                  <a:cubicBezTo>
                    <a:pt x="74" y="0"/>
                    <a:pt x="73" y="0"/>
                    <a:pt x="72" y="0"/>
                  </a:cubicBezTo>
                  <a:cubicBezTo>
                    <a:pt x="71" y="0"/>
                    <a:pt x="71" y="0"/>
                    <a:pt x="70" y="0"/>
                  </a:cubicBezTo>
                  <a:cubicBezTo>
                    <a:pt x="48" y="23"/>
                    <a:pt x="48" y="23"/>
                    <a:pt x="48" y="23"/>
                  </a:cubicBezTo>
                  <a:cubicBezTo>
                    <a:pt x="46" y="25"/>
                    <a:pt x="45" y="28"/>
                    <a:pt x="45" y="31"/>
                  </a:cubicBezTo>
                  <a:cubicBezTo>
                    <a:pt x="45" y="31"/>
                    <a:pt x="45" y="31"/>
                    <a:pt x="45" y="31"/>
                  </a:cubicBezTo>
                  <a:cubicBezTo>
                    <a:pt x="46" y="46"/>
                    <a:pt x="46" y="46"/>
                    <a:pt x="46" y="46"/>
                  </a:cubicBezTo>
                  <a:cubicBezTo>
                    <a:pt x="38" y="54"/>
                    <a:pt x="38" y="54"/>
                    <a:pt x="38" y="54"/>
                  </a:cubicBezTo>
                  <a:cubicBezTo>
                    <a:pt x="23" y="68"/>
                    <a:pt x="23" y="68"/>
                    <a:pt x="23" y="68"/>
                  </a:cubicBezTo>
                  <a:cubicBezTo>
                    <a:pt x="23" y="69"/>
                    <a:pt x="23" y="69"/>
                    <a:pt x="23" y="69"/>
                  </a:cubicBezTo>
                  <a:cubicBezTo>
                    <a:pt x="9" y="83"/>
                    <a:pt x="9" y="83"/>
                    <a:pt x="9" y="83"/>
                  </a:cubicBezTo>
                  <a:cubicBezTo>
                    <a:pt x="2" y="89"/>
                    <a:pt x="2" y="89"/>
                    <a:pt x="2" y="89"/>
                  </a:cubicBezTo>
                  <a:cubicBezTo>
                    <a:pt x="2" y="90"/>
                    <a:pt x="1" y="91"/>
                    <a:pt x="1" y="92"/>
                  </a:cubicBezTo>
                  <a:cubicBezTo>
                    <a:pt x="1" y="97"/>
                    <a:pt x="1" y="97"/>
                    <a:pt x="1" y="97"/>
                  </a:cubicBezTo>
                  <a:cubicBezTo>
                    <a:pt x="0" y="100"/>
                    <a:pt x="3" y="103"/>
                    <a:pt x="5" y="103"/>
                  </a:cubicBezTo>
                  <a:cubicBezTo>
                    <a:pt x="6" y="103"/>
                    <a:pt x="6" y="103"/>
                    <a:pt x="6" y="103"/>
                  </a:cubicBezTo>
                  <a:cubicBezTo>
                    <a:pt x="11" y="102"/>
                    <a:pt x="11" y="102"/>
                    <a:pt x="11" y="102"/>
                  </a:cubicBezTo>
                  <a:cubicBezTo>
                    <a:pt x="12" y="102"/>
                    <a:pt x="13" y="102"/>
                    <a:pt x="14" y="101"/>
                  </a:cubicBezTo>
                  <a:cubicBezTo>
                    <a:pt x="59" y="57"/>
                    <a:pt x="59" y="57"/>
                    <a:pt x="59" y="57"/>
                  </a:cubicBezTo>
                  <a:cubicBezTo>
                    <a:pt x="72" y="58"/>
                    <a:pt x="72" y="58"/>
                    <a:pt x="72" y="58"/>
                  </a:cubicBezTo>
                  <a:cubicBezTo>
                    <a:pt x="72" y="58"/>
                    <a:pt x="72" y="58"/>
                    <a:pt x="72" y="58"/>
                  </a:cubicBezTo>
                  <a:cubicBezTo>
                    <a:pt x="72" y="58"/>
                    <a:pt x="73" y="58"/>
                    <a:pt x="73" y="58"/>
                  </a:cubicBezTo>
                  <a:cubicBezTo>
                    <a:pt x="75" y="58"/>
                    <a:pt x="78" y="57"/>
                    <a:pt x="80" y="55"/>
                  </a:cubicBezTo>
                  <a:cubicBezTo>
                    <a:pt x="102" y="32"/>
                    <a:pt x="102" y="32"/>
                    <a:pt x="102" y="32"/>
                  </a:cubicBezTo>
                  <a:cubicBezTo>
                    <a:pt x="104" y="31"/>
                    <a:pt x="103" y="29"/>
                    <a:pt x="101" y="29"/>
                  </a:cubicBezTo>
                  <a:lnTo>
                    <a:pt x="87" y="28"/>
                  </a:lnTo>
                  <a:close/>
                  <a:moveTo>
                    <a:pt x="87" y="28"/>
                  </a:moveTo>
                  <a:cubicBezTo>
                    <a:pt x="87" y="28"/>
                    <a:pt x="87" y="28"/>
                    <a:pt x="87" y="2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52" name="TextBox 83"/>
          <p:cNvSpPr txBox="1"/>
          <p:nvPr/>
        </p:nvSpPr>
        <p:spPr>
          <a:xfrm>
            <a:off x="1947581" y="5635457"/>
            <a:ext cx="2039341" cy="461665"/>
          </a:xfrm>
          <a:prstGeom prst="rect">
            <a:avLst/>
          </a:prstGeom>
          <a:noFill/>
        </p:spPr>
        <p:txBody>
          <a:bodyPr wrap="none" rtlCol="0">
            <a:spAutoFit/>
          </a:bodyPr>
          <a:lstStyle/>
          <a:p>
            <a:r>
              <a:rPr lang="en-US" altLang="zh-CN" sz="2400" b="1" dirty="0">
                <a:solidFill>
                  <a:srgbClr val="005DA7"/>
                </a:solidFill>
                <a:latin typeface="时尚中黑简体" panose="01010104010101010101" pitchFamily="2" charset="-122"/>
                <a:ea typeface="时尚中黑简体" panose="01010104010101010101" pitchFamily="2" charset="-122"/>
              </a:rPr>
              <a:t>CPR</a:t>
            </a:r>
            <a:r>
              <a:rPr lang="zh-CN" altLang="en-US" sz="2400" b="1" dirty="0">
                <a:solidFill>
                  <a:srgbClr val="005DA7"/>
                </a:solidFill>
                <a:latin typeface="时尚中黑简体" panose="01010104010101010101" pitchFamily="2" charset="-122"/>
                <a:ea typeface="时尚中黑简体" panose="01010104010101010101" pitchFamily="2" charset="-122"/>
              </a:rPr>
              <a:t>效果评价</a:t>
            </a:r>
            <a:endParaRPr lang="id-ID" sz="2400" b="1" dirty="0">
              <a:solidFill>
                <a:srgbClr val="005DA7"/>
              </a:solidFill>
              <a:latin typeface="时尚中黑简体" panose="01010104010101010101" pitchFamily="2" charset="-122"/>
              <a:ea typeface="时尚中黑简体" panose="01010104010101010101" pitchFamily="2"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airplan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grpId="0" nodeType="click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up)">
                                      <p:cBhvr>
                                        <p:cTn id="14" dur="500"/>
                                        <p:tgtEl>
                                          <p:spTgt spid="26"/>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ppt_w</p:attrName>
                                        </p:attrNameLst>
                                      </p:cBhvr>
                                      <p:tavLst>
                                        <p:tav tm="0">
                                          <p:val>
                                            <p:fltVal val="0"/>
                                          </p:val>
                                        </p:tav>
                                        <p:tav tm="100000">
                                          <p:val>
                                            <p:strVal val="#ppt_w"/>
                                          </p:val>
                                        </p:tav>
                                      </p:tavLst>
                                    </p:anim>
                                    <p:anim calcmode="lin" valueType="num">
                                      <p:cBhvr>
                                        <p:cTn id="20" dur="500" fill="hold"/>
                                        <p:tgtEl>
                                          <p:spTgt spid="29"/>
                                        </p:tgtEl>
                                        <p:attrNameLst>
                                          <p:attrName>ppt_h</p:attrName>
                                        </p:attrNameLst>
                                      </p:cBhvr>
                                      <p:tavLst>
                                        <p:tav tm="0">
                                          <p:val>
                                            <p:fltVal val="0"/>
                                          </p:val>
                                        </p:tav>
                                        <p:tav tm="100000">
                                          <p:val>
                                            <p:strVal val="#ppt_h"/>
                                          </p:val>
                                        </p:tav>
                                      </p:tavLst>
                                    </p:anim>
                                    <p:animEffect transition="in" filter="fade">
                                      <p:cBhvr>
                                        <p:cTn id="21" dur="500"/>
                                        <p:tgtEl>
                                          <p:spTgt spid="29"/>
                                        </p:tgtEl>
                                      </p:cBhvr>
                                    </p:animEffect>
                                  </p:childTnLst>
                                </p:cTn>
                              </p:par>
                            </p:childTnLst>
                          </p:cTn>
                        </p:par>
                      </p:childTnLst>
                    </p:cTn>
                  </p:par>
                  <p:par>
                    <p:cTn id="22" fill="hold">
                      <p:stCondLst>
                        <p:cond delay="indefinite"/>
                      </p:stCondLst>
                      <p:childTnLst>
                        <p:par>
                          <p:cTn id="23" fill="hold">
                            <p:stCondLst>
                              <p:cond delay="0"/>
                            </p:stCondLst>
                            <p:childTnLst>
                              <p:par>
                                <p:cTn id="24" presetID="41" presetClass="entr" presetSubtype="0" fill="hold" grpId="0" nodeType="clickEffect">
                                  <p:stCondLst>
                                    <p:cond delay="0"/>
                                  </p:stCondLst>
                                  <p:iterate type="lt">
                                    <p:tmPct val="10000"/>
                                  </p:iterate>
                                  <p:childTnLst>
                                    <p:set>
                                      <p:cBhvr>
                                        <p:cTn id="25" dur="1" fill="hold">
                                          <p:stCondLst>
                                            <p:cond delay="0"/>
                                          </p:stCondLst>
                                        </p:cTn>
                                        <p:tgtEl>
                                          <p:spTgt spid="39"/>
                                        </p:tgtEl>
                                        <p:attrNameLst>
                                          <p:attrName>style.visibility</p:attrName>
                                        </p:attrNameLst>
                                      </p:cBhvr>
                                      <p:to>
                                        <p:strVal val="visible"/>
                                      </p:to>
                                    </p:set>
                                    <p:anim calcmode="lin" valueType="num">
                                      <p:cBhvr>
                                        <p:cTn id="26" dur="5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39"/>
                                        </p:tgtEl>
                                        <p:attrNameLst>
                                          <p:attrName>ppt_y</p:attrName>
                                        </p:attrNameLst>
                                      </p:cBhvr>
                                      <p:tavLst>
                                        <p:tav tm="0">
                                          <p:val>
                                            <p:strVal val="#ppt_y"/>
                                          </p:val>
                                        </p:tav>
                                        <p:tav tm="100000">
                                          <p:val>
                                            <p:strVal val="#ppt_y"/>
                                          </p:val>
                                        </p:tav>
                                      </p:tavLst>
                                    </p:anim>
                                    <p:anim calcmode="lin" valueType="num">
                                      <p:cBhvr>
                                        <p:cTn id="28" dur="5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39"/>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39"/>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33"/>
                                        </p:tgtEl>
                                        <p:attrNameLst>
                                          <p:attrName>style.visibility</p:attrName>
                                        </p:attrNameLst>
                                      </p:cBhvr>
                                      <p:to>
                                        <p:strVal val="visible"/>
                                      </p:to>
                                    </p:set>
                                    <p:anim calcmode="lin" valueType="num">
                                      <p:cBhvr>
                                        <p:cTn id="35" dur="500" fill="hold"/>
                                        <p:tgtEl>
                                          <p:spTgt spid="33"/>
                                        </p:tgtEl>
                                        <p:attrNameLst>
                                          <p:attrName>ppt_w</p:attrName>
                                        </p:attrNameLst>
                                      </p:cBhvr>
                                      <p:tavLst>
                                        <p:tav tm="0">
                                          <p:val>
                                            <p:fltVal val="0"/>
                                          </p:val>
                                        </p:tav>
                                        <p:tav tm="100000">
                                          <p:val>
                                            <p:strVal val="#ppt_w"/>
                                          </p:val>
                                        </p:tav>
                                      </p:tavLst>
                                    </p:anim>
                                    <p:anim calcmode="lin" valueType="num">
                                      <p:cBhvr>
                                        <p:cTn id="36" dur="500" fill="hold"/>
                                        <p:tgtEl>
                                          <p:spTgt spid="33"/>
                                        </p:tgtEl>
                                        <p:attrNameLst>
                                          <p:attrName>ppt_h</p:attrName>
                                        </p:attrNameLst>
                                      </p:cBhvr>
                                      <p:tavLst>
                                        <p:tav tm="0">
                                          <p:val>
                                            <p:fltVal val="0"/>
                                          </p:val>
                                        </p:tav>
                                        <p:tav tm="100000">
                                          <p:val>
                                            <p:strVal val="#ppt_h"/>
                                          </p:val>
                                        </p:tav>
                                      </p:tavLst>
                                    </p:anim>
                                    <p:animEffect transition="in" filter="fade">
                                      <p:cBhvr>
                                        <p:cTn id="37" dur="500"/>
                                        <p:tgtEl>
                                          <p:spTgt spid="33"/>
                                        </p:tgtEl>
                                      </p:cBhvr>
                                    </p:animEffect>
                                  </p:childTnLst>
                                </p:cTn>
                              </p:par>
                            </p:childTnLst>
                          </p:cTn>
                        </p:par>
                      </p:childTnLst>
                    </p:cTn>
                  </p:par>
                  <p:par>
                    <p:cTn id="38" fill="hold">
                      <p:stCondLst>
                        <p:cond delay="indefinite"/>
                      </p:stCondLst>
                      <p:childTnLst>
                        <p:par>
                          <p:cTn id="39" fill="hold">
                            <p:stCondLst>
                              <p:cond delay="0"/>
                            </p:stCondLst>
                            <p:childTnLst>
                              <p:par>
                                <p:cTn id="40" presetID="41" presetClass="entr" presetSubtype="0" fill="hold" grpId="0" nodeType="clickEffect">
                                  <p:stCondLst>
                                    <p:cond delay="0"/>
                                  </p:stCondLst>
                                  <p:iterate type="lt">
                                    <p:tmPct val="10000"/>
                                  </p:iterate>
                                  <p:childTnLst>
                                    <p:set>
                                      <p:cBhvr>
                                        <p:cTn id="41" dur="1" fill="hold">
                                          <p:stCondLst>
                                            <p:cond delay="0"/>
                                          </p:stCondLst>
                                        </p:cTn>
                                        <p:tgtEl>
                                          <p:spTgt spid="40"/>
                                        </p:tgtEl>
                                        <p:attrNameLst>
                                          <p:attrName>style.visibility</p:attrName>
                                        </p:attrNameLst>
                                      </p:cBhvr>
                                      <p:to>
                                        <p:strVal val="visible"/>
                                      </p:to>
                                    </p:set>
                                    <p:anim calcmode="lin" valueType="num">
                                      <p:cBhvr>
                                        <p:cTn id="42"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43" dur="500" fill="hold"/>
                                        <p:tgtEl>
                                          <p:spTgt spid="40"/>
                                        </p:tgtEl>
                                        <p:attrNameLst>
                                          <p:attrName>ppt_y</p:attrName>
                                        </p:attrNameLst>
                                      </p:cBhvr>
                                      <p:tavLst>
                                        <p:tav tm="0">
                                          <p:val>
                                            <p:strVal val="#ppt_y"/>
                                          </p:val>
                                        </p:tav>
                                        <p:tav tm="100000">
                                          <p:val>
                                            <p:strVal val="#ppt_y"/>
                                          </p:val>
                                        </p:tav>
                                      </p:tavLst>
                                    </p:anim>
                                    <p:anim calcmode="lin" valueType="num">
                                      <p:cBhvr>
                                        <p:cTn id="44"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45"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46" dur="500" tmFilter="0,0; .5, 1; 1, 1"/>
                                        <p:tgtEl>
                                          <p:spTgt spid="40"/>
                                        </p:tgtEl>
                                      </p:cBhvr>
                                    </p:animEffect>
                                  </p:childTnLst>
                                </p:cTn>
                              </p:par>
                            </p:childTnLst>
                          </p:cTn>
                        </p:par>
                      </p:childTnLst>
                    </p:cTn>
                  </p:par>
                  <p:par>
                    <p:cTn id="47" fill="hold">
                      <p:stCondLst>
                        <p:cond delay="indefinite"/>
                      </p:stCondLst>
                      <p:childTnLst>
                        <p:par>
                          <p:cTn id="48" fill="hold">
                            <p:stCondLst>
                              <p:cond delay="0"/>
                            </p:stCondLst>
                            <p:childTnLst>
                              <p:par>
                                <p:cTn id="49" presetID="53" presetClass="entr" presetSubtype="16" fill="hold" nodeType="clickEffect">
                                  <p:stCondLst>
                                    <p:cond delay="0"/>
                                  </p:stCondLst>
                                  <p:childTnLst>
                                    <p:set>
                                      <p:cBhvr>
                                        <p:cTn id="50" dur="1" fill="hold">
                                          <p:stCondLst>
                                            <p:cond delay="0"/>
                                          </p:stCondLst>
                                        </p:cTn>
                                        <p:tgtEl>
                                          <p:spTgt spid="36"/>
                                        </p:tgtEl>
                                        <p:attrNameLst>
                                          <p:attrName>style.visibility</p:attrName>
                                        </p:attrNameLst>
                                      </p:cBhvr>
                                      <p:to>
                                        <p:strVal val="visible"/>
                                      </p:to>
                                    </p:set>
                                    <p:anim calcmode="lin" valueType="num">
                                      <p:cBhvr>
                                        <p:cTn id="51" dur="500" fill="hold"/>
                                        <p:tgtEl>
                                          <p:spTgt spid="36"/>
                                        </p:tgtEl>
                                        <p:attrNameLst>
                                          <p:attrName>ppt_w</p:attrName>
                                        </p:attrNameLst>
                                      </p:cBhvr>
                                      <p:tavLst>
                                        <p:tav tm="0">
                                          <p:val>
                                            <p:fltVal val="0"/>
                                          </p:val>
                                        </p:tav>
                                        <p:tav tm="100000">
                                          <p:val>
                                            <p:strVal val="#ppt_w"/>
                                          </p:val>
                                        </p:tav>
                                      </p:tavLst>
                                    </p:anim>
                                    <p:anim calcmode="lin" valueType="num">
                                      <p:cBhvr>
                                        <p:cTn id="52" dur="500" fill="hold"/>
                                        <p:tgtEl>
                                          <p:spTgt spid="36"/>
                                        </p:tgtEl>
                                        <p:attrNameLst>
                                          <p:attrName>ppt_h</p:attrName>
                                        </p:attrNameLst>
                                      </p:cBhvr>
                                      <p:tavLst>
                                        <p:tav tm="0">
                                          <p:val>
                                            <p:fltVal val="0"/>
                                          </p:val>
                                        </p:tav>
                                        <p:tav tm="100000">
                                          <p:val>
                                            <p:strVal val="#ppt_h"/>
                                          </p:val>
                                        </p:tav>
                                      </p:tavLst>
                                    </p:anim>
                                    <p:animEffect transition="in" filter="fade">
                                      <p:cBhvr>
                                        <p:cTn id="53" dur="500"/>
                                        <p:tgtEl>
                                          <p:spTgt spid="36"/>
                                        </p:tgtEl>
                                      </p:cBhvr>
                                    </p:animEffect>
                                  </p:childTnLst>
                                </p:cTn>
                              </p:par>
                            </p:childTnLst>
                          </p:cTn>
                        </p:par>
                      </p:childTnLst>
                    </p:cTn>
                  </p:par>
                  <p:par>
                    <p:cTn id="54" fill="hold">
                      <p:stCondLst>
                        <p:cond delay="indefinite"/>
                      </p:stCondLst>
                      <p:childTnLst>
                        <p:par>
                          <p:cTn id="55" fill="hold">
                            <p:stCondLst>
                              <p:cond delay="0"/>
                            </p:stCondLst>
                            <p:childTnLst>
                              <p:par>
                                <p:cTn id="56" presetID="41" presetClass="entr" presetSubtype="0" fill="hold" grpId="0" nodeType="clickEffect">
                                  <p:stCondLst>
                                    <p:cond delay="0"/>
                                  </p:stCondLst>
                                  <p:iterate type="lt">
                                    <p:tmPct val="10000"/>
                                  </p:iterate>
                                  <p:childTnLst>
                                    <p:set>
                                      <p:cBhvr>
                                        <p:cTn id="57" dur="1" fill="hold">
                                          <p:stCondLst>
                                            <p:cond delay="0"/>
                                          </p:stCondLst>
                                        </p:cTn>
                                        <p:tgtEl>
                                          <p:spTgt spid="41"/>
                                        </p:tgtEl>
                                        <p:attrNameLst>
                                          <p:attrName>style.visibility</p:attrName>
                                        </p:attrNameLst>
                                      </p:cBhvr>
                                      <p:to>
                                        <p:strVal val="visible"/>
                                      </p:to>
                                    </p:set>
                                    <p:anim calcmode="lin" valueType="num">
                                      <p:cBhvr>
                                        <p:cTn id="58"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41"/>
                                        </p:tgtEl>
                                        <p:attrNameLst>
                                          <p:attrName>ppt_y</p:attrName>
                                        </p:attrNameLst>
                                      </p:cBhvr>
                                      <p:tavLst>
                                        <p:tav tm="0">
                                          <p:val>
                                            <p:strVal val="#ppt_y"/>
                                          </p:val>
                                        </p:tav>
                                        <p:tav tm="100000">
                                          <p:val>
                                            <p:strVal val="#ppt_y"/>
                                          </p:val>
                                        </p:tav>
                                      </p:tavLst>
                                    </p:anim>
                                    <p:anim calcmode="lin" valueType="num">
                                      <p:cBhvr>
                                        <p:cTn id="60"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41"/>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41"/>
                                        </p:tgtEl>
                                      </p:cBhvr>
                                    </p:animEffect>
                                  </p:childTnLst>
                                </p:cTn>
                              </p:par>
                            </p:childTnLst>
                          </p:cTn>
                        </p:par>
                      </p:childTnLst>
                    </p:cTn>
                  </p:par>
                  <p:par>
                    <p:cTn id="63" fill="hold">
                      <p:stCondLst>
                        <p:cond delay="indefinite"/>
                      </p:stCondLst>
                      <p:childTnLst>
                        <p:par>
                          <p:cTn id="64" fill="hold">
                            <p:stCondLst>
                              <p:cond delay="0"/>
                            </p:stCondLst>
                            <p:childTnLst>
                              <p:par>
                                <p:cTn id="65" presetID="41" presetClass="entr" presetSubtype="0" fill="hold" grpId="0" nodeType="clickEffect">
                                  <p:stCondLst>
                                    <p:cond delay="0"/>
                                  </p:stCondLst>
                                  <p:iterate type="lt">
                                    <p:tmPct val="10000"/>
                                  </p:iterate>
                                  <p:childTnLst>
                                    <p:set>
                                      <p:cBhvr>
                                        <p:cTn id="66" dur="1" fill="hold">
                                          <p:stCondLst>
                                            <p:cond delay="0"/>
                                          </p:stCondLst>
                                        </p:cTn>
                                        <p:tgtEl>
                                          <p:spTgt spid="42"/>
                                        </p:tgtEl>
                                        <p:attrNameLst>
                                          <p:attrName>style.visibility</p:attrName>
                                        </p:attrNameLst>
                                      </p:cBhvr>
                                      <p:to>
                                        <p:strVal val="visible"/>
                                      </p:to>
                                    </p:set>
                                    <p:anim calcmode="lin" valueType="num">
                                      <p:cBhvr>
                                        <p:cTn id="67" dur="500" fill="hold"/>
                                        <p:tgtEl>
                                          <p:spTgt spid="42"/>
                                        </p:tgtEl>
                                        <p:attrNameLst>
                                          <p:attrName>ppt_x</p:attrName>
                                        </p:attrNameLst>
                                      </p:cBhvr>
                                      <p:tavLst>
                                        <p:tav tm="0">
                                          <p:val>
                                            <p:strVal val="#ppt_x"/>
                                          </p:val>
                                        </p:tav>
                                        <p:tav tm="50000">
                                          <p:val>
                                            <p:strVal val="#ppt_x+.1"/>
                                          </p:val>
                                        </p:tav>
                                        <p:tav tm="100000">
                                          <p:val>
                                            <p:strVal val="#ppt_x"/>
                                          </p:val>
                                        </p:tav>
                                      </p:tavLst>
                                    </p:anim>
                                    <p:anim calcmode="lin" valueType="num">
                                      <p:cBhvr>
                                        <p:cTn id="68" dur="500" fill="hold"/>
                                        <p:tgtEl>
                                          <p:spTgt spid="42"/>
                                        </p:tgtEl>
                                        <p:attrNameLst>
                                          <p:attrName>ppt_y</p:attrName>
                                        </p:attrNameLst>
                                      </p:cBhvr>
                                      <p:tavLst>
                                        <p:tav tm="0">
                                          <p:val>
                                            <p:strVal val="#ppt_y"/>
                                          </p:val>
                                        </p:tav>
                                        <p:tav tm="100000">
                                          <p:val>
                                            <p:strVal val="#ppt_y"/>
                                          </p:val>
                                        </p:tav>
                                      </p:tavLst>
                                    </p:anim>
                                    <p:anim calcmode="lin" valueType="num">
                                      <p:cBhvr>
                                        <p:cTn id="69" dur="500" fill="hold"/>
                                        <p:tgtEl>
                                          <p:spTgt spid="42"/>
                                        </p:tgtEl>
                                        <p:attrNameLst>
                                          <p:attrName>ppt_h</p:attrName>
                                        </p:attrNameLst>
                                      </p:cBhvr>
                                      <p:tavLst>
                                        <p:tav tm="0">
                                          <p:val>
                                            <p:strVal val="#ppt_h/10"/>
                                          </p:val>
                                        </p:tav>
                                        <p:tav tm="50000">
                                          <p:val>
                                            <p:strVal val="#ppt_h+.01"/>
                                          </p:val>
                                        </p:tav>
                                        <p:tav tm="100000">
                                          <p:val>
                                            <p:strVal val="#ppt_h"/>
                                          </p:val>
                                        </p:tav>
                                      </p:tavLst>
                                    </p:anim>
                                    <p:anim calcmode="lin" valueType="num">
                                      <p:cBhvr>
                                        <p:cTn id="70" dur="500" fill="hold"/>
                                        <p:tgtEl>
                                          <p:spTgt spid="42"/>
                                        </p:tgtEl>
                                        <p:attrNameLst>
                                          <p:attrName>ppt_w</p:attrName>
                                        </p:attrNameLst>
                                      </p:cBhvr>
                                      <p:tavLst>
                                        <p:tav tm="0">
                                          <p:val>
                                            <p:strVal val="#ppt_w/10"/>
                                          </p:val>
                                        </p:tav>
                                        <p:tav tm="50000">
                                          <p:val>
                                            <p:strVal val="#ppt_w+.01"/>
                                          </p:val>
                                        </p:tav>
                                        <p:tav tm="100000">
                                          <p:val>
                                            <p:strVal val="#ppt_w"/>
                                          </p:val>
                                        </p:tav>
                                      </p:tavLst>
                                    </p:anim>
                                    <p:animEffect transition="in" filter="fade">
                                      <p:cBhvr>
                                        <p:cTn id="71" dur="500" tmFilter="0,0; .5, 1; 1, 1"/>
                                        <p:tgtEl>
                                          <p:spTgt spid="42"/>
                                        </p:tgtEl>
                                      </p:cBhvr>
                                    </p:animEffect>
                                  </p:childTnLst>
                                </p:cTn>
                              </p:par>
                            </p:childTnLst>
                          </p:cTn>
                        </p:par>
                      </p:childTnLst>
                    </p:cTn>
                  </p:par>
                  <p:par>
                    <p:cTn id="72" fill="hold">
                      <p:stCondLst>
                        <p:cond delay="indefinite"/>
                      </p:stCondLst>
                      <p:childTnLst>
                        <p:par>
                          <p:cTn id="73" fill="hold">
                            <p:stCondLst>
                              <p:cond delay="0"/>
                            </p:stCondLst>
                            <p:childTnLst>
                              <p:par>
                                <p:cTn id="74" presetID="53" presetClass="entr" presetSubtype="16" fill="hold" nodeType="clickEffect">
                                  <p:stCondLst>
                                    <p:cond delay="0"/>
                                  </p:stCondLst>
                                  <p:childTnLst>
                                    <p:set>
                                      <p:cBhvr>
                                        <p:cTn id="75" dur="1" fill="hold">
                                          <p:stCondLst>
                                            <p:cond delay="0"/>
                                          </p:stCondLst>
                                        </p:cTn>
                                        <p:tgtEl>
                                          <p:spTgt spid="48"/>
                                        </p:tgtEl>
                                        <p:attrNameLst>
                                          <p:attrName>style.visibility</p:attrName>
                                        </p:attrNameLst>
                                      </p:cBhvr>
                                      <p:to>
                                        <p:strVal val="visible"/>
                                      </p:to>
                                    </p:set>
                                    <p:anim calcmode="lin" valueType="num">
                                      <p:cBhvr>
                                        <p:cTn id="76" dur="500" fill="hold"/>
                                        <p:tgtEl>
                                          <p:spTgt spid="48"/>
                                        </p:tgtEl>
                                        <p:attrNameLst>
                                          <p:attrName>ppt_w</p:attrName>
                                        </p:attrNameLst>
                                      </p:cBhvr>
                                      <p:tavLst>
                                        <p:tav tm="0">
                                          <p:val>
                                            <p:fltVal val="0"/>
                                          </p:val>
                                        </p:tav>
                                        <p:tav tm="100000">
                                          <p:val>
                                            <p:strVal val="#ppt_w"/>
                                          </p:val>
                                        </p:tav>
                                      </p:tavLst>
                                    </p:anim>
                                    <p:anim calcmode="lin" valueType="num">
                                      <p:cBhvr>
                                        <p:cTn id="77" dur="500" fill="hold"/>
                                        <p:tgtEl>
                                          <p:spTgt spid="48"/>
                                        </p:tgtEl>
                                        <p:attrNameLst>
                                          <p:attrName>ppt_h</p:attrName>
                                        </p:attrNameLst>
                                      </p:cBhvr>
                                      <p:tavLst>
                                        <p:tav tm="0">
                                          <p:val>
                                            <p:fltVal val="0"/>
                                          </p:val>
                                        </p:tav>
                                        <p:tav tm="100000">
                                          <p:val>
                                            <p:strVal val="#ppt_h"/>
                                          </p:val>
                                        </p:tav>
                                      </p:tavLst>
                                    </p:anim>
                                    <p:animEffect transition="in" filter="fade">
                                      <p:cBhvr>
                                        <p:cTn id="78" dur="500"/>
                                        <p:tgtEl>
                                          <p:spTgt spid="48"/>
                                        </p:tgtEl>
                                      </p:cBhvr>
                                    </p:animEffect>
                                  </p:childTnLst>
                                </p:cTn>
                              </p:par>
                            </p:childTnLst>
                          </p:cTn>
                        </p:par>
                      </p:childTnLst>
                    </p:cTn>
                  </p:par>
                  <p:par>
                    <p:cTn id="79" fill="hold">
                      <p:stCondLst>
                        <p:cond delay="indefinite"/>
                      </p:stCondLst>
                      <p:childTnLst>
                        <p:par>
                          <p:cTn id="80" fill="hold">
                            <p:stCondLst>
                              <p:cond delay="0"/>
                            </p:stCondLst>
                            <p:childTnLst>
                              <p:par>
                                <p:cTn id="81" presetID="47" presetClass="entr" presetSubtype="0" fill="hold" grpId="0" nodeType="clickEffect">
                                  <p:stCondLst>
                                    <p:cond delay="0"/>
                                  </p:stCondLst>
                                  <p:childTnLst>
                                    <p:set>
                                      <p:cBhvr>
                                        <p:cTn id="82" dur="1" fill="hold">
                                          <p:stCondLst>
                                            <p:cond delay="0"/>
                                          </p:stCondLst>
                                        </p:cTn>
                                        <p:tgtEl>
                                          <p:spTgt spid="52"/>
                                        </p:tgtEl>
                                        <p:attrNameLst>
                                          <p:attrName>style.visibility</p:attrName>
                                        </p:attrNameLst>
                                      </p:cBhvr>
                                      <p:to>
                                        <p:strVal val="visible"/>
                                      </p:to>
                                    </p:set>
                                    <p:animEffect transition="in" filter="fade">
                                      <p:cBhvr>
                                        <p:cTn id="83" dur="1000"/>
                                        <p:tgtEl>
                                          <p:spTgt spid="52"/>
                                        </p:tgtEl>
                                      </p:cBhvr>
                                    </p:animEffect>
                                    <p:anim calcmode="lin" valueType="num">
                                      <p:cBhvr>
                                        <p:cTn id="84" dur="1000" fill="hold"/>
                                        <p:tgtEl>
                                          <p:spTgt spid="52"/>
                                        </p:tgtEl>
                                        <p:attrNameLst>
                                          <p:attrName>ppt_x</p:attrName>
                                        </p:attrNameLst>
                                      </p:cBhvr>
                                      <p:tavLst>
                                        <p:tav tm="0">
                                          <p:val>
                                            <p:strVal val="#ppt_x"/>
                                          </p:val>
                                        </p:tav>
                                        <p:tav tm="100000">
                                          <p:val>
                                            <p:strVal val="#ppt_x"/>
                                          </p:val>
                                        </p:tav>
                                      </p:tavLst>
                                    </p:anim>
                                    <p:anim calcmode="lin" valueType="num">
                                      <p:cBhvr>
                                        <p:cTn id="85"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39" grpId="0"/>
      <p:bldP spid="40" grpId="0"/>
      <p:bldP spid="41" grpId="0"/>
      <p:bldP spid="42" grpId="0"/>
      <p:bldP spid="52" grpId="0"/>
    </p:bld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a:extLst>
              <a:ext uri="{28A0092B-C50C-407E-A947-70E740481C1C}">
                <a14:useLocalDpi xmlns:a14="http://schemas.microsoft.com/office/drawing/2010/main" val="0"/>
              </a:ext>
            </a:extLst>
          </a:blip>
          <a:srcRect t="3438" b="16979"/>
          <a:stretch>
            <a:fillRect/>
          </a:stretch>
        </p:blipFill>
        <p:spPr>
          <a:xfrm>
            <a:off x="0" y="0"/>
            <a:ext cx="12192000" cy="6973824"/>
          </a:xfrm>
          <a:prstGeom prst="rect">
            <a:avLst/>
          </a:prstGeom>
        </p:spPr>
      </p:pic>
      <p:sp>
        <p:nvSpPr>
          <p:cNvPr id="34" name="矩形 33"/>
          <p:cNvSpPr/>
          <p:nvPr/>
        </p:nvSpPr>
        <p:spPr>
          <a:xfrm>
            <a:off x="0" y="0"/>
            <a:ext cx="12192000" cy="6858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Rectangle 20"/>
          <p:cNvSpPr/>
          <p:nvPr/>
        </p:nvSpPr>
        <p:spPr>
          <a:xfrm>
            <a:off x="2808" y="4677760"/>
            <a:ext cx="12192000" cy="2299563"/>
          </a:xfrm>
          <a:prstGeom prst="rect">
            <a:avLst/>
          </a:prstGeom>
          <a:solidFill>
            <a:srgbClr val="005D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组合 3"/>
          <p:cNvGrpSpPr/>
          <p:nvPr/>
        </p:nvGrpSpPr>
        <p:grpSpPr>
          <a:xfrm>
            <a:off x="973649" y="4183094"/>
            <a:ext cx="923827" cy="923827"/>
            <a:chOff x="1754699" y="4183094"/>
            <a:chExt cx="923827" cy="923827"/>
          </a:xfrm>
        </p:grpSpPr>
        <p:sp>
          <p:nvSpPr>
            <p:cNvPr id="44" name="Oval 28"/>
            <p:cNvSpPr/>
            <p:nvPr/>
          </p:nvSpPr>
          <p:spPr>
            <a:xfrm>
              <a:off x="1754699" y="4183094"/>
              <a:ext cx="923827" cy="923827"/>
            </a:xfrm>
            <a:prstGeom prst="ellipse">
              <a:avLst/>
            </a:prstGeom>
            <a:solidFill>
              <a:schemeClr val="bg1"/>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45" name="Group 43"/>
            <p:cNvGrpSpPr/>
            <p:nvPr/>
          </p:nvGrpSpPr>
          <p:grpSpPr>
            <a:xfrm>
              <a:off x="2006254" y="4451363"/>
              <a:ext cx="422173" cy="356663"/>
              <a:chOff x="13828713" y="2805113"/>
              <a:chExt cx="1381125" cy="1166812"/>
            </a:xfrm>
            <a:solidFill>
              <a:srgbClr val="005DA7"/>
            </a:solidFill>
          </p:grpSpPr>
          <p:sp>
            <p:nvSpPr>
              <p:cNvPr id="46" name="Freeform 10"/>
              <p:cNvSpPr>
                <a:spLocks noEditPoints="1"/>
              </p:cNvSpPr>
              <p:nvPr/>
            </p:nvSpPr>
            <p:spPr bwMode="auto">
              <a:xfrm>
                <a:off x="14173200" y="3109913"/>
                <a:ext cx="690563" cy="690562"/>
              </a:xfrm>
              <a:custGeom>
                <a:avLst/>
                <a:gdLst>
                  <a:gd name="T0" fmla="*/ 92 w 184"/>
                  <a:gd name="T1" fmla="*/ 0 h 184"/>
                  <a:gd name="T2" fmla="*/ 0 w 184"/>
                  <a:gd name="T3" fmla="*/ 92 h 184"/>
                  <a:gd name="T4" fmla="*/ 92 w 184"/>
                  <a:gd name="T5" fmla="*/ 184 h 184"/>
                  <a:gd name="T6" fmla="*/ 184 w 184"/>
                  <a:gd name="T7" fmla="*/ 92 h 184"/>
                  <a:gd name="T8" fmla="*/ 92 w 184"/>
                  <a:gd name="T9" fmla="*/ 0 h 184"/>
                  <a:gd name="T10" fmla="*/ 144 w 184"/>
                  <a:gd name="T11" fmla="*/ 137 h 184"/>
                  <a:gd name="T12" fmla="*/ 47 w 184"/>
                  <a:gd name="T13" fmla="*/ 144 h 184"/>
                  <a:gd name="T14" fmla="*/ 39 w 184"/>
                  <a:gd name="T15" fmla="*/ 47 h 184"/>
                  <a:gd name="T16" fmla="*/ 137 w 184"/>
                  <a:gd name="T17" fmla="*/ 39 h 184"/>
                  <a:gd name="T18" fmla="*/ 144 w 184"/>
                  <a:gd name="T19" fmla="*/ 137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4" h="184">
                    <a:moveTo>
                      <a:pt x="92" y="0"/>
                    </a:moveTo>
                    <a:cubicBezTo>
                      <a:pt x="41" y="0"/>
                      <a:pt x="0" y="41"/>
                      <a:pt x="0" y="92"/>
                    </a:cubicBezTo>
                    <a:cubicBezTo>
                      <a:pt x="0" y="143"/>
                      <a:pt x="41" y="184"/>
                      <a:pt x="92" y="184"/>
                    </a:cubicBezTo>
                    <a:cubicBezTo>
                      <a:pt x="143" y="184"/>
                      <a:pt x="184" y="143"/>
                      <a:pt x="184" y="92"/>
                    </a:cubicBezTo>
                    <a:cubicBezTo>
                      <a:pt x="184" y="41"/>
                      <a:pt x="143" y="0"/>
                      <a:pt x="92" y="0"/>
                    </a:cubicBezTo>
                    <a:close/>
                    <a:moveTo>
                      <a:pt x="144" y="137"/>
                    </a:moveTo>
                    <a:cubicBezTo>
                      <a:pt x="119" y="166"/>
                      <a:pt x="76" y="169"/>
                      <a:pt x="47" y="144"/>
                    </a:cubicBezTo>
                    <a:cubicBezTo>
                      <a:pt x="18" y="120"/>
                      <a:pt x="15" y="76"/>
                      <a:pt x="39" y="47"/>
                    </a:cubicBezTo>
                    <a:cubicBezTo>
                      <a:pt x="64" y="18"/>
                      <a:pt x="108" y="15"/>
                      <a:pt x="137" y="39"/>
                    </a:cubicBezTo>
                    <a:cubicBezTo>
                      <a:pt x="166" y="64"/>
                      <a:pt x="169" y="108"/>
                      <a:pt x="144" y="137"/>
                    </a:cubicBezTo>
                    <a:close/>
                  </a:path>
                </a:pathLst>
              </a:custGeom>
              <a:grpFill/>
              <a:ln>
                <a:noFill/>
              </a:ln>
            </p:spPr>
            <p:txBody>
              <a:bodyPr vert="horz" wrap="square" lIns="91440" tIns="45720" rIns="91440" bIns="45720" numCol="1" anchor="t" anchorCtr="0" compatLnSpc="1"/>
              <a:lstStyle/>
              <a:p>
                <a:endParaRPr lang="id-ID"/>
              </a:p>
            </p:txBody>
          </p:sp>
          <p:sp>
            <p:nvSpPr>
              <p:cNvPr id="47" name="Freeform 11"/>
              <p:cNvSpPr/>
              <p:nvPr/>
            </p:nvSpPr>
            <p:spPr bwMode="auto">
              <a:xfrm>
                <a:off x="14346238" y="3281363"/>
                <a:ext cx="195263" cy="195262"/>
              </a:xfrm>
              <a:custGeom>
                <a:avLst/>
                <a:gdLst>
                  <a:gd name="T0" fmla="*/ 46 w 52"/>
                  <a:gd name="T1" fmla="*/ 0 h 52"/>
                  <a:gd name="T2" fmla="*/ 0 w 52"/>
                  <a:gd name="T3" fmla="*/ 46 h 52"/>
                  <a:gd name="T4" fmla="*/ 0 w 52"/>
                  <a:gd name="T5" fmla="*/ 46 h 52"/>
                  <a:gd name="T6" fmla="*/ 6 w 52"/>
                  <a:gd name="T7" fmla="*/ 52 h 52"/>
                  <a:gd name="T8" fmla="*/ 11 w 52"/>
                  <a:gd name="T9" fmla="*/ 46 h 52"/>
                  <a:gd name="T10" fmla="*/ 11 w 52"/>
                  <a:gd name="T11" fmla="*/ 46 h 52"/>
                  <a:gd name="T12" fmla="*/ 46 w 52"/>
                  <a:gd name="T13" fmla="*/ 11 h 52"/>
                  <a:gd name="T14" fmla="*/ 52 w 52"/>
                  <a:gd name="T15" fmla="*/ 6 h 52"/>
                  <a:gd name="T16" fmla="*/ 46 w 52"/>
                  <a:gd name="T17"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52">
                    <a:moveTo>
                      <a:pt x="46" y="0"/>
                    </a:moveTo>
                    <a:cubicBezTo>
                      <a:pt x="20" y="0"/>
                      <a:pt x="0" y="20"/>
                      <a:pt x="0" y="46"/>
                    </a:cubicBezTo>
                    <a:cubicBezTo>
                      <a:pt x="0" y="46"/>
                      <a:pt x="0" y="46"/>
                      <a:pt x="0" y="46"/>
                    </a:cubicBezTo>
                    <a:cubicBezTo>
                      <a:pt x="0" y="49"/>
                      <a:pt x="2" y="52"/>
                      <a:pt x="6" y="52"/>
                    </a:cubicBezTo>
                    <a:cubicBezTo>
                      <a:pt x="9" y="52"/>
                      <a:pt x="11" y="49"/>
                      <a:pt x="11" y="46"/>
                    </a:cubicBezTo>
                    <a:cubicBezTo>
                      <a:pt x="11" y="46"/>
                      <a:pt x="11" y="46"/>
                      <a:pt x="11" y="46"/>
                    </a:cubicBezTo>
                    <a:cubicBezTo>
                      <a:pt x="11" y="27"/>
                      <a:pt x="27" y="11"/>
                      <a:pt x="46" y="11"/>
                    </a:cubicBezTo>
                    <a:cubicBezTo>
                      <a:pt x="49" y="11"/>
                      <a:pt x="52" y="9"/>
                      <a:pt x="52" y="6"/>
                    </a:cubicBezTo>
                    <a:cubicBezTo>
                      <a:pt x="52" y="2"/>
                      <a:pt x="49" y="0"/>
                      <a:pt x="46" y="0"/>
                    </a:cubicBezTo>
                    <a:close/>
                  </a:path>
                </a:pathLst>
              </a:custGeom>
              <a:grpFill/>
              <a:ln>
                <a:noFill/>
              </a:ln>
            </p:spPr>
            <p:txBody>
              <a:bodyPr vert="horz" wrap="square" lIns="91440" tIns="45720" rIns="91440" bIns="45720" numCol="1" anchor="t" anchorCtr="0" compatLnSpc="1"/>
              <a:lstStyle/>
              <a:p>
                <a:endParaRPr lang="id-ID"/>
              </a:p>
            </p:txBody>
          </p:sp>
          <p:sp>
            <p:nvSpPr>
              <p:cNvPr id="48" name="Freeform 12"/>
              <p:cNvSpPr>
                <a:spLocks noEditPoints="1"/>
              </p:cNvSpPr>
              <p:nvPr/>
            </p:nvSpPr>
            <p:spPr bwMode="auto">
              <a:xfrm>
                <a:off x="13828713" y="2805113"/>
                <a:ext cx="1381125" cy="1166812"/>
              </a:xfrm>
              <a:custGeom>
                <a:avLst/>
                <a:gdLst>
                  <a:gd name="T0" fmla="*/ 339 w 368"/>
                  <a:gd name="T1" fmla="*/ 70 h 311"/>
                  <a:gd name="T2" fmla="*/ 289 w 368"/>
                  <a:gd name="T3" fmla="*/ 61 h 311"/>
                  <a:gd name="T4" fmla="*/ 273 w 368"/>
                  <a:gd name="T5" fmla="*/ 22 h 311"/>
                  <a:gd name="T6" fmla="*/ 241 w 368"/>
                  <a:gd name="T7" fmla="*/ 0 h 311"/>
                  <a:gd name="T8" fmla="*/ 126 w 368"/>
                  <a:gd name="T9" fmla="*/ 0 h 311"/>
                  <a:gd name="T10" fmla="*/ 94 w 368"/>
                  <a:gd name="T11" fmla="*/ 22 h 311"/>
                  <a:gd name="T12" fmla="*/ 78 w 368"/>
                  <a:gd name="T13" fmla="*/ 61 h 311"/>
                  <a:gd name="T14" fmla="*/ 29 w 368"/>
                  <a:gd name="T15" fmla="*/ 70 h 311"/>
                  <a:gd name="T16" fmla="*/ 0 w 368"/>
                  <a:gd name="T17" fmla="*/ 104 h 311"/>
                  <a:gd name="T18" fmla="*/ 0 w 368"/>
                  <a:gd name="T19" fmla="*/ 277 h 311"/>
                  <a:gd name="T20" fmla="*/ 34 w 368"/>
                  <a:gd name="T21" fmla="*/ 311 h 311"/>
                  <a:gd name="T22" fmla="*/ 333 w 368"/>
                  <a:gd name="T23" fmla="*/ 311 h 311"/>
                  <a:gd name="T24" fmla="*/ 368 w 368"/>
                  <a:gd name="T25" fmla="*/ 277 h 311"/>
                  <a:gd name="T26" fmla="*/ 368 w 368"/>
                  <a:gd name="T27" fmla="*/ 104 h 311"/>
                  <a:gd name="T28" fmla="*/ 339 w 368"/>
                  <a:gd name="T29" fmla="*/ 70 h 311"/>
                  <a:gd name="T30" fmla="*/ 345 w 368"/>
                  <a:gd name="T31" fmla="*/ 277 h 311"/>
                  <a:gd name="T32" fmla="*/ 333 w 368"/>
                  <a:gd name="T33" fmla="*/ 288 h 311"/>
                  <a:gd name="T34" fmla="*/ 34 w 368"/>
                  <a:gd name="T35" fmla="*/ 288 h 311"/>
                  <a:gd name="T36" fmla="*/ 23 w 368"/>
                  <a:gd name="T37" fmla="*/ 277 h 311"/>
                  <a:gd name="T38" fmla="*/ 23 w 368"/>
                  <a:gd name="T39" fmla="*/ 104 h 311"/>
                  <a:gd name="T40" fmla="*/ 32 w 368"/>
                  <a:gd name="T41" fmla="*/ 92 h 311"/>
                  <a:gd name="T42" fmla="*/ 95 w 368"/>
                  <a:gd name="T43" fmla="*/ 82 h 311"/>
                  <a:gd name="T44" fmla="*/ 116 w 368"/>
                  <a:gd name="T45" fmla="*/ 31 h 311"/>
                  <a:gd name="T46" fmla="*/ 126 w 368"/>
                  <a:gd name="T47" fmla="*/ 23 h 311"/>
                  <a:gd name="T48" fmla="*/ 241 w 368"/>
                  <a:gd name="T49" fmla="*/ 23 h 311"/>
                  <a:gd name="T50" fmla="*/ 252 w 368"/>
                  <a:gd name="T51" fmla="*/ 31 h 311"/>
                  <a:gd name="T52" fmla="*/ 273 w 368"/>
                  <a:gd name="T53" fmla="*/ 82 h 311"/>
                  <a:gd name="T54" fmla="*/ 335 w 368"/>
                  <a:gd name="T55" fmla="*/ 92 h 311"/>
                  <a:gd name="T56" fmla="*/ 345 w 368"/>
                  <a:gd name="T57" fmla="*/ 104 h 311"/>
                  <a:gd name="T58" fmla="*/ 345 w 368"/>
                  <a:gd name="T59" fmla="*/ 277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8" h="311">
                    <a:moveTo>
                      <a:pt x="339" y="70"/>
                    </a:moveTo>
                    <a:cubicBezTo>
                      <a:pt x="289" y="61"/>
                      <a:pt x="289" y="61"/>
                      <a:pt x="289" y="61"/>
                    </a:cubicBezTo>
                    <a:cubicBezTo>
                      <a:pt x="273" y="22"/>
                      <a:pt x="273" y="22"/>
                      <a:pt x="273" y="22"/>
                    </a:cubicBezTo>
                    <a:cubicBezTo>
                      <a:pt x="268" y="9"/>
                      <a:pt x="256" y="0"/>
                      <a:pt x="241" y="0"/>
                    </a:cubicBezTo>
                    <a:cubicBezTo>
                      <a:pt x="126" y="0"/>
                      <a:pt x="126" y="0"/>
                      <a:pt x="126" y="0"/>
                    </a:cubicBezTo>
                    <a:cubicBezTo>
                      <a:pt x="112" y="0"/>
                      <a:pt x="99" y="9"/>
                      <a:pt x="94" y="22"/>
                    </a:cubicBezTo>
                    <a:cubicBezTo>
                      <a:pt x="78" y="61"/>
                      <a:pt x="78" y="61"/>
                      <a:pt x="78" y="61"/>
                    </a:cubicBezTo>
                    <a:cubicBezTo>
                      <a:pt x="29" y="70"/>
                      <a:pt x="29" y="70"/>
                      <a:pt x="29" y="70"/>
                    </a:cubicBezTo>
                    <a:cubicBezTo>
                      <a:pt x="12" y="73"/>
                      <a:pt x="0" y="87"/>
                      <a:pt x="0" y="104"/>
                    </a:cubicBezTo>
                    <a:cubicBezTo>
                      <a:pt x="0" y="277"/>
                      <a:pt x="0" y="277"/>
                      <a:pt x="0" y="277"/>
                    </a:cubicBezTo>
                    <a:cubicBezTo>
                      <a:pt x="0" y="296"/>
                      <a:pt x="15" y="311"/>
                      <a:pt x="34" y="311"/>
                    </a:cubicBezTo>
                    <a:cubicBezTo>
                      <a:pt x="333" y="311"/>
                      <a:pt x="333" y="311"/>
                      <a:pt x="333" y="311"/>
                    </a:cubicBezTo>
                    <a:cubicBezTo>
                      <a:pt x="353" y="311"/>
                      <a:pt x="368" y="296"/>
                      <a:pt x="368" y="277"/>
                    </a:cubicBezTo>
                    <a:cubicBezTo>
                      <a:pt x="368" y="104"/>
                      <a:pt x="368" y="104"/>
                      <a:pt x="368" y="104"/>
                    </a:cubicBezTo>
                    <a:cubicBezTo>
                      <a:pt x="368" y="87"/>
                      <a:pt x="356" y="73"/>
                      <a:pt x="339" y="70"/>
                    </a:cubicBezTo>
                    <a:close/>
                    <a:moveTo>
                      <a:pt x="345" y="277"/>
                    </a:moveTo>
                    <a:cubicBezTo>
                      <a:pt x="345" y="283"/>
                      <a:pt x="340" y="288"/>
                      <a:pt x="333" y="288"/>
                    </a:cubicBezTo>
                    <a:cubicBezTo>
                      <a:pt x="34" y="288"/>
                      <a:pt x="34" y="288"/>
                      <a:pt x="34" y="288"/>
                    </a:cubicBezTo>
                    <a:cubicBezTo>
                      <a:pt x="28" y="288"/>
                      <a:pt x="23" y="283"/>
                      <a:pt x="23" y="277"/>
                    </a:cubicBezTo>
                    <a:cubicBezTo>
                      <a:pt x="23" y="104"/>
                      <a:pt x="23" y="104"/>
                      <a:pt x="23" y="104"/>
                    </a:cubicBezTo>
                    <a:cubicBezTo>
                      <a:pt x="23" y="98"/>
                      <a:pt x="27" y="93"/>
                      <a:pt x="32" y="92"/>
                    </a:cubicBezTo>
                    <a:cubicBezTo>
                      <a:pt x="95" y="82"/>
                      <a:pt x="95" y="82"/>
                      <a:pt x="95" y="82"/>
                    </a:cubicBezTo>
                    <a:cubicBezTo>
                      <a:pt x="116" y="31"/>
                      <a:pt x="116" y="31"/>
                      <a:pt x="116" y="31"/>
                    </a:cubicBezTo>
                    <a:cubicBezTo>
                      <a:pt x="117" y="26"/>
                      <a:pt x="122" y="23"/>
                      <a:pt x="126" y="23"/>
                    </a:cubicBezTo>
                    <a:cubicBezTo>
                      <a:pt x="241" y="23"/>
                      <a:pt x="241" y="23"/>
                      <a:pt x="241" y="23"/>
                    </a:cubicBezTo>
                    <a:cubicBezTo>
                      <a:pt x="246" y="23"/>
                      <a:pt x="250" y="26"/>
                      <a:pt x="252" y="31"/>
                    </a:cubicBezTo>
                    <a:cubicBezTo>
                      <a:pt x="273" y="82"/>
                      <a:pt x="273" y="82"/>
                      <a:pt x="273" y="82"/>
                    </a:cubicBezTo>
                    <a:cubicBezTo>
                      <a:pt x="335" y="92"/>
                      <a:pt x="335" y="92"/>
                      <a:pt x="335" y="92"/>
                    </a:cubicBezTo>
                    <a:cubicBezTo>
                      <a:pt x="341" y="93"/>
                      <a:pt x="345" y="98"/>
                      <a:pt x="345" y="104"/>
                    </a:cubicBezTo>
                    <a:lnTo>
                      <a:pt x="345" y="277"/>
                    </a:lnTo>
                    <a:close/>
                  </a:path>
                </a:pathLst>
              </a:custGeom>
              <a:grpFill/>
              <a:ln>
                <a:noFill/>
              </a:ln>
            </p:spPr>
            <p:txBody>
              <a:bodyPr vert="horz" wrap="square" lIns="91440" tIns="45720" rIns="91440" bIns="45720" numCol="1" anchor="t" anchorCtr="0" compatLnSpc="1"/>
              <a:lstStyle/>
              <a:p>
                <a:endParaRPr lang="id-ID"/>
              </a:p>
            </p:txBody>
          </p:sp>
        </p:grpSp>
      </p:grpSp>
      <p:grpSp>
        <p:nvGrpSpPr>
          <p:cNvPr id="5" name="组合 4"/>
          <p:cNvGrpSpPr/>
          <p:nvPr/>
        </p:nvGrpSpPr>
        <p:grpSpPr>
          <a:xfrm>
            <a:off x="3185545" y="4183094"/>
            <a:ext cx="923827" cy="923827"/>
            <a:chOff x="4366645" y="4183094"/>
            <a:chExt cx="923827" cy="923827"/>
          </a:xfrm>
        </p:grpSpPr>
        <p:sp>
          <p:nvSpPr>
            <p:cNvPr id="49" name="Oval 31"/>
            <p:cNvSpPr/>
            <p:nvPr/>
          </p:nvSpPr>
          <p:spPr>
            <a:xfrm>
              <a:off x="4366645" y="4183094"/>
              <a:ext cx="923827" cy="923827"/>
            </a:xfrm>
            <a:prstGeom prst="ellipse">
              <a:avLst/>
            </a:prstGeom>
            <a:solidFill>
              <a:schemeClr val="bg1"/>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50" name="Group 47"/>
            <p:cNvGrpSpPr/>
            <p:nvPr/>
          </p:nvGrpSpPr>
          <p:grpSpPr>
            <a:xfrm>
              <a:off x="4604853" y="4459882"/>
              <a:ext cx="447407" cy="385293"/>
              <a:chOff x="2727325" y="-39687"/>
              <a:chExt cx="1463675" cy="1260475"/>
            </a:xfrm>
            <a:solidFill>
              <a:srgbClr val="005DA7"/>
            </a:solidFill>
          </p:grpSpPr>
          <p:sp>
            <p:nvSpPr>
              <p:cNvPr id="51" name="Freeform 20"/>
              <p:cNvSpPr>
                <a:spLocks noEditPoints="1"/>
              </p:cNvSpPr>
              <p:nvPr/>
            </p:nvSpPr>
            <p:spPr bwMode="auto">
              <a:xfrm>
                <a:off x="2727325" y="-39687"/>
                <a:ext cx="1463675" cy="1260475"/>
              </a:xfrm>
              <a:custGeom>
                <a:avLst/>
                <a:gdLst>
                  <a:gd name="T0" fmla="*/ 347 w 390"/>
                  <a:gd name="T1" fmla="*/ 42 h 336"/>
                  <a:gd name="T2" fmla="*/ 195 w 390"/>
                  <a:gd name="T3" fmla="*/ 38 h 336"/>
                  <a:gd name="T4" fmla="*/ 43 w 390"/>
                  <a:gd name="T5" fmla="*/ 42 h 336"/>
                  <a:gd name="T6" fmla="*/ 43 w 390"/>
                  <a:gd name="T7" fmla="*/ 196 h 336"/>
                  <a:gd name="T8" fmla="*/ 170 w 390"/>
                  <a:gd name="T9" fmla="*/ 322 h 336"/>
                  <a:gd name="T10" fmla="*/ 220 w 390"/>
                  <a:gd name="T11" fmla="*/ 322 h 336"/>
                  <a:gd name="T12" fmla="*/ 347 w 390"/>
                  <a:gd name="T13" fmla="*/ 196 h 336"/>
                  <a:gd name="T14" fmla="*/ 347 w 390"/>
                  <a:gd name="T15" fmla="*/ 42 h 336"/>
                  <a:gd name="T16" fmla="*/ 330 w 390"/>
                  <a:gd name="T17" fmla="*/ 180 h 336"/>
                  <a:gd name="T18" fmla="*/ 203 w 390"/>
                  <a:gd name="T19" fmla="*/ 306 h 336"/>
                  <a:gd name="T20" fmla="*/ 187 w 390"/>
                  <a:gd name="T21" fmla="*/ 306 h 336"/>
                  <a:gd name="T22" fmla="*/ 59 w 390"/>
                  <a:gd name="T23" fmla="*/ 180 h 336"/>
                  <a:gd name="T24" fmla="*/ 59 w 390"/>
                  <a:gd name="T25" fmla="*/ 58 h 336"/>
                  <a:gd name="T26" fmla="*/ 179 w 390"/>
                  <a:gd name="T27" fmla="*/ 55 h 336"/>
                  <a:gd name="T28" fmla="*/ 195 w 390"/>
                  <a:gd name="T29" fmla="*/ 70 h 336"/>
                  <a:gd name="T30" fmla="*/ 210 w 390"/>
                  <a:gd name="T31" fmla="*/ 55 h 336"/>
                  <a:gd name="T32" fmla="*/ 330 w 390"/>
                  <a:gd name="T33" fmla="*/ 58 h 336"/>
                  <a:gd name="T34" fmla="*/ 330 w 390"/>
                  <a:gd name="T35" fmla="*/ 180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0" h="336">
                    <a:moveTo>
                      <a:pt x="347" y="42"/>
                    </a:moveTo>
                    <a:cubicBezTo>
                      <a:pt x="305" y="0"/>
                      <a:pt x="238" y="0"/>
                      <a:pt x="195" y="38"/>
                    </a:cubicBezTo>
                    <a:cubicBezTo>
                      <a:pt x="152" y="0"/>
                      <a:pt x="85" y="0"/>
                      <a:pt x="43" y="42"/>
                    </a:cubicBezTo>
                    <a:cubicBezTo>
                      <a:pt x="0" y="84"/>
                      <a:pt x="0" y="154"/>
                      <a:pt x="43" y="196"/>
                    </a:cubicBezTo>
                    <a:cubicBezTo>
                      <a:pt x="55" y="208"/>
                      <a:pt x="170" y="322"/>
                      <a:pt x="170" y="322"/>
                    </a:cubicBezTo>
                    <a:cubicBezTo>
                      <a:pt x="184" y="336"/>
                      <a:pt x="206" y="336"/>
                      <a:pt x="220" y="322"/>
                    </a:cubicBezTo>
                    <a:cubicBezTo>
                      <a:pt x="220" y="322"/>
                      <a:pt x="345" y="198"/>
                      <a:pt x="347" y="196"/>
                    </a:cubicBezTo>
                    <a:cubicBezTo>
                      <a:pt x="390" y="154"/>
                      <a:pt x="390" y="84"/>
                      <a:pt x="347" y="42"/>
                    </a:cubicBezTo>
                    <a:close/>
                    <a:moveTo>
                      <a:pt x="330" y="180"/>
                    </a:moveTo>
                    <a:cubicBezTo>
                      <a:pt x="203" y="306"/>
                      <a:pt x="203" y="306"/>
                      <a:pt x="203" y="306"/>
                    </a:cubicBezTo>
                    <a:cubicBezTo>
                      <a:pt x="199" y="310"/>
                      <a:pt x="191" y="310"/>
                      <a:pt x="187" y="306"/>
                    </a:cubicBezTo>
                    <a:cubicBezTo>
                      <a:pt x="59" y="180"/>
                      <a:pt x="59" y="180"/>
                      <a:pt x="59" y="180"/>
                    </a:cubicBezTo>
                    <a:cubicBezTo>
                      <a:pt x="25" y="146"/>
                      <a:pt x="25" y="92"/>
                      <a:pt x="59" y="58"/>
                    </a:cubicBezTo>
                    <a:cubicBezTo>
                      <a:pt x="92" y="26"/>
                      <a:pt x="145" y="25"/>
                      <a:pt x="179" y="55"/>
                    </a:cubicBezTo>
                    <a:cubicBezTo>
                      <a:pt x="195" y="70"/>
                      <a:pt x="195" y="70"/>
                      <a:pt x="195" y="70"/>
                    </a:cubicBezTo>
                    <a:cubicBezTo>
                      <a:pt x="210" y="55"/>
                      <a:pt x="210" y="55"/>
                      <a:pt x="210" y="55"/>
                    </a:cubicBezTo>
                    <a:cubicBezTo>
                      <a:pt x="245" y="25"/>
                      <a:pt x="298" y="26"/>
                      <a:pt x="330" y="58"/>
                    </a:cubicBezTo>
                    <a:cubicBezTo>
                      <a:pt x="364" y="92"/>
                      <a:pt x="364" y="146"/>
                      <a:pt x="330" y="180"/>
                    </a:cubicBezTo>
                    <a:close/>
                  </a:path>
                </a:pathLst>
              </a:custGeom>
              <a:grpFill/>
              <a:ln>
                <a:noFill/>
              </a:ln>
            </p:spPr>
            <p:txBody>
              <a:bodyPr vert="horz" wrap="square" lIns="91440" tIns="45720" rIns="91440" bIns="45720" numCol="1" anchor="t" anchorCtr="0" compatLnSpc="1"/>
              <a:lstStyle/>
              <a:p>
                <a:endParaRPr lang="id-ID"/>
              </a:p>
            </p:txBody>
          </p:sp>
          <p:sp>
            <p:nvSpPr>
              <p:cNvPr id="52" name="Freeform 21"/>
              <p:cNvSpPr/>
              <p:nvPr/>
            </p:nvSpPr>
            <p:spPr bwMode="auto">
              <a:xfrm>
                <a:off x="2982913" y="215900"/>
                <a:ext cx="206375" cy="201612"/>
              </a:xfrm>
              <a:custGeom>
                <a:avLst/>
                <a:gdLst>
                  <a:gd name="T0" fmla="*/ 49 w 55"/>
                  <a:gd name="T1" fmla="*/ 0 h 54"/>
                  <a:gd name="T2" fmla="*/ 49 w 55"/>
                  <a:gd name="T3" fmla="*/ 0 h 54"/>
                  <a:gd name="T4" fmla="*/ 0 w 55"/>
                  <a:gd name="T5" fmla="*/ 48 h 54"/>
                  <a:gd name="T6" fmla="*/ 0 w 55"/>
                  <a:gd name="T7" fmla="*/ 48 h 54"/>
                  <a:gd name="T8" fmla="*/ 6 w 55"/>
                  <a:gd name="T9" fmla="*/ 54 h 54"/>
                  <a:gd name="T10" fmla="*/ 12 w 55"/>
                  <a:gd name="T11" fmla="*/ 48 h 54"/>
                  <a:gd name="T12" fmla="*/ 12 w 55"/>
                  <a:gd name="T13" fmla="*/ 48 h 54"/>
                  <a:gd name="T14" fmla="*/ 49 w 55"/>
                  <a:gd name="T15" fmla="*/ 11 h 54"/>
                  <a:gd name="T16" fmla="*/ 49 w 55"/>
                  <a:gd name="T17" fmla="*/ 11 h 54"/>
                  <a:gd name="T18" fmla="*/ 55 w 55"/>
                  <a:gd name="T19" fmla="*/ 5 h 54"/>
                  <a:gd name="T20" fmla="*/ 49 w 55"/>
                  <a:gd name="T2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54">
                    <a:moveTo>
                      <a:pt x="49" y="0"/>
                    </a:moveTo>
                    <a:cubicBezTo>
                      <a:pt x="49" y="0"/>
                      <a:pt x="49" y="0"/>
                      <a:pt x="49" y="0"/>
                    </a:cubicBezTo>
                    <a:cubicBezTo>
                      <a:pt x="22" y="0"/>
                      <a:pt x="0" y="21"/>
                      <a:pt x="0" y="48"/>
                    </a:cubicBezTo>
                    <a:cubicBezTo>
                      <a:pt x="0" y="48"/>
                      <a:pt x="0" y="48"/>
                      <a:pt x="0" y="48"/>
                    </a:cubicBezTo>
                    <a:cubicBezTo>
                      <a:pt x="0" y="52"/>
                      <a:pt x="3" y="54"/>
                      <a:pt x="6" y="54"/>
                    </a:cubicBezTo>
                    <a:cubicBezTo>
                      <a:pt x="9" y="54"/>
                      <a:pt x="12" y="52"/>
                      <a:pt x="12" y="48"/>
                    </a:cubicBezTo>
                    <a:cubicBezTo>
                      <a:pt x="12" y="48"/>
                      <a:pt x="12" y="48"/>
                      <a:pt x="12" y="48"/>
                    </a:cubicBezTo>
                    <a:cubicBezTo>
                      <a:pt x="12" y="28"/>
                      <a:pt x="29" y="11"/>
                      <a:pt x="49" y="11"/>
                    </a:cubicBezTo>
                    <a:cubicBezTo>
                      <a:pt x="49" y="11"/>
                      <a:pt x="49" y="11"/>
                      <a:pt x="49" y="11"/>
                    </a:cubicBezTo>
                    <a:cubicBezTo>
                      <a:pt x="52" y="11"/>
                      <a:pt x="55" y="8"/>
                      <a:pt x="55" y="5"/>
                    </a:cubicBezTo>
                    <a:cubicBezTo>
                      <a:pt x="55" y="2"/>
                      <a:pt x="52" y="0"/>
                      <a:pt x="49" y="0"/>
                    </a:cubicBezTo>
                    <a:close/>
                  </a:path>
                </a:pathLst>
              </a:custGeom>
              <a:grpFill/>
              <a:ln>
                <a:noFill/>
              </a:ln>
            </p:spPr>
            <p:txBody>
              <a:bodyPr vert="horz" wrap="square" lIns="91440" tIns="45720" rIns="91440" bIns="45720" numCol="1" anchor="t" anchorCtr="0" compatLnSpc="1"/>
              <a:lstStyle/>
              <a:p>
                <a:endParaRPr lang="id-ID"/>
              </a:p>
            </p:txBody>
          </p:sp>
        </p:grpSp>
      </p:grpSp>
      <p:grpSp>
        <p:nvGrpSpPr>
          <p:cNvPr id="6" name="组合 5"/>
          <p:cNvGrpSpPr/>
          <p:nvPr/>
        </p:nvGrpSpPr>
        <p:grpSpPr>
          <a:xfrm>
            <a:off x="5764355" y="4183094"/>
            <a:ext cx="923827" cy="923827"/>
            <a:chOff x="6869255" y="4183094"/>
            <a:chExt cx="923827" cy="923827"/>
          </a:xfrm>
        </p:grpSpPr>
        <p:sp>
          <p:nvSpPr>
            <p:cNvPr id="53" name="Oval 37"/>
            <p:cNvSpPr/>
            <p:nvPr/>
          </p:nvSpPr>
          <p:spPr>
            <a:xfrm>
              <a:off x="6869255" y="4183094"/>
              <a:ext cx="923827" cy="923827"/>
            </a:xfrm>
            <a:prstGeom prst="ellipse">
              <a:avLst/>
            </a:prstGeom>
            <a:solidFill>
              <a:schemeClr val="bg1"/>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54" name="Group 40"/>
            <p:cNvGrpSpPr/>
            <p:nvPr/>
          </p:nvGrpSpPr>
          <p:grpSpPr>
            <a:xfrm>
              <a:off x="7119354" y="4459882"/>
              <a:ext cx="423629" cy="370251"/>
              <a:chOff x="8296275" y="8293096"/>
              <a:chExt cx="1385888" cy="1211261"/>
            </a:xfrm>
            <a:solidFill>
              <a:srgbClr val="005DA7"/>
            </a:solidFill>
          </p:grpSpPr>
          <p:sp>
            <p:nvSpPr>
              <p:cNvPr id="55" name="Freeform 8"/>
              <p:cNvSpPr>
                <a:spLocks noEditPoints="1"/>
              </p:cNvSpPr>
              <p:nvPr/>
            </p:nvSpPr>
            <p:spPr bwMode="auto">
              <a:xfrm>
                <a:off x="8296275" y="8293096"/>
                <a:ext cx="1385888" cy="1211261"/>
              </a:xfrm>
              <a:custGeom>
                <a:avLst/>
                <a:gdLst>
                  <a:gd name="T0" fmla="*/ 368 w 369"/>
                  <a:gd name="T1" fmla="*/ 190 h 323"/>
                  <a:gd name="T2" fmla="*/ 322 w 369"/>
                  <a:gd name="T3" fmla="*/ 17 h 323"/>
                  <a:gd name="T4" fmla="*/ 299 w 369"/>
                  <a:gd name="T5" fmla="*/ 0 h 323"/>
                  <a:gd name="T6" fmla="*/ 184 w 369"/>
                  <a:gd name="T7" fmla="*/ 0 h 323"/>
                  <a:gd name="T8" fmla="*/ 69 w 369"/>
                  <a:gd name="T9" fmla="*/ 0 h 323"/>
                  <a:gd name="T10" fmla="*/ 47 w 369"/>
                  <a:gd name="T11" fmla="*/ 17 h 323"/>
                  <a:gd name="T12" fmla="*/ 1 w 369"/>
                  <a:gd name="T13" fmla="*/ 190 h 323"/>
                  <a:gd name="T14" fmla="*/ 0 w 369"/>
                  <a:gd name="T15" fmla="*/ 196 h 323"/>
                  <a:gd name="T16" fmla="*/ 0 w 369"/>
                  <a:gd name="T17" fmla="*/ 276 h 323"/>
                  <a:gd name="T18" fmla="*/ 46 w 369"/>
                  <a:gd name="T19" fmla="*/ 323 h 323"/>
                  <a:gd name="T20" fmla="*/ 323 w 369"/>
                  <a:gd name="T21" fmla="*/ 323 h 323"/>
                  <a:gd name="T22" fmla="*/ 369 w 369"/>
                  <a:gd name="T23" fmla="*/ 276 h 323"/>
                  <a:gd name="T24" fmla="*/ 369 w 369"/>
                  <a:gd name="T25" fmla="*/ 196 h 323"/>
                  <a:gd name="T26" fmla="*/ 368 w 369"/>
                  <a:gd name="T27" fmla="*/ 190 h 323"/>
                  <a:gd name="T28" fmla="*/ 346 w 369"/>
                  <a:gd name="T29" fmla="*/ 276 h 323"/>
                  <a:gd name="T30" fmla="*/ 323 w 369"/>
                  <a:gd name="T31" fmla="*/ 299 h 323"/>
                  <a:gd name="T32" fmla="*/ 46 w 369"/>
                  <a:gd name="T33" fmla="*/ 299 h 323"/>
                  <a:gd name="T34" fmla="*/ 23 w 369"/>
                  <a:gd name="T35" fmla="*/ 276 h 323"/>
                  <a:gd name="T36" fmla="*/ 23 w 369"/>
                  <a:gd name="T37" fmla="*/ 196 h 323"/>
                  <a:gd name="T38" fmla="*/ 69 w 369"/>
                  <a:gd name="T39" fmla="*/ 23 h 323"/>
                  <a:gd name="T40" fmla="*/ 299 w 369"/>
                  <a:gd name="T41" fmla="*/ 23 h 323"/>
                  <a:gd name="T42" fmla="*/ 346 w 369"/>
                  <a:gd name="T43" fmla="*/ 196 h 323"/>
                  <a:gd name="T44" fmla="*/ 346 w 369"/>
                  <a:gd name="T45" fmla="*/ 276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9" h="323">
                    <a:moveTo>
                      <a:pt x="368" y="190"/>
                    </a:moveTo>
                    <a:cubicBezTo>
                      <a:pt x="322" y="17"/>
                      <a:pt x="322" y="17"/>
                      <a:pt x="322" y="17"/>
                    </a:cubicBezTo>
                    <a:cubicBezTo>
                      <a:pt x="319" y="7"/>
                      <a:pt x="310" y="0"/>
                      <a:pt x="299" y="0"/>
                    </a:cubicBezTo>
                    <a:cubicBezTo>
                      <a:pt x="184" y="0"/>
                      <a:pt x="184" y="0"/>
                      <a:pt x="184" y="0"/>
                    </a:cubicBezTo>
                    <a:cubicBezTo>
                      <a:pt x="69" y="0"/>
                      <a:pt x="69" y="0"/>
                      <a:pt x="69" y="0"/>
                    </a:cubicBezTo>
                    <a:cubicBezTo>
                      <a:pt x="59" y="0"/>
                      <a:pt x="50" y="7"/>
                      <a:pt x="47" y="17"/>
                    </a:cubicBezTo>
                    <a:cubicBezTo>
                      <a:pt x="1" y="190"/>
                      <a:pt x="1" y="190"/>
                      <a:pt x="1" y="190"/>
                    </a:cubicBezTo>
                    <a:cubicBezTo>
                      <a:pt x="0" y="192"/>
                      <a:pt x="0" y="194"/>
                      <a:pt x="0" y="196"/>
                    </a:cubicBezTo>
                    <a:cubicBezTo>
                      <a:pt x="0" y="276"/>
                      <a:pt x="0" y="276"/>
                      <a:pt x="0" y="276"/>
                    </a:cubicBezTo>
                    <a:cubicBezTo>
                      <a:pt x="0" y="302"/>
                      <a:pt x="21" y="323"/>
                      <a:pt x="46" y="323"/>
                    </a:cubicBezTo>
                    <a:cubicBezTo>
                      <a:pt x="323" y="323"/>
                      <a:pt x="323" y="323"/>
                      <a:pt x="323" y="323"/>
                    </a:cubicBezTo>
                    <a:cubicBezTo>
                      <a:pt x="348" y="323"/>
                      <a:pt x="369" y="302"/>
                      <a:pt x="369" y="276"/>
                    </a:cubicBezTo>
                    <a:cubicBezTo>
                      <a:pt x="369" y="196"/>
                      <a:pt x="369" y="196"/>
                      <a:pt x="369" y="196"/>
                    </a:cubicBezTo>
                    <a:cubicBezTo>
                      <a:pt x="369" y="194"/>
                      <a:pt x="368" y="192"/>
                      <a:pt x="368" y="190"/>
                    </a:cubicBezTo>
                    <a:close/>
                    <a:moveTo>
                      <a:pt x="346" y="276"/>
                    </a:moveTo>
                    <a:cubicBezTo>
                      <a:pt x="346" y="289"/>
                      <a:pt x="335" y="299"/>
                      <a:pt x="323" y="299"/>
                    </a:cubicBezTo>
                    <a:cubicBezTo>
                      <a:pt x="46" y="299"/>
                      <a:pt x="46" y="299"/>
                      <a:pt x="46" y="299"/>
                    </a:cubicBezTo>
                    <a:cubicBezTo>
                      <a:pt x="34" y="299"/>
                      <a:pt x="23" y="289"/>
                      <a:pt x="23" y="276"/>
                    </a:cubicBezTo>
                    <a:cubicBezTo>
                      <a:pt x="23" y="196"/>
                      <a:pt x="23" y="196"/>
                      <a:pt x="23" y="196"/>
                    </a:cubicBezTo>
                    <a:cubicBezTo>
                      <a:pt x="69" y="23"/>
                      <a:pt x="69" y="23"/>
                      <a:pt x="69" y="23"/>
                    </a:cubicBezTo>
                    <a:cubicBezTo>
                      <a:pt x="299" y="23"/>
                      <a:pt x="299" y="23"/>
                      <a:pt x="299" y="23"/>
                    </a:cubicBezTo>
                    <a:cubicBezTo>
                      <a:pt x="346" y="196"/>
                      <a:pt x="346" y="196"/>
                      <a:pt x="346" y="196"/>
                    </a:cubicBezTo>
                    <a:lnTo>
                      <a:pt x="346" y="276"/>
                    </a:lnTo>
                    <a:close/>
                  </a:path>
                </a:pathLst>
              </a:custGeom>
              <a:grpFill/>
              <a:ln>
                <a:noFill/>
              </a:ln>
            </p:spPr>
            <p:txBody>
              <a:bodyPr vert="horz" wrap="square" lIns="91440" tIns="45720" rIns="91440" bIns="45720" numCol="1" anchor="t" anchorCtr="0" compatLnSpc="1"/>
              <a:lstStyle/>
              <a:p>
                <a:endParaRPr lang="id-ID"/>
              </a:p>
            </p:txBody>
          </p:sp>
          <p:sp>
            <p:nvSpPr>
              <p:cNvPr id="56" name="Freeform 9"/>
              <p:cNvSpPr>
                <a:spLocks noEditPoints="1"/>
              </p:cNvSpPr>
              <p:nvPr/>
            </p:nvSpPr>
            <p:spPr bwMode="auto">
              <a:xfrm>
                <a:off x="8461376" y="8466137"/>
                <a:ext cx="1055689" cy="776288"/>
              </a:xfrm>
              <a:custGeom>
                <a:avLst/>
                <a:gdLst>
                  <a:gd name="T0" fmla="*/ 229 w 281"/>
                  <a:gd name="T1" fmla="*/ 0 h 207"/>
                  <a:gd name="T2" fmla="*/ 51 w 281"/>
                  <a:gd name="T3" fmla="*/ 0 h 207"/>
                  <a:gd name="T4" fmla="*/ 40 w 281"/>
                  <a:gd name="T5" fmla="*/ 9 h 207"/>
                  <a:gd name="T6" fmla="*/ 0 w 281"/>
                  <a:gd name="T7" fmla="*/ 147 h 207"/>
                  <a:gd name="T8" fmla="*/ 2 w 281"/>
                  <a:gd name="T9" fmla="*/ 157 h 207"/>
                  <a:gd name="T10" fmla="*/ 12 w 281"/>
                  <a:gd name="T11" fmla="*/ 161 h 207"/>
                  <a:gd name="T12" fmla="*/ 45 w 281"/>
                  <a:gd name="T13" fmla="*/ 161 h 207"/>
                  <a:gd name="T14" fmla="*/ 58 w 281"/>
                  <a:gd name="T15" fmla="*/ 161 h 207"/>
                  <a:gd name="T16" fmla="*/ 64 w 281"/>
                  <a:gd name="T17" fmla="*/ 161 h 207"/>
                  <a:gd name="T18" fmla="*/ 81 w 281"/>
                  <a:gd name="T19" fmla="*/ 195 h 207"/>
                  <a:gd name="T20" fmla="*/ 101 w 281"/>
                  <a:gd name="T21" fmla="*/ 207 h 207"/>
                  <a:gd name="T22" fmla="*/ 179 w 281"/>
                  <a:gd name="T23" fmla="*/ 207 h 207"/>
                  <a:gd name="T24" fmla="*/ 200 w 281"/>
                  <a:gd name="T25" fmla="*/ 195 h 207"/>
                  <a:gd name="T26" fmla="*/ 217 w 281"/>
                  <a:gd name="T27" fmla="*/ 161 h 207"/>
                  <a:gd name="T28" fmla="*/ 223 w 281"/>
                  <a:gd name="T29" fmla="*/ 161 h 207"/>
                  <a:gd name="T30" fmla="*/ 236 w 281"/>
                  <a:gd name="T31" fmla="*/ 161 h 207"/>
                  <a:gd name="T32" fmla="*/ 269 w 281"/>
                  <a:gd name="T33" fmla="*/ 161 h 207"/>
                  <a:gd name="T34" fmla="*/ 278 w 281"/>
                  <a:gd name="T35" fmla="*/ 157 h 207"/>
                  <a:gd name="T36" fmla="*/ 280 w 281"/>
                  <a:gd name="T37" fmla="*/ 147 h 207"/>
                  <a:gd name="T38" fmla="*/ 241 w 281"/>
                  <a:gd name="T39" fmla="*/ 9 h 207"/>
                  <a:gd name="T40" fmla="*/ 229 w 281"/>
                  <a:gd name="T41" fmla="*/ 0 h 207"/>
                  <a:gd name="T42" fmla="*/ 236 w 281"/>
                  <a:gd name="T43" fmla="*/ 138 h 207"/>
                  <a:gd name="T44" fmla="*/ 217 w 281"/>
                  <a:gd name="T45" fmla="*/ 138 h 207"/>
                  <a:gd name="T46" fmla="*/ 196 w 281"/>
                  <a:gd name="T47" fmla="*/ 151 h 207"/>
                  <a:gd name="T48" fmla="*/ 179 w 281"/>
                  <a:gd name="T49" fmla="*/ 184 h 207"/>
                  <a:gd name="T50" fmla="*/ 101 w 281"/>
                  <a:gd name="T51" fmla="*/ 184 h 207"/>
                  <a:gd name="T52" fmla="*/ 85 w 281"/>
                  <a:gd name="T53" fmla="*/ 151 h 207"/>
                  <a:gd name="T54" fmla="*/ 64 w 281"/>
                  <a:gd name="T55" fmla="*/ 138 h 207"/>
                  <a:gd name="T56" fmla="*/ 45 w 281"/>
                  <a:gd name="T57" fmla="*/ 138 h 207"/>
                  <a:gd name="T58" fmla="*/ 18 w 281"/>
                  <a:gd name="T59" fmla="*/ 138 h 207"/>
                  <a:gd name="T60" fmla="*/ 51 w 281"/>
                  <a:gd name="T61" fmla="*/ 12 h 207"/>
                  <a:gd name="T62" fmla="*/ 229 w 281"/>
                  <a:gd name="T63" fmla="*/ 12 h 207"/>
                  <a:gd name="T64" fmla="*/ 263 w 281"/>
                  <a:gd name="T65" fmla="*/ 138 h 207"/>
                  <a:gd name="T66" fmla="*/ 236 w 281"/>
                  <a:gd name="T67" fmla="*/ 138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81" h="207">
                    <a:moveTo>
                      <a:pt x="229" y="0"/>
                    </a:moveTo>
                    <a:cubicBezTo>
                      <a:pt x="51" y="0"/>
                      <a:pt x="51" y="0"/>
                      <a:pt x="51" y="0"/>
                    </a:cubicBezTo>
                    <a:cubicBezTo>
                      <a:pt x="46" y="0"/>
                      <a:pt x="41" y="4"/>
                      <a:pt x="40" y="9"/>
                    </a:cubicBezTo>
                    <a:cubicBezTo>
                      <a:pt x="0" y="147"/>
                      <a:pt x="0" y="147"/>
                      <a:pt x="0" y="147"/>
                    </a:cubicBezTo>
                    <a:cubicBezTo>
                      <a:pt x="0" y="150"/>
                      <a:pt x="0" y="154"/>
                      <a:pt x="2" y="157"/>
                    </a:cubicBezTo>
                    <a:cubicBezTo>
                      <a:pt x="5" y="160"/>
                      <a:pt x="8" y="161"/>
                      <a:pt x="12" y="161"/>
                    </a:cubicBezTo>
                    <a:cubicBezTo>
                      <a:pt x="45" y="161"/>
                      <a:pt x="45" y="161"/>
                      <a:pt x="45" y="161"/>
                    </a:cubicBezTo>
                    <a:cubicBezTo>
                      <a:pt x="58" y="161"/>
                      <a:pt x="58" y="161"/>
                      <a:pt x="58" y="161"/>
                    </a:cubicBezTo>
                    <a:cubicBezTo>
                      <a:pt x="64" y="161"/>
                      <a:pt x="64" y="161"/>
                      <a:pt x="64" y="161"/>
                    </a:cubicBezTo>
                    <a:cubicBezTo>
                      <a:pt x="81" y="195"/>
                      <a:pt x="81" y="195"/>
                      <a:pt x="81" y="195"/>
                    </a:cubicBezTo>
                    <a:cubicBezTo>
                      <a:pt x="85" y="203"/>
                      <a:pt x="93" y="207"/>
                      <a:pt x="101" y="207"/>
                    </a:cubicBezTo>
                    <a:cubicBezTo>
                      <a:pt x="179" y="207"/>
                      <a:pt x="179" y="207"/>
                      <a:pt x="179" y="207"/>
                    </a:cubicBezTo>
                    <a:cubicBezTo>
                      <a:pt x="188" y="207"/>
                      <a:pt x="196" y="203"/>
                      <a:pt x="200" y="195"/>
                    </a:cubicBezTo>
                    <a:cubicBezTo>
                      <a:pt x="217" y="161"/>
                      <a:pt x="217" y="161"/>
                      <a:pt x="217" y="161"/>
                    </a:cubicBezTo>
                    <a:cubicBezTo>
                      <a:pt x="223" y="161"/>
                      <a:pt x="223" y="161"/>
                      <a:pt x="223" y="161"/>
                    </a:cubicBezTo>
                    <a:cubicBezTo>
                      <a:pt x="236" y="161"/>
                      <a:pt x="236" y="161"/>
                      <a:pt x="236" y="161"/>
                    </a:cubicBezTo>
                    <a:cubicBezTo>
                      <a:pt x="269" y="161"/>
                      <a:pt x="269" y="161"/>
                      <a:pt x="269" y="161"/>
                    </a:cubicBezTo>
                    <a:cubicBezTo>
                      <a:pt x="273" y="161"/>
                      <a:pt x="276" y="160"/>
                      <a:pt x="278" y="157"/>
                    </a:cubicBezTo>
                    <a:cubicBezTo>
                      <a:pt x="280" y="154"/>
                      <a:pt x="281" y="150"/>
                      <a:pt x="280" y="147"/>
                    </a:cubicBezTo>
                    <a:cubicBezTo>
                      <a:pt x="241" y="9"/>
                      <a:pt x="241" y="9"/>
                      <a:pt x="241" y="9"/>
                    </a:cubicBezTo>
                    <a:cubicBezTo>
                      <a:pt x="239" y="4"/>
                      <a:pt x="235" y="0"/>
                      <a:pt x="229" y="0"/>
                    </a:cubicBezTo>
                    <a:close/>
                    <a:moveTo>
                      <a:pt x="236" y="138"/>
                    </a:moveTo>
                    <a:cubicBezTo>
                      <a:pt x="217" y="138"/>
                      <a:pt x="217" y="138"/>
                      <a:pt x="217" y="138"/>
                    </a:cubicBezTo>
                    <a:cubicBezTo>
                      <a:pt x="208" y="138"/>
                      <a:pt x="200" y="143"/>
                      <a:pt x="196" y="151"/>
                    </a:cubicBezTo>
                    <a:cubicBezTo>
                      <a:pt x="179" y="184"/>
                      <a:pt x="179" y="184"/>
                      <a:pt x="179" y="184"/>
                    </a:cubicBezTo>
                    <a:cubicBezTo>
                      <a:pt x="101" y="184"/>
                      <a:pt x="101" y="184"/>
                      <a:pt x="101" y="184"/>
                    </a:cubicBezTo>
                    <a:cubicBezTo>
                      <a:pt x="85" y="151"/>
                      <a:pt x="85" y="151"/>
                      <a:pt x="85" y="151"/>
                    </a:cubicBezTo>
                    <a:cubicBezTo>
                      <a:pt x="81" y="143"/>
                      <a:pt x="73" y="138"/>
                      <a:pt x="64" y="138"/>
                    </a:cubicBezTo>
                    <a:cubicBezTo>
                      <a:pt x="45" y="138"/>
                      <a:pt x="45" y="138"/>
                      <a:pt x="45" y="138"/>
                    </a:cubicBezTo>
                    <a:cubicBezTo>
                      <a:pt x="18" y="138"/>
                      <a:pt x="18" y="138"/>
                      <a:pt x="18" y="138"/>
                    </a:cubicBezTo>
                    <a:cubicBezTo>
                      <a:pt x="51" y="12"/>
                      <a:pt x="51" y="12"/>
                      <a:pt x="51" y="12"/>
                    </a:cubicBezTo>
                    <a:cubicBezTo>
                      <a:pt x="229" y="12"/>
                      <a:pt x="229" y="12"/>
                      <a:pt x="229" y="12"/>
                    </a:cubicBezTo>
                    <a:cubicBezTo>
                      <a:pt x="263" y="138"/>
                      <a:pt x="263" y="138"/>
                      <a:pt x="263" y="138"/>
                    </a:cubicBezTo>
                    <a:lnTo>
                      <a:pt x="236" y="138"/>
                    </a:lnTo>
                    <a:close/>
                  </a:path>
                </a:pathLst>
              </a:custGeom>
              <a:grpFill/>
              <a:ln>
                <a:noFill/>
              </a:ln>
            </p:spPr>
            <p:txBody>
              <a:bodyPr vert="horz" wrap="square" lIns="91440" tIns="45720" rIns="91440" bIns="45720" numCol="1" anchor="t" anchorCtr="0" compatLnSpc="1"/>
              <a:lstStyle/>
              <a:p>
                <a:endParaRPr lang="id-ID"/>
              </a:p>
            </p:txBody>
          </p:sp>
        </p:grpSp>
      </p:grpSp>
      <p:grpSp>
        <p:nvGrpSpPr>
          <p:cNvPr id="7" name="组合 6"/>
          <p:cNvGrpSpPr/>
          <p:nvPr/>
        </p:nvGrpSpPr>
        <p:grpSpPr>
          <a:xfrm>
            <a:off x="8871086" y="4183094"/>
            <a:ext cx="923827" cy="923827"/>
            <a:chOff x="9366386" y="4183094"/>
            <a:chExt cx="923827" cy="923827"/>
          </a:xfrm>
        </p:grpSpPr>
        <p:sp>
          <p:nvSpPr>
            <p:cNvPr id="57" name="Oval 34"/>
            <p:cNvSpPr/>
            <p:nvPr/>
          </p:nvSpPr>
          <p:spPr>
            <a:xfrm>
              <a:off x="9366386" y="4183094"/>
              <a:ext cx="923827" cy="923827"/>
            </a:xfrm>
            <a:prstGeom prst="ellipse">
              <a:avLst/>
            </a:prstGeom>
            <a:solidFill>
              <a:schemeClr val="bg1"/>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8" name="Freeform 84"/>
            <p:cNvSpPr>
              <a:spLocks noEditPoints="1"/>
            </p:cNvSpPr>
            <p:nvPr/>
          </p:nvSpPr>
          <p:spPr bwMode="auto">
            <a:xfrm>
              <a:off x="9668893" y="4515949"/>
              <a:ext cx="356535" cy="233544"/>
            </a:xfrm>
            <a:custGeom>
              <a:avLst/>
              <a:gdLst>
                <a:gd name="T0" fmla="*/ 112 w 128"/>
                <a:gd name="T1" fmla="*/ 0 h 84"/>
                <a:gd name="T2" fmla="*/ 16 w 128"/>
                <a:gd name="T3" fmla="*/ 0 h 84"/>
                <a:gd name="T4" fmla="*/ 0 w 128"/>
                <a:gd name="T5" fmla="*/ 16 h 84"/>
                <a:gd name="T6" fmla="*/ 0 w 128"/>
                <a:gd name="T7" fmla="*/ 68 h 84"/>
                <a:gd name="T8" fmla="*/ 16 w 128"/>
                <a:gd name="T9" fmla="*/ 84 h 84"/>
                <a:gd name="T10" fmla="*/ 112 w 128"/>
                <a:gd name="T11" fmla="*/ 84 h 84"/>
                <a:gd name="T12" fmla="*/ 128 w 128"/>
                <a:gd name="T13" fmla="*/ 68 h 84"/>
                <a:gd name="T14" fmla="*/ 128 w 128"/>
                <a:gd name="T15" fmla="*/ 16 h 84"/>
                <a:gd name="T16" fmla="*/ 112 w 128"/>
                <a:gd name="T17" fmla="*/ 0 h 84"/>
                <a:gd name="T18" fmla="*/ 8 w 128"/>
                <a:gd name="T19" fmla="*/ 21 h 84"/>
                <a:gd name="T20" fmla="*/ 36 w 128"/>
                <a:gd name="T21" fmla="*/ 42 h 84"/>
                <a:gd name="T22" fmla="*/ 8 w 128"/>
                <a:gd name="T23" fmla="*/ 63 h 84"/>
                <a:gd name="T24" fmla="*/ 8 w 128"/>
                <a:gd name="T25" fmla="*/ 21 h 84"/>
                <a:gd name="T26" fmla="*/ 120 w 128"/>
                <a:gd name="T27" fmla="*/ 68 h 84"/>
                <a:gd name="T28" fmla="*/ 112 w 128"/>
                <a:gd name="T29" fmla="*/ 76 h 84"/>
                <a:gd name="T30" fmla="*/ 16 w 128"/>
                <a:gd name="T31" fmla="*/ 76 h 84"/>
                <a:gd name="T32" fmla="*/ 8 w 128"/>
                <a:gd name="T33" fmla="*/ 68 h 84"/>
                <a:gd name="T34" fmla="*/ 39 w 128"/>
                <a:gd name="T35" fmla="*/ 45 h 84"/>
                <a:gd name="T36" fmla="*/ 57 w 128"/>
                <a:gd name="T37" fmla="*/ 58 h 84"/>
                <a:gd name="T38" fmla="*/ 64 w 128"/>
                <a:gd name="T39" fmla="*/ 60 h 84"/>
                <a:gd name="T40" fmla="*/ 71 w 128"/>
                <a:gd name="T41" fmla="*/ 58 h 84"/>
                <a:gd name="T42" fmla="*/ 89 w 128"/>
                <a:gd name="T43" fmla="*/ 45 h 84"/>
                <a:gd name="T44" fmla="*/ 120 w 128"/>
                <a:gd name="T45" fmla="*/ 68 h 84"/>
                <a:gd name="T46" fmla="*/ 120 w 128"/>
                <a:gd name="T47" fmla="*/ 63 h 84"/>
                <a:gd name="T48" fmla="*/ 92 w 128"/>
                <a:gd name="T49" fmla="*/ 42 h 84"/>
                <a:gd name="T50" fmla="*/ 120 w 128"/>
                <a:gd name="T51" fmla="*/ 21 h 84"/>
                <a:gd name="T52" fmla="*/ 120 w 128"/>
                <a:gd name="T53" fmla="*/ 63 h 84"/>
                <a:gd name="T54" fmla="*/ 69 w 128"/>
                <a:gd name="T55" fmla="*/ 54 h 84"/>
                <a:gd name="T56" fmla="*/ 64 w 128"/>
                <a:gd name="T57" fmla="*/ 56 h 84"/>
                <a:gd name="T58" fmla="*/ 59 w 128"/>
                <a:gd name="T59" fmla="*/ 54 h 84"/>
                <a:gd name="T60" fmla="*/ 43 w 128"/>
                <a:gd name="T61" fmla="*/ 42 h 84"/>
                <a:gd name="T62" fmla="*/ 39 w 128"/>
                <a:gd name="T63" fmla="*/ 40 h 84"/>
                <a:gd name="T64" fmla="*/ 8 w 128"/>
                <a:gd name="T65" fmla="*/ 16 h 84"/>
                <a:gd name="T66" fmla="*/ 8 w 128"/>
                <a:gd name="T67" fmla="*/ 16 h 84"/>
                <a:gd name="T68" fmla="*/ 16 w 128"/>
                <a:gd name="T69" fmla="*/ 8 h 84"/>
                <a:gd name="T70" fmla="*/ 112 w 128"/>
                <a:gd name="T71" fmla="*/ 8 h 84"/>
                <a:gd name="T72" fmla="*/ 120 w 128"/>
                <a:gd name="T73" fmla="*/ 16 h 84"/>
                <a:gd name="T74" fmla="*/ 69 w 128"/>
                <a:gd name="T75" fmla="*/ 5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 h="84">
                  <a:moveTo>
                    <a:pt x="112" y="0"/>
                  </a:moveTo>
                  <a:cubicBezTo>
                    <a:pt x="16" y="0"/>
                    <a:pt x="16" y="0"/>
                    <a:pt x="16" y="0"/>
                  </a:cubicBezTo>
                  <a:cubicBezTo>
                    <a:pt x="7" y="0"/>
                    <a:pt x="0" y="7"/>
                    <a:pt x="0" y="16"/>
                  </a:cubicBezTo>
                  <a:cubicBezTo>
                    <a:pt x="0" y="68"/>
                    <a:pt x="0" y="68"/>
                    <a:pt x="0" y="68"/>
                  </a:cubicBezTo>
                  <a:cubicBezTo>
                    <a:pt x="0" y="77"/>
                    <a:pt x="7" y="84"/>
                    <a:pt x="16" y="84"/>
                  </a:cubicBezTo>
                  <a:cubicBezTo>
                    <a:pt x="112" y="84"/>
                    <a:pt x="112" y="84"/>
                    <a:pt x="112" y="84"/>
                  </a:cubicBezTo>
                  <a:cubicBezTo>
                    <a:pt x="121" y="84"/>
                    <a:pt x="128" y="77"/>
                    <a:pt x="128" y="68"/>
                  </a:cubicBezTo>
                  <a:cubicBezTo>
                    <a:pt x="128" y="16"/>
                    <a:pt x="128" y="16"/>
                    <a:pt x="128" y="16"/>
                  </a:cubicBezTo>
                  <a:cubicBezTo>
                    <a:pt x="128" y="7"/>
                    <a:pt x="121" y="0"/>
                    <a:pt x="112" y="0"/>
                  </a:cubicBezTo>
                  <a:close/>
                  <a:moveTo>
                    <a:pt x="8" y="21"/>
                  </a:moveTo>
                  <a:cubicBezTo>
                    <a:pt x="36" y="42"/>
                    <a:pt x="36" y="42"/>
                    <a:pt x="36" y="42"/>
                  </a:cubicBezTo>
                  <a:cubicBezTo>
                    <a:pt x="8" y="63"/>
                    <a:pt x="8" y="63"/>
                    <a:pt x="8" y="63"/>
                  </a:cubicBezTo>
                  <a:lnTo>
                    <a:pt x="8" y="21"/>
                  </a:lnTo>
                  <a:close/>
                  <a:moveTo>
                    <a:pt x="120" y="68"/>
                  </a:moveTo>
                  <a:cubicBezTo>
                    <a:pt x="120" y="72"/>
                    <a:pt x="116" y="76"/>
                    <a:pt x="112" y="76"/>
                  </a:cubicBezTo>
                  <a:cubicBezTo>
                    <a:pt x="16" y="76"/>
                    <a:pt x="16" y="76"/>
                    <a:pt x="16" y="76"/>
                  </a:cubicBezTo>
                  <a:cubicBezTo>
                    <a:pt x="12" y="76"/>
                    <a:pt x="8" y="72"/>
                    <a:pt x="8" y="68"/>
                  </a:cubicBezTo>
                  <a:cubicBezTo>
                    <a:pt x="39" y="45"/>
                    <a:pt x="39" y="45"/>
                    <a:pt x="39" y="45"/>
                  </a:cubicBezTo>
                  <a:cubicBezTo>
                    <a:pt x="57" y="58"/>
                    <a:pt x="57" y="58"/>
                    <a:pt x="57" y="58"/>
                  </a:cubicBezTo>
                  <a:cubicBezTo>
                    <a:pt x="59" y="59"/>
                    <a:pt x="61" y="60"/>
                    <a:pt x="64" y="60"/>
                  </a:cubicBezTo>
                  <a:cubicBezTo>
                    <a:pt x="67" y="60"/>
                    <a:pt x="69" y="59"/>
                    <a:pt x="71" y="58"/>
                  </a:cubicBezTo>
                  <a:cubicBezTo>
                    <a:pt x="89" y="45"/>
                    <a:pt x="89" y="45"/>
                    <a:pt x="89" y="45"/>
                  </a:cubicBezTo>
                  <a:cubicBezTo>
                    <a:pt x="120" y="68"/>
                    <a:pt x="120" y="68"/>
                    <a:pt x="120" y="68"/>
                  </a:cubicBezTo>
                  <a:close/>
                  <a:moveTo>
                    <a:pt x="120" y="63"/>
                  </a:moveTo>
                  <a:cubicBezTo>
                    <a:pt x="92" y="42"/>
                    <a:pt x="92" y="42"/>
                    <a:pt x="92" y="42"/>
                  </a:cubicBezTo>
                  <a:cubicBezTo>
                    <a:pt x="120" y="21"/>
                    <a:pt x="120" y="21"/>
                    <a:pt x="120" y="21"/>
                  </a:cubicBezTo>
                  <a:lnTo>
                    <a:pt x="120" y="63"/>
                  </a:lnTo>
                  <a:close/>
                  <a:moveTo>
                    <a:pt x="69" y="54"/>
                  </a:moveTo>
                  <a:cubicBezTo>
                    <a:pt x="67" y="55"/>
                    <a:pt x="66" y="56"/>
                    <a:pt x="64" y="56"/>
                  </a:cubicBezTo>
                  <a:cubicBezTo>
                    <a:pt x="62" y="56"/>
                    <a:pt x="61" y="55"/>
                    <a:pt x="59" y="54"/>
                  </a:cubicBezTo>
                  <a:cubicBezTo>
                    <a:pt x="43" y="42"/>
                    <a:pt x="43" y="42"/>
                    <a:pt x="43" y="42"/>
                  </a:cubicBezTo>
                  <a:cubicBezTo>
                    <a:pt x="39" y="40"/>
                    <a:pt x="39" y="40"/>
                    <a:pt x="39" y="40"/>
                  </a:cubicBezTo>
                  <a:cubicBezTo>
                    <a:pt x="8" y="16"/>
                    <a:pt x="8" y="16"/>
                    <a:pt x="8" y="16"/>
                  </a:cubicBezTo>
                  <a:cubicBezTo>
                    <a:pt x="8" y="16"/>
                    <a:pt x="8" y="16"/>
                    <a:pt x="8" y="16"/>
                  </a:cubicBezTo>
                  <a:cubicBezTo>
                    <a:pt x="8" y="12"/>
                    <a:pt x="12" y="8"/>
                    <a:pt x="16" y="8"/>
                  </a:cubicBezTo>
                  <a:cubicBezTo>
                    <a:pt x="112" y="8"/>
                    <a:pt x="112" y="8"/>
                    <a:pt x="112" y="8"/>
                  </a:cubicBezTo>
                  <a:cubicBezTo>
                    <a:pt x="116" y="8"/>
                    <a:pt x="120" y="12"/>
                    <a:pt x="120" y="16"/>
                  </a:cubicBezTo>
                  <a:lnTo>
                    <a:pt x="69" y="54"/>
                  </a:lnTo>
                  <a:close/>
                </a:path>
              </a:pathLst>
            </a:custGeom>
            <a:solidFill>
              <a:srgbClr val="005DA7"/>
            </a:solidFill>
            <a:ln>
              <a:noFill/>
            </a:ln>
          </p:spPr>
          <p:txBody>
            <a:bodyPr vert="horz" wrap="square" lIns="91440" tIns="45720" rIns="91440" bIns="45720" numCol="1" anchor="t" anchorCtr="0" compatLnSpc="1"/>
            <a:lstStyle/>
            <a:p>
              <a:endParaRPr lang="en-US"/>
            </a:p>
          </p:txBody>
        </p:sp>
      </p:grpSp>
      <p:grpSp>
        <p:nvGrpSpPr>
          <p:cNvPr id="3" name="组合 2"/>
          <p:cNvGrpSpPr/>
          <p:nvPr/>
        </p:nvGrpSpPr>
        <p:grpSpPr>
          <a:xfrm>
            <a:off x="377952" y="329184"/>
            <a:ext cx="6771077" cy="792480"/>
            <a:chOff x="377952" y="329184"/>
            <a:chExt cx="6771077" cy="792480"/>
          </a:xfrm>
        </p:grpSpPr>
        <p:sp>
          <p:nvSpPr>
            <p:cNvPr id="59" name="椭圆 58"/>
            <p:cNvSpPr/>
            <p:nvPr/>
          </p:nvSpPr>
          <p:spPr>
            <a:xfrm>
              <a:off x="377952" y="329184"/>
              <a:ext cx="792480" cy="792480"/>
            </a:xfrm>
            <a:prstGeom prst="ellipse">
              <a:avLst/>
            </a:prstGeom>
            <a:solidFill>
              <a:srgbClr val="005D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等腰三角形 59"/>
            <p:cNvSpPr/>
            <p:nvPr/>
          </p:nvSpPr>
          <p:spPr>
            <a:xfrm rot="5400000">
              <a:off x="637903" y="600456"/>
              <a:ext cx="321346" cy="24993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文本框 60"/>
            <p:cNvSpPr txBox="1"/>
            <p:nvPr/>
          </p:nvSpPr>
          <p:spPr>
            <a:xfrm>
              <a:off x="1219201" y="396131"/>
              <a:ext cx="5929828" cy="584775"/>
            </a:xfrm>
            <a:prstGeom prst="rect">
              <a:avLst/>
            </a:prstGeom>
            <a:noFill/>
          </p:spPr>
          <p:txBody>
            <a:bodyPr wrap="none" rtlCol="0">
              <a:spAutoFit/>
            </a:bodyPr>
            <a:lstStyle/>
            <a:p>
              <a:r>
                <a:rPr lang="zh-CN" altLang="en-US" sz="3200" dirty="0">
                  <a:solidFill>
                    <a:schemeClr val="bg1"/>
                  </a:solidFill>
                  <a:latin typeface="时尚中黑简体" panose="01010104010101010101" pitchFamily="2" charset="-122"/>
                  <a:ea typeface="时尚中黑简体" panose="01010104010101010101" pitchFamily="2" charset="-122"/>
                </a:rPr>
                <a:t>现场心肺复苏有效和终止的指征</a:t>
              </a:r>
            </a:p>
          </p:txBody>
        </p:sp>
      </p:grpSp>
      <p:sp>
        <p:nvSpPr>
          <p:cNvPr id="63" name="文本框 62"/>
          <p:cNvSpPr txBox="1"/>
          <p:nvPr/>
        </p:nvSpPr>
        <p:spPr>
          <a:xfrm>
            <a:off x="5433259" y="5180543"/>
            <a:ext cx="1754501" cy="400110"/>
          </a:xfrm>
          <a:prstGeom prst="rect">
            <a:avLst/>
          </a:prstGeom>
          <a:noFill/>
        </p:spPr>
        <p:txBody>
          <a:bodyPr wrap="square" rtlCol="0">
            <a:spAutoFit/>
          </a:bodyPr>
          <a:lstStyle/>
          <a:p>
            <a:pPr algn="ctr"/>
            <a:r>
              <a:rPr lang="zh-CN" altLang="en-US" sz="2000" dirty="0">
                <a:solidFill>
                  <a:schemeClr val="bg1"/>
                </a:solidFill>
                <a:latin typeface="时尚中黑简体" panose="01010104010101010101" pitchFamily="2" charset="-122"/>
                <a:ea typeface="时尚中黑简体" panose="01010104010101010101" pitchFamily="2" charset="-122"/>
              </a:rPr>
              <a:t>颈动脉搏动</a:t>
            </a:r>
          </a:p>
        </p:txBody>
      </p:sp>
      <p:sp>
        <p:nvSpPr>
          <p:cNvPr id="64" name="文本框 63"/>
          <p:cNvSpPr txBox="1"/>
          <p:nvPr/>
        </p:nvSpPr>
        <p:spPr>
          <a:xfrm>
            <a:off x="8443690" y="5180543"/>
            <a:ext cx="1829976" cy="400110"/>
          </a:xfrm>
          <a:prstGeom prst="rect">
            <a:avLst/>
          </a:prstGeom>
          <a:noFill/>
        </p:spPr>
        <p:txBody>
          <a:bodyPr wrap="square" rtlCol="0">
            <a:spAutoFit/>
          </a:bodyPr>
          <a:lstStyle/>
          <a:p>
            <a:pPr algn="ctr"/>
            <a:r>
              <a:rPr lang="zh-CN" altLang="en-US" sz="2000" dirty="0">
                <a:solidFill>
                  <a:schemeClr val="bg1"/>
                </a:solidFill>
                <a:latin typeface="时尚中黑简体" panose="01010104010101010101" pitchFamily="2" charset="-122"/>
                <a:ea typeface="时尚中黑简体" panose="01010104010101010101" pitchFamily="2" charset="-122"/>
              </a:rPr>
              <a:t>意识</a:t>
            </a:r>
          </a:p>
        </p:txBody>
      </p:sp>
      <p:sp>
        <p:nvSpPr>
          <p:cNvPr id="65" name="矩形 64"/>
          <p:cNvSpPr/>
          <p:nvPr/>
        </p:nvSpPr>
        <p:spPr>
          <a:xfrm>
            <a:off x="8121068" y="5591220"/>
            <a:ext cx="2699332" cy="1200329"/>
          </a:xfrm>
          <a:prstGeom prst="rect">
            <a:avLst/>
          </a:prstGeom>
        </p:spPr>
        <p:txBody>
          <a:bodyPr wrap="square">
            <a:spAutoFit/>
          </a:bodyPr>
          <a:lstStyle/>
          <a:p>
            <a:pPr algn="ctr">
              <a:lnSpc>
                <a:spcPct val="150000"/>
              </a:lnSpc>
            </a:pPr>
            <a:r>
              <a:rPr lang="zh-CN" altLang="en-US" sz="1600" dirty="0">
                <a:solidFill>
                  <a:schemeClr val="bg1"/>
                </a:solidFill>
                <a:latin typeface="时尚中黑简体" panose="01010104010101010101" pitchFamily="2" charset="-122"/>
                <a:ea typeface="时尚中黑简体" panose="01010104010101010101" pitchFamily="2" charset="-122"/>
              </a:rPr>
              <a:t>可见患者有眼球活动，并出现睫毛反射和对光反射，少数患者开始出现手脚活动。 </a:t>
            </a:r>
          </a:p>
        </p:txBody>
      </p:sp>
      <p:sp>
        <p:nvSpPr>
          <p:cNvPr id="66" name="文本框 65"/>
          <p:cNvSpPr txBox="1"/>
          <p:nvPr/>
        </p:nvSpPr>
        <p:spPr>
          <a:xfrm>
            <a:off x="2793016" y="5180543"/>
            <a:ext cx="1709276" cy="400110"/>
          </a:xfrm>
          <a:prstGeom prst="rect">
            <a:avLst/>
          </a:prstGeom>
          <a:noFill/>
        </p:spPr>
        <p:txBody>
          <a:bodyPr wrap="square" rtlCol="0">
            <a:spAutoFit/>
          </a:bodyPr>
          <a:lstStyle/>
          <a:p>
            <a:pPr algn="ctr"/>
            <a:r>
              <a:rPr lang="zh-CN" altLang="en-US" sz="2000" dirty="0">
                <a:solidFill>
                  <a:schemeClr val="bg1"/>
                </a:solidFill>
                <a:latin typeface="时尚中黑简体" panose="01010104010101010101" pitchFamily="2" charset="-122"/>
                <a:ea typeface="时尚中黑简体" panose="01010104010101010101" pitchFamily="2" charset="-122"/>
              </a:rPr>
              <a:t>面色</a:t>
            </a:r>
          </a:p>
        </p:txBody>
      </p:sp>
      <p:sp>
        <p:nvSpPr>
          <p:cNvPr id="67" name="文本框 66"/>
          <p:cNvSpPr txBox="1"/>
          <p:nvPr/>
        </p:nvSpPr>
        <p:spPr>
          <a:xfrm>
            <a:off x="638560" y="5226694"/>
            <a:ext cx="1806061" cy="400110"/>
          </a:xfrm>
          <a:prstGeom prst="rect">
            <a:avLst/>
          </a:prstGeom>
          <a:noFill/>
        </p:spPr>
        <p:txBody>
          <a:bodyPr wrap="square" rtlCol="0">
            <a:spAutoFit/>
          </a:bodyPr>
          <a:lstStyle/>
          <a:p>
            <a:pPr algn="ctr"/>
            <a:r>
              <a:rPr lang="zh-CN" altLang="en-US" sz="2000" dirty="0">
                <a:solidFill>
                  <a:schemeClr val="bg1"/>
                </a:solidFill>
                <a:latin typeface="时尚中黑简体" panose="01010104010101010101" pitchFamily="2" charset="-122"/>
                <a:ea typeface="时尚中黑简体" panose="01010104010101010101" pitchFamily="2" charset="-122"/>
              </a:rPr>
              <a:t>瞳孔</a:t>
            </a:r>
          </a:p>
        </p:txBody>
      </p:sp>
      <p:sp>
        <p:nvSpPr>
          <p:cNvPr id="68" name="矩形 67"/>
          <p:cNvSpPr/>
          <p:nvPr/>
        </p:nvSpPr>
        <p:spPr>
          <a:xfrm>
            <a:off x="4888860" y="5593888"/>
            <a:ext cx="3041630" cy="1338828"/>
          </a:xfrm>
          <a:prstGeom prst="rect">
            <a:avLst/>
          </a:prstGeom>
        </p:spPr>
        <p:txBody>
          <a:bodyPr wrap="square">
            <a:spAutoFit/>
          </a:bodyPr>
          <a:lstStyle/>
          <a:p>
            <a:pPr algn="ctr">
              <a:lnSpc>
                <a:spcPct val="150000"/>
              </a:lnSpc>
            </a:pPr>
            <a:r>
              <a:rPr lang="zh-CN" altLang="en-US" dirty="0">
                <a:solidFill>
                  <a:schemeClr val="bg1"/>
                </a:solidFill>
                <a:latin typeface="时尚中黑简体" panose="01010104010101010101" pitchFamily="2" charset="-122"/>
                <a:ea typeface="时尚中黑简体" panose="01010104010101010101" pitchFamily="2" charset="-122"/>
              </a:rPr>
              <a:t>按压有效时，每次 按压可摸到</a:t>
            </a:r>
            <a:r>
              <a:rPr lang="en-US" altLang="zh-CN" dirty="0">
                <a:solidFill>
                  <a:schemeClr val="bg1"/>
                </a:solidFill>
                <a:latin typeface="时尚中黑简体" panose="01010104010101010101" pitchFamily="2" charset="-122"/>
                <a:ea typeface="时尚中黑简体" panose="01010104010101010101" pitchFamily="2" charset="-122"/>
              </a:rPr>
              <a:t>1</a:t>
            </a:r>
            <a:r>
              <a:rPr lang="zh-CN" altLang="en-US" dirty="0">
                <a:solidFill>
                  <a:schemeClr val="bg1"/>
                </a:solidFill>
                <a:latin typeface="时尚中黑简体" panose="01010104010101010101" pitchFamily="2" charset="-122"/>
                <a:ea typeface="时尚中黑简体" panose="01010104010101010101" pitchFamily="2" charset="-122"/>
              </a:rPr>
              <a:t>次搏动；如停止按压，脉搏仍跳动，说明心跳恢复</a:t>
            </a:r>
          </a:p>
        </p:txBody>
      </p:sp>
      <p:sp>
        <p:nvSpPr>
          <p:cNvPr id="69" name="矩形 68"/>
          <p:cNvSpPr/>
          <p:nvPr/>
        </p:nvSpPr>
        <p:spPr>
          <a:xfrm>
            <a:off x="2655179" y="5626804"/>
            <a:ext cx="2019644" cy="553998"/>
          </a:xfrm>
          <a:prstGeom prst="rect">
            <a:avLst/>
          </a:prstGeom>
        </p:spPr>
        <p:txBody>
          <a:bodyPr wrap="square">
            <a:spAutoFit/>
          </a:bodyPr>
          <a:lstStyle/>
          <a:p>
            <a:pPr algn="ctr">
              <a:lnSpc>
                <a:spcPct val="150000"/>
              </a:lnSpc>
            </a:pPr>
            <a:r>
              <a:rPr lang="zh-CN" altLang="en-US" sz="2000" dirty="0">
                <a:solidFill>
                  <a:schemeClr val="bg1"/>
                </a:solidFill>
                <a:latin typeface="时尚中黑简体" panose="01010104010101010101" pitchFamily="2" charset="-122"/>
                <a:ea typeface="时尚中黑简体" panose="01010104010101010101" pitchFamily="2" charset="-122"/>
              </a:rPr>
              <a:t>发绀转为红润</a:t>
            </a:r>
          </a:p>
        </p:txBody>
      </p:sp>
      <p:sp>
        <p:nvSpPr>
          <p:cNvPr id="70" name="矩形 69"/>
          <p:cNvSpPr/>
          <p:nvPr/>
        </p:nvSpPr>
        <p:spPr>
          <a:xfrm>
            <a:off x="486102" y="5646741"/>
            <a:ext cx="2019644" cy="553998"/>
          </a:xfrm>
          <a:prstGeom prst="rect">
            <a:avLst/>
          </a:prstGeom>
        </p:spPr>
        <p:txBody>
          <a:bodyPr wrap="square">
            <a:spAutoFit/>
          </a:bodyPr>
          <a:lstStyle/>
          <a:p>
            <a:pPr algn="ctr">
              <a:lnSpc>
                <a:spcPct val="150000"/>
              </a:lnSpc>
            </a:pPr>
            <a:r>
              <a:rPr lang="zh-CN" altLang="en-US" sz="2000" dirty="0">
                <a:solidFill>
                  <a:schemeClr val="bg1"/>
                </a:solidFill>
                <a:latin typeface="时尚中黑简体" panose="01010104010101010101" pitchFamily="2" charset="-122"/>
                <a:ea typeface="时尚中黑简体" panose="01010104010101010101" pitchFamily="2" charset="-122"/>
              </a:rPr>
              <a:t>由大变小</a:t>
            </a:r>
          </a:p>
        </p:txBody>
      </p:sp>
      <p:sp>
        <p:nvSpPr>
          <p:cNvPr id="38" name="Oval 34"/>
          <p:cNvSpPr/>
          <p:nvPr/>
        </p:nvSpPr>
        <p:spPr>
          <a:xfrm>
            <a:off x="10884709" y="4164869"/>
            <a:ext cx="923827" cy="923827"/>
          </a:xfrm>
          <a:prstGeom prst="ellipse">
            <a:avLst/>
          </a:prstGeom>
          <a:solidFill>
            <a:schemeClr val="bg1"/>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0" name="Freeform 22"/>
          <p:cNvSpPr>
            <a:spLocks noEditPoints="1"/>
          </p:cNvSpPr>
          <p:nvPr/>
        </p:nvSpPr>
        <p:spPr bwMode="auto">
          <a:xfrm>
            <a:off x="11157527" y="4472759"/>
            <a:ext cx="378189" cy="272557"/>
          </a:xfrm>
          <a:custGeom>
            <a:avLst/>
            <a:gdLst>
              <a:gd name="T0" fmla="*/ 298 w 368"/>
              <a:gd name="T1" fmla="*/ 94 h 265"/>
              <a:gd name="T2" fmla="*/ 196 w 368"/>
              <a:gd name="T3" fmla="*/ 0 h 265"/>
              <a:gd name="T4" fmla="*/ 102 w 368"/>
              <a:gd name="T5" fmla="*/ 60 h 265"/>
              <a:gd name="T6" fmla="*/ 86 w 368"/>
              <a:gd name="T7" fmla="*/ 58 h 265"/>
              <a:gd name="T8" fmla="*/ 35 w 368"/>
              <a:gd name="T9" fmla="*/ 109 h 265"/>
              <a:gd name="T10" fmla="*/ 37 w 368"/>
              <a:gd name="T11" fmla="*/ 126 h 265"/>
              <a:gd name="T12" fmla="*/ 0 w 368"/>
              <a:gd name="T13" fmla="*/ 190 h 265"/>
              <a:gd name="T14" fmla="*/ 75 w 368"/>
              <a:gd name="T15" fmla="*/ 265 h 265"/>
              <a:gd name="T16" fmla="*/ 75 w 368"/>
              <a:gd name="T17" fmla="*/ 265 h 265"/>
              <a:gd name="T18" fmla="*/ 282 w 368"/>
              <a:gd name="T19" fmla="*/ 265 h 265"/>
              <a:gd name="T20" fmla="*/ 282 w 368"/>
              <a:gd name="T21" fmla="*/ 265 h 265"/>
              <a:gd name="T22" fmla="*/ 368 w 368"/>
              <a:gd name="T23" fmla="*/ 178 h 265"/>
              <a:gd name="T24" fmla="*/ 298 w 368"/>
              <a:gd name="T25" fmla="*/ 94 h 265"/>
              <a:gd name="T26" fmla="*/ 282 w 368"/>
              <a:gd name="T27" fmla="*/ 242 h 265"/>
              <a:gd name="T28" fmla="*/ 282 w 368"/>
              <a:gd name="T29" fmla="*/ 242 h 265"/>
              <a:gd name="T30" fmla="*/ 75 w 368"/>
              <a:gd name="T31" fmla="*/ 242 h 265"/>
              <a:gd name="T32" fmla="*/ 23 w 368"/>
              <a:gd name="T33" fmla="*/ 190 h 265"/>
              <a:gd name="T34" fmla="*/ 49 w 368"/>
              <a:gd name="T35" fmla="*/ 145 h 265"/>
              <a:gd name="T36" fmla="*/ 59 w 368"/>
              <a:gd name="T37" fmla="*/ 118 h 265"/>
              <a:gd name="T38" fmla="*/ 58 w 368"/>
              <a:gd name="T39" fmla="*/ 109 h 265"/>
              <a:gd name="T40" fmla="*/ 86 w 368"/>
              <a:gd name="T41" fmla="*/ 81 h 265"/>
              <a:gd name="T42" fmla="*/ 102 w 368"/>
              <a:gd name="T43" fmla="*/ 83 h 265"/>
              <a:gd name="T44" fmla="*/ 123 w 368"/>
              <a:gd name="T45" fmla="*/ 70 h 265"/>
              <a:gd name="T46" fmla="*/ 196 w 368"/>
              <a:gd name="T47" fmla="*/ 23 h 265"/>
              <a:gd name="T48" fmla="*/ 275 w 368"/>
              <a:gd name="T49" fmla="*/ 96 h 265"/>
              <a:gd name="T50" fmla="*/ 294 w 368"/>
              <a:gd name="T51" fmla="*/ 116 h 265"/>
              <a:gd name="T52" fmla="*/ 345 w 368"/>
              <a:gd name="T53" fmla="*/ 178 h 265"/>
              <a:gd name="T54" fmla="*/ 282 w 368"/>
              <a:gd name="T55" fmla="*/ 242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68" h="265">
                <a:moveTo>
                  <a:pt x="298" y="94"/>
                </a:moveTo>
                <a:cubicBezTo>
                  <a:pt x="293" y="41"/>
                  <a:pt x="250" y="0"/>
                  <a:pt x="196" y="0"/>
                </a:cubicBezTo>
                <a:cubicBezTo>
                  <a:pt x="154" y="0"/>
                  <a:pt x="118" y="25"/>
                  <a:pt x="102" y="60"/>
                </a:cubicBezTo>
                <a:cubicBezTo>
                  <a:pt x="97" y="59"/>
                  <a:pt x="92" y="58"/>
                  <a:pt x="86" y="58"/>
                </a:cubicBezTo>
                <a:cubicBezTo>
                  <a:pt x="58" y="58"/>
                  <a:pt x="35" y="81"/>
                  <a:pt x="35" y="109"/>
                </a:cubicBezTo>
                <a:cubicBezTo>
                  <a:pt x="35" y="115"/>
                  <a:pt x="36" y="120"/>
                  <a:pt x="37" y="126"/>
                </a:cubicBezTo>
                <a:cubicBezTo>
                  <a:pt x="15" y="139"/>
                  <a:pt x="0" y="162"/>
                  <a:pt x="0" y="190"/>
                </a:cubicBezTo>
                <a:cubicBezTo>
                  <a:pt x="0" y="231"/>
                  <a:pt x="34" y="265"/>
                  <a:pt x="75" y="265"/>
                </a:cubicBezTo>
                <a:cubicBezTo>
                  <a:pt x="75" y="265"/>
                  <a:pt x="75" y="265"/>
                  <a:pt x="75" y="265"/>
                </a:cubicBezTo>
                <a:cubicBezTo>
                  <a:pt x="282" y="265"/>
                  <a:pt x="282" y="265"/>
                  <a:pt x="282" y="265"/>
                </a:cubicBezTo>
                <a:cubicBezTo>
                  <a:pt x="282" y="265"/>
                  <a:pt x="282" y="265"/>
                  <a:pt x="282" y="265"/>
                </a:cubicBezTo>
                <a:cubicBezTo>
                  <a:pt x="330" y="265"/>
                  <a:pt x="368" y="226"/>
                  <a:pt x="368" y="178"/>
                </a:cubicBezTo>
                <a:cubicBezTo>
                  <a:pt x="368" y="136"/>
                  <a:pt x="338" y="101"/>
                  <a:pt x="298" y="94"/>
                </a:cubicBezTo>
                <a:close/>
                <a:moveTo>
                  <a:pt x="282" y="242"/>
                </a:moveTo>
                <a:cubicBezTo>
                  <a:pt x="282" y="242"/>
                  <a:pt x="282" y="242"/>
                  <a:pt x="282" y="242"/>
                </a:cubicBezTo>
                <a:cubicBezTo>
                  <a:pt x="75" y="242"/>
                  <a:pt x="75" y="242"/>
                  <a:pt x="75" y="242"/>
                </a:cubicBezTo>
                <a:cubicBezTo>
                  <a:pt x="46" y="242"/>
                  <a:pt x="23" y="219"/>
                  <a:pt x="23" y="190"/>
                </a:cubicBezTo>
                <a:cubicBezTo>
                  <a:pt x="23" y="172"/>
                  <a:pt x="33" y="155"/>
                  <a:pt x="49" y="145"/>
                </a:cubicBezTo>
                <a:cubicBezTo>
                  <a:pt x="65" y="136"/>
                  <a:pt x="66" y="135"/>
                  <a:pt x="59" y="118"/>
                </a:cubicBezTo>
                <a:cubicBezTo>
                  <a:pt x="58" y="115"/>
                  <a:pt x="58" y="112"/>
                  <a:pt x="58" y="109"/>
                </a:cubicBezTo>
                <a:cubicBezTo>
                  <a:pt x="58" y="94"/>
                  <a:pt x="70" y="81"/>
                  <a:pt x="86" y="81"/>
                </a:cubicBezTo>
                <a:cubicBezTo>
                  <a:pt x="86" y="81"/>
                  <a:pt x="94" y="80"/>
                  <a:pt x="102" y="83"/>
                </a:cubicBezTo>
                <a:cubicBezTo>
                  <a:pt x="115" y="89"/>
                  <a:pt x="117" y="83"/>
                  <a:pt x="123" y="70"/>
                </a:cubicBezTo>
                <a:cubicBezTo>
                  <a:pt x="136" y="41"/>
                  <a:pt x="165" y="23"/>
                  <a:pt x="196" y="23"/>
                </a:cubicBezTo>
                <a:cubicBezTo>
                  <a:pt x="237" y="23"/>
                  <a:pt x="271" y="54"/>
                  <a:pt x="275" y="96"/>
                </a:cubicBezTo>
                <a:cubicBezTo>
                  <a:pt x="277" y="112"/>
                  <a:pt x="277" y="112"/>
                  <a:pt x="294" y="116"/>
                </a:cubicBezTo>
                <a:cubicBezTo>
                  <a:pt x="324" y="122"/>
                  <a:pt x="345" y="148"/>
                  <a:pt x="345" y="178"/>
                </a:cubicBezTo>
                <a:cubicBezTo>
                  <a:pt x="345" y="213"/>
                  <a:pt x="317" y="242"/>
                  <a:pt x="282" y="242"/>
                </a:cubicBezTo>
                <a:close/>
              </a:path>
            </a:pathLst>
          </a:custGeom>
          <a:solidFill>
            <a:schemeClr val="bg1"/>
          </a:solidFill>
          <a:ln>
            <a:solidFill>
              <a:srgbClr val="005DA7"/>
            </a:solidFill>
          </a:ln>
          <a:effectLst/>
        </p:spPr>
        <p:txBody>
          <a:bodyPr vert="horz" wrap="square" lIns="91440" tIns="45720" rIns="91440" bIns="45720" numCol="1" anchor="t" anchorCtr="0" compatLnSpc="1"/>
          <a:lstStyle/>
          <a:p>
            <a:endParaRPr lang="id-ID"/>
          </a:p>
        </p:txBody>
      </p:sp>
      <p:sp>
        <p:nvSpPr>
          <p:cNvPr id="41" name="文本框 40"/>
          <p:cNvSpPr txBox="1"/>
          <p:nvPr/>
        </p:nvSpPr>
        <p:spPr>
          <a:xfrm>
            <a:off x="10406203" y="5180543"/>
            <a:ext cx="1829976" cy="400110"/>
          </a:xfrm>
          <a:prstGeom prst="rect">
            <a:avLst/>
          </a:prstGeom>
          <a:noFill/>
        </p:spPr>
        <p:txBody>
          <a:bodyPr wrap="square" rtlCol="0">
            <a:spAutoFit/>
          </a:bodyPr>
          <a:lstStyle/>
          <a:p>
            <a:pPr algn="ctr"/>
            <a:r>
              <a:rPr lang="zh-CN" altLang="en-US" sz="2000" dirty="0">
                <a:solidFill>
                  <a:schemeClr val="bg1"/>
                </a:solidFill>
                <a:latin typeface="时尚中黑简体" panose="01010104010101010101" pitchFamily="2" charset="-122"/>
                <a:ea typeface="时尚中黑简体" panose="01010104010101010101" pitchFamily="2" charset="-122"/>
              </a:rPr>
              <a:t>自主呼吸</a:t>
            </a:r>
          </a:p>
        </p:txBody>
      </p:sp>
    </p:spTree>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35"/>
                                        </p:tgtEl>
                                        <p:attrNameLst>
                                          <p:attrName>style.visibility</p:attrName>
                                        </p:attrNameLst>
                                      </p:cBhvr>
                                      <p:to>
                                        <p:strVal val="visible"/>
                                      </p:to>
                                    </p:set>
                                    <p:anim calcmode="lin" valueType="num">
                                      <p:cBhvr additive="base">
                                        <p:cTn id="14" dur="500" fill="hold"/>
                                        <p:tgtEl>
                                          <p:spTgt spid="35"/>
                                        </p:tgtEl>
                                        <p:attrNameLst>
                                          <p:attrName>ppt_x</p:attrName>
                                        </p:attrNameLst>
                                      </p:cBhvr>
                                      <p:tavLst>
                                        <p:tav tm="0">
                                          <p:val>
                                            <p:strVal val="0-#ppt_w/2"/>
                                          </p:val>
                                        </p:tav>
                                        <p:tav tm="100000">
                                          <p:val>
                                            <p:strVal val="#ppt_x"/>
                                          </p:val>
                                        </p:tav>
                                      </p:tavLst>
                                    </p:anim>
                                    <p:anim calcmode="lin" valueType="num">
                                      <p:cBhvr additive="base">
                                        <p:cTn id="15" dur="50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500" fill="hold"/>
                                        <p:tgtEl>
                                          <p:spTgt spid="4"/>
                                        </p:tgtEl>
                                        <p:attrNameLst>
                                          <p:attrName>ppt_w</p:attrName>
                                        </p:attrNameLst>
                                      </p:cBhvr>
                                      <p:tavLst>
                                        <p:tav tm="0">
                                          <p:val>
                                            <p:fltVal val="0"/>
                                          </p:val>
                                        </p:tav>
                                        <p:tav tm="100000">
                                          <p:val>
                                            <p:strVal val="#ppt_w"/>
                                          </p:val>
                                        </p:tav>
                                      </p:tavLst>
                                    </p:anim>
                                    <p:anim calcmode="lin" valueType="num">
                                      <p:cBhvr>
                                        <p:cTn id="21" dur="500" fill="hold"/>
                                        <p:tgtEl>
                                          <p:spTgt spid="4"/>
                                        </p:tgtEl>
                                        <p:attrNameLst>
                                          <p:attrName>ppt_h</p:attrName>
                                        </p:attrNameLst>
                                      </p:cBhvr>
                                      <p:tavLst>
                                        <p:tav tm="0">
                                          <p:val>
                                            <p:fltVal val="0"/>
                                          </p:val>
                                        </p:tav>
                                        <p:tav tm="100000">
                                          <p:val>
                                            <p:strVal val="#ppt_h"/>
                                          </p:val>
                                        </p:tav>
                                      </p:tavLst>
                                    </p:anim>
                                    <p:animEffect transition="in" filter="fade">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47" presetClass="entr" presetSubtype="0" fill="hold" grpId="0" nodeType="clickEffect">
                                  <p:stCondLst>
                                    <p:cond delay="0"/>
                                  </p:stCondLst>
                                  <p:childTnLst>
                                    <p:set>
                                      <p:cBhvr>
                                        <p:cTn id="26" dur="1" fill="hold">
                                          <p:stCondLst>
                                            <p:cond delay="0"/>
                                          </p:stCondLst>
                                        </p:cTn>
                                        <p:tgtEl>
                                          <p:spTgt spid="67"/>
                                        </p:tgtEl>
                                        <p:attrNameLst>
                                          <p:attrName>style.visibility</p:attrName>
                                        </p:attrNameLst>
                                      </p:cBhvr>
                                      <p:to>
                                        <p:strVal val="visible"/>
                                      </p:to>
                                    </p:set>
                                    <p:animEffect transition="in" filter="fade">
                                      <p:cBhvr>
                                        <p:cTn id="27" dur="1000"/>
                                        <p:tgtEl>
                                          <p:spTgt spid="67"/>
                                        </p:tgtEl>
                                      </p:cBhvr>
                                    </p:animEffect>
                                    <p:anim calcmode="lin" valueType="num">
                                      <p:cBhvr>
                                        <p:cTn id="28" dur="1000" fill="hold"/>
                                        <p:tgtEl>
                                          <p:spTgt spid="67"/>
                                        </p:tgtEl>
                                        <p:attrNameLst>
                                          <p:attrName>ppt_x</p:attrName>
                                        </p:attrNameLst>
                                      </p:cBhvr>
                                      <p:tavLst>
                                        <p:tav tm="0">
                                          <p:val>
                                            <p:strVal val="#ppt_x"/>
                                          </p:val>
                                        </p:tav>
                                        <p:tav tm="100000">
                                          <p:val>
                                            <p:strVal val="#ppt_x"/>
                                          </p:val>
                                        </p:tav>
                                      </p:tavLst>
                                    </p:anim>
                                    <p:anim calcmode="lin" valueType="num">
                                      <p:cBhvr>
                                        <p:cTn id="29" dur="1000" fill="hold"/>
                                        <p:tgtEl>
                                          <p:spTgt spid="67"/>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70"/>
                                        </p:tgtEl>
                                        <p:attrNameLst>
                                          <p:attrName>style.visibility</p:attrName>
                                        </p:attrNameLst>
                                      </p:cBhvr>
                                      <p:to>
                                        <p:strVal val="visible"/>
                                      </p:to>
                                    </p:set>
                                    <p:animEffect transition="in" filter="fade">
                                      <p:cBhvr>
                                        <p:cTn id="32" dur="1000"/>
                                        <p:tgtEl>
                                          <p:spTgt spid="70"/>
                                        </p:tgtEl>
                                      </p:cBhvr>
                                    </p:animEffect>
                                    <p:anim calcmode="lin" valueType="num">
                                      <p:cBhvr>
                                        <p:cTn id="33" dur="1000" fill="hold"/>
                                        <p:tgtEl>
                                          <p:spTgt spid="70"/>
                                        </p:tgtEl>
                                        <p:attrNameLst>
                                          <p:attrName>ppt_x</p:attrName>
                                        </p:attrNameLst>
                                      </p:cBhvr>
                                      <p:tavLst>
                                        <p:tav tm="0">
                                          <p:val>
                                            <p:strVal val="#ppt_x"/>
                                          </p:val>
                                        </p:tav>
                                        <p:tav tm="100000">
                                          <p:val>
                                            <p:strVal val="#ppt_x"/>
                                          </p:val>
                                        </p:tav>
                                      </p:tavLst>
                                    </p:anim>
                                    <p:anim calcmode="lin" valueType="num">
                                      <p:cBhvr>
                                        <p:cTn id="34" dur="1000" fill="hold"/>
                                        <p:tgtEl>
                                          <p:spTgt spid="70"/>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nodeType="clickEffect">
                                  <p:stCondLst>
                                    <p:cond delay="0"/>
                                  </p:stCondLst>
                                  <p:childTnLst>
                                    <p:set>
                                      <p:cBhvr>
                                        <p:cTn id="38" dur="1" fill="hold">
                                          <p:stCondLst>
                                            <p:cond delay="0"/>
                                          </p:stCondLst>
                                        </p:cTn>
                                        <p:tgtEl>
                                          <p:spTgt spid="5"/>
                                        </p:tgtEl>
                                        <p:attrNameLst>
                                          <p:attrName>style.visibility</p:attrName>
                                        </p:attrNameLst>
                                      </p:cBhvr>
                                      <p:to>
                                        <p:strVal val="visible"/>
                                      </p:to>
                                    </p:set>
                                    <p:anim calcmode="lin" valueType="num">
                                      <p:cBhvr>
                                        <p:cTn id="39" dur="500" fill="hold"/>
                                        <p:tgtEl>
                                          <p:spTgt spid="5"/>
                                        </p:tgtEl>
                                        <p:attrNameLst>
                                          <p:attrName>ppt_w</p:attrName>
                                        </p:attrNameLst>
                                      </p:cBhvr>
                                      <p:tavLst>
                                        <p:tav tm="0">
                                          <p:val>
                                            <p:fltVal val="0"/>
                                          </p:val>
                                        </p:tav>
                                        <p:tav tm="100000">
                                          <p:val>
                                            <p:strVal val="#ppt_w"/>
                                          </p:val>
                                        </p:tav>
                                      </p:tavLst>
                                    </p:anim>
                                    <p:anim calcmode="lin" valueType="num">
                                      <p:cBhvr>
                                        <p:cTn id="40" dur="500" fill="hold"/>
                                        <p:tgtEl>
                                          <p:spTgt spid="5"/>
                                        </p:tgtEl>
                                        <p:attrNameLst>
                                          <p:attrName>ppt_h</p:attrName>
                                        </p:attrNameLst>
                                      </p:cBhvr>
                                      <p:tavLst>
                                        <p:tav tm="0">
                                          <p:val>
                                            <p:fltVal val="0"/>
                                          </p:val>
                                        </p:tav>
                                        <p:tav tm="100000">
                                          <p:val>
                                            <p:strVal val="#ppt_h"/>
                                          </p:val>
                                        </p:tav>
                                      </p:tavLst>
                                    </p:anim>
                                    <p:animEffect transition="in" filter="fade">
                                      <p:cBhvr>
                                        <p:cTn id="41" dur="500"/>
                                        <p:tgtEl>
                                          <p:spTgt spid="5"/>
                                        </p:tgtEl>
                                      </p:cBhvr>
                                    </p:animEffect>
                                  </p:childTnLst>
                                </p:cTn>
                              </p:par>
                            </p:childTnLst>
                          </p:cTn>
                        </p:par>
                      </p:childTnLst>
                    </p:cTn>
                  </p:par>
                  <p:par>
                    <p:cTn id="42" fill="hold">
                      <p:stCondLst>
                        <p:cond delay="indefinite"/>
                      </p:stCondLst>
                      <p:childTnLst>
                        <p:par>
                          <p:cTn id="43" fill="hold">
                            <p:stCondLst>
                              <p:cond delay="0"/>
                            </p:stCondLst>
                            <p:childTnLst>
                              <p:par>
                                <p:cTn id="44" presetID="47" presetClass="entr" presetSubtype="0" fill="hold" grpId="0" nodeType="clickEffect">
                                  <p:stCondLst>
                                    <p:cond delay="0"/>
                                  </p:stCondLst>
                                  <p:childTnLst>
                                    <p:set>
                                      <p:cBhvr>
                                        <p:cTn id="45" dur="1" fill="hold">
                                          <p:stCondLst>
                                            <p:cond delay="0"/>
                                          </p:stCondLst>
                                        </p:cTn>
                                        <p:tgtEl>
                                          <p:spTgt spid="66"/>
                                        </p:tgtEl>
                                        <p:attrNameLst>
                                          <p:attrName>style.visibility</p:attrName>
                                        </p:attrNameLst>
                                      </p:cBhvr>
                                      <p:to>
                                        <p:strVal val="visible"/>
                                      </p:to>
                                    </p:set>
                                    <p:animEffect transition="in" filter="fade">
                                      <p:cBhvr>
                                        <p:cTn id="46" dur="1000"/>
                                        <p:tgtEl>
                                          <p:spTgt spid="66"/>
                                        </p:tgtEl>
                                      </p:cBhvr>
                                    </p:animEffect>
                                    <p:anim calcmode="lin" valueType="num">
                                      <p:cBhvr>
                                        <p:cTn id="47" dur="1000" fill="hold"/>
                                        <p:tgtEl>
                                          <p:spTgt spid="66"/>
                                        </p:tgtEl>
                                        <p:attrNameLst>
                                          <p:attrName>ppt_x</p:attrName>
                                        </p:attrNameLst>
                                      </p:cBhvr>
                                      <p:tavLst>
                                        <p:tav tm="0">
                                          <p:val>
                                            <p:strVal val="#ppt_x"/>
                                          </p:val>
                                        </p:tav>
                                        <p:tav tm="100000">
                                          <p:val>
                                            <p:strVal val="#ppt_x"/>
                                          </p:val>
                                        </p:tav>
                                      </p:tavLst>
                                    </p:anim>
                                    <p:anim calcmode="lin" valueType="num">
                                      <p:cBhvr>
                                        <p:cTn id="48" dur="1000" fill="hold"/>
                                        <p:tgtEl>
                                          <p:spTgt spid="66"/>
                                        </p:tgtEl>
                                        <p:attrNameLst>
                                          <p:attrName>ppt_y</p:attrName>
                                        </p:attrNameLst>
                                      </p:cBhvr>
                                      <p:tavLst>
                                        <p:tav tm="0">
                                          <p:val>
                                            <p:strVal val="#ppt_y-.1"/>
                                          </p:val>
                                        </p:tav>
                                        <p:tav tm="100000">
                                          <p:val>
                                            <p:strVal val="#ppt_y"/>
                                          </p:val>
                                        </p:tav>
                                      </p:tavLst>
                                    </p:anim>
                                  </p:childTnLst>
                                </p:cTn>
                              </p:par>
                              <p:par>
                                <p:cTn id="49" presetID="47" presetClass="entr" presetSubtype="0" fill="hold" grpId="0" nodeType="withEffect">
                                  <p:stCondLst>
                                    <p:cond delay="0"/>
                                  </p:stCondLst>
                                  <p:childTnLst>
                                    <p:set>
                                      <p:cBhvr>
                                        <p:cTn id="50" dur="1" fill="hold">
                                          <p:stCondLst>
                                            <p:cond delay="0"/>
                                          </p:stCondLst>
                                        </p:cTn>
                                        <p:tgtEl>
                                          <p:spTgt spid="69"/>
                                        </p:tgtEl>
                                        <p:attrNameLst>
                                          <p:attrName>style.visibility</p:attrName>
                                        </p:attrNameLst>
                                      </p:cBhvr>
                                      <p:to>
                                        <p:strVal val="visible"/>
                                      </p:to>
                                    </p:set>
                                    <p:animEffect transition="in" filter="fade">
                                      <p:cBhvr>
                                        <p:cTn id="51" dur="1000"/>
                                        <p:tgtEl>
                                          <p:spTgt spid="69"/>
                                        </p:tgtEl>
                                      </p:cBhvr>
                                    </p:animEffect>
                                    <p:anim calcmode="lin" valueType="num">
                                      <p:cBhvr>
                                        <p:cTn id="52" dur="1000" fill="hold"/>
                                        <p:tgtEl>
                                          <p:spTgt spid="69"/>
                                        </p:tgtEl>
                                        <p:attrNameLst>
                                          <p:attrName>ppt_x</p:attrName>
                                        </p:attrNameLst>
                                      </p:cBhvr>
                                      <p:tavLst>
                                        <p:tav tm="0">
                                          <p:val>
                                            <p:strVal val="#ppt_x"/>
                                          </p:val>
                                        </p:tav>
                                        <p:tav tm="100000">
                                          <p:val>
                                            <p:strVal val="#ppt_x"/>
                                          </p:val>
                                        </p:tav>
                                      </p:tavLst>
                                    </p:anim>
                                    <p:anim calcmode="lin" valueType="num">
                                      <p:cBhvr>
                                        <p:cTn id="53" dur="1000" fill="hold"/>
                                        <p:tgtEl>
                                          <p:spTgt spid="69"/>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53" presetClass="entr" presetSubtype="16" fill="hold" nodeType="clickEffect">
                                  <p:stCondLst>
                                    <p:cond delay="0"/>
                                  </p:stCondLst>
                                  <p:childTnLst>
                                    <p:set>
                                      <p:cBhvr>
                                        <p:cTn id="57" dur="1" fill="hold">
                                          <p:stCondLst>
                                            <p:cond delay="0"/>
                                          </p:stCondLst>
                                        </p:cTn>
                                        <p:tgtEl>
                                          <p:spTgt spid="6"/>
                                        </p:tgtEl>
                                        <p:attrNameLst>
                                          <p:attrName>style.visibility</p:attrName>
                                        </p:attrNameLst>
                                      </p:cBhvr>
                                      <p:to>
                                        <p:strVal val="visible"/>
                                      </p:to>
                                    </p:set>
                                    <p:anim calcmode="lin" valueType="num">
                                      <p:cBhvr>
                                        <p:cTn id="58" dur="500" fill="hold"/>
                                        <p:tgtEl>
                                          <p:spTgt spid="6"/>
                                        </p:tgtEl>
                                        <p:attrNameLst>
                                          <p:attrName>ppt_w</p:attrName>
                                        </p:attrNameLst>
                                      </p:cBhvr>
                                      <p:tavLst>
                                        <p:tav tm="0">
                                          <p:val>
                                            <p:fltVal val="0"/>
                                          </p:val>
                                        </p:tav>
                                        <p:tav tm="100000">
                                          <p:val>
                                            <p:strVal val="#ppt_w"/>
                                          </p:val>
                                        </p:tav>
                                      </p:tavLst>
                                    </p:anim>
                                    <p:anim calcmode="lin" valueType="num">
                                      <p:cBhvr>
                                        <p:cTn id="59" dur="500" fill="hold"/>
                                        <p:tgtEl>
                                          <p:spTgt spid="6"/>
                                        </p:tgtEl>
                                        <p:attrNameLst>
                                          <p:attrName>ppt_h</p:attrName>
                                        </p:attrNameLst>
                                      </p:cBhvr>
                                      <p:tavLst>
                                        <p:tav tm="0">
                                          <p:val>
                                            <p:fltVal val="0"/>
                                          </p:val>
                                        </p:tav>
                                        <p:tav tm="100000">
                                          <p:val>
                                            <p:strVal val="#ppt_h"/>
                                          </p:val>
                                        </p:tav>
                                      </p:tavLst>
                                    </p:anim>
                                    <p:animEffect transition="in" filter="fade">
                                      <p:cBhvr>
                                        <p:cTn id="60" dur="500"/>
                                        <p:tgtEl>
                                          <p:spTgt spid="6"/>
                                        </p:tgtEl>
                                      </p:cBhvr>
                                    </p:animEffect>
                                  </p:childTnLst>
                                </p:cTn>
                              </p:par>
                            </p:childTnLst>
                          </p:cTn>
                        </p:par>
                      </p:childTnLst>
                    </p:cTn>
                  </p:par>
                  <p:par>
                    <p:cTn id="61" fill="hold">
                      <p:stCondLst>
                        <p:cond delay="indefinite"/>
                      </p:stCondLst>
                      <p:childTnLst>
                        <p:par>
                          <p:cTn id="62" fill="hold">
                            <p:stCondLst>
                              <p:cond delay="0"/>
                            </p:stCondLst>
                            <p:childTnLst>
                              <p:par>
                                <p:cTn id="63" presetID="47" presetClass="entr" presetSubtype="0" fill="hold" grpId="0" nodeType="clickEffect">
                                  <p:stCondLst>
                                    <p:cond delay="0"/>
                                  </p:stCondLst>
                                  <p:childTnLst>
                                    <p:set>
                                      <p:cBhvr>
                                        <p:cTn id="64" dur="1" fill="hold">
                                          <p:stCondLst>
                                            <p:cond delay="0"/>
                                          </p:stCondLst>
                                        </p:cTn>
                                        <p:tgtEl>
                                          <p:spTgt spid="63"/>
                                        </p:tgtEl>
                                        <p:attrNameLst>
                                          <p:attrName>style.visibility</p:attrName>
                                        </p:attrNameLst>
                                      </p:cBhvr>
                                      <p:to>
                                        <p:strVal val="visible"/>
                                      </p:to>
                                    </p:set>
                                    <p:animEffect transition="in" filter="fade">
                                      <p:cBhvr>
                                        <p:cTn id="65" dur="1000"/>
                                        <p:tgtEl>
                                          <p:spTgt spid="63"/>
                                        </p:tgtEl>
                                      </p:cBhvr>
                                    </p:animEffect>
                                    <p:anim calcmode="lin" valueType="num">
                                      <p:cBhvr>
                                        <p:cTn id="66" dur="1000" fill="hold"/>
                                        <p:tgtEl>
                                          <p:spTgt spid="63"/>
                                        </p:tgtEl>
                                        <p:attrNameLst>
                                          <p:attrName>ppt_x</p:attrName>
                                        </p:attrNameLst>
                                      </p:cBhvr>
                                      <p:tavLst>
                                        <p:tav tm="0">
                                          <p:val>
                                            <p:strVal val="#ppt_x"/>
                                          </p:val>
                                        </p:tav>
                                        <p:tav tm="100000">
                                          <p:val>
                                            <p:strVal val="#ppt_x"/>
                                          </p:val>
                                        </p:tav>
                                      </p:tavLst>
                                    </p:anim>
                                    <p:anim calcmode="lin" valueType="num">
                                      <p:cBhvr>
                                        <p:cTn id="67" dur="1000" fill="hold"/>
                                        <p:tgtEl>
                                          <p:spTgt spid="63"/>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0"/>
                                  </p:stCondLst>
                                  <p:childTnLst>
                                    <p:set>
                                      <p:cBhvr>
                                        <p:cTn id="69" dur="1" fill="hold">
                                          <p:stCondLst>
                                            <p:cond delay="0"/>
                                          </p:stCondLst>
                                        </p:cTn>
                                        <p:tgtEl>
                                          <p:spTgt spid="68"/>
                                        </p:tgtEl>
                                        <p:attrNameLst>
                                          <p:attrName>style.visibility</p:attrName>
                                        </p:attrNameLst>
                                      </p:cBhvr>
                                      <p:to>
                                        <p:strVal val="visible"/>
                                      </p:to>
                                    </p:set>
                                    <p:animEffect transition="in" filter="fade">
                                      <p:cBhvr>
                                        <p:cTn id="70" dur="1000"/>
                                        <p:tgtEl>
                                          <p:spTgt spid="68"/>
                                        </p:tgtEl>
                                      </p:cBhvr>
                                    </p:animEffect>
                                    <p:anim calcmode="lin" valueType="num">
                                      <p:cBhvr>
                                        <p:cTn id="71" dur="1000" fill="hold"/>
                                        <p:tgtEl>
                                          <p:spTgt spid="68"/>
                                        </p:tgtEl>
                                        <p:attrNameLst>
                                          <p:attrName>ppt_x</p:attrName>
                                        </p:attrNameLst>
                                      </p:cBhvr>
                                      <p:tavLst>
                                        <p:tav tm="0">
                                          <p:val>
                                            <p:strVal val="#ppt_x"/>
                                          </p:val>
                                        </p:tav>
                                        <p:tav tm="100000">
                                          <p:val>
                                            <p:strVal val="#ppt_x"/>
                                          </p:val>
                                        </p:tav>
                                      </p:tavLst>
                                    </p:anim>
                                    <p:anim calcmode="lin" valueType="num">
                                      <p:cBhvr>
                                        <p:cTn id="72" dur="1000" fill="hold"/>
                                        <p:tgtEl>
                                          <p:spTgt spid="68"/>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53" presetClass="entr" presetSubtype="16" fill="hold" nodeType="clickEffect">
                                  <p:stCondLst>
                                    <p:cond delay="0"/>
                                  </p:stCondLst>
                                  <p:childTnLst>
                                    <p:set>
                                      <p:cBhvr>
                                        <p:cTn id="76" dur="1" fill="hold">
                                          <p:stCondLst>
                                            <p:cond delay="0"/>
                                          </p:stCondLst>
                                        </p:cTn>
                                        <p:tgtEl>
                                          <p:spTgt spid="7"/>
                                        </p:tgtEl>
                                        <p:attrNameLst>
                                          <p:attrName>style.visibility</p:attrName>
                                        </p:attrNameLst>
                                      </p:cBhvr>
                                      <p:to>
                                        <p:strVal val="visible"/>
                                      </p:to>
                                    </p:set>
                                    <p:anim calcmode="lin" valueType="num">
                                      <p:cBhvr>
                                        <p:cTn id="77" dur="500" fill="hold"/>
                                        <p:tgtEl>
                                          <p:spTgt spid="7"/>
                                        </p:tgtEl>
                                        <p:attrNameLst>
                                          <p:attrName>ppt_w</p:attrName>
                                        </p:attrNameLst>
                                      </p:cBhvr>
                                      <p:tavLst>
                                        <p:tav tm="0">
                                          <p:val>
                                            <p:fltVal val="0"/>
                                          </p:val>
                                        </p:tav>
                                        <p:tav tm="100000">
                                          <p:val>
                                            <p:strVal val="#ppt_w"/>
                                          </p:val>
                                        </p:tav>
                                      </p:tavLst>
                                    </p:anim>
                                    <p:anim calcmode="lin" valueType="num">
                                      <p:cBhvr>
                                        <p:cTn id="78" dur="500" fill="hold"/>
                                        <p:tgtEl>
                                          <p:spTgt spid="7"/>
                                        </p:tgtEl>
                                        <p:attrNameLst>
                                          <p:attrName>ppt_h</p:attrName>
                                        </p:attrNameLst>
                                      </p:cBhvr>
                                      <p:tavLst>
                                        <p:tav tm="0">
                                          <p:val>
                                            <p:fltVal val="0"/>
                                          </p:val>
                                        </p:tav>
                                        <p:tav tm="100000">
                                          <p:val>
                                            <p:strVal val="#ppt_h"/>
                                          </p:val>
                                        </p:tav>
                                      </p:tavLst>
                                    </p:anim>
                                    <p:animEffect transition="in" filter="fade">
                                      <p:cBhvr>
                                        <p:cTn id="79" dur="500"/>
                                        <p:tgtEl>
                                          <p:spTgt spid="7"/>
                                        </p:tgtEl>
                                      </p:cBhvr>
                                    </p:animEffect>
                                  </p:childTnLst>
                                </p:cTn>
                              </p:par>
                            </p:childTnLst>
                          </p:cTn>
                        </p:par>
                      </p:childTnLst>
                    </p:cTn>
                  </p:par>
                  <p:par>
                    <p:cTn id="80" fill="hold">
                      <p:stCondLst>
                        <p:cond delay="indefinite"/>
                      </p:stCondLst>
                      <p:childTnLst>
                        <p:par>
                          <p:cTn id="81" fill="hold">
                            <p:stCondLst>
                              <p:cond delay="0"/>
                            </p:stCondLst>
                            <p:childTnLst>
                              <p:par>
                                <p:cTn id="82" presetID="47" presetClass="entr" presetSubtype="0" fill="hold" grpId="0" nodeType="clickEffect">
                                  <p:stCondLst>
                                    <p:cond delay="0"/>
                                  </p:stCondLst>
                                  <p:childTnLst>
                                    <p:set>
                                      <p:cBhvr>
                                        <p:cTn id="83" dur="1" fill="hold">
                                          <p:stCondLst>
                                            <p:cond delay="0"/>
                                          </p:stCondLst>
                                        </p:cTn>
                                        <p:tgtEl>
                                          <p:spTgt spid="64"/>
                                        </p:tgtEl>
                                        <p:attrNameLst>
                                          <p:attrName>style.visibility</p:attrName>
                                        </p:attrNameLst>
                                      </p:cBhvr>
                                      <p:to>
                                        <p:strVal val="visible"/>
                                      </p:to>
                                    </p:set>
                                    <p:animEffect transition="in" filter="fade">
                                      <p:cBhvr>
                                        <p:cTn id="84" dur="1000"/>
                                        <p:tgtEl>
                                          <p:spTgt spid="64"/>
                                        </p:tgtEl>
                                      </p:cBhvr>
                                    </p:animEffect>
                                    <p:anim calcmode="lin" valueType="num">
                                      <p:cBhvr>
                                        <p:cTn id="85" dur="1000" fill="hold"/>
                                        <p:tgtEl>
                                          <p:spTgt spid="64"/>
                                        </p:tgtEl>
                                        <p:attrNameLst>
                                          <p:attrName>ppt_x</p:attrName>
                                        </p:attrNameLst>
                                      </p:cBhvr>
                                      <p:tavLst>
                                        <p:tav tm="0">
                                          <p:val>
                                            <p:strVal val="#ppt_x"/>
                                          </p:val>
                                        </p:tav>
                                        <p:tav tm="100000">
                                          <p:val>
                                            <p:strVal val="#ppt_x"/>
                                          </p:val>
                                        </p:tav>
                                      </p:tavLst>
                                    </p:anim>
                                    <p:anim calcmode="lin" valueType="num">
                                      <p:cBhvr>
                                        <p:cTn id="86" dur="1000" fill="hold"/>
                                        <p:tgtEl>
                                          <p:spTgt spid="64"/>
                                        </p:tgtEl>
                                        <p:attrNameLst>
                                          <p:attrName>ppt_y</p:attrName>
                                        </p:attrNameLst>
                                      </p:cBhvr>
                                      <p:tavLst>
                                        <p:tav tm="0">
                                          <p:val>
                                            <p:strVal val="#ppt_y-.1"/>
                                          </p:val>
                                        </p:tav>
                                        <p:tav tm="100000">
                                          <p:val>
                                            <p:strVal val="#ppt_y"/>
                                          </p:val>
                                        </p:tav>
                                      </p:tavLst>
                                    </p:anim>
                                  </p:childTnLst>
                                </p:cTn>
                              </p:par>
                              <p:par>
                                <p:cTn id="87" presetID="47" presetClass="entr" presetSubtype="0" fill="hold" grpId="0" nodeType="withEffect">
                                  <p:stCondLst>
                                    <p:cond delay="0"/>
                                  </p:stCondLst>
                                  <p:childTnLst>
                                    <p:set>
                                      <p:cBhvr>
                                        <p:cTn id="88" dur="1" fill="hold">
                                          <p:stCondLst>
                                            <p:cond delay="0"/>
                                          </p:stCondLst>
                                        </p:cTn>
                                        <p:tgtEl>
                                          <p:spTgt spid="65"/>
                                        </p:tgtEl>
                                        <p:attrNameLst>
                                          <p:attrName>style.visibility</p:attrName>
                                        </p:attrNameLst>
                                      </p:cBhvr>
                                      <p:to>
                                        <p:strVal val="visible"/>
                                      </p:to>
                                    </p:set>
                                    <p:animEffect transition="in" filter="fade">
                                      <p:cBhvr>
                                        <p:cTn id="89" dur="1000"/>
                                        <p:tgtEl>
                                          <p:spTgt spid="65"/>
                                        </p:tgtEl>
                                      </p:cBhvr>
                                    </p:animEffect>
                                    <p:anim calcmode="lin" valueType="num">
                                      <p:cBhvr>
                                        <p:cTn id="90" dur="1000" fill="hold"/>
                                        <p:tgtEl>
                                          <p:spTgt spid="65"/>
                                        </p:tgtEl>
                                        <p:attrNameLst>
                                          <p:attrName>ppt_x</p:attrName>
                                        </p:attrNameLst>
                                      </p:cBhvr>
                                      <p:tavLst>
                                        <p:tav tm="0">
                                          <p:val>
                                            <p:strVal val="#ppt_x"/>
                                          </p:val>
                                        </p:tav>
                                        <p:tav tm="100000">
                                          <p:val>
                                            <p:strVal val="#ppt_x"/>
                                          </p:val>
                                        </p:tav>
                                      </p:tavLst>
                                    </p:anim>
                                    <p:anim calcmode="lin" valueType="num">
                                      <p:cBhvr>
                                        <p:cTn id="91" dur="1000" fill="hold"/>
                                        <p:tgtEl>
                                          <p:spTgt spid="65"/>
                                        </p:tgtEl>
                                        <p:attrNameLst>
                                          <p:attrName>ppt_y</p:attrName>
                                        </p:attrNameLst>
                                      </p:cBhvr>
                                      <p:tavLst>
                                        <p:tav tm="0">
                                          <p:val>
                                            <p:strVal val="#ppt_y-.1"/>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47" presetClass="entr" presetSubtype="0" fill="hold" grpId="0" nodeType="clickEffect">
                                  <p:stCondLst>
                                    <p:cond delay="0"/>
                                  </p:stCondLst>
                                  <p:childTnLst>
                                    <p:set>
                                      <p:cBhvr>
                                        <p:cTn id="95" dur="1" fill="hold">
                                          <p:stCondLst>
                                            <p:cond delay="0"/>
                                          </p:stCondLst>
                                        </p:cTn>
                                        <p:tgtEl>
                                          <p:spTgt spid="41"/>
                                        </p:tgtEl>
                                        <p:attrNameLst>
                                          <p:attrName>style.visibility</p:attrName>
                                        </p:attrNameLst>
                                      </p:cBhvr>
                                      <p:to>
                                        <p:strVal val="visible"/>
                                      </p:to>
                                    </p:set>
                                    <p:animEffect transition="in" filter="fade">
                                      <p:cBhvr>
                                        <p:cTn id="96" dur="1000"/>
                                        <p:tgtEl>
                                          <p:spTgt spid="41"/>
                                        </p:tgtEl>
                                      </p:cBhvr>
                                    </p:animEffect>
                                    <p:anim calcmode="lin" valueType="num">
                                      <p:cBhvr>
                                        <p:cTn id="97" dur="1000" fill="hold"/>
                                        <p:tgtEl>
                                          <p:spTgt spid="41"/>
                                        </p:tgtEl>
                                        <p:attrNameLst>
                                          <p:attrName>ppt_x</p:attrName>
                                        </p:attrNameLst>
                                      </p:cBhvr>
                                      <p:tavLst>
                                        <p:tav tm="0">
                                          <p:val>
                                            <p:strVal val="#ppt_x"/>
                                          </p:val>
                                        </p:tav>
                                        <p:tav tm="100000">
                                          <p:val>
                                            <p:strVal val="#ppt_x"/>
                                          </p:val>
                                        </p:tav>
                                      </p:tavLst>
                                    </p:anim>
                                    <p:anim calcmode="lin" valueType="num">
                                      <p:cBhvr>
                                        <p:cTn id="98"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bldLvl="0" animBg="1"/>
      <p:bldP spid="63" grpId="0"/>
      <p:bldP spid="64" grpId="0"/>
      <p:bldP spid="65" grpId="0"/>
      <p:bldP spid="66" grpId="0"/>
      <p:bldP spid="67" grpId="0"/>
      <p:bldP spid="68" grpId="0"/>
      <p:bldP spid="69" grpId="0"/>
      <p:bldP spid="70" grpId="0"/>
      <p:bldP spid="4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a:spLocks noChangeArrowheads="1"/>
          </p:cNvSpPr>
          <p:nvPr/>
        </p:nvSpPr>
        <p:spPr bwMode="auto">
          <a:xfrm>
            <a:off x="542767" y="642939"/>
            <a:ext cx="3542958" cy="646331"/>
          </a:xfrm>
          <a:prstGeom prst="rect">
            <a:avLst/>
          </a:prstGeom>
          <a:noFill/>
          <a:ln w="9525">
            <a:noFill/>
            <a:miter lim="800000"/>
          </a:ln>
        </p:spPr>
        <p:txBody>
          <a:bodyPr wrap="none">
            <a:spAutoFit/>
          </a:bodyPr>
          <a:lstStyle/>
          <a:p>
            <a:r>
              <a:rPr lang="zh-CN" altLang="en-US" sz="3600" dirty="0" smtClean="0">
                <a:solidFill>
                  <a:srgbClr val="002060"/>
                </a:solidFill>
              </a:rPr>
              <a:t>起重救援三脚架</a:t>
            </a:r>
            <a:endParaRPr lang="zh-CN" altLang="en-US" sz="3600" dirty="0">
              <a:solidFill>
                <a:srgbClr val="002060"/>
              </a:solidFill>
            </a:endParaRPr>
          </a:p>
        </p:txBody>
      </p:sp>
      <p:pic>
        <p:nvPicPr>
          <p:cNvPr id="5" name="图片 4" descr="起重救援三角架1.jpeg"/>
          <p:cNvPicPr>
            <a:picLocks noChangeAspect="1"/>
          </p:cNvPicPr>
          <p:nvPr/>
        </p:nvPicPr>
        <p:blipFill>
          <a:blip r:embed="rId2"/>
          <a:stretch>
            <a:fillRect/>
          </a:stretch>
        </p:blipFill>
        <p:spPr>
          <a:xfrm>
            <a:off x="511444" y="1441342"/>
            <a:ext cx="5352427" cy="4897465"/>
          </a:xfrm>
          <a:prstGeom prst="rect">
            <a:avLst/>
          </a:prstGeom>
        </p:spPr>
      </p:pic>
      <p:pic>
        <p:nvPicPr>
          <p:cNvPr id="6" name="图片 5" descr="起重救援三角架2.jpg"/>
          <p:cNvPicPr>
            <a:picLocks noChangeAspect="1"/>
          </p:cNvPicPr>
          <p:nvPr/>
        </p:nvPicPr>
        <p:blipFill>
          <a:blip r:embed="rId3"/>
          <a:stretch>
            <a:fillRect/>
          </a:stretch>
        </p:blipFill>
        <p:spPr>
          <a:xfrm>
            <a:off x="6084910" y="1441343"/>
            <a:ext cx="5628812" cy="3812582"/>
          </a:xfrm>
          <a:prstGeom prst="rect">
            <a:avLst/>
          </a:prstGeom>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 calcmode="lin" valueType="num">
                                      <p:cBhvr additive="base">
                                        <p:cTn id="7"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allAtOnce"/>
    </p:bld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4"/>
          <p:cNvSpPr>
            <a:spLocks noChangeArrowheads="1"/>
          </p:cNvSpPr>
          <p:nvPr/>
        </p:nvSpPr>
        <p:spPr bwMode="auto">
          <a:xfrm>
            <a:off x="0" y="3429000"/>
            <a:ext cx="12192000" cy="3429000"/>
          </a:xfrm>
          <a:prstGeom prst="rect">
            <a:avLst/>
          </a:prstGeom>
          <a:solidFill>
            <a:srgbClr val="005DA7"/>
          </a:solidFill>
          <a:ln>
            <a:noFill/>
          </a:ln>
        </p:spPr>
        <p:txBody>
          <a:bodyPr anchor="ctr"/>
          <a:lstStyle/>
          <a:p>
            <a:pPr algn="ctr" defTabSz="1219200" eaLnBrk="1" fontAlgn="auto" hangingPunct="1">
              <a:spcBef>
                <a:spcPts val="0"/>
              </a:spcBef>
              <a:spcAft>
                <a:spcPts val="0"/>
              </a:spcAft>
            </a:pPr>
            <a:endParaRPr lang="zh-CN" altLang="zh-CN" sz="2400" kern="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等腰三角形 15"/>
          <p:cNvSpPr>
            <a:spLocks noChangeArrowheads="1"/>
          </p:cNvSpPr>
          <p:nvPr/>
        </p:nvSpPr>
        <p:spPr bwMode="auto">
          <a:xfrm flipV="1">
            <a:off x="1651682" y="4004734"/>
            <a:ext cx="287867" cy="192617"/>
          </a:xfrm>
          <a:prstGeom prst="triangle">
            <a:avLst>
              <a:gd name="adj" fmla="val 50000"/>
            </a:avLst>
          </a:prstGeom>
          <a:solidFill>
            <a:schemeClr val="bg1"/>
          </a:solidFill>
          <a:ln>
            <a:noFill/>
          </a:ln>
        </p:spPr>
        <p:txBody>
          <a:bodyPr anchor="ctr"/>
          <a:lstStyle/>
          <a:p>
            <a:pPr algn="ctr" defTabSz="1219200" eaLnBrk="1" fontAlgn="auto" hangingPunct="1">
              <a:spcBef>
                <a:spcPts val="0"/>
              </a:spcBef>
              <a:spcAft>
                <a:spcPts val="0"/>
              </a:spcAft>
            </a:pPr>
            <a:endParaRPr lang="zh-CN" altLang="zh-CN" sz="2400" kern="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等腰三角形 26"/>
          <p:cNvSpPr>
            <a:spLocks noChangeArrowheads="1"/>
          </p:cNvSpPr>
          <p:nvPr/>
        </p:nvSpPr>
        <p:spPr bwMode="auto">
          <a:xfrm flipV="1">
            <a:off x="4891312" y="4004734"/>
            <a:ext cx="287867" cy="192617"/>
          </a:xfrm>
          <a:prstGeom prst="triangle">
            <a:avLst>
              <a:gd name="adj" fmla="val 50000"/>
            </a:avLst>
          </a:prstGeom>
          <a:solidFill>
            <a:schemeClr val="bg1"/>
          </a:solidFill>
          <a:ln>
            <a:noFill/>
          </a:ln>
        </p:spPr>
        <p:txBody>
          <a:bodyPr anchor="ctr"/>
          <a:lstStyle/>
          <a:p>
            <a:pPr algn="ctr" defTabSz="1219200" eaLnBrk="1" fontAlgn="auto" hangingPunct="1">
              <a:spcBef>
                <a:spcPts val="0"/>
              </a:spcBef>
              <a:spcAft>
                <a:spcPts val="0"/>
              </a:spcAft>
            </a:pPr>
            <a:endParaRPr lang="zh-CN" altLang="zh-CN" sz="2400" kern="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等腰三角形 32"/>
          <p:cNvSpPr>
            <a:spLocks noChangeArrowheads="1"/>
          </p:cNvSpPr>
          <p:nvPr/>
        </p:nvSpPr>
        <p:spPr bwMode="auto">
          <a:xfrm flipV="1">
            <a:off x="7895167" y="4004734"/>
            <a:ext cx="287867" cy="192617"/>
          </a:xfrm>
          <a:prstGeom prst="triangle">
            <a:avLst>
              <a:gd name="adj" fmla="val 50000"/>
            </a:avLst>
          </a:prstGeom>
          <a:solidFill>
            <a:schemeClr val="bg1"/>
          </a:solidFill>
          <a:ln>
            <a:noFill/>
          </a:ln>
        </p:spPr>
        <p:txBody>
          <a:bodyPr anchor="ctr"/>
          <a:lstStyle/>
          <a:p>
            <a:pPr algn="ctr" defTabSz="1219200" eaLnBrk="1" fontAlgn="auto" hangingPunct="1">
              <a:spcBef>
                <a:spcPts val="0"/>
              </a:spcBef>
              <a:spcAft>
                <a:spcPts val="0"/>
              </a:spcAft>
            </a:pPr>
            <a:endParaRPr lang="zh-CN" altLang="zh-CN" sz="2400" kern="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 name="等腰三角形 38"/>
          <p:cNvSpPr>
            <a:spLocks noChangeArrowheads="1"/>
          </p:cNvSpPr>
          <p:nvPr/>
        </p:nvSpPr>
        <p:spPr bwMode="auto">
          <a:xfrm flipV="1">
            <a:off x="10420351" y="4004734"/>
            <a:ext cx="287867" cy="192617"/>
          </a:xfrm>
          <a:prstGeom prst="triangle">
            <a:avLst>
              <a:gd name="adj" fmla="val 50000"/>
            </a:avLst>
          </a:prstGeom>
          <a:solidFill>
            <a:schemeClr val="bg1"/>
          </a:solidFill>
          <a:ln>
            <a:noFill/>
          </a:ln>
        </p:spPr>
        <p:txBody>
          <a:bodyPr anchor="ctr"/>
          <a:lstStyle/>
          <a:p>
            <a:pPr algn="ctr" defTabSz="1219200" eaLnBrk="1" fontAlgn="auto" hangingPunct="1">
              <a:spcBef>
                <a:spcPts val="0"/>
              </a:spcBef>
              <a:spcAft>
                <a:spcPts val="0"/>
              </a:spcAft>
            </a:pPr>
            <a:endParaRPr lang="zh-CN" altLang="zh-CN" sz="2400" kern="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2" name="组合 1"/>
          <p:cNvGrpSpPr/>
          <p:nvPr/>
        </p:nvGrpSpPr>
        <p:grpSpPr>
          <a:xfrm>
            <a:off x="377952" y="329184"/>
            <a:ext cx="4174213" cy="792480"/>
            <a:chOff x="377952" y="329184"/>
            <a:chExt cx="4174213" cy="792480"/>
          </a:xfrm>
        </p:grpSpPr>
        <p:sp>
          <p:nvSpPr>
            <p:cNvPr id="25" name="椭圆 24"/>
            <p:cNvSpPr/>
            <p:nvPr/>
          </p:nvSpPr>
          <p:spPr>
            <a:xfrm>
              <a:off x="377952" y="329184"/>
              <a:ext cx="792480" cy="792480"/>
            </a:xfrm>
            <a:prstGeom prst="ellipse">
              <a:avLst/>
            </a:prstGeom>
            <a:solidFill>
              <a:srgbClr val="005D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等腰三角形 25"/>
            <p:cNvSpPr/>
            <p:nvPr/>
          </p:nvSpPr>
          <p:spPr>
            <a:xfrm rot="5400000">
              <a:off x="637903" y="600456"/>
              <a:ext cx="321346" cy="24993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1219201" y="415181"/>
              <a:ext cx="3332964" cy="584775"/>
            </a:xfrm>
            <a:prstGeom prst="rect">
              <a:avLst/>
            </a:prstGeom>
            <a:noFill/>
          </p:spPr>
          <p:txBody>
            <a:bodyPr wrap="none" rtlCol="0">
              <a:spAutoFit/>
            </a:bodyPr>
            <a:lstStyle/>
            <a:p>
              <a:r>
                <a:rPr lang="zh-CN" altLang="en-US" sz="3200" dirty="0">
                  <a:solidFill>
                    <a:schemeClr val="tx1">
                      <a:lumMod val="65000"/>
                      <a:lumOff val="35000"/>
                    </a:schemeClr>
                  </a:solidFill>
                  <a:latin typeface="时尚中黑简体" panose="01010104010101010101" pitchFamily="2" charset="-122"/>
                  <a:ea typeface="时尚中黑简体" panose="01010104010101010101" pitchFamily="2" charset="-122"/>
                </a:rPr>
                <a:t>恢复体位</a:t>
              </a:r>
              <a:r>
                <a:rPr lang="en-US" altLang="zh-CN" sz="3200" dirty="0">
                  <a:solidFill>
                    <a:schemeClr val="tx1">
                      <a:lumMod val="65000"/>
                      <a:lumOff val="35000"/>
                    </a:schemeClr>
                  </a:solidFill>
                  <a:latin typeface="时尚中黑简体" panose="01010104010101010101" pitchFamily="2" charset="-122"/>
                  <a:ea typeface="时尚中黑简体" panose="01010104010101010101" pitchFamily="2" charset="-122"/>
                </a:rPr>
                <a:t>(</a:t>
              </a:r>
              <a:r>
                <a:rPr lang="zh-CN" altLang="en-US" sz="3200" dirty="0">
                  <a:solidFill>
                    <a:schemeClr val="tx1">
                      <a:lumMod val="65000"/>
                      <a:lumOff val="35000"/>
                    </a:schemeClr>
                  </a:solidFill>
                  <a:latin typeface="时尚中黑简体" panose="01010104010101010101" pitchFamily="2" charset="-122"/>
                  <a:ea typeface="时尚中黑简体" panose="01010104010101010101" pitchFamily="2" charset="-122"/>
                </a:rPr>
                <a:t>侧卧位</a:t>
              </a:r>
              <a:r>
                <a:rPr lang="en-US" altLang="zh-CN" sz="3200" dirty="0">
                  <a:solidFill>
                    <a:schemeClr val="tx1">
                      <a:lumMod val="65000"/>
                      <a:lumOff val="35000"/>
                    </a:schemeClr>
                  </a:solidFill>
                  <a:latin typeface="时尚中黑简体" panose="01010104010101010101" pitchFamily="2" charset="-122"/>
                  <a:ea typeface="时尚中黑简体" panose="01010104010101010101" pitchFamily="2" charset="-122"/>
                </a:rPr>
                <a:t>)</a:t>
              </a:r>
            </a:p>
          </p:txBody>
        </p:sp>
      </p:grpSp>
      <p:sp>
        <p:nvSpPr>
          <p:cNvPr id="29" name="文本框 28"/>
          <p:cNvSpPr txBox="1"/>
          <p:nvPr/>
        </p:nvSpPr>
        <p:spPr>
          <a:xfrm>
            <a:off x="1309731" y="4226097"/>
            <a:ext cx="954107" cy="400110"/>
          </a:xfrm>
          <a:prstGeom prst="rect">
            <a:avLst/>
          </a:prstGeom>
          <a:noFill/>
        </p:spPr>
        <p:txBody>
          <a:bodyPr wrap="none" rtlCol="0">
            <a:spAutoFit/>
          </a:bodyPr>
          <a:lstStyle/>
          <a:p>
            <a:r>
              <a:rPr lang="zh-CN" altLang="en-US" sz="2000" dirty="0">
                <a:solidFill>
                  <a:schemeClr val="bg1"/>
                </a:solidFill>
                <a:latin typeface="时尚中黑简体" panose="01010104010101010101" pitchFamily="2" charset="-122"/>
                <a:ea typeface="时尚中黑简体" panose="01010104010101010101" pitchFamily="2" charset="-122"/>
              </a:rPr>
              <a:t>第一步</a:t>
            </a:r>
          </a:p>
        </p:txBody>
      </p:sp>
      <p:sp>
        <p:nvSpPr>
          <p:cNvPr id="22" name="矩形 21"/>
          <p:cNvSpPr/>
          <p:nvPr/>
        </p:nvSpPr>
        <p:spPr>
          <a:xfrm>
            <a:off x="189303" y="1387519"/>
            <a:ext cx="3013925" cy="2451015"/>
          </a:xfrm>
          <a:prstGeom prst="rect">
            <a:avLst/>
          </a:prstGeom>
          <a:solidFill>
            <a:srgbClr val="005DA7"/>
          </a:solidFill>
          <a:ln w="571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37" name="Picture 2" descr="x1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5667" y="1496219"/>
            <a:ext cx="2808287" cy="2233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矩形 40"/>
          <p:cNvSpPr/>
          <p:nvPr/>
        </p:nvSpPr>
        <p:spPr>
          <a:xfrm>
            <a:off x="3482731" y="1387517"/>
            <a:ext cx="3013925" cy="2451015"/>
          </a:xfrm>
          <a:prstGeom prst="rect">
            <a:avLst/>
          </a:prstGeom>
          <a:solidFill>
            <a:srgbClr val="005DA7"/>
          </a:solidFill>
          <a:ln w="571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38" name="Picture 3" descr="x2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87960" y="1539874"/>
            <a:ext cx="2803466" cy="214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 name="矩形 41"/>
          <p:cNvSpPr/>
          <p:nvPr/>
        </p:nvSpPr>
        <p:spPr>
          <a:xfrm>
            <a:off x="6848367" y="1387517"/>
            <a:ext cx="2334830" cy="2451015"/>
          </a:xfrm>
          <a:prstGeom prst="rect">
            <a:avLst/>
          </a:prstGeom>
          <a:solidFill>
            <a:srgbClr val="005DA7"/>
          </a:solidFill>
          <a:ln w="571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39" name="Picture 4" descr="x3a"/>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69877" y="1496219"/>
            <a:ext cx="2137119" cy="2262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 name="矩形 42"/>
          <p:cNvSpPr/>
          <p:nvPr/>
        </p:nvSpPr>
        <p:spPr>
          <a:xfrm>
            <a:off x="9536475" y="1387516"/>
            <a:ext cx="2058626" cy="2451015"/>
          </a:xfrm>
          <a:prstGeom prst="rect">
            <a:avLst/>
          </a:prstGeom>
          <a:solidFill>
            <a:srgbClr val="005DA7"/>
          </a:solidFill>
          <a:ln w="571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40" name="Picture 5" descr="x4a"/>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649208" y="1496219"/>
            <a:ext cx="1864328" cy="2233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 name="文本框 43"/>
          <p:cNvSpPr txBox="1"/>
          <p:nvPr/>
        </p:nvSpPr>
        <p:spPr>
          <a:xfrm>
            <a:off x="4552165" y="4197351"/>
            <a:ext cx="954107" cy="400110"/>
          </a:xfrm>
          <a:prstGeom prst="rect">
            <a:avLst/>
          </a:prstGeom>
          <a:noFill/>
        </p:spPr>
        <p:txBody>
          <a:bodyPr wrap="none" rtlCol="0">
            <a:spAutoFit/>
          </a:bodyPr>
          <a:lstStyle/>
          <a:p>
            <a:r>
              <a:rPr lang="zh-CN" altLang="en-US" sz="2000" dirty="0">
                <a:solidFill>
                  <a:schemeClr val="bg1"/>
                </a:solidFill>
                <a:latin typeface="时尚中黑简体" panose="01010104010101010101" pitchFamily="2" charset="-122"/>
                <a:ea typeface="时尚中黑简体" panose="01010104010101010101" pitchFamily="2" charset="-122"/>
              </a:rPr>
              <a:t>第二步</a:t>
            </a:r>
          </a:p>
        </p:txBody>
      </p:sp>
      <p:sp>
        <p:nvSpPr>
          <p:cNvPr id="45" name="文本框 44"/>
          <p:cNvSpPr txBox="1"/>
          <p:nvPr/>
        </p:nvSpPr>
        <p:spPr>
          <a:xfrm>
            <a:off x="7561382" y="4226097"/>
            <a:ext cx="954107" cy="400110"/>
          </a:xfrm>
          <a:prstGeom prst="rect">
            <a:avLst/>
          </a:prstGeom>
          <a:noFill/>
        </p:spPr>
        <p:txBody>
          <a:bodyPr wrap="none" rtlCol="0">
            <a:spAutoFit/>
          </a:bodyPr>
          <a:lstStyle/>
          <a:p>
            <a:r>
              <a:rPr lang="zh-CN" altLang="en-US" sz="2000" dirty="0">
                <a:solidFill>
                  <a:schemeClr val="bg1"/>
                </a:solidFill>
                <a:latin typeface="时尚中黑简体" panose="01010104010101010101" pitchFamily="2" charset="-122"/>
                <a:ea typeface="时尚中黑简体" panose="01010104010101010101" pitchFamily="2" charset="-122"/>
              </a:rPr>
              <a:t>第三步</a:t>
            </a:r>
          </a:p>
        </p:txBody>
      </p:sp>
      <p:sp>
        <p:nvSpPr>
          <p:cNvPr id="46" name="文本框 45"/>
          <p:cNvSpPr txBox="1"/>
          <p:nvPr/>
        </p:nvSpPr>
        <p:spPr>
          <a:xfrm>
            <a:off x="10058437" y="4197351"/>
            <a:ext cx="954107" cy="400110"/>
          </a:xfrm>
          <a:prstGeom prst="rect">
            <a:avLst/>
          </a:prstGeom>
          <a:noFill/>
        </p:spPr>
        <p:txBody>
          <a:bodyPr wrap="none" rtlCol="0">
            <a:spAutoFit/>
          </a:bodyPr>
          <a:lstStyle/>
          <a:p>
            <a:r>
              <a:rPr lang="zh-CN" altLang="en-US" sz="2000" dirty="0">
                <a:solidFill>
                  <a:schemeClr val="bg1"/>
                </a:solidFill>
                <a:latin typeface="时尚中黑简体" panose="01010104010101010101" pitchFamily="2" charset="-122"/>
                <a:ea typeface="时尚中黑简体" panose="01010104010101010101" pitchFamily="2" charset="-122"/>
              </a:rPr>
              <a:t>第四步</a:t>
            </a:r>
          </a:p>
        </p:txBody>
      </p:sp>
      <p:sp>
        <p:nvSpPr>
          <p:cNvPr id="47" name="文本框 46"/>
          <p:cNvSpPr txBox="1"/>
          <p:nvPr/>
        </p:nvSpPr>
        <p:spPr>
          <a:xfrm>
            <a:off x="0" y="5092646"/>
            <a:ext cx="12191999" cy="830997"/>
          </a:xfrm>
          <a:prstGeom prst="rect">
            <a:avLst/>
          </a:prstGeom>
          <a:noFill/>
        </p:spPr>
        <p:txBody>
          <a:bodyPr wrap="square" rtlCol="0">
            <a:spAutoFit/>
          </a:bodyPr>
          <a:lstStyle/>
          <a:p>
            <a:pPr algn="ctr"/>
            <a:r>
              <a:rPr lang="zh-CN" altLang="en-US" sz="2400" dirty="0">
                <a:solidFill>
                  <a:schemeClr val="bg1"/>
                </a:solidFill>
                <a:latin typeface="时尚中黑简体" panose="01010104010101010101" pitchFamily="2" charset="-122"/>
                <a:ea typeface="时尚中黑简体" panose="01010104010101010101" pitchFamily="2" charset="-122"/>
              </a:rPr>
              <a:t>对无反应，但已有呼吸和循环体征的患者，应采取恢复体位。因为，如患者继续取仰卧位，患者的舌体、粘液、呕吐物有可能梗阻气道，采取侧卧位后可预防此类情况。</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up)">
                                      <p:cBhvr>
                                        <p:cTn id="14" dur="5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47" presetClass="entr" presetSubtype="0" fill="hold" grpId="0" nodeType="click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1000"/>
                                        <p:tgtEl>
                                          <p:spTgt spid="29"/>
                                        </p:tgtEl>
                                      </p:cBhvr>
                                    </p:animEffect>
                                    <p:anim calcmode="lin" valueType="num">
                                      <p:cBhvr>
                                        <p:cTn id="20" dur="1000" fill="hold"/>
                                        <p:tgtEl>
                                          <p:spTgt spid="29"/>
                                        </p:tgtEl>
                                        <p:attrNameLst>
                                          <p:attrName>ppt_x</p:attrName>
                                        </p:attrNameLst>
                                      </p:cBhvr>
                                      <p:tavLst>
                                        <p:tav tm="0">
                                          <p:val>
                                            <p:strVal val="#ppt_x"/>
                                          </p:val>
                                        </p:tav>
                                        <p:tav tm="100000">
                                          <p:val>
                                            <p:strVal val="#ppt_x"/>
                                          </p:val>
                                        </p:tav>
                                      </p:tavLst>
                                    </p:anim>
                                    <p:anim calcmode="lin" valueType="num">
                                      <p:cBhvr>
                                        <p:cTn id="21"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grpId="0" nodeType="click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wipe(up)">
                                      <p:cBhvr>
                                        <p:cTn id="26" dur="500"/>
                                        <p:tgtEl>
                                          <p:spTgt spid="11"/>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1"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up)">
                                      <p:cBhvr>
                                        <p:cTn id="31" dur="500"/>
                                        <p:tgtEl>
                                          <p:spTgt spid="14"/>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1" fill="hold" grpId="0" nodeType="click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wipe(up)">
                                      <p:cBhvr>
                                        <p:cTn id="36" dur="500"/>
                                        <p:tgtEl>
                                          <p:spTgt spid="17"/>
                                        </p:tgtEl>
                                      </p:cBhvr>
                                    </p:animEffect>
                                  </p:childTnLst>
                                </p:cTn>
                              </p:par>
                            </p:childTnLst>
                          </p:cTn>
                        </p:par>
                      </p:childTnLst>
                    </p:cTn>
                  </p:par>
                  <p:par>
                    <p:cTn id="37" fill="hold">
                      <p:stCondLst>
                        <p:cond delay="indefinite"/>
                      </p:stCondLst>
                      <p:childTnLst>
                        <p:par>
                          <p:cTn id="38" fill="hold">
                            <p:stCondLst>
                              <p:cond delay="0"/>
                            </p:stCondLst>
                            <p:childTnLst>
                              <p:par>
                                <p:cTn id="39" presetID="47" presetClass="entr" presetSubtype="0" fill="hold" grpId="0" nodeType="clickEffect">
                                  <p:stCondLst>
                                    <p:cond delay="0"/>
                                  </p:stCondLst>
                                  <p:childTnLst>
                                    <p:set>
                                      <p:cBhvr>
                                        <p:cTn id="40" dur="1" fill="hold">
                                          <p:stCondLst>
                                            <p:cond delay="0"/>
                                          </p:stCondLst>
                                        </p:cTn>
                                        <p:tgtEl>
                                          <p:spTgt spid="44"/>
                                        </p:tgtEl>
                                        <p:attrNameLst>
                                          <p:attrName>style.visibility</p:attrName>
                                        </p:attrNameLst>
                                      </p:cBhvr>
                                      <p:to>
                                        <p:strVal val="visible"/>
                                      </p:to>
                                    </p:set>
                                    <p:animEffect transition="in" filter="fade">
                                      <p:cBhvr>
                                        <p:cTn id="41" dur="1000"/>
                                        <p:tgtEl>
                                          <p:spTgt spid="44"/>
                                        </p:tgtEl>
                                      </p:cBhvr>
                                    </p:animEffect>
                                    <p:anim calcmode="lin" valueType="num">
                                      <p:cBhvr>
                                        <p:cTn id="42" dur="1000" fill="hold"/>
                                        <p:tgtEl>
                                          <p:spTgt spid="44"/>
                                        </p:tgtEl>
                                        <p:attrNameLst>
                                          <p:attrName>ppt_x</p:attrName>
                                        </p:attrNameLst>
                                      </p:cBhvr>
                                      <p:tavLst>
                                        <p:tav tm="0">
                                          <p:val>
                                            <p:strVal val="#ppt_x"/>
                                          </p:val>
                                        </p:tav>
                                        <p:tav tm="100000">
                                          <p:val>
                                            <p:strVal val="#ppt_x"/>
                                          </p:val>
                                        </p:tav>
                                      </p:tavLst>
                                    </p:anim>
                                    <p:anim calcmode="lin" valueType="num">
                                      <p:cBhvr>
                                        <p:cTn id="43"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7" presetClass="entr" presetSubtype="0" fill="hold" grpId="0" nodeType="clickEffect">
                                  <p:stCondLst>
                                    <p:cond delay="0"/>
                                  </p:stCondLst>
                                  <p:childTnLst>
                                    <p:set>
                                      <p:cBhvr>
                                        <p:cTn id="47" dur="1" fill="hold">
                                          <p:stCondLst>
                                            <p:cond delay="0"/>
                                          </p:stCondLst>
                                        </p:cTn>
                                        <p:tgtEl>
                                          <p:spTgt spid="45"/>
                                        </p:tgtEl>
                                        <p:attrNameLst>
                                          <p:attrName>style.visibility</p:attrName>
                                        </p:attrNameLst>
                                      </p:cBhvr>
                                      <p:to>
                                        <p:strVal val="visible"/>
                                      </p:to>
                                    </p:set>
                                    <p:animEffect transition="in" filter="fade">
                                      <p:cBhvr>
                                        <p:cTn id="48" dur="1000"/>
                                        <p:tgtEl>
                                          <p:spTgt spid="45"/>
                                        </p:tgtEl>
                                      </p:cBhvr>
                                    </p:animEffect>
                                    <p:anim calcmode="lin" valueType="num">
                                      <p:cBhvr>
                                        <p:cTn id="49" dur="1000" fill="hold"/>
                                        <p:tgtEl>
                                          <p:spTgt spid="45"/>
                                        </p:tgtEl>
                                        <p:attrNameLst>
                                          <p:attrName>ppt_x</p:attrName>
                                        </p:attrNameLst>
                                      </p:cBhvr>
                                      <p:tavLst>
                                        <p:tav tm="0">
                                          <p:val>
                                            <p:strVal val="#ppt_x"/>
                                          </p:val>
                                        </p:tav>
                                        <p:tav tm="100000">
                                          <p:val>
                                            <p:strVal val="#ppt_x"/>
                                          </p:val>
                                        </p:tav>
                                      </p:tavLst>
                                    </p:anim>
                                    <p:anim calcmode="lin" valueType="num">
                                      <p:cBhvr>
                                        <p:cTn id="50"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7" presetClass="entr" presetSubtype="0" fill="hold" grpId="0" nodeType="clickEffect">
                                  <p:stCondLst>
                                    <p:cond delay="0"/>
                                  </p:stCondLst>
                                  <p:childTnLst>
                                    <p:set>
                                      <p:cBhvr>
                                        <p:cTn id="54" dur="1" fill="hold">
                                          <p:stCondLst>
                                            <p:cond delay="0"/>
                                          </p:stCondLst>
                                        </p:cTn>
                                        <p:tgtEl>
                                          <p:spTgt spid="46"/>
                                        </p:tgtEl>
                                        <p:attrNameLst>
                                          <p:attrName>style.visibility</p:attrName>
                                        </p:attrNameLst>
                                      </p:cBhvr>
                                      <p:to>
                                        <p:strVal val="visible"/>
                                      </p:to>
                                    </p:set>
                                    <p:animEffect transition="in" filter="fade">
                                      <p:cBhvr>
                                        <p:cTn id="55" dur="1000"/>
                                        <p:tgtEl>
                                          <p:spTgt spid="46"/>
                                        </p:tgtEl>
                                      </p:cBhvr>
                                    </p:animEffect>
                                    <p:anim calcmode="lin" valueType="num">
                                      <p:cBhvr>
                                        <p:cTn id="56" dur="1000" fill="hold"/>
                                        <p:tgtEl>
                                          <p:spTgt spid="46"/>
                                        </p:tgtEl>
                                        <p:attrNameLst>
                                          <p:attrName>ppt_x</p:attrName>
                                        </p:attrNameLst>
                                      </p:cBhvr>
                                      <p:tavLst>
                                        <p:tav tm="0">
                                          <p:val>
                                            <p:strVal val="#ppt_x"/>
                                          </p:val>
                                        </p:tav>
                                        <p:tav tm="100000">
                                          <p:val>
                                            <p:strVal val="#ppt_x"/>
                                          </p:val>
                                        </p:tav>
                                      </p:tavLst>
                                    </p:anim>
                                    <p:anim calcmode="lin" valueType="num">
                                      <p:cBhvr>
                                        <p:cTn id="57"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47" presetClass="entr" presetSubtype="0" fill="hold" grpId="0" nodeType="clickEffect">
                                  <p:stCondLst>
                                    <p:cond delay="0"/>
                                  </p:stCondLst>
                                  <p:childTnLst>
                                    <p:set>
                                      <p:cBhvr>
                                        <p:cTn id="61" dur="1" fill="hold">
                                          <p:stCondLst>
                                            <p:cond delay="0"/>
                                          </p:stCondLst>
                                        </p:cTn>
                                        <p:tgtEl>
                                          <p:spTgt spid="47"/>
                                        </p:tgtEl>
                                        <p:attrNameLst>
                                          <p:attrName>style.visibility</p:attrName>
                                        </p:attrNameLst>
                                      </p:cBhvr>
                                      <p:to>
                                        <p:strVal val="visible"/>
                                      </p:to>
                                    </p:set>
                                    <p:animEffect transition="in" filter="fade">
                                      <p:cBhvr>
                                        <p:cTn id="62" dur="1000"/>
                                        <p:tgtEl>
                                          <p:spTgt spid="47"/>
                                        </p:tgtEl>
                                      </p:cBhvr>
                                    </p:animEffect>
                                    <p:anim calcmode="lin" valueType="num">
                                      <p:cBhvr>
                                        <p:cTn id="63" dur="1000" fill="hold"/>
                                        <p:tgtEl>
                                          <p:spTgt spid="47"/>
                                        </p:tgtEl>
                                        <p:attrNameLst>
                                          <p:attrName>ppt_x</p:attrName>
                                        </p:attrNameLst>
                                      </p:cBhvr>
                                      <p:tavLst>
                                        <p:tav tm="0">
                                          <p:val>
                                            <p:strVal val="#ppt_x"/>
                                          </p:val>
                                        </p:tav>
                                        <p:tav tm="100000">
                                          <p:val>
                                            <p:strVal val="#ppt_x"/>
                                          </p:val>
                                        </p:tav>
                                      </p:tavLst>
                                    </p:anim>
                                    <p:anim calcmode="lin" valueType="num">
                                      <p:cBhvr>
                                        <p:cTn id="64"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11" grpId="0" bldLvl="0" animBg="1"/>
      <p:bldP spid="14" grpId="0" bldLvl="0" animBg="1"/>
      <p:bldP spid="17" grpId="0" bldLvl="0" animBg="1"/>
      <p:bldP spid="29" grpId="0"/>
      <p:bldP spid="44" grpId="0"/>
      <p:bldP spid="45" grpId="0"/>
      <p:bldP spid="46" grpId="0"/>
      <p:bldP spid="47" grpId="0"/>
    </p:bld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rot="2640000">
            <a:off x="8185785" y="581025"/>
            <a:ext cx="4773295" cy="4897120"/>
          </a:xfrm>
          <a:prstGeom prst="rect">
            <a:avLst/>
          </a:prstGeom>
          <a:noFill/>
          <a:ln w="635000">
            <a:solidFill>
              <a:schemeClr val="accent1"/>
            </a:solidFill>
          </a:ln>
          <a:effectLst>
            <a:outerShdw blurRad="330200" dist="406400" dir="10800000" sx="84000" sy="84000" algn="r" rotWithShape="0">
              <a:schemeClr val="tx1">
                <a:lumMod val="65000"/>
                <a:lumOff val="35000"/>
                <a:alpha val="34000"/>
              </a:schemeClr>
            </a:outerShdw>
          </a:effectLst>
          <a:extLst>
            <a:ext uri="{909E8E84-426E-40DD-AFC4-6F175D3DCCD1}">
              <a14:hiddenFill xmlns:a14="http://schemas.microsoft.com/office/drawing/2010/main">
                <a:solidFill>
                  <a:srgbClr val="2F2937"/>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rot="2640000">
            <a:off x="10695940" y="2183130"/>
            <a:ext cx="3284855" cy="3238500"/>
          </a:xfrm>
          <a:prstGeom prst="rect">
            <a:avLst/>
          </a:prstGeom>
          <a:noFill/>
          <a:ln w="635000">
            <a:solidFill>
              <a:srgbClr val="2F2937"/>
            </a:solidFill>
          </a:ln>
          <a:effectLst/>
          <a:extLst>
            <a:ext uri="{909E8E84-426E-40DD-AFC4-6F175D3DCCD1}">
              <a14:hiddenFill xmlns:a14="http://schemas.microsoft.com/office/drawing/2010/main">
                <a:solidFill>
                  <a:srgbClr val="2F2937"/>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rot="2580000">
            <a:off x="10683875" y="2631440"/>
            <a:ext cx="838200" cy="2171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7980000">
            <a:off x="10680700" y="4709160"/>
            <a:ext cx="838200" cy="2171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rot="2580000">
            <a:off x="8128635" y="1478280"/>
            <a:ext cx="838200" cy="2171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rot="7980000">
            <a:off x="8113395" y="4455160"/>
            <a:ext cx="838200" cy="2171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7"/>
          <p:cNvSpPr>
            <a:spLocks noChangeArrowheads="1"/>
          </p:cNvSpPr>
          <p:nvPr/>
        </p:nvSpPr>
        <p:spPr bwMode="auto">
          <a:xfrm>
            <a:off x="549684" y="2851901"/>
            <a:ext cx="5860740" cy="1281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71359" tIns="85679" rIns="171359" bIns="85679">
            <a:spAutoFit/>
          </a:bodyPr>
          <a:lstStyle/>
          <a:p>
            <a:pPr algn="ctr"/>
            <a:r>
              <a:rPr lang="zh-CN" altLang="en-US" sz="7200" b="1"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谢谢</a:t>
            </a:r>
            <a:endParaRPr lang="zh-CN" altLang="en-US" sz="7200" b="1"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12" name="直接连接符 11"/>
          <p:cNvCxnSpPr/>
          <p:nvPr/>
        </p:nvCxnSpPr>
        <p:spPr>
          <a:xfrm>
            <a:off x="850031" y="4148123"/>
            <a:ext cx="5408729"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advClick="0" advTm="1000">
        <p14:prism isContent="1" isInverted="1"/>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500"/>
                                        <p:tgtEl>
                                          <p:spTgt spid="4"/>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linds(horizontal)">
                                      <p:cBhvr>
                                        <p:cTn id="13" dur="500"/>
                                        <p:tgtEl>
                                          <p:spTgt spid="5"/>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linds(horizontal)">
                                      <p:cBhvr>
                                        <p:cTn id="16" dur="500"/>
                                        <p:tgtEl>
                                          <p:spTgt spid="6"/>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linds(horizontal)">
                                      <p:cBhvr>
                                        <p:cTn id="19" dur="500"/>
                                        <p:tgtEl>
                                          <p:spTgt spid="8"/>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blinds(horizontal)">
                                      <p:cBhvr>
                                        <p:cTn id="22" dur="500"/>
                                        <p:tgtEl>
                                          <p:spTgt spid="9"/>
                                        </p:tgtEl>
                                      </p:cBhvr>
                                    </p:animEffect>
                                  </p:childTnLst>
                                </p:cTn>
                              </p:par>
                            </p:childTnLst>
                          </p:cTn>
                        </p:par>
                        <p:par>
                          <p:cTn id="23" fill="hold">
                            <p:stCondLst>
                              <p:cond delay="500"/>
                            </p:stCondLst>
                            <p:childTnLst>
                              <p:par>
                                <p:cTn id="24" presetID="52" presetClass="entr" presetSubtype="0" fill="hold" grpId="0" nodeType="afterEffect">
                                  <p:stCondLst>
                                    <p:cond delay="0"/>
                                  </p:stCondLst>
                                  <p:iterate type="lt">
                                    <p:tmPct val="10000"/>
                                  </p:iterate>
                                  <p:childTnLst>
                                    <p:set>
                                      <p:cBhvr>
                                        <p:cTn id="25" dur="1" fill="hold">
                                          <p:stCondLst>
                                            <p:cond delay="0"/>
                                          </p:stCondLst>
                                        </p:cTn>
                                        <p:tgtEl>
                                          <p:spTgt spid="11"/>
                                        </p:tgtEl>
                                        <p:attrNameLst>
                                          <p:attrName>style.visibility</p:attrName>
                                        </p:attrNameLst>
                                      </p:cBhvr>
                                      <p:to>
                                        <p:strVal val="visible"/>
                                      </p:to>
                                    </p:set>
                                    <p:animScale>
                                      <p:cBhvr>
                                        <p:cTn id="26"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11"/>
                                        </p:tgtEl>
                                        <p:attrNameLst>
                                          <p:attrName>ppt_x</p:attrName>
                                          <p:attrName>ppt_y</p:attrName>
                                        </p:attrNameLst>
                                      </p:cBhvr>
                                    </p:animMotion>
                                    <p:animEffect transition="in" filter="fade">
                                      <p:cBhvr>
                                        <p:cTn id="28" dur="1000"/>
                                        <p:tgtEl>
                                          <p:spTgt spid="11"/>
                                        </p:tgtEl>
                                      </p:cBhvr>
                                    </p:animEffect>
                                  </p:childTnLst>
                                </p:cTn>
                              </p:par>
                            </p:childTnLst>
                          </p:cTn>
                        </p:par>
                        <p:par>
                          <p:cTn id="29" fill="hold">
                            <p:stCondLst>
                              <p:cond delay="1600"/>
                            </p:stCondLst>
                            <p:childTnLst>
                              <p:par>
                                <p:cTn id="30" presetID="22" presetClass="entr" presetSubtype="8" fill="hold"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wipe(left)">
                                      <p:cBhvr>
                                        <p:cTn id="3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4" grpId="0" bldLvl="0" animBg="1"/>
      <p:bldP spid="5" grpId="0" bldLvl="0" animBg="1"/>
      <p:bldP spid="6" grpId="0" bldLvl="0" animBg="1"/>
      <p:bldP spid="8" grpId="0" bldLvl="0" animBg="1"/>
      <p:bldP spid="9" grpId="0" bldLvl="0" animBg="1"/>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descr="6159252dd42a2834364948e15db5c9ea14cebf68.jpg"/>
          <p:cNvPicPr>
            <a:picLocks noChangeAspect="1"/>
          </p:cNvPicPr>
          <p:nvPr/>
        </p:nvPicPr>
        <p:blipFill>
          <a:blip r:embed="rId2"/>
          <a:srcRect/>
          <a:stretch>
            <a:fillRect/>
          </a:stretch>
        </p:blipFill>
        <p:spPr bwMode="auto">
          <a:xfrm>
            <a:off x="666751" y="1357313"/>
            <a:ext cx="5977467" cy="3929062"/>
          </a:xfrm>
          <a:prstGeom prst="rect">
            <a:avLst/>
          </a:prstGeom>
          <a:ln>
            <a:noFill/>
          </a:ln>
          <a:effectLst>
            <a:outerShdw blurRad="190500" algn="tl" rotWithShape="0">
              <a:srgbClr val="000000">
                <a:alpha val="70000"/>
              </a:srgbClr>
            </a:outerShdw>
          </a:effectLst>
        </p:spPr>
      </p:pic>
      <p:pic>
        <p:nvPicPr>
          <p:cNvPr id="10" name="图片 9" descr="ac4bd11373f082021fab051342fbfbedab641be4.jpg"/>
          <p:cNvPicPr>
            <a:picLocks noChangeAspect="1"/>
          </p:cNvPicPr>
          <p:nvPr/>
        </p:nvPicPr>
        <p:blipFill>
          <a:blip r:embed="rId3"/>
          <a:srcRect/>
          <a:stretch>
            <a:fillRect/>
          </a:stretch>
        </p:blipFill>
        <p:spPr bwMode="auto">
          <a:xfrm>
            <a:off x="6762751" y="1928814"/>
            <a:ext cx="4902200" cy="2428875"/>
          </a:xfrm>
          <a:prstGeom prst="rect">
            <a:avLst/>
          </a:prstGeom>
          <a:ln>
            <a:noFill/>
          </a:ln>
          <a:effectLst>
            <a:outerShdw blurRad="190500" algn="tl" rotWithShape="0">
              <a:srgbClr val="000000">
                <a:alpha val="70000"/>
              </a:srgbClr>
            </a:outerShdw>
          </a:effectLst>
        </p:spPr>
      </p:pic>
      <p:sp>
        <p:nvSpPr>
          <p:cNvPr id="12" name="TextBox 11"/>
          <p:cNvSpPr txBox="1">
            <a:spLocks noChangeArrowheads="1"/>
          </p:cNvSpPr>
          <p:nvPr/>
        </p:nvSpPr>
        <p:spPr bwMode="auto">
          <a:xfrm>
            <a:off x="666751" y="642939"/>
            <a:ext cx="2492990" cy="646331"/>
          </a:xfrm>
          <a:prstGeom prst="rect">
            <a:avLst/>
          </a:prstGeom>
          <a:noFill/>
          <a:ln w="9525">
            <a:noFill/>
            <a:miter lim="800000"/>
          </a:ln>
        </p:spPr>
        <p:txBody>
          <a:bodyPr wrap="none">
            <a:spAutoFit/>
          </a:bodyPr>
          <a:lstStyle/>
          <a:p>
            <a:r>
              <a:rPr lang="zh-CN" altLang="en-US" sz="3600" dirty="0" smtClean="0">
                <a:solidFill>
                  <a:srgbClr val="002060"/>
                </a:solidFill>
              </a:rPr>
              <a:t>空气</a:t>
            </a:r>
            <a:r>
              <a:rPr lang="zh-CN" altLang="en-US" sz="3600" dirty="0">
                <a:solidFill>
                  <a:srgbClr val="002060"/>
                </a:solidFill>
              </a:rPr>
              <a:t>呼吸器</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 calcmode="lin" valueType="num">
                                      <p:cBhvr additive="base">
                                        <p:cTn id="7"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allAtOnce"/>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a:spLocks noChangeArrowheads="1"/>
          </p:cNvSpPr>
          <p:nvPr/>
        </p:nvSpPr>
        <p:spPr bwMode="auto">
          <a:xfrm>
            <a:off x="1058334" y="428626"/>
            <a:ext cx="2031325" cy="646331"/>
          </a:xfrm>
          <a:prstGeom prst="rect">
            <a:avLst/>
          </a:prstGeom>
          <a:noFill/>
          <a:ln w="9525">
            <a:noFill/>
            <a:miter lim="800000"/>
          </a:ln>
        </p:spPr>
        <p:txBody>
          <a:bodyPr wrap="none">
            <a:spAutoFit/>
          </a:bodyPr>
          <a:lstStyle/>
          <a:p>
            <a:r>
              <a:rPr lang="zh-CN" altLang="en-US" sz="3600">
                <a:solidFill>
                  <a:srgbClr val="002060"/>
                </a:solidFill>
              </a:rPr>
              <a:t>防毒面具</a:t>
            </a:r>
          </a:p>
        </p:txBody>
      </p:sp>
      <p:pic>
        <p:nvPicPr>
          <p:cNvPr id="6" name="图片 5" descr="d6ca7bcb0a46f21f4dbf2328ff246b600d33aec6.jpg"/>
          <p:cNvPicPr>
            <a:picLocks noChangeAspect="1"/>
          </p:cNvPicPr>
          <p:nvPr/>
        </p:nvPicPr>
        <p:blipFill>
          <a:blip r:embed="rId2"/>
          <a:srcRect/>
          <a:stretch>
            <a:fillRect/>
          </a:stretch>
        </p:blipFill>
        <p:spPr bwMode="auto">
          <a:xfrm>
            <a:off x="6858001" y="2286001"/>
            <a:ext cx="4756151" cy="2354263"/>
          </a:xfrm>
          <a:prstGeom prst="rect">
            <a:avLst/>
          </a:prstGeom>
          <a:ln>
            <a:noFill/>
          </a:ln>
          <a:effectLst>
            <a:outerShdw blurRad="190500" algn="tl" rotWithShape="0">
              <a:srgbClr val="000000">
                <a:alpha val="70000"/>
              </a:srgbClr>
            </a:outerShdw>
          </a:effectLst>
        </p:spPr>
      </p:pic>
      <p:pic>
        <p:nvPicPr>
          <p:cNvPr id="7" name="图片 6" descr="eaf81a4c510fd9f9ac02b14d272dd42a2834a4f9.jpg"/>
          <p:cNvPicPr>
            <a:picLocks noChangeAspect="1"/>
          </p:cNvPicPr>
          <p:nvPr/>
        </p:nvPicPr>
        <p:blipFill>
          <a:blip r:embed="rId3"/>
          <a:srcRect/>
          <a:stretch>
            <a:fillRect/>
          </a:stretch>
        </p:blipFill>
        <p:spPr bwMode="auto">
          <a:xfrm>
            <a:off x="476251" y="1214438"/>
            <a:ext cx="6000749" cy="4500562"/>
          </a:xfrm>
          <a:prstGeom prst="rect">
            <a:avLst/>
          </a:prstGeom>
          <a:ln>
            <a:noFill/>
          </a:ln>
          <a:effectLst>
            <a:outerShdw blurRad="190500" algn="tl" rotWithShape="0">
              <a:srgbClr val="000000">
                <a:alpha val="70000"/>
              </a:srgbClr>
            </a:outerShdw>
          </a:effectLst>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894" name="圆角矩形 10"/>
          <p:cNvSpPr/>
          <p:nvPr/>
        </p:nvSpPr>
        <p:spPr>
          <a:xfrm>
            <a:off x="645661" y="574674"/>
            <a:ext cx="9459233" cy="829152"/>
          </a:xfrm>
          <a:prstGeom prst="roundRect">
            <a:avLst>
              <a:gd name="adj" fmla="val 7505"/>
            </a:avLst>
          </a:prstGeom>
          <a:solidFill>
            <a:schemeClr val="tx2"/>
          </a:solidFill>
          <a:ln>
            <a:noFill/>
          </a:ln>
          <a:effectLst>
            <a:outerShdw blurRad="2159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48895" name="矩形 2"/>
          <p:cNvSpPr/>
          <p:nvPr/>
        </p:nvSpPr>
        <p:spPr>
          <a:xfrm>
            <a:off x="1047715" y="789924"/>
            <a:ext cx="8879354" cy="523220"/>
          </a:xfrm>
          <a:prstGeom prst="rect">
            <a:avLst/>
          </a:prstGeom>
        </p:spPr>
        <p:txBody>
          <a:bodyPr wrap="none">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案例</a:t>
            </a:r>
            <a:r>
              <a:rPr lang="en-US" altLang="zh-CN" sz="2800" b="1"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800" b="1"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2023</a:t>
            </a:r>
            <a:r>
              <a:rPr lang="zh-CN" altLang="en-US" sz="2800" b="1"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年蓬江区环市街道</a:t>
            </a:r>
            <a:r>
              <a:rPr lang="en-US" altLang="zh-CN" sz="2800" b="1"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4.11</a:t>
            </a:r>
            <a:r>
              <a:rPr lang="zh-CN" altLang="en-US" sz="2800" b="1"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一般机械伤害事故</a:t>
            </a:r>
            <a:endParaRPr lang="zh-CN" altLang="en-US" sz="28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48896" name="矩形 3"/>
          <p:cNvSpPr/>
          <p:nvPr/>
        </p:nvSpPr>
        <p:spPr>
          <a:xfrm>
            <a:off x="737544" y="2692066"/>
            <a:ext cx="10692493" cy="3370153"/>
          </a:xfrm>
          <a:prstGeom prst="rect">
            <a:avLst/>
          </a:prstGeom>
        </p:spPr>
        <p:txBody>
          <a:bodyPr wrap="square">
            <a:spAutoFit/>
          </a:bodyPr>
          <a:lstStyle/>
          <a:p>
            <a:pPr algn="just">
              <a:lnSpc>
                <a:spcPct val="150000"/>
              </a:lnSpc>
            </a:pPr>
            <a:r>
              <a:rPr lang="zh-CN" altLang="en-US" sz="2200" b="1" dirty="0" smtClean="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事故简要经过：</a:t>
            </a:r>
            <a:endParaRPr lang="en-US" altLang="zh-CN" sz="2200"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a:p>
            <a:pPr algn="just">
              <a:lnSpc>
                <a:spcPct val="150000"/>
              </a:lnSpc>
            </a:pPr>
            <a:r>
              <a:rPr lang="en-US" altLang="zh-CN" sz="2400" dirty="0" smtClean="0"/>
              <a:t>2023</a:t>
            </a:r>
            <a:r>
              <a:rPr lang="zh-CN" altLang="en-US" sz="2400" dirty="0" smtClean="0"/>
              <a:t>年</a:t>
            </a:r>
            <a:r>
              <a:rPr lang="en-US" altLang="zh-CN" sz="2400" dirty="0" smtClean="0"/>
              <a:t>4</a:t>
            </a:r>
            <a:r>
              <a:rPr lang="zh-CN" altLang="en-US" sz="2400" dirty="0" smtClean="0"/>
              <a:t>月</a:t>
            </a:r>
            <a:r>
              <a:rPr lang="en-US" altLang="zh-CN" sz="2400" dirty="0" smtClean="0"/>
              <a:t>11</a:t>
            </a:r>
            <a:r>
              <a:rPr lang="zh-CN" altLang="en-US" sz="2400" dirty="0" smtClean="0"/>
              <a:t>日凌晨</a:t>
            </a:r>
            <a:r>
              <a:rPr lang="en-US" altLang="zh-CN" sz="2400" dirty="0" smtClean="0"/>
              <a:t>1</a:t>
            </a:r>
            <a:r>
              <a:rPr lang="zh-CN" altLang="en-US" sz="2400" dirty="0" smtClean="0"/>
              <a:t>点</a:t>
            </a:r>
            <a:r>
              <a:rPr lang="en-US" altLang="zh-CN" sz="2400" dirty="0" smtClean="0"/>
              <a:t>50</a:t>
            </a:r>
            <a:r>
              <a:rPr lang="zh-CN" altLang="en-US" sz="2400" dirty="0" smtClean="0"/>
              <a:t>分左右，该企业拉丝车间员工马某某，在</a:t>
            </a:r>
            <a:r>
              <a:rPr lang="en-US" altLang="zh-CN" sz="2400" dirty="0" smtClean="0"/>
              <a:t>C</a:t>
            </a:r>
            <a:r>
              <a:rPr lang="zh-CN" altLang="en-US" sz="2400" dirty="0" smtClean="0"/>
              <a:t>号拉丝机组拉铁线生产过程中，在佩戴手套无停机的情况下，清理铁丝与机台之间的杂物时，不慎被卷入旋转的拉丝机中，其他同班员工发现后立即停机，抢救并立即报</a:t>
            </a:r>
            <a:r>
              <a:rPr lang="en-US" altLang="zh-CN" sz="2400" dirty="0" smtClean="0"/>
              <a:t>120</a:t>
            </a:r>
            <a:r>
              <a:rPr lang="zh-CN" altLang="en-US" sz="2400" dirty="0" smtClean="0"/>
              <a:t>急救，经</a:t>
            </a:r>
            <a:r>
              <a:rPr lang="en-US" altLang="zh-CN" sz="2400" dirty="0" smtClean="0"/>
              <a:t>120</a:t>
            </a:r>
            <a:r>
              <a:rPr lang="zh-CN" altLang="en-US" sz="2400" dirty="0" smtClean="0"/>
              <a:t>医生和公安法医到达现场检查确认，马某某在事故中因伤严重已不幸身亡。</a:t>
            </a:r>
            <a:endParaRPr lang="zh-CN" altLang="en-US" sz="2200"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48897" name="矩形 9"/>
          <p:cNvSpPr/>
          <p:nvPr/>
        </p:nvSpPr>
        <p:spPr>
          <a:xfrm>
            <a:off x="713824" y="1581107"/>
            <a:ext cx="10716213" cy="1200329"/>
          </a:xfrm>
          <a:prstGeom prst="rect">
            <a:avLst/>
          </a:prstGeom>
        </p:spPr>
        <p:txBody>
          <a:bodyPr wrap="square">
            <a:spAutoFit/>
          </a:bodyPr>
          <a:lstStyle/>
          <a:p>
            <a:pPr>
              <a:lnSpc>
                <a:spcPct val="150000"/>
              </a:lnSpc>
            </a:pPr>
            <a:r>
              <a:rPr lang="en-US" altLang="zh-CN" sz="2400" dirty="0" smtClean="0"/>
              <a:t>4</a:t>
            </a:r>
            <a:r>
              <a:rPr lang="zh-CN" altLang="en-US" sz="2400" dirty="0" smtClean="0"/>
              <a:t>月</a:t>
            </a:r>
            <a:r>
              <a:rPr lang="en-US" altLang="zh-CN" sz="2400" dirty="0" smtClean="0"/>
              <a:t>11</a:t>
            </a:r>
            <a:r>
              <a:rPr lang="zh-CN" altLang="en-US" sz="2400" dirty="0" smtClean="0"/>
              <a:t>日，位于蓬江区环市街道的一家金属制品企业发生机械伤害事故，事故造成</a:t>
            </a:r>
            <a:r>
              <a:rPr lang="en-US" altLang="zh-CN" sz="2400" dirty="0" smtClean="0"/>
              <a:t>1</a:t>
            </a:r>
            <a:r>
              <a:rPr lang="zh-CN" altLang="en-US" sz="2400" dirty="0" smtClean="0"/>
              <a:t>人死亡。</a:t>
            </a:r>
            <a:endParaRPr lang="zh-CN" altLang="en-US" sz="2400"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switch dir="r"/>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894" name="圆角矩形 10"/>
          <p:cNvSpPr/>
          <p:nvPr/>
        </p:nvSpPr>
        <p:spPr>
          <a:xfrm>
            <a:off x="645662" y="574674"/>
            <a:ext cx="10404630" cy="829152"/>
          </a:xfrm>
          <a:prstGeom prst="roundRect">
            <a:avLst>
              <a:gd name="adj" fmla="val 7505"/>
            </a:avLst>
          </a:prstGeom>
          <a:solidFill>
            <a:schemeClr val="tx2"/>
          </a:solidFill>
          <a:ln>
            <a:noFill/>
          </a:ln>
          <a:effectLst>
            <a:outerShdw blurRad="2159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48895" name="矩形 2"/>
          <p:cNvSpPr/>
          <p:nvPr/>
        </p:nvSpPr>
        <p:spPr>
          <a:xfrm>
            <a:off x="1047715" y="789924"/>
            <a:ext cx="9597499" cy="523220"/>
          </a:xfrm>
          <a:prstGeom prst="rect">
            <a:avLst/>
          </a:prstGeom>
        </p:spPr>
        <p:txBody>
          <a:bodyPr wrap="none">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案例</a:t>
            </a:r>
            <a:r>
              <a:rPr lang="en-US" altLang="zh-CN" sz="2800" b="1"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800" b="1"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2023</a:t>
            </a:r>
            <a:r>
              <a:rPr lang="zh-CN" altLang="en-US" sz="2800" b="1"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年蓬江区金属制品企业</a:t>
            </a:r>
            <a:r>
              <a:rPr lang="en-US" altLang="zh-CN" sz="2800" b="1"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4.11</a:t>
            </a:r>
            <a:r>
              <a:rPr lang="zh-CN" altLang="en-US" sz="2800" b="1"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一般机械伤害事故</a:t>
            </a:r>
            <a:endParaRPr lang="zh-CN" altLang="en-US" sz="28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6" name="图片 5" descr="微信图片_20230417215055.jpg"/>
          <p:cNvPicPr>
            <a:picLocks noChangeAspect="1"/>
          </p:cNvPicPr>
          <p:nvPr/>
        </p:nvPicPr>
        <p:blipFill>
          <a:blip r:embed="rId3" cstate="print"/>
          <a:stretch>
            <a:fillRect/>
          </a:stretch>
        </p:blipFill>
        <p:spPr>
          <a:xfrm>
            <a:off x="666792" y="1580654"/>
            <a:ext cx="5424881" cy="4060729"/>
          </a:xfrm>
          <a:prstGeom prst="rect">
            <a:avLst/>
          </a:prstGeom>
        </p:spPr>
      </p:pic>
      <p:pic>
        <p:nvPicPr>
          <p:cNvPr id="7" name="图片 6" descr="微信图片_20230417215345.jpg"/>
          <p:cNvPicPr>
            <a:picLocks noChangeAspect="1"/>
          </p:cNvPicPr>
          <p:nvPr/>
        </p:nvPicPr>
        <p:blipFill>
          <a:blip r:embed="rId4" cstate="print"/>
          <a:stretch>
            <a:fillRect/>
          </a:stretch>
        </p:blipFill>
        <p:spPr>
          <a:xfrm>
            <a:off x="6256058" y="1575670"/>
            <a:ext cx="5377519" cy="403471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switch dir="r"/>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894" name="圆角矩形 10"/>
          <p:cNvSpPr/>
          <p:nvPr/>
        </p:nvSpPr>
        <p:spPr>
          <a:xfrm>
            <a:off x="645662" y="574674"/>
            <a:ext cx="7182799" cy="829152"/>
          </a:xfrm>
          <a:prstGeom prst="roundRect">
            <a:avLst>
              <a:gd name="adj" fmla="val 7505"/>
            </a:avLst>
          </a:prstGeom>
          <a:solidFill>
            <a:schemeClr val="tx2"/>
          </a:solidFill>
          <a:ln>
            <a:noFill/>
          </a:ln>
          <a:effectLst>
            <a:outerShdw blurRad="2159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48895" name="矩形 2"/>
          <p:cNvSpPr/>
          <p:nvPr/>
        </p:nvSpPr>
        <p:spPr>
          <a:xfrm>
            <a:off x="1047715" y="789924"/>
            <a:ext cx="5631670" cy="400110"/>
          </a:xfrm>
          <a:prstGeom prst="rect">
            <a:avLst/>
          </a:prstGeom>
        </p:spPr>
        <p:txBody>
          <a:bodyPr wrap="none">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案例</a:t>
            </a:r>
            <a:r>
              <a:rPr lang="en-US" altLang="zh-CN" sz="2000" b="1"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000" b="1"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1"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2023</a:t>
            </a:r>
            <a:r>
              <a:rPr lang="zh-CN" altLang="en-US" sz="2000" b="1"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年蓬江区杜阮镇</a:t>
            </a:r>
            <a:r>
              <a:rPr lang="en-US" altLang="zh-CN" sz="2000" b="1"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4.13</a:t>
            </a:r>
            <a:r>
              <a:rPr lang="zh-CN" altLang="en-US" sz="2000" b="1"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高处坠落事故</a:t>
            </a:r>
            <a:endParaRPr lang="zh-CN" altLang="en-US" sz="20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48896" name="矩形 3"/>
          <p:cNvSpPr/>
          <p:nvPr/>
        </p:nvSpPr>
        <p:spPr>
          <a:xfrm>
            <a:off x="737544" y="2227126"/>
            <a:ext cx="10692493" cy="1154162"/>
          </a:xfrm>
          <a:prstGeom prst="rect">
            <a:avLst/>
          </a:prstGeom>
        </p:spPr>
        <p:txBody>
          <a:bodyPr wrap="square">
            <a:spAutoFit/>
          </a:bodyPr>
          <a:lstStyle/>
          <a:p>
            <a:pPr algn="just">
              <a:lnSpc>
                <a:spcPct val="150000"/>
              </a:lnSpc>
            </a:pPr>
            <a:r>
              <a:rPr lang="zh-CN" altLang="en-US" sz="2200" b="1" dirty="0" smtClean="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事故简要经过：</a:t>
            </a:r>
            <a:endParaRPr lang="en-US" altLang="zh-CN" sz="2200"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a:p>
            <a:pPr algn="just">
              <a:lnSpc>
                <a:spcPct val="150000"/>
              </a:lnSpc>
            </a:pPr>
            <a:r>
              <a:rPr lang="zh-CN" altLang="en-US" sz="2400" dirty="0" smtClean="0"/>
              <a:t>暂无。</a:t>
            </a:r>
            <a:endParaRPr lang="zh-CN" altLang="en-US" sz="2200"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48897" name="矩形 9"/>
          <p:cNvSpPr/>
          <p:nvPr/>
        </p:nvSpPr>
        <p:spPr>
          <a:xfrm>
            <a:off x="713824" y="1581107"/>
            <a:ext cx="10716213" cy="646331"/>
          </a:xfrm>
          <a:prstGeom prst="rect">
            <a:avLst/>
          </a:prstGeom>
        </p:spPr>
        <p:txBody>
          <a:bodyPr wrap="square">
            <a:spAutoFit/>
          </a:bodyPr>
          <a:lstStyle/>
          <a:p>
            <a:pPr>
              <a:lnSpc>
                <a:spcPct val="150000"/>
              </a:lnSpc>
            </a:pPr>
            <a:r>
              <a:rPr lang="en-US" altLang="zh-CN" sz="2400" dirty="0" smtClean="0"/>
              <a:t>4</a:t>
            </a:r>
            <a:r>
              <a:rPr lang="zh-CN" altLang="en-US" sz="2400" dirty="0" smtClean="0"/>
              <a:t>月</a:t>
            </a:r>
            <a:r>
              <a:rPr lang="en-US" altLang="zh-CN" sz="2400" dirty="0" smtClean="0"/>
              <a:t>13</a:t>
            </a:r>
            <a:r>
              <a:rPr lang="zh-CN" altLang="en-US" sz="2400" dirty="0" smtClean="0"/>
              <a:t>日杜阮一家企业在雨棚天面维修时，一工人高坠伤亡。</a:t>
            </a:r>
            <a:endParaRPr lang="zh-CN" altLang="en-US" sz="2400"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圆角矩形 10"/>
          <p:cNvSpPr/>
          <p:nvPr/>
        </p:nvSpPr>
        <p:spPr>
          <a:xfrm>
            <a:off x="658580" y="3547710"/>
            <a:ext cx="7182799" cy="829152"/>
          </a:xfrm>
          <a:prstGeom prst="roundRect">
            <a:avLst>
              <a:gd name="adj" fmla="val 7505"/>
            </a:avLst>
          </a:prstGeom>
          <a:solidFill>
            <a:schemeClr val="tx2"/>
          </a:solidFill>
          <a:ln>
            <a:noFill/>
          </a:ln>
          <a:effectLst>
            <a:outerShdw blurRad="2159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矩形 2"/>
          <p:cNvSpPr/>
          <p:nvPr/>
        </p:nvSpPr>
        <p:spPr>
          <a:xfrm>
            <a:off x="1060633" y="3762960"/>
            <a:ext cx="4447051" cy="400110"/>
          </a:xfrm>
          <a:prstGeom prst="rect">
            <a:avLst/>
          </a:prstGeom>
        </p:spPr>
        <p:txBody>
          <a:bodyPr wrap="none">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案例</a:t>
            </a:r>
            <a:r>
              <a:rPr lang="en-US" altLang="zh-CN" sz="2000" b="1"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4</a:t>
            </a:r>
            <a:r>
              <a:rPr lang="zh-CN" altLang="en-US" sz="2000" b="1"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b="1"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2023</a:t>
            </a:r>
            <a:r>
              <a:rPr lang="zh-CN" altLang="en-US" sz="2000" b="1"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年恩平</a:t>
            </a:r>
            <a:r>
              <a:rPr lang="en-US" altLang="zh-CN" sz="2000" b="1"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4.6</a:t>
            </a:r>
            <a:r>
              <a:rPr lang="zh-CN" altLang="en-US" sz="2000" b="1"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高处坠落事故</a:t>
            </a:r>
            <a:endParaRPr lang="zh-CN" altLang="en-US" sz="20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矩形 3"/>
          <p:cNvSpPr/>
          <p:nvPr/>
        </p:nvSpPr>
        <p:spPr>
          <a:xfrm>
            <a:off x="750462" y="5200162"/>
            <a:ext cx="10692493" cy="1154162"/>
          </a:xfrm>
          <a:prstGeom prst="rect">
            <a:avLst/>
          </a:prstGeom>
        </p:spPr>
        <p:txBody>
          <a:bodyPr wrap="square">
            <a:spAutoFit/>
          </a:bodyPr>
          <a:lstStyle/>
          <a:p>
            <a:pPr algn="just">
              <a:lnSpc>
                <a:spcPct val="150000"/>
              </a:lnSpc>
            </a:pPr>
            <a:r>
              <a:rPr lang="zh-CN" altLang="en-US" sz="2200" b="1" dirty="0" smtClean="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事故简要经过：</a:t>
            </a:r>
            <a:endParaRPr lang="en-US" altLang="zh-CN" sz="2200"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a:p>
            <a:pPr algn="just">
              <a:lnSpc>
                <a:spcPct val="150000"/>
              </a:lnSpc>
            </a:pPr>
            <a:r>
              <a:rPr lang="zh-CN" altLang="en-US" sz="2400" dirty="0" smtClean="0"/>
              <a:t>暂无。</a:t>
            </a:r>
            <a:endParaRPr lang="zh-CN" altLang="en-US" sz="2200"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矩形 9"/>
          <p:cNvSpPr/>
          <p:nvPr/>
        </p:nvSpPr>
        <p:spPr>
          <a:xfrm>
            <a:off x="726742" y="4554143"/>
            <a:ext cx="10716213" cy="646331"/>
          </a:xfrm>
          <a:prstGeom prst="rect">
            <a:avLst/>
          </a:prstGeom>
        </p:spPr>
        <p:txBody>
          <a:bodyPr wrap="square">
            <a:spAutoFit/>
          </a:bodyPr>
          <a:lstStyle/>
          <a:p>
            <a:pPr>
              <a:lnSpc>
                <a:spcPct val="150000"/>
              </a:lnSpc>
            </a:pPr>
            <a:r>
              <a:rPr lang="en-US" altLang="zh-CN" sz="2400" dirty="0" smtClean="0"/>
              <a:t>4</a:t>
            </a:r>
            <a:r>
              <a:rPr lang="zh-CN" altLang="en-US" sz="2400" dirty="0" smtClean="0"/>
              <a:t>月</a:t>
            </a:r>
            <a:r>
              <a:rPr lang="en-US" altLang="zh-CN" sz="2400" dirty="0" smtClean="0"/>
              <a:t>6</a:t>
            </a:r>
            <a:r>
              <a:rPr lang="zh-CN" altLang="en-US" sz="2400" dirty="0" smtClean="0"/>
              <a:t>日恩平一家企业在雨棚天面维修时，一工人高坠伤亡。</a:t>
            </a:r>
            <a:endParaRPr lang="zh-CN" altLang="en-US" sz="2400"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switch dir="r"/>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25"/>
          <p:cNvSpPr txBox="1">
            <a:spLocks noChangeArrowheads="1"/>
          </p:cNvSpPr>
          <p:nvPr/>
        </p:nvSpPr>
        <p:spPr bwMode="auto">
          <a:xfrm>
            <a:off x="533018" y="387459"/>
            <a:ext cx="7076649"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r>
              <a:rPr lang="zh-CN" altLang="en-US" sz="3200" b="1" dirty="0" smtClean="0">
                <a:solidFill>
                  <a:srgbClr val="C00000"/>
                </a:solidFill>
                <a:latin typeface="Arial" panose="020B0604020202020204" pitchFamily="34" charset="0"/>
                <a:ea typeface="黑体" panose="02010609060101010101" pitchFamily="49" charset="-122"/>
              </a:rPr>
              <a:t>全国第</a:t>
            </a:r>
            <a:r>
              <a:rPr lang="en-US" altLang="zh-CN" sz="3200" b="1" dirty="0" smtClean="0">
                <a:solidFill>
                  <a:srgbClr val="C00000"/>
                </a:solidFill>
                <a:latin typeface="Arial" panose="020B0604020202020204" pitchFamily="34" charset="0"/>
                <a:ea typeface="黑体" panose="02010609060101010101" pitchFamily="49" charset="-122"/>
              </a:rPr>
              <a:t>22</a:t>
            </a:r>
            <a:r>
              <a:rPr lang="zh-CN" altLang="en-US" sz="3200" b="1" dirty="0" smtClean="0">
                <a:solidFill>
                  <a:srgbClr val="C00000"/>
                </a:solidFill>
                <a:latin typeface="Arial" panose="020B0604020202020204" pitchFamily="34" charset="0"/>
                <a:ea typeface="黑体" panose="02010609060101010101" pitchFamily="49" charset="-122"/>
              </a:rPr>
              <a:t>个安全生产月事故</a:t>
            </a:r>
            <a:endParaRPr lang="ko-KR" altLang="en-US" sz="3200" b="1" dirty="0">
              <a:solidFill>
                <a:srgbClr val="C00000"/>
              </a:solidFill>
              <a:latin typeface="Arial" panose="020B0604020202020204" pitchFamily="34" charset="0"/>
              <a:ea typeface="黑体" panose="02010609060101010101" pitchFamily="49" charset="-122"/>
            </a:endParaRPr>
          </a:p>
        </p:txBody>
      </p:sp>
      <p:sp>
        <p:nvSpPr>
          <p:cNvPr id="5" name="矩形 4"/>
          <p:cNvSpPr/>
          <p:nvPr/>
        </p:nvSpPr>
        <p:spPr>
          <a:xfrm>
            <a:off x="526942" y="1181857"/>
            <a:ext cx="11065790" cy="2676525"/>
          </a:xfrm>
          <a:prstGeom prst="rect">
            <a:avLst/>
          </a:prstGeom>
        </p:spPr>
        <p:txBody>
          <a:bodyPr wrap="square">
            <a:spAutoFit/>
          </a:bodyPr>
          <a:lstStyle/>
          <a:p>
            <a:r>
              <a:rPr lang="zh-CN" altLang="en-US" sz="2400" b="1" dirty="0" smtClean="0"/>
              <a:t>事故</a:t>
            </a:r>
            <a:r>
              <a:rPr lang="en-US" altLang="zh-CN" sz="2400" b="1" dirty="0" smtClean="0"/>
              <a:t>1</a:t>
            </a:r>
            <a:r>
              <a:rPr lang="zh-CN" altLang="en-US" sz="2400" b="1" dirty="0" smtClean="0"/>
              <a:t>：银川烧烤店燃气爆炸事故致</a:t>
            </a:r>
            <a:r>
              <a:rPr lang="en-US" altLang="zh-CN" sz="2400" b="1" dirty="0" smtClean="0"/>
              <a:t>31</a:t>
            </a:r>
            <a:r>
              <a:rPr lang="zh-CN" altLang="en-US" sz="2400" b="1" dirty="0" smtClean="0"/>
              <a:t>死</a:t>
            </a:r>
            <a:r>
              <a:rPr lang="en-US" altLang="zh-CN" sz="2400" b="1" dirty="0" smtClean="0"/>
              <a:t>7</a:t>
            </a:r>
            <a:r>
              <a:rPr lang="zh-CN" altLang="en-US" sz="2400" b="1" dirty="0" smtClean="0"/>
              <a:t>伤</a:t>
            </a:r>
            <a:endParaRPr lang="zh-CN" altLang="en-US" sz="2400" dirty="0" smtClean="0"/>
          </a:p>
          <a:p>
            <a:r>
              <a:rPr sz="2400" dirty="0" smtClean="0"/>
              <a:t>6月21日，</a:t>
            </a:r>
            <a:r>
              <a:rPr lang="zh-CN" sz="2400" dirty="0" smtClean="0"/>
              <a:t>宁夏</a:t>
            </a:r>
            <a:r>
              <a:rPr sz="2400" dirty="0" smtClean="0"/>
              <a:t>银川市兴庆区富洋烧烤店</a:t>
            </a:r>
            <a:r>
              <a:rPr sz="2400" dirty="0" smtClean="0">
                <a:sym typeface="+mn-ea"/>
              </a:rPr>
              <a:t>发生</a:t>
            </a:r>
            <a:r>
              <a:rPr sz="2400" dirty="0" smtClean="0"/>
              <a:t>燃气爆炸事故</a:t>
            </a:r>
            <a:r>
              <a:rPr lang="zh-CN" sz="2400" dirty="0" smtClean="0"/>
              <a:t>，经查，烧烤店总店长海某（已死亡）、工作人员李某翔（已死亡）违反有关安全管理规定，擅自更换与液化气罐相连接的减压阀，导致液化气罐中液化气快速泄漏，引发爆炸，造成31人死亡、7人受伤的特别严重后果</a:t>
            </a:r>
            <a:r>
              <a:rPr lang="zh-CN" altLang="en-US" sz="2400" dirty="0" smtClean="0"/>
              <a:t>。该店法定代表人马某林，实际控股人张某显、刘某，店长索某富，涉嫌重大责任事故罪，目前上述4人已被公安机关依法刑事拘留，案件正在进一步侦办中。</a:t>
            </a:r>
          </a:p>
        </p:txBody>
      </p:sp>
      <p:sp>
        <p:nvSpPr>
          <p:cNvPr id="6" name="矩形 5"/>
          <p:cNvSpPr/>
          <p:nvPr/>
        </p:nvSpPr>
        <p:spPr>
          <a:xfrm>
            <a:off x="635431" y="4035716"/>
            <a:ext cx="10941803" cy="2306955"/>
          </a:xfrm>
          <a:prstGeom prst="rect">
            <a:avLst/>
          </a:prstGeom>
        </p:spPr>
        <p:txBody>
          <a:bodyPr wrap="square">
            <a:spAutoFit/>
          </a:bodyPr>
          <a:lstStyle/>
          <a:p>
            <a:r>
              <a:rPr lang="zh-CN" altLang="en-US" sz="2400" b="1" dirty="0" smtClean="0"/>
              <a:t>直接原因：</a:t>
            </a:r>
            <a:endParaRPr lang="zh-CN" altLang="en-US" sz="2400" dirty="0" smtClean="0"/>
          </a:p>
          <a:p>
            <a:r>
              <a:rPr lang="zh-CN" sz="2400" dirty="0" smtClean="0">
                <a:sym typeface="+mn-ea"/>
              </a:rPr>
              <a:t>擅自更换与液化气罐相连接的减压阀，导致液化气罐中液化气快速泄漏，引发爆炸。</a:t>
            </a:r>
          </a:p>
          <a:p>
            <a:endParaRPr lang="zh-CN" altLang="en-US" sz="2400" dirty="0" smtClean="0">
              <a:sym typeface="+mn-ea"/>
            </a:endParaRPr>
          </a:p>
          <a:p>
            <a:r>
              <a:rPr lang="zh-CN" sz="2400" dirty="0" smtClean="0">
                <a:sym typeface="+mn-ea"/>
                <a:hlinkClick r:id="rId3" action="ppaction://hlinkfile"/>
              </a:rPr>
              <a:t>事故视频</a:t>
            </a:r>
            <a:endParaRPr lang="zh-CN" altLang="en-US" sz="2400" dirty="0" smtClean="0"/>
          </a:p>
          <a:p>
            <a:r>
              <a:rPr lang="zh-CN" altLang="en-US" sz="2400" dirty="0" smtClean="0"/>
              <a:t> </a:t>
            </a:r>
          </a:p>
        </p:txBody>
      </p:sp>
    </p:spTree>
  </p:cSld>
  <p:clrMapOvr>
    <a:masterClrMapping/>
  </p:clrMapOvr>
  <p:transition spd="slow" advClick="0" advTm="1000">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25"/>
          <p:cNvSpPr txBox="1">
            <a:spLocks noChangeArrowheads="1"/>
          </p:cNvSpPr>
          <p:nvPr/>
        </p:nvSpPr>
        <p:spPr bwMode="auto">
          <a:xfrm>
            <a:off x="533018" y="387459"/>
            <a:ext cx="7076649"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r>
              <a:rPr lang="zh-CN" altLang="en-US" sz="3200" b="1" dirty="0" smtClean="0">
                <a:solidFill>
                  <a:srgbClr val="C00000"/>
                </a:solidFill>
                <a:latin typeface="Arial" panose="020B0604020202020204" pitchFamily="34" charset="0"/>
                <a:ea typeface="黑体" panose="02010609060101010101" pitchFamily="49" charset="-122"/>
              </a:rPr>
              <a:t>全国第</a:t>
            </a:r>
            <a:r>
              <a:rPr lang="en-US" altLang="zh-CN" sz="3200" b="1" dirty="0" smtClean="0">
                <a:solidFill>
                  <a:srgbClr val="C00000"/>
                </a:solidFill>
                <a:latin typeface="Arial" panose="020B0604020202020204" pitchFamily="34" charset="0"/>
                <a:ea typeface="黑体" panose="02010609060101010101" pitchFamily="49" charset="-122"/>
              </a:rPr>
              <a:t>22</a:t>
            </a:r>
            <a:r>
              <a:rPr lang="zh-CN" altLang="en-US" sz="3200" b="1" dirty="0" smtClean="0">
                <a:solidFill>
                  <a:srgbClr val="C00000"/>
                </a:solidFill>
                <a:latin typeface="Arial" panose="020B0604020202020204" pitchFamily="34" charset="0"/>
                <a:ea typeface="黑体" panose="02010609060101010101" pitchFamily="49" charset="-122"/>
              </a:rPr>
              <a:t>个安全生产月事故</a:t>
            </a:r>
            <a:endParaRPr lang="ko-KR" altLang="en-US" sz="3200" b="1" dirty="0">
              <a:solidFill>
                <a:srgbClr val="C00000"/>
              </a:solidFill>
              <a:latin typeface="Arial" panose="020B0604020202020204" pitchFamily="34" charset="0"/>
              <a:ea typeface="黑体" panose="02010609060101010101" pitchFamily="49" charset="-122"/>
            </a:endParaRPr>
          </a:p>
        </p:txBody>
      </p:sp>
      <p:sp>
        <p:nvSpPr>
          <p:cNvPr id="5" name="矩形 4"/>
          <p:cNvSpPr/>
          <p:nvPr/>
        </p:nvSpPr>
        <p:spPr>
          <a:xfrm>
            <a:off x="526942" y="1181857"/>
            <a:ext cx="11065790" cy="1938020"/>
          </a:xfrm>
          <a:prstGeom prst="rect">
            <a:avLst/>
          </a:prstGeom>
        </p:spPr>
        <p:txBody>
          <a:bodyPr wrap="square">
            <a:spAutoFit/>
          </a:bodyPr>
          <a:lstStyle/>
          <a:p>
            <a:r>
              <a:rPr lang="zh-CN" altLang="en-US" sz="2400" b="1" dirty="0" smtClean="0"/>
              <a:t>事故</a:t>
            </a:r>
            <a:r>
              <a:rPr lang="en-US" altLang="zh-CN" sz="2400" b="1" dirty="0" smtClean="0"/>
              <a:t>2</a:t>
            </a:r>
            <a:r>
              <a:rPr lang="zh-CN" altLang="en-US" sz="2400" b="1" dirty="0" smtClean="0"/>
              <a:t>：辽宁省营口钢铁有限公司</a:t>
            </a:r>
            <a:r>
              <a:rPr lang="zh-CN" altLang="en-US" sz="2400" b="1" dirty="0" smtClean="0">
                <a:sym typeface="+mn-ea"/>
              </a:rPr>
              <a:t>发生</a:t>
            </a:r>
            <a:r>
              <a:rPr lang="zh-CN" altLang="en-US" sz="2400" b="1" dirty="0" smtClean="0"/>
              <a:t>高炉烫伤事故致</a:t>
            </a:r>
            <a:r>
              <a:rPr lang="en-US" altLang="zh-CN" sz="2400" b="1" dirty="0" smtClean="0"/>
              <a:t>4</a:t>
            </a:r>
            <a:r>
              <a:rPr lang="zh-CN" altLang="en-US" sz="2400" b="1" dirty="0" smtClean="0"/>
              <a:t>死</a:t>
            </a:r>
            <a:endParaRPr lang="zh-CN" altLang="en-US" sz="2400" dirty="0" smtClean="0"/>
          </a:p>
          <a:p>
            <a:r>
              <a:rPr sz="2400" dirty="0" smtClean="0"/>
              <a:t>2023年6月22日7时55分，辽宁省营口市营口钢铁有限公司一高炉发生烫伤事故，经专家组初步认定系设备故障所致。截至目前，事故现场已处置完毕，次生灾害风险已消除。事故共造成9人受伤，其中4人经抢救无效死亡，5名受伤人员正在医院全力救治。</a:t>
            </a:r>
          </a:p>
        </p:txBody>
      </p:sp>
      <p:sp>
        <p:nvSpPr>
          <p:cNvPr id="6" name="矩形 5"/>
          <p:cNvSpPr/>
          <p:nvPr/>
        </p:nvSpPr>
        <p:spPr>
          <a:xfrm>
            <a:off x="635431" y="4035716"/>
            <a:ext cx="10941803" cy="1198880"/>
          </a:xfrm>
          <a:prstGeom prst="rect">
            <a:avLst/>
          </a:prstGeom>
        </p:spPr>
        <p:txBody>
          <a:bodyPr wrap="square">
            <a:spAutoFit/>
          </a:bodyPr>
          <a:lstStyle/>
          <a:p>
            <a:r>
              <a:rPr lang="zh-CN" altLang="en-US" sz="2400" b="1" dirty="0" smtClean="0"/>
              <a:t>直接原因：</a:t>
            </a:r>
            <a:endParaRPr lang="zh-CN" altLang="en-US" sz="2400" dirty="0" smtClean="0"/>
          </a:p>
          <a:p>
            <a:r>
              <a:rPr sz="2400" dirty="0" smtClean="0">
                <a:sym typeface="+mn-ea"/>
              </a:rPr>
              <a:t>初步认定系设备故障</a:t>
            </a:r>
            <a:r>
              <a:rPr lang="zh-CN" altLang="en-US" sz="2400" dirty="0" smtClean="0"/>
              <a:t>。</a:t>
            </a:r>
          </a:p>
          <a:p>
            <a:r>
              <a:rPr lang="zh-CN" altLang="en-US" sz="2400" dirty="0" smtClean="0"/>
              <a:t> </a:t>
            </a:r>
          </a:p>
        </p:txBody>
      </p:sp>
      <p:pic>
        <p:nvPicPr>
          <p:cNvPr id="100" name="图片 99"/>
          <p:cNvPicPr/>
          <p:nvPr/>
        </p:nvPicPr>
        <p:blipFill>
          <a:blip r:embed="rId3"/>
          <a:stretch>
            <a:fillRect/>
          </a:stretch>
        </p:blipFill>
        <p:spPr>
          <a:xfrm>
            <a:off x="4875530" y="2898775"/>
            <a:ext cx="5996940" cy="3683000"/>
          </a:xfrm>
          <a:prstGeom prst="rect">
            <a:avLst/>
          </a:prstGeom>
          <a:noFill/>
          <a:ln w="9525">
            <a:noFill/>
          </a:ln>
        </p:spPr>
      </p:pic>
    </p:spTree>
  </p:cSld>
  <p:clrMapOvr>
    <a:masterClrMapping/>
  </p:clrMapOvr>
  <p:transition spd="slow" advClick="0" advTm="1000">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905" y="473075"/>
            <a:ext cx="2922270" cy="699770"/>
            <a:chOff x="3" y="745"/>
            <a:chExt cx="4602" cy="1102"/>
          </a:xfrm>
        </p:grpSpPr>
        <p:sp>
          <p:nvSpPr>
            <p:cNvPr id="8" name="箭头: 五边形 7"/>
            <p:cNvSpPr/>
            <p:nvPr/>
          </p:nvSpPr>
          <p:spPr>
            <a:xfrm>
              <a:off x="3" y="745"/>
              <a:ext cx="4603" cy="1103"/>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2" name="文本框 31"/>
            <p:cNvSpPr txBox="1">
              <a:spLocks noChangeArrowheads="1"/>
            </p:cNvSpPr>
            <p:nvPr/>
          </p:nvSpPr>
          <p:spPr bwMode="auto">
            <a:xfrm>
              <a:off x="190" y="771"/>
              <a:ext cx="1871" cy="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59" tIns="34280" rIns="68559" bIns="3428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300" dirty="0">
                  <a:solidFill>
                    <a:schemeClr val="bg1"/>
                  </a:solidFill>
                  <a:latin typeface="微软雅黑" panose="020B0503020204020204" pitchFamily="34" charset="-122"/>
                  <a:ea typeface="微软雅黑" panose="020B0503020204020204" pitchFamily="34" charset="-122"/>
                </a:rPr>
                <a:t>目 录</a:t>
              </a:r>
            </a:p>
          </p:txBody>
        </p:sp>
        <p:sp>
          <p:nvSpPr>
            <p:cNvPr id="33" name="文本框 32"/>
            <p:cNvSpPr txBox="1"/>
            <p:nvPr/>
          </p:nvSpPr>
          <p:spPr>
            <a:xfrm>
              <a:off x="2214" y="1024"/>
              <a:ext cx="2206" cy="545"/>
            </a:xfrm>
            <a:prstGeom prst="rect">
              <a:avLst/>
            </a:prstGeom>
            <a:noFill/>
          </p:spPr>
          <p:txBody>
            <a:bodyPr lIns="68559" tIns="34280" rIns="68559" bIns="34280">
              <a:spAutoFit/>
            </a:bodyPr>
            <a:lstStyle/>
            <a:p>
              <a:pPr>
                <a:defRPr/>
              </a:pPr>
              <a:r>
                <a:rPr lang="en-US" altLang="zh-CN" sz="1800" dirty="0">
                  <a:solidFill>
                    <a:schemeClr val="bg1"/>
                  </a:solidFill>
                  <a:latin typeface="Impact" panose="020B0806030902050204" pitchFamily="34" charset="0"/>
                </a:rPr>
                <a:t>CONTENTS</a:t>
              </a:r>
              <a:endParaRPr lang="zh-CN" altLang="en-US" sz="1800" dirty="0">
                <a:solidFill>
                  <a:schemeClr val="bg1"/>
                </a:solidFill>
                <a:latin typeface="Impact" panose="020B0806030902050204" pitchFamily="34" charset="0"/>
              </a:endParaRPr>
            </a:p>
          </p:txBody>
        </p:sp>
      </p:grpSp>
      <p:grpSp>
        <p:nvGrpSpPr>
          <p:cNvPr id="10" name="组合 9"/>
          <p:cNvGrpSpPr/>
          <p:nvPr/>
        </p:nvGrpSpPr>
        <p:grpSpPr>
          <a:xfrm>
            <a:off x="2994025" y="1415695"/>
            <a:ext cx="1414146" cy="1251305"/>
            <a:chOff x="1611947" y="2273139"/>
            <a:chExt cx="770977" cy="681829"/>
          </a:xfrm>
        </p:grpSpPr>
        <p:sp>
          <p:nvSpPr>
            <p:cNvPr id="34" name="矩形 33"/>
            <p:cNvSpPr/>
            <p:nvPr/>
          </p:nvSpPr>
          <p:spPr>
            <a:xfrm>
              <a:off x="1727110" y="2411091"/>
              <a:ext cx="543877" cy="543877"/>
            </a:xfrm>
            <a:prstGeom prst="rect">
              <a:avLst/>
            </a:prstGeom>
            <a:noFill/>
            <a:ln w="22225">
              <a:solidFill>
                <a:srgbClr val="404040">
                  <a:alpha val="94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p>
          </p:txBody>
        </p:sp>
        <p:sp>
          <p:nvSpPr>
            <p:cNvPr id="35" name="矩形 34"/>
            <p:cNvSpPr/>
            <p:nvPr/>
          </p:nvSpPr>
          <p:spPr>
            <a:xfrm>
              <a:off x="1611947" y="2309790"/>
              <a:ext cx="581660" cy="553720"/>
            </a:xfrm>
            <a:prstGeom prst="rect">
              <a:avLst/>
            </a:prstGeom>
            <a:solidFill>
              <a:srgbClr val="FF4E00"/>
            </a:solidFill>
            <a:ln w="222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6" name="文本框 9"/>
            <p:cNvSpPr txBox="1"/>
            <p:nvPr/>
          </p:nvSpPr>
          <p:spPr>
            <a:xfrm>
              <a:off x="1697124" y="2273139"/>
              <a:ext cx="685800" cy="560187"/>
            </a:xfrm>
            <a:prstGeom prst="rect">
              <a:avLst/>
            </a:prstGeom>
            <a:noFill/>
          </p:spPr>
          <p:txBody>
            <a:bodyPr wrap="square" lIns="68580" tIns="34290" rIns="68580" bIns="34290" rtlCol="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30000"/>
                </a:lnSpc>
              </a:pPr>
              <a:r>
                <a:rPr lang="en-US" altLang="zh-CN" sz="4800" dirty="0">
                  <a:solidFill>
                    <a:schemeClr val="bg1"/>
                  </a:solidFill>
                  <a:latin typeface="微软雅黑" panose="020B0503020204020204" pitchFamily="34" charset="-122"/>
                  <a:ea typeface="微软雅黑" panose="020B0503020204020204" pitchFamily="34" charset="-122"/>
                </a:rPr>
                <a:t>01</a:t>
              </a:r>
            </a:p>
          </p:txBody>
        </p:sp>
      </p:grpSp>
      <p:sp>
        <p:nvSpPr>
          <p:cNvPr id="11" name="矩形 10"/>
          <p:cNvSpPr/>
          <p:nvPr/>
        </p:nvSpPr>
        <p:spPr>
          <a:xfrm>
            <a:off x="5739765" y="4834255"/>
            <a:ext cx="3664585" cy="728345"/>
          </a:xfrm>
          <a:prstGeom prst="rect">
            <a:avLst/>
          </a:prstGeom>
        </p:spPr>
        <p:txBody>
          <a:bodyPr wrap="none">
            <a:noAutofit/>
          </a:bodyPr>
          <a:lstStyle/>
          <a:p>
            <a:pPr lvl="0" algn="l"/>
            <a:r>
              <a:rPr lang="zh-CN" altLang="en-US" sz="4400" dirty="0" smtClean="0">
                <a:solidFill>
                  <a:schemeClr val="tx1">
                    <a:lumMod val="75000"/>
                    <a:lumOff val="25000"/>
                  </a:schemeClr>
                </a:solidFill>
                <a:latin typeface="微软雅黑" panose="020B0503020204020204" pitchFamily="34" charset="-122"/>
                <a:ea typeface="微软雅黑" panose="020B0503020204020204" pitchFamily="34" charset="-122"/>
                <a:sym typeface="+mn-ea"/>
              </a:rPr>
              <a:t>应急管理与急救</a:t>
            </a:r>
            <a:endParaRPr lang="zh-CN" altLang="en-US" sz="4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 name="矩形 11"/>
          <p:cNvSpPr/>
          <p:nvPr/>
        </p:nvSpPr>
        <p:spPr>
          <a:xfrm>
            <a:off x="4607560" y="1668780"/>
            <a:ext cx="2239645" cy="730250"/>
          </a:xfrm>
          <a:prstGeom prst="rect">
            <a:avLst/>
          </a:prstGeom>
        </p:spPr>
        <p:txBody>
          <a:bodyPr wrap="none">
            <a:noAutofit/>
          </a:bodyPr>
          <a:lstStyle/>
          <a:p>
            <a:pPr lvl="0"/>
            <a:r>
              <a:rPr lang="zh-CN" altLang="en-US" sz="4400" dirty="0" smtClean="0">
                <a:solidFill>
                  <a:schemeClr val="tx1">
                    <a:lumMod val="75000"/>
                    <a:lumOff val="25000"/>
                  </a:schemeClr>
                </a:solidFill>
                <a:latin typeface="微软雅黑" panose="020B0503020204020204" pitchFamily="34" charset="-122"/>
                <a:ea typeface="微软雅黑" panose="020B0503020204020204" pitchFamily="34" charset="-122"/>
              </a:rPr>
              <a:t>事故警示</a:t>
            </a:r>
          </a:p>
        </p:txBody>
      </p:sp>
      <p:sp>
        <p:nvSpPr>
          <p:cNvPr id="14" name="矩形 13"/>
          <p:cNvSpPr/>
          <p:nvPr/>
        </p:nvSpPr>
        <p:spPr>
          <a:xfrm>
            <a:off x="4992370" y="3242310"/>
            <a:ext cx="6266180" cy="1322705"/>
          </a:xfrm>
          <a:prstGeom prst="rect">
            <a:avLst/>
          </a:prstGeom>
        </p:spPr>
        <p:txBody>
          <a:bodyPr wrap="none">
            <a:noAutofit/>
          </a:bodyPr>
          <a:lstStyle/>
          <a:p>
            <a:pPr lvl="0" algn="l"/>
            <a:r>
              <a:rPr lang="zh-CN" altLang="en-US" sz="3600" dirty="0" smtClean="0">
                <a:solidFill>
                  <a:schemeClr val="tx1">
                    <a:lumMod val="75000"/>
                    <a:lumOff val="25000"/>
                  </a:schemeClr>
                </a:solidFill>
                <a:latin typeface="微软雅黑" panose="020B0503020204020204" pitchFamily="34" charset="-122"/>
                <a:ea typeface="微软雅黑" panose="020B0503020204020204" pitchFamily="34" charset="-122"/>
              </a:rPr>
              <a:t>最新实施的相关安全</a:t>
            </a:r>
            <a:r>
              <a:rPr lang="zh-CN" altLang="en-US" sz="3600" dirty="0" smtClean="0">
                <a:solidFill>
                  <a:schemeClr val="tx1">
                    <a:lumMod val="75000"/>
                    <a:lumOff val="25000"/>
                  </a:schemeClr>
                </a:solidFill>
                <a:latin typeface="微软雅黑" panose="020B0503020204020204" pitchFamily="34" charset="-122"/>
                <a:ea typeface="微软雅黑" panose="020B0503020204020204" pitchFamily="34" charset="-122"/>
                <a:sym typeface="+mn-ea"/>
              </a:rPr>
              <a:t>标准</a:t>
            </a:r>
            <a:r>
              <a:rPr lang="zh-CN" altLang="en-US" sz="3600" dirty="0" smtClean="0">
                <a:solidFill>
                  <a:schemeClr val="tx1">
                    <a:lumMod val="75000"/>
                    <a:lumOff val="25000"/>
                  </a:schemeClr>
                </a:solidFill>
                <a:latin typeface="微软雅黑" panose="020B0503020204020204" pitchFamily="34" charset="-122"/>
                <a:ea typeface="微软雅黑" panose="020B0503020204020204" pitchFamily="34" charset="-122"/>
              </a:rPr>
              <a:t>及</a:t>
            </a:r>
            <a:r>
              <a:rPr lang="zh-CN" altLang="en-US" sz="3600" dirty="0" smtClean="0">
                <a:solidFill>
                  <a:schemeClr val="tx1">
                    <a:lumMod val="75000"/>
                    <a:lumOff val="25000"/>
                  </a:schemeClr>
                </a:solidFill>
                <a:latin typeface="微软雅黑" panose="020B0503020204020204" pitchFamily="34" charset="-122"/>
                <a:ea typeface="微软雅黑" panose="020B0503020204020204" pitchFamily="34" charset="-122"/>
                <a:sym typeface="+mn-ea"/>
              </a:rPr>
              <a:t>要求</a:t>
            </a:r>
          </a:p>
        </p:txBody>
      </p:sp>
      <p:grpSp>
        <p:nvGrpSpPr>
          <p:cNvPr id="66" name="组合 65"/>
          <p:cNvGrpSpPr/>
          <p:nvPr/>
        </p:nvGrpSpPr>
        <p:grpSpPr>
          <a:xfrm>
            <a:off x="3558540" y="3049139"/>
            <a:ext cx="1365250" cy="1273306"/>
            <a:chOff x="1356661" y="2261287"/>
            <a:chExt cx="742436" cy="693681"/>
          </a:xfrm>
        </p:grpSpPr>
        <p:sp>
          <p:nvSpPr>
            <p:cNvPr id="67" name="矩形 66"/>
            <p:cNvSpPr/>
            <p:nvPr/>
          </p:nvSpPr>
          <p:spPr>
            <a:xfrm>
              <a:off x="1471643" y="2411091"/>
              <a:ext cx="543018" cy="543877"/>
            </a:xfrm>
            <a:prstGeom prst="rect">
              <a:avLst/>
            </a:prstGeom>
            <a:noFill/>
            <a:ln w="22225">
              <a:solidFill>
                <a:srgbClr val="404040">
                  <a:alpha val="94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p>
          </p:txBody>
        </p:sp>
        <p:sp>
          <p:nvSpPr>
            <p:cNvPr id="68" name="矩形 67"/>
            <p:cNvSpPr/>
            <p:nvPr/>
          </p:nvSpPr>
          <p:spPr>
            <a:xfrm>
              <a:off x="1356661" y="2309790"/>
              <a:ext cx="580741" cy="553720"/>
            </a:xfrm>
            <a:prstGeom prst="rect">
              <a:avLst/>
            </a:prstGeom>
            <a:solidFill>
              <a:srgbClr val="4471C4"/>
            </a:solidFill>
            <a:ln w="222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72" name="文本框 9"/>
            <p:cNvSpPr txBox="1"/>
            <p:nvPr/>
          </p:nvSpPr>
          <p:spPr>
            <a:xfrm>
              <a:off x="1414591" y="2261287"/>
              <a:ext cx="684506" cy="560077"/>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30000"/>
                </a:lnSpc>
              </a:pPr>
              <a:r>
                <a:rPr lang="en-US" altLang="zh-CN" sz="4800" dirty="0">
                  <a:solidFill>
                    <a:schemeClr val="bg1"/>
                  </a:solidFill>
                  <a:latin typeface="微软雅黑" panose="020B0503020204020204" pitchFamily="34" charset="-122"/>
                  <a:ea typeface="微软雅黑" panose="020B0503020204020204" pitchFamily="34" charset="-122"/>
                </a:rPr>
                <a:t>02</a:t>
              </a:r>
            </a:p>
          </p:txBody>
        </p:sp>
      </p:grpSp>
      <p:grpSp>
        <p:nvGrpSpPr>
          <p:cNvPr id="73" name="组合 72"/>
          <p:cNvGrpSpPr/>
          <p:nvPr/>
        </p:nvGrpSpPr>
        <p:grpSpPr>
          <a:xfrm>
            <a:off x="4434205" y="4638038"/>
            <a:ext cx="1367155" cy="1281432"/>
            <a:chOff x="1514873" y="2256430"/>
            <a:chExt cx="744666" cy="698538"/>
          </a:xfrm>
        </p:grpSpPr>
        <p:sp>
          <p:nvSpPr>
            <p:cNvPr id="74" name="矩形 73"/>
            <p:cNvSpPr/>
            <p:nvPr/>
          </p:nvSpPr>
          <p:spPr>
            <a:xfrm>
              <a:off x="1643488" y="2411091"/>
              <a:ext cx="543409" cy="543877"/>
            </a:xfrm>
            <a:prstGeom prst="rect">
              <a:avLst/>
            </a:prstGeom>
            <a:noFill/>
            <a:ln w="22225">
              <a:solidFill>
                <a:srgbClr val="404040">
                  <a:alpha val="94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p>
          </p:txBody>
        </p:sp>
        <p:sp>
          <p:nvSpPr>
            <p:cNvPr id="75" name="矩形 74"/>
            <p:cNvSpPr/>
            <p:nvPr/>
          </p:nvSpPr>
          <p:spPr>
            <a:xfrm>
              <a:off x="1514873" y="2309790"/>
              <a:ext cx="581133" cy="553720"/>
            </a:xfrm>
            <a:prstGeom prst="rect">
              <a:avLst/>
            </a:prstGeom>
            <a:solidFill>
              <a:srgbClr val="00B050"/>
            </a:solidFill>
            <a:ln w="222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00B050"/>
                </a:solidFill>
              </a:endParaRPr>
            </a:p>
          </p:txBody>
        </p:sp>
        <p:sp>
          <p:nvSpPr>
            <p:cNvPr id="76" name="文本框 9"/>
            <p:cNvSpPr txBox="1"/>
            <p:nvPr/>
          </p:nvSpPr>
          <p:spPr>
            <a:xfrm>
              <a:off x="1574329" y="2256430"/>
              <a:ext cx="685210" cy="560422"/>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30000"/>
                </a:lnSpc>
              </a:pPr>
              <a:r>
                <a:rPr lang="en-US" altLang="zh-CN" sz="4800" dirty="0">
                  <a:solidFill>
                    <a:schemeClr val="bg1"/>
                  </a:solidFill>
                  <a:latin typeface="微软雅黑" panose="020B0503020204020204" pitchFamily="34" charset="-122"/>
                  <a:ea typeface="微软雅黑" panose="020B0503020204020204" pitchFamily="34" charset="-122"/>
                </a:rPr>
                <a:t>03</a:t>
              </a:r>
            </a:p>
          </p:txBody>
        </p:sp>
      </p:grpSp>
    </p:spTree>
  </p:cSld>
  <p:clrMapOvr>
    <a:masterClrMapping/>
  </p:clrMapOvr>
  <mc:AlternateContent xmlns:mc="http://schemas.openxmlformats.org/markup-compatibility/2006" xmlns:p14="http://schemas.microsoft.com/office/powerpoint/2010/main">
    <mc:Choice Requires="p14">
      <p:transition spd="slow" p14:dur="2000" advClick="0" advTm="1000">
        <p14:prism isContent="1" isInverted="1"/>
      </p:transition>
    </mc:Choice>
    <mc:Fallback xmlns="">
      <p:transition spd="slow" advClick="0" advTm="1000">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25"/>
          <p:cNvSpPr txBox="1">
            <a:spLocks noChangeArrowheads="1"/>
          </p:cNvSpPr>
          <p:nvPr/>
        </p:nvSpPr>
        <p:spPr bwMode="auto">
          <a:xfrm>
            <a:off x="533018" y="387459"/>
            <a:ext cx="7076649"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r>
              <a:rPr lang="zh-CN" altLang="en-US" sz="3200" b="1" dirty="0" smtClean="0">
                <a:solidFill>
                  <a:srgbClr val="C00000"/>
                </a:solidFill>
                <a:latin typeface="Arial" panose="020B0604020202020204" pitchFamily="34" charset="0"/>
                <a:ea typeface="黑体" panose="02010609060101010101" pitchFamily="49" charset="-122"/>
              </a:rPr>
              <a:t>全国第</a:t>
            </a:r>
            <a:r>
              <a:rPr lang="en-US" altLang="zh-CN" sz="3200" b="1" dirty="0" smtClean="0">
                <a:solidFill>
                  <a:srgbClr val="C00000"/>
                </a:solidFill>
                <a:latin typeface="Arial" panose="020B0604020202020204" pitchFamily="34" charset="0"/>
                <a:ea typeface="黑体" panose="02010609060101010101" pitchFamily="49" charset="-122"/>
              </a:rPr>
              <a:t>22</a:t>
            </a:r>
            <a:r>
              <a:rPr lang="zh-CN" altLang="en-US" sz="3200" b="1" dirty="0" smtClean="0">
                <a:solidFill>
                  <a:srgbClr val="C00000"/>
                </a:solidFill>
                <a:latin typeface="Arial" panose="020B0604020202020204" pitchFamily="34" charset="0"/>
                <a:ea typeface="黑体" panose="02010609060101010101" pitchFamily="49" charset="-122"/>
              </a:rPr>
              <a:t>个安全生产月事故</a:t>
            </a:r>
            <a:endParaRPr lang="ko-KR" altLang="en-US" sz="3200" b="1" dirty="0">
              <a:solidFill>
                <a:srgbClr val="C00000"/>
              </a:solidFill>
              <a:latin typeface="Arial" panose="020B0604020202020204" pitchFamily="34" charset="0"/>
              <a:ea typeface="黑体" panose="02010609060101010101" pitchFamily="49" charset="-122"/>
            </a:endParaRPr>
          </a:p>
        </p:txBody>
      </p:sp>
      <p:sp>
        <p:nvSpPr>
          <p:cNvPr id="5" name="矩形 4"/>
          <p:cNvSpPr/>
          <p:nvPr/>
        </p:nvSpPr>
        <p:spPr>
          <a:xfrm>
            <a:off x="526942" y="1181857"/>
            <a:ext cx="11065790" cy="1938020"/>
          </a:xfrm>
          <a:prstGeom prst="rect">
            <a:avLst/>
          </a:prstGeom>
        </p:spPr>
        <p:txBody>
          <a:bodyPr wrap="square">
            <a:spAutoFit/>
          </a:bodyPr>
          <a:lstStyle/>
          <a:p>
            <a:r>
              <a:rPr lang="zh-CN" altLang="en-US" sz="2400" b="1" dirty="0" smtClean="0"/>
              <a:t>事故</a:t>
            </a:r>
            <a:r>
              <a:rPr lang="en-US" altLang="zh-CN" sz="2400" b="1" dirty="0" smtClean="0"/>
              <a:t>3</a:t>
            </a:r>
            <a:r>
              <a:rPr lang="zh-CN" altLang="en-US" sz="2400" b="1" dirty="0" smtClean="0"/>
              <a:t>：浙江海宁一临时工棚爆燃致</a:t>
            </a:r>
            <a:r>
              <a:rPr lang="en-US" altLang="zh-CN" sz="2400" b="1" dirty="0" smtClean="0"/>
              <a:t>5</a:t>
            </a:r>
            <a:r>
              <a:rPr lang="zh-CN" altLang="en-US" sz="2400" b="1" dirty="0" smtClean="0"/>
              <a:t>死</a:t>
            </a:r>
            <a:endParaRPr lang="zh-CN" altLang="en-US" sz="2400" dirty="0" smtClean="0"/>
          </a:p>
          <a:p>
            <a:r>
              <a:rPr lang="zh-CN" altLang="en-US" sz="2400" dirty="0" smtClean="0"/>
              <a:t>“海宁发布”微信公众号消息，</a:t>
            </a:r>
            <a:r>
              <a:rPr lang="en-US" altLang="zh-CN" sz="2400" dirty="0" smtClean="0"/>
              <a:t>6</a:t>
            </a:r>
            <a:r>
              <a:rPr lang="zh-CN" altLang="en-US" sz="2400" dirty="0" smtClean="0"/>
              <a:t>月</a:t>
            </a:r>
            <a:r>
              <a:rPr lang="en-US" altLang="zh-CN" sz="2400" dirty="0" smtClean="0"/>
              <a:t>1</a:t>
            </a:r>
            <a:r>
              <a:rPr lang="zh-CN" altLang="en-US" sz="2400" dirty="0" smtClean="0"/>
              <a:t>日凌晨海宁市黄湾镇闸口村一临时工棚发生的爆燃，经初步调查，该临时工棚系一集装箱改装的室外非法柴油销售点。</a:t>
            </a:r>
            <a:r>
              <a:rPr lang="en-US" altLang="zh-CN" sz="2400" dirty="0" smtClean="0"/>
              <a:t>5</a:t>
            </a:r>
            <a:r>
              <a:rPr lang="zh-CN" altLang="en-US" sz="2400" dirty="0" smtClean="0"/>
              <a:t>月</a:t>
            </a:r>
            <a:r>
              <a:rPr lang="en-US" altLang="zh-CN" sz="2400" dirty="0" smtClean="0"/>
              <a:t>31</a:t>
            </a:r>
            <a:r>
              <a:rPr lang="zh-CN" altLang="en-US" sz="2400" dirty="0" smtClean="0"/>
              <a:t>日</a:t>
            </a:r>
            <a:r>
              <a:rPr lang="en-US" altLang="zh-CN" sz="2400" dirty="0" smtClean="0"/>
              <a:t>16</a:t>
            </a:r>
            <a:r>
              <a:rPr lang="zh-CN" altLang="en-US" sz="2400" dirty="0" smtClean="0"/>
              <a:t>时</a:t>
            </a:r>
            <a:r>
              <a:rPr lang="en-US" altLang="zh-CN" sz="2400" dirty="0" smtClean="0"/>
              <a:t>30</a:t>
            </a:r>
            <a:r>
              <a:rPr lang="zh-CN" altLang="en-US" sz="2400" dirty="0" smtClean="0"/>
              <a:t>分该箱体被应急管理部门暂时封存。当晚，当事人欲非法转移箱体内的油品，私自切割箱体时引发了爆燃。</a:t>
            </a:r>
          </a:p>
        </p:txBody>
      </p:sp>
      <p:sp>
        <p:nvSpPr>
          <p:cNvPr id="6" name="矩形 5"/>
          <p:cNvSpPr/>
          <p:nvPr/>
        </p:nvSpPr>
        <p:spPr>
          <a:xfrm>
            <a:off x="635431" y="4035716"/>
            <a:ext cx="10941803" cy="1200329"/>
          </a:xfrm>
          <a:prstGeom prst="rect">
            <a:avLst/>
          </a:prstGeom>
        </p:spPr>
        <p:txBody>
          <a:bodyPr wrap="square">
            <a:spAutoFit/>
          </a:bodyPr>
          <a:lstStyle/>
          <a:p>
            <a:r>
              <a:rPr lang="zh-CN" altLang="en-US" sz="2400" b="1" dirty="0" smtClean="0"/>
              <a:t>直接原因：</a:t>
            </a:r>
            <a:endParaRPr lang="zh-CN" altLang="en-US" sz="2400" dirty="0" smtClean="0"/>
          </a:p>
          <a:p>
            <a:r>
              <a:rPr lang="en-US" altLang="zh-CN" sz="2400" dirty="0" smtClean="0"/>
              <a:t>1.</a:t>
            </a:r>
            <a:r>
              <a:rPr lang="zh-CN" altLang="en-US" sz="2400" dirty="0" smtClean="0"/>
              <a:t>未对油箱内液体进行充分置换，私自切割油箱箱体。</a:t>
            </a:r>
          </a:p>
          <a:p>
            <a:r>
              <a:rPr lang="zh-CN" altLang="en-US" sz="2400" dirty="0" smtClean="0"/>
              <a:t> </a:t>
            </a:r>
          </a:p>
        </p:txBody>
      </p:sp>
    </p:spTree>
  </p:cSld>
  <p:clrMapOvr>
    <a:masterClrMapping/>
  </p:clrMapOvr>
  <p:transition spd="slow" advClick="0" advTm="1000">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25"/>
          <p:cNvSpPr txBox="1">
            <a:spLocks noChangeArrowheads="1"/>
          </p:cNvSpPr>
          <p:nvPr/>
        </p:nvSpPr>
        <p:spPr bwMode="auto">
          <a:xfrm>
            <a:off x="533018" y="387459"/>
            <a:ext cx="7076649"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eaLnBrk="1" hangingPunct="1"/>
            <a:r>
              <a:rPr lang="zh-CN" altLang="en-US" sz="3200" b="1" dirty="0" smtClean="0">
                <a:solidFill>
                  <a:srgbClr val="C00000"/>
                </a:solidFill>
                <a:latin typeface="Arial" panose="020B0604020202020204" pitchFamily="34" charset="0"/>
                <a:ea typeface="黑体" panose="02010609060101010101" pitchFamily="49" charset="-122"/>
              </a:rPr>
              <a:t>全国第</a:t>
            </a:r>
            <a:r>
              <a:rPr lang="en-US" altLang="zh-CN" sz="3200" b="1" dirty="0" smtClean="0">
                <a:solidFill>
                  <a:srgbClr val="C00000"/>
                </a:solidFill>
                <a:latin typeface="Arial" panose="020B0604020202020204" pitchFamily="34" charset="0"/>
                <a:ea typeface="黑体" panose="02010609060101010101" pitchFamily="49" charset="-122"/>
              </a:rPr>
              <a:t>22</a:t>
            </a:r>
            <a:r>
              <a:rPr lang="zh-CN" altLang="en-US" sz="3200" b="1" dirty="0" smtClean="0">
                <a:solidFill>
                  <a:srgbClr val="C00000"/>
                </a:solidFill>
                <a:latin typeface="Arial" panose="020B0604020202020204" pitchFamily="34" charset="0"/>
                <a:ea typeface="黑体" panose="02010609060101010101" pitchFamily="49" charset="-122"/>
              </a:rPr>
              <a:t>个安全生产月事故</a:t>
            </a:r>
            <a:endParaRPr lang="ko-KR" altLang="en-US" sz="3200" b="1" dirty="0">
              <a:solidFill>
                <a:srgbClr val="C00000"/>
              </a:solidFill>
              <a:latin typeface="Arial" panose="020B0604020202020204" pitchFamily="34" charset="0"/>
              <a:ea typeface="黑体" panose="02010609060101010101" pitchFamily="49" charset="-122"/>
            </a:endParaRPr>
          </a:p>
        </p:txBody>
      </p:sp>
      <p:sp>
        <p:nvSpPr>
          <p:cNvPr id="5" name="矩形 4"/>
          <p:cNvSpPr/>
          <p:nvPr/>
        </p:nvSpPr>
        <p:spPr>
          <a:xfrm>
            <a:off x="526942" y="1181857"/>
            <a:ext cx="11065790" cy="1938020"/>
          </a:xfrm>
          <a:prstGeom prst="rect">
            <a:avLst/>
          </a:prstGeom>
        </p:spPr>
        <p:txBody>
          <a:bodyPr wrap="square">
            <a:spAutoFit/>
          </a:bodyPr>
          <a:lstStyle/>
          <a:p>
            <a:r>
              <a:rPr lang="zh-CN" altLang="en-US" sz="2400" b="1" dirty="0" smtClean="0"/>
              <a:t>事故</a:t>
            </a:r>
            <a:r>
              <a:rPr lang="en-US" altLang="zh-CN" sz="2400" b="1" dirty="0" smtClean="0"/>
              <a:t>4</a:t>
            </a:r>
            <a:r>
              <a:rPr lang="zh-CN" altLang="en-US" sz="2400" b="1" dirty="0" smtClean="0"/>
              <a:t>：</a:t>
            </a:r>
            <a:r>
              <a:rPr lang="zh-CN" altLang="en-US" sz="2400" b="1" dirty="0" smtClean="0">
                <a:sym typeface="+mn-ea"/>
              </a:rPr>
              <a:t>湖南省常德一汽修厂</a:t>
            </a:r>
            <a:r>
              <a:rPr lang="zh-CN" altLang="en-US" sz="2400" b="1" dirty="0" smtClean="0"/>
              <a:t>爆燃致</a:t>
            </a:r>
            <a:r>
              <a:rPr lang="en-US" altLang="zh-CN" sz="2400" b="1" dirty="0" smtClean="0"/>
              <a:t>1</a:t>
            </a:r>
            <a:r>
              <a:rPr lang="zh-CN" altLang="en-US" sz="2400" b="1" dirty="0" smtClean="0"/>
              <a:t>死</a:t>
            </a:r>
            <a:r>
              <a:rPr lang="zh-CN" altLang="en-US" sz="2400" dirty="0" smtClean="0"/>
              <a:t/>
            </a:r>
            <a:br>
              <a:rPr lang="zh-CN" altLang="en-US" sz="2400" dirty="0" smtClean="0"/>
            </a:br>
            <a:endParaRPr lang="zh-CN" altLang="en-US" sz="2400" dirty="0" smtClean="0"/>
          </a:p>
          <a:p>
            <a:r>
              <a:rPr sz="2400" dirty="0" smtClean="0"/>
              <a:t>6月1日17时30分许，湖南省常德市桃源县郑家驿镇一汽修厂焊工黄某明在对一冷链车油箱进行焊接作业时发生爆燃，致冷链车受损、黄某明经抢救无效死亡。</a:t>
            </a:r>
          </a:p>
          <a:p>
            <a:r>
              <a:rPr sz="2400" dirty="0" smtClean="0"/>
              <a:t>经查未发现黄某明特种作业培训、考试和持证相关信息，属无证违规电焊作业。</a:t>
            </a:r>
          </a:p>
        </p:txBody>
      </p:sp>
      <p:sp>
        <p:nvSpPr>
          <p:cNvPr id="6" name="矩形 5"/>
          <p:cNvSpPr/>
          <p:nvPr/>
        </p:nvSpPr>
        <p:spPr>
          <a:xfrm>
            <a:off x="635635" y="3441065"/>
            <a:ext cx="4225925" cy="1198880"/>
          </a:xfrm>
          <a:prstGeom prst="rect">
            <a:avLst/>
          </a:prstGeom>
        </p:spPr>
        <p:txBody>
          <a:bodyPr wrap="square">
            <a:spAutoFit/>
          </a:bodyPr>
          <a:lstStyle/>
          <a:p>
            <a:r>
              <a:rPr lang="zh-CN" altLang="en-US" sz="2400" b="1" dirty="0" smtClean="0"/>
              <a:t>直接原因：</a:t>
            </a:r>
            <a:endParaRPr lang="zh-CN" altLang="en-US" sz="2400" dirty="0" smtClean="0"/>
          </a:p>
          <a:p>
            <a:r>
              <a:rPr lang="en-US" altLang="zh-CN" sz="2400" dirty="0" smtClean="0"/>
              <a:t>1.</a:t>
            </a:r>
            <a:r>
              <a:rPr lang="zh-CN" altLang="en-US" sz="2400" dirty="0" smtClean="0"/>
              <a:t>电焊人员未持证上岗作业。</a:t>
            </a:r>
          </a:p>
          <a:p>
            <a:r>
              <a:rPr lang="zh-CN" altLang="en-US" sz="2400" dirty="0" smtClean="0"/>
              <a:t> </a:t>
            </a:r>
          </a:p>
        </p:txBody>
      </p:sp>
      <p:pic>
        <p:nvPicPr>
          <p:cNvPr id="2" name="图片 1"/>
          <p:cNvPicPr/>
          <p:nvPr>
            <p:custDataLst>
              <p:tags r:id="rId1"/>
            </p:custDataLst>
          </p:nvPr>
        </p:nvPicPr>
        <p:blipFill>
          <a:blip r:embed="rId4"/>
          <a:stretch>
            <a:fillRect/>
          </a:stretch>
        </p:blipFill>
        <p:spPr>
          <a:xfrm>
            <a:off x="5015230" y="3119755"/>
            <a:ext cx="2411095" cy="3477895"/>
          </a:xfrm>
          <a:prstGeom prst="rect">
            <a:avLst/>
          </a:prstGeom>
          <a:noFill/>
          <a:ln w="9525">
            <a:noFill/>
          </a:ln>
        </p:spPr>
      </p:pic>
    </p:spTree>
  </p:cSld>
  <p:clrMapOvr>
    <a:masterClrMapping/>
  </p:clrMapOvr>
  <p:transition spd="slow" advClick="0" advTm="1000">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526942" y="1181857"/>
            <a:ext cx="11065790" cy="1938020"/>
          </a:xfrm>
          <a:prstGeom prst="rect">
            <a:avLst/>
          </a:prstGeom>
        </p:spPr>
        <p:txBody>
          <a:bodyPr wrap="square">
            <a:spAutoFit/>
          </a:bodyPr>
          <a:lstStyle/>
          <a:p>
            <a:r>
              <a:rPr lang="zh-CN" altLang="en-US" sz="2400" b="1" dirty="0" smtClean="0"/>
              <a:t>事故</a:t>
            </a:r>
            <a:r>
              <a:rPr lang="en-US" altLang="zh-CN" sz="2400" b="1" dirty="0" smtClean="0"/>
              <a:t>5</a:t>
            </a:r>
            <a:r>
              <a:rPr lang="zh-CN" altLang="en-US" sz="2400" b="1" dirty="0" smtClean="0"/>
              <a:t>：台湾省港口集装箱集散场叉车伤害</a:t>
            </a:r>
            <a:r>
              <a:rPr lang="en-US" altLang="zh-CN" sz="2400" b="1" dirty="0" smtClean="0"/>
              <a:t>1</a:t>
            </a:r>
            <a:r>
              <a:rPr lang="zh-CN" altLang="en-US" sz="2400" b="1" dirty="0" smtClean="0"/>
              <a:t>死</a:t>
            </a:r>
            <a:r>
              <a:rPr lang="zh-CN" altLang="en-US" sz="2400" dirty="0" smtClean="0"/>
              <a:t/>
            </a:r>
            <a:br>
              <a:rPr lang="zh-CN" altLang="en-US" sz="2400" dirty="0" smtClean="0"/>
            </a:br>
            <a:endParaRPr lang="zh-CN" altLang="en-US" sz="2400" dirty="0" smtClean="0"/>
          </a:p>
          <a:p>
            <a:r>
              <a:rPr lang="en-US" altLang="zh-CN" sz="2400" dirty="0" smtClean="0"/>
              <a:t>5</a:t>
            </a:r>
            <a:r>
              <a:rPr lang="zh-CN" altLang="en-US" sz="2400" dirty="0" smtClean="0"/>
              <a:t>月</a:t>
            </a:r>
            <a:r>
              <a:rPr lang="en-US" altLang="zh-CN" sz="2400" dirty="0" smtClean="0"/>
              <a:t>8</a:t>
            </a:r>
            <a:r>
              <a:rPr lang="zh-CN" altLang="en-US" sz="2400" dirty="0" smtClean="0"/>
              <a:t>日，台湾省台中市清水区港口集装箱集散场发生意外。一名</a:t>
            </a:r>
            <a:r>
              <a:rPr lang="en-US" altLang="zh-CN" sz="2400" dirty="0" smtClean="0"/>
              <a:t>58</a:t>
            </a:r>
            <a:r>
              <a:rPr lang="zh-CN" altLang="en-US" sz="2400" dirty="0" smtClean="0"/>
              <a:t>岁的货柜车驾驶员在场内行走时，</a:t>
            </a:r>
            <a:r>
              <a:rPr lang="zh-CN" altLang="en-US" sz="2400" b="1" dirty="0" smtClean="0"/>
              <a:t>被叉车撞到碾压。货柜车司机边走路边打电话</a:t>
            </a:r>
            <a:r>
              <a:rPr lang="zh-CN" altLang="en-US" sz="2400" dirty="0" smtClean="0"/>
              <a:t>，并未注意到右边的叉车。男子双腿从大腿以下开放性骨折，当场已无生命迹象。</a:t>
            </a:r>
          </a:p>
        </p:txBody>
      </p:sp>
      <p:sp>
        <p:nvSpPr>
          <p:cNvPr id="6" name="矩形 5"/>
          <p:cNvSpPr/>
          <p:nvPr/>
        </p:nvSpPr>
        <p:spPr>
          <a:xfrm>
            <a:off x="635431" y="4035716"/>
            <a:ext cx="10941803" cy="1569660"/>
          </a:xfrm>
          <a:prstGeom prst="rect">
            <a:avLst/>
          </a:prstGeom>
        </p:spPr>
        <p:txBody>
          <a:bodyPr wrap="square">
            <a:spAutoFit/>
          </a:bodyPr>
          <a:lstStyle/>
          <a:p>
            <a:r>
              <a:rPr lang="zh-CN" altLang="en-US" sz="2400" b="1" dirty="0" smtClean="0"/>
              <a:t>直接原因：</a:t>
            </a:r>
            <a:endParaRPr lang="zh-CN" altLang="en-US" sz="2400" dirty="0" smtClean="0"/>
          </a:p>
          <a:p>
            <a:r>
              <a:rPr lang="en-US" altLang="zh-CN" sz="2400" dirty="0" smtClean="0"/>
              <a:t>1.</a:t>
            </a:r>
            <a:r>
              <a:rPr lang="zh-CN" altLang="en-US" sz="2400" dirty="0" smtClean="0"/>
              <a:t>叉车司机未充分瞭望周边的驾驶环境。</a:t>
            </a:r>
            <a:endParaRPr lang="en-US" altLang="zh-CN" sz="2400" dirty="0" smtClean="0"/>
          </a:p>
          <a:p>
            <a:r>
              <a:rPr lang="en-US" altLang="zh-CN" sz="2400" dirty="0" smtClean="0"/>
              <a:t>2.</a:t>
            </a:r>
            <a:r>
              <a:rPr lang="zh-CN" altLang="en-US" sz="2400" dirty="0" smtClean="0"/>
              <a:t>货车司机专注打电话，未留意观察周边车辆。</a:t>
            </a:r>
          </a:p>
          <a:p>
            <a:r>
              <a:rPr lang="zh-CN" altLang="en-US" sz="2400" dirty="0" smtClean="0"/>
              <a:t> </a:t>
            </a:r>
          </a:p>
        </p:txBody>
      </p:sp>
    </p:spTree>
  </p:cSld>
  <p:clrMapOvr>
    <a:masterClrMapping/>
  </p:clrMapOvr>
  <p:transition spd="slow" advClick="0" advTm="1000">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526942" y="546439"/>
            <a:ext cx="11065790" cy="829945"/>
          </a:xfrm>
          <a:prstGeom prst="rect">
            <a:avLst/>
          </a:prstGeom>
        </p:spPr>
        <p:txBody>
          <a:bodyPr wrap="square">
            <a:spAutoFit/>
          </a:bodyPr>
          <a:lstStyle/>
          <a:p>
            <a:r>
              <a:rPr lang="zh-CN" altLang="en-US" sz="2400" b="1" dirty="0" smtClean="0"/>
              <a:t>事故</a:t>
            </a:r>
            <a:r>
              <a:rPr lang="en-US" altLang="zh-CN" sz="2400" b="1" dirty="0" smtClean="0"/>
              <a:t>5</a:t>
            </a:r>
            <a:r>
              <a:rPr lang="zh-CN" altLang="en-US" sz="2400" b="1" dirty="0" smtClean="0"/>
              <a:t>：台湾省港口集装箱集散场叉车伤害</a:t>
            </a:r>
            <a:r>
              <a:rPr lang="en-US" altLang="zh-CN" sz="2400" b="1" dirty="0" smtClean="0"/>
              <a:t>1</a:t>
            </a:r>
            <a:r>
              <a:rPr lang="zh-CN" altLang="en-US" sz="2400" b="1" dirty="0" smtClean="0"/>
              <a:t>死</a:t>
            </a:r>
            <a:r>
              <a:rPr lang="zh-CN" altLang="en-US" sz="2400" dirty="0" smtClean="0"/>
              <a:t/>
            </a:r>
            <a:br>
              <a:rPr lang="zh-CN" altLang="en-US" sz="2400" dirty="0" smtClean="0"/>
            </a:br>
            <a:endParaRPr lang="zh-CN" altLang="en-US" sz="2400" dirty="0" smtClean="0"/>
          </a:p>
        </p:txBody>
      </p:sp>
      <p:pic>
        <p:nvPicPr>
          <p:cNvPr id="7" name="图片 6" descr="640.gif"/>
          <p:cNvPicPr>
            <a:picLocks noChangeAspect="1"/>
          </p:cNvPicPr>
          <p:nvPr/>
        </p:nvPicPr>
        <p:blipFill>
          <a:blip r:embed="rId3"/>
          <a:stretch>
            <a:fillRect/>
          </a:stretch>
        </p:blipFill>
        <p:spPr>
          <a:xfrm>
            <a:off x="1210240" y="1430688"/>
            <a:ext cx="9732133" cy="4350180"/>
          </a:xfrm>
          <a:prstGeom prst="rect">
            <a:avLst/>
          </a:prstGeom>
        </p:spPr>
      </p:pic>
    </p:spTree>
  </p:cSld>
  <p:clrMapOvr>
    <a:masterClrMapping/>
  </p:clrMapOvr>
  <p:transition spd="slow" advClick="0" advTm="1000">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526942" y="546439"/>
            <a:ext cx="11065790" cy="829945"/>
          </a:xfrm>
          <a:prstGeom prst="rect">
            <a:avLst/>
          </a:prstGeom>
        </p:spPr>
        <p:txBody>
          <a:bodyPr wrap="square">
            <a:spAutoFit/>
          </a:bodyPr>
          <a:lstStyle/>
          <a:p>
            <a:r>
              <a:rPr lang="zh-CN" altLang="en-US" sz="2400" b="1" dirty="0" smtClean="0"/>
              <a:t>事故</a:t>
            </a:r>
            <a:r>
              <a:rPr lang="en-US" altLang="zh-CN" sz="2400" b="1" dirty="0" smtClean="0"/>
              <a:t>5</a:t>
            </a:r>
            <a:r>
              <a:rPr lang="zh-CN" altLang="en-US" sz="2400" b="1" dirty="0" smtClean="0"/>
              <a:t>：台湾省港口集装箱集散场叉车伤害</a:t>
            </a:r>
            <a:r>
              <a:rPr lang="en-US" altLang="zh-CN" sz="2400" b="1" dirty="0" smtClean="0"/>
              <a:t>1</a:t>
            </a:r>
            <a:r>
              <a:rPr lang="zh-CN" altLang="en-US" sz="2400" b="1" dirty="0" smtClean="0"/>
              <a:t>死</a:t>
            </a:r>
            <a:r>
              <a:rPr lang="zh-CN" altLang="en-US" sz="2400" dirty="0" smtClean="0"/>
              <a:t/>
            </a:r>
            <a:br>
              <a:rPr lang="zh-CN" altLang="en-US" sz="2400" dirty="0" smtClean="0"/>
            </a:br>
            <a:endParaRPr lang="zh-CN" altLang="en-US" sz="2400" dirty="0" smtClean="0"/>
          </a:p>
        </p:txBody>
      </p:sp>
      <p:pic>
        <p:nvPicPr>
          <p:cNvPr id="4" name="图片 3" descr="640.jpg"/>
          <p:cNvPicPr>
            <a:picLocks noChangeAspect="1"/>
          </p:cNvPicPr>
          <p:nvPr/>
        </p:nvPicPr>
        <p:blipFill>
          <a:blip r:embed="rId3"/>
          <a:stretch>
            <a:fillRect/>
          </a:stretch>
        </p:blipFill>
        <p:spPr>
          <a:xfrm>
            <a:off x="3333427" y="1155913"/>
            <a:ext cx="4896173" cy="4896173"/>
          </a:xfrm>
          <a:prstGeom prst="rect">
            <a:avLst/>
          </a:prstGeom>
        </p:spPr>
      </p:pic>
      <p:cxnSp>
        <p:nvCxnSpPr>
          <p:cNvPr id="8" name="直接箭头连接符 7"/>
          <p:cNvCxnSpPr/>
          <p:nvPr/>
        </p:nvCxnSpPr>
        <p:spPr>
          <a:xfrm>
            <a:off x="1751308" y="1766807"/>
            <a:ext cx="3409628" cy="1906291"/>
          </a:xfrm>
          <a:prstGeom prst="straightConnector1">
            <a:avLst/>
          </a:prstGeom>
          <a:ln w="57150">
            <a:solidFill>
              <a:schemeClr val="accent1"/>
            </a:solidFill>
            <a:prstDash val="sysDash"/>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Click="0" advTm="1000">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526942" y="546439"/>
            <a:ext cx="11065790" cy="1198880"/>
          </a:xfrm>
          <a:prstGeom prst="rect">
            <a:avLst/>
          </a:prstGeom>
        </p:spPr>
        <p:txBody>
          <a:bodyPr wrap="square">
            <a:spAutoFit/>
          </a:bodyPr>
          <a:lstStyle/>
          <a:p>
            <a:r>
              <a:rPr lang="zh-CN" altLang="en-US" sz="2400" b="1" dirty="0" smtClean="0"/>
              <a:t>事故</a:t>
            </a:r>
            <a:r>
              <a:rPr lang="en-US" altLang="zh-CN" sz="2400" b="1" dirty="0" smtClean="0"/>
              <a:t>6</a:t>
            </a:r>
            <a:r>
              <a:rPr lang="zh-CN" altLang="en-US" sz="2400" b="1" dirty="0" smtClean="0"/>
              <a:t>：</a:t>
            </a:r>
            <a:r>
              <a:rPr sz="2400" b="1" dirty="0" smtClean="0"/>
              <a:t>甘肃临夏溶解罐清理过程中发生有限空间事故致4死2伤</a:t>
            </a:r>
            <a:r>
              <a:rPr lang="zh-CN" altLang="en-US" sz="2400" dirty="0" smtClean="0"/>
              <a:t/>
            </a:r>
            <a:br>
              <a:rPr lang="zh-CN" altLang="en-US" sz="2400" dirty="0" smtClean="0"/>
            </a:br>
            <a:r>
              <a:rPr lang="zh-CN" altLang="en-US" sz="2400" dirty="0" smtClean="0"/>
              <a:t>5月7日，甘肃省临夏县华安生物制品有限责任公司工人在清理溶解罐时发生中毒窒息，因工友盲目施救造成伤亡扩大，致4人死亡、2人受伤。</a:t>
            </a:r>
          </a:p>
        </p:txBody>
      </p:sp>
      <p:sp>
        <p:nvSpPr>
          <p:cNvPr id="6" name="矩形 5"/>
          <p:cNvSpPr/>
          <p:nvPr>
            <p:custDataLst>
              <p:tags r:id="rId1"/>
            </p:custDataLst>
          </p:nvPr>
        </p:nvSpPr>
        <p:spPr>
          <a:xfrm>
            <a:off x="635635" y="3441065"/>
            <a:ext cx="3643630" cy="1568450"/>
          </a:xfrm>
          <a:prstGeom prst="rect">
            <a:avLst/>
          </a:prstGeom>
        </p:spPr>
        <p:txBody>
          <a:bodyPr wrap="square">
            <a:spAutoFit/>
          </a:bodyPr>
          <a:lstStyle/>
          <a:p>
            <a:r>
              <a:rPr lang="zh-CN" altLang="en-US" sz="2400" b="1" dirty="0" smtClean="0"/>
              <a:t>直接原因：</a:t>
            </a:r>
            <a:endParaRPr lang="zh-CN" altLang="en-US" sz="2400" dirty="0" smtClean="0"/>
          </a:p>
          <a:p>
            <a:r>
              <a:rPr lang="zh-CN" altLang="en-US" sz="2400" dirty="0" smtClean="0"/>
              <a:t>未按</a:t>
            </a:r>
            <a:r>
              <a:rPr lang="en-US" altLang="zh-CN" sz="2400" dirty="0" smtClean="0"/>
              <a:t>“</a:t>
            </a:r>
            <a:r>
              <a:rPr lang="zh-CN" altLang="en-US" sz="2400" dirty="0" smtClean="0"/>
              <a:t>七不准</a:t>
            </a:r>
            <a:r>
              <a:rPr lang="en-US" altLang="zh-CN" sz="2400" dirty="0" smtClean="0"/>
              <a:t>”</a:t>
            </a:r>
            <a:r>
              <a:rPr lang="zh-CN" altLang="en-US" sz="2400" dirty="0" smtClean="0"/>
              <a:t>要求进行有限空间作业，且盲目施救。</a:t>
            </a:r>
          </a:p>
          <a:p>
            <a:r>
              <a:rPr lang="zh-CN" altLang="en-US" sz="2400" dirty="0" smtClean="0"/>
              <a:t> </a:t>
            </a:r>
          </a:p>
        </p:txBody>
      </p:sp>
      <p:pic>
        <p:nvPicPr>
          <p:cNvPr id="2" name="图片 1" descr="微信截图_20230605163349"/>
          <p:cNvPicPr>
            <a:picLocks noChangeAspect="1"/>
          </p:cNvPicPr>
          <p:nvPr/>
        </p:nvPicPr>
        <p:blipFill>
          <a:blip r:embed="rId4"/>
          <a:stretch>
            <a:fillRect/>
          </a:stretch>
        </p:blipFill>
        <p:spPr>
          <a:xfrm>
            <a:off x="4594860" y="1913255"/>
            <a:ext cx="7248525" cy="4629150"/>
          </a:xfrm>
          <a:prstGeom prst="rect">
            <a:avLst/>
          </a:prstGeom>
        </p:spPr>
      </p:pic>
    </p:spTree>
  </p:cSld>
  <p:clrMapOvr>
    <a:masterClrMapping/>
  </p:clrMapOvr>
  <p:transition spd="slow" advClick="0" advTm="1000">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526942" y="546439"/>
            <a:ext cx="11065790" cy="2306955"/>
          </a:xfrm>
          <a:prstGeom prst="rect">
            <a:avLst/>
          </a:prstGeom>
        </p:spPr>
        <p:txBody>
          <a:bodyPr wrap="square">
            <a:spAutoFit/>
          </a:bodyPr>
          <a:lstStyle/>
          <a:p>
            <a:r>
              <a:rPr lang="zh-CN" altLang="en-US" sz="2400" b="1" dirty="0" smtClean="0"/>
              <a:t>事故</a:t>
            </a:r>
            <a:r>
              <a:rPr lang="en-US" altLang="zh-CN" sz="2400" b="1" dirty="0" smtClean="0"/>
              <a:t>7</a:t>
            </a:r>
            <a:r>
              <a:rPr lang="zh-CN" altLang="en-US" sz="2400" b="1" dirty="0" smtClean="0"/>
              <a:t>：</a:t>
            </a:r>
            <a:r>
              <a:rPr sz="2400" b="1" dirty="0" smtClean="0">
                <a:sym typeface="+mn-ea"/>
              </a:rPr>
              <a:t>山东聊城中化集团5.1爆炸</a:t>
            </a:r>
            <a:r>
              <a:rPr lang="zh-CN" sz="2400" b="1" dirty="0" smtClean="0">
                <a:sym typeface="+mn-ea"/>
              </a:rPr>
              <a:t>火灾</a:t>
            </a:r>
            <a:r>
              <a:rPr sz="2400" b="1" dirty="0" smtClean="0"/>
              <a:t>事故致9人遇难</a:t>
            </a:r>
            <a:r>
              <a:rPr lang="en-US" sz="2400" b="1" dirty="0" smtClean="0"/>
              <a:t>1</a:t>
            </a:r>
            <a:r>
              <a:rPr lang="zh-CN" altLang="en-US" sz="2400" b="1" dirty="0" smtClean="0"/>
              <a:t>人伤</a:t>
            </a:r>
            <a:r>
              <a:rPr lang="en-US" altLang="zh-CN" sz="2400" b="1" dirty="0" smtClean="0"/>
              <a:t>1</a:t>
            </a:r>
            <a:r>
              <a:rPr lang="zh-CN" altLang="en-US" sz="2400" b="1" dirty="0" smtClean="0"/>
              <a:t>人失联</a:t>
            </a:r>
            <a:r>
              <a:rPr lang="zh-CN" altLang="en-US" sz="2400" dirty="0" smtClean="0"/>
              <a:t/>
            </a:r>
            <a:br>
              <a:rPr lang="zh-CN" altLang="en-US" sz="2400" dirty="0" smtClean="0"/>
            </a:br>
            <a:r>
              <a:rPr lang="zh-CN" altLang="en-US" sz="2400" dirty="0" smtClean="0"/>
              <a:t>5月1日8时36分，鲁西化工集团股份有限公司全资子公司聊城鲁西双氧水新材料科技有限公司双氧水装置发生爆炸着火事故。当日12时20分，现场明火全部扑灭，泄漏已封堵完毕。经环保部门监测，目前周边大气环境正常。为全面排查安全隐患，双氧水装置已于第一时间停运，关联生产装置已停车。目前经调查核实，事故造成9人死亡、1人受伤、1人失联。目前，失联人员仍在全力搜救中。</a:t>
            </a:r>
          </a:p>
        </p:txBody>
      </p:sp>
      <p:sp>
        <p:nvSpPr>
          <p:cNvPr id="6" name="矩形 5"/>
          <p:cNvSpPr/>
          <p:nvPr>
            <p:custDataLst>
              <p:tags r:id="rId1"/>
            </p:custDataLst>
          </p:nvPr>
        </p:nvSpPr>
        <p:spPr>
          <a:xfrm>
            <a:off x="635635" y="3441065"/>
            <a:ext cx="10956925" cy="1938020"/>
          </a:xfrm>
          <a:prstGeom prst="rect">
            <a:avLst/>
          </a:prstGeom>
        </p:spPr>
        <p:txBody>
          <a:bodyPr wrap="square">
            <a:spAutoFit/>
          </a:bodyPr>
          <a:lstStyle/>
          <a:p>
            <a:r>
              <a:rPr lang="zh-CN" altLang="en-US" sz="2400" b="1" dirty="0" smtClean="0"/>
              <a:t>直接原因：</a:t>
            </a:r>
            <a:endParaRPr lang="zh-CN" altLang="en-US" sz="2400" dirty="0" smtClean="0"/>
          </a:p>
          <a:p>
            <a:r>
              <a:rPr lang="zh-CN" altLang="en-US" sz="2400" dirty="0" smtClean="0"/>
              <a:t>初步分析为，双氧水装置工作液配置釜用于回收工作液时，吸入大量70%浓度双氧水，釜内可能存在杂质造成双氧水剧烈分解，引发配置釜超压爆炸，造成现场人员伤亡，并波及相邻企业辛醇储罐及部分管线泄漏燃烧。</a:t>
            </a:r>
          </a:p>
          <a:p>
            <a:r>
              <a:rPr lang="zh-CN" altLang="en-US" sz="2400" dirty="0" smtClean="0"/>
              <a:t> </a:t>
            </a:r>
          </a:p>
        </p:txBody>
      </p:sp>
    </p:spTree>
  </p:cSld>
  <p:clrMapOvr>
    <a:masterClrMapping/>
  </p:clrMapOvr>
  <p:transition spd="slow" advClick="0" advTm="1000">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526942" y="546439"/>
            <a:ext cx="11065790" cy="1568450"/>
          </a:xfrm>
          <a:prstGeom prst="rect">
            <a:avLst/>
          </a:prstGeom>
        </p:spPr>
        <p:txBody>
          <a:bodyPr wrap="square">
            <a:spAutoFit/>
          </a:bodyPr>
          <a:lstStyle/>
          <a:p>
            <a:r>
              <a:rPr lang="zh-CN" altLang="en-US" sz="2400" b="1" dirty="0" smtClean="0"/>
              <a:t>事故</a:t>
            </a:r>
            <a:r>
              <a:rPr lang="en-US" altLang="zh-CN" sz="2400" b="1" dirty="0" smtClean="0"/>
              <a:t>8</a:t>
            </a:r>
            <a:r>
              <a:rPr lang="zh-CN" altLang="en-US" sz="2400" b="1" dirty="0" smtClean="0"/>
              <a:t>：</a:t>
            </a:r>
            <a:r>
              <a:rPr sz="2400" b="1" dirty="0" smtClean="0"/>
              <a:t>北京长峰医院火灾事故已致29人遇难</a:t>
            </a:r>
            <a:r>
              <a:rPr lang="en-US" sz="2400" b="1" dirty="0" smtClean="0"/>
              <a:t>39</a:t>
            </a:r>
            <a:r>
              <a:rPr lang="zh-CN" altLang="en-US" sz="2400" b="1" dirty="0" smtClean="0"/>
              <a:t>伤</a:t>
            </a:r>
            <a:r>
              <a:rPr lang="zh-CN" altLang="en-US" sz="2400" dirty="0" smtClean="0"/>
              <a:t/>
            </a:r>
            <a:br>
              <a:rPr lang="zh-CN" altLang="en-US" sz="2400" dirty="0" smtClean="0"/>
            </a:br>
            <a:r>
              <a:rPr lang="zh-CN" altLang="en-US" sz="2400" dirty="0" smtClean="0"/>
              <a:t>4月18日12时57分，北京长峰医院住院部东楼发生火情。截至19日6时，71名</a:t>
            </a:r>
          </a:p>
          <a:p>
            <a:r>
              <a:rPr lang="zh-CN" altLang="en-US" sz="2400" dirty="0" smtClean="0"/>
              <a:t>转运伤员中，在院治疗39人，出院3人，死亡29人。经初步调查，事故系医院住</a:t>
            </a:r>
          </a:p>
          <a:p>
            <a:r>
              <a:rPr lang="zh-CN" altLang="en-US" sz="2400" dirty="0" smtClean="0"/>
              <a:t>院部内部改造施工作业过程中产生的火花引燃现场可燃涂料的挥发物所致。</a:t>
            </a:r>
          </a:p>
        </p:txBody>
      </p:sp>
      <p:sp>
        <p:nvSpPr>
          <p:cNvPr id="6" name="矩形 5"/>
          <p:cNvSpPr/>
          <p:nvPr>
            <p:custDataLst>
              <p:tags r:id="rId1"/>
            </p:custDataLst>
          </p:nvPr>
        </p:nvSpPr>
        <p:spPr>
          <a:xfrm>
            <a:off x="635635" y="3441065"/>
            <a:ext cx="4225925" cy="1198880"/>
          </a:xfrm>
          <a:prstGeom prst="rect">
            <a:avLst/>
          </a:prstGeom>
        </p:spPr>
        <p:txBody>
          <a:bodyPr wrap="square">
            <a:spAutoFit/>
          </a:bodyPr>
          <a:lstStyle/>
          <a:p>
            <a:r>
              <a:rPr lang="zh-CN" altLang="en-US" sz="2400" b="1" dirty="0" smtClean="0"/>
              <a:t>直接原因：</a:t>
            </a:r>
            <a:endParaRPr lang="zh-CN" altLang="en-US" sz="2400" dirty="0" smtClean="0"/>
          </a:p>
          <a:p>
            <a:r>
              <a:rPr lang="zh-CN" altLang="en-US" sz="2400" dirty="0" smtClean="0"/>
              <a:t>企业外来施工单位违规动火。</a:t>
            </a:r>
          </a:p>
          <a:p>
            <a:r>
              <a:rPr lang="zh-CN" altLang="en-US" sz="2400" dirty="0" smtClean="0"/>
              <a:t> </a:t>
            </a:r>
          </a:p>
        </p:txBody>
      </p:sp>
      <p:pic>
        <p:nvPicPr>
          <p:cNvPr id="102" name="图片 101"/>
          <p:cNvPicPr/>
          <p:nvPr/>
        </p:nvPicPr>
        <p:blipFill>
          <a:blip r:embed="rId4"/>
          <a:stretch>
            <a:fillRect/>
          </a:stretch>
        </p:blipFill>
        <p:spPr>
          <a:xfrm>
            <a:off x="5139690" y="2279015"/>
            <a:ext cx="5447665" cy="4168140"/>
          </a:xfrm>
          <a:prstGeom prst="rect">
            <a:avLst/>
          </a:prstGeom>
          <a:noFill/>
          <a:ln w="9525">
            <a:noFill/>
          </a:ln>
        </p:spPr>
      </p:pic>
    </p:spTree>
  </p:cSld>
  <p:clrMapOvr>
    <a:masterClrMapping/>
  </p:clrMapOvr>
  <p:transition spd="slow" advClick="0" advTm="1000">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526942" y="546439"/>
            <a:ext cx="11065790" cy="1568450"/>
          </a:xfrm>
          <a:prstGeom prst="rect">
            <a:avLst/>
          </a:prstGeom>
        </p:spPr>
        <p:txBody>
          <a:bodyPr wrap="square">
            <a:spAutoFit/>
          </a:bodyPr>
          <a:lstStyle/>
          <a:p>
            <a:r>
              <a:rPr lang="zh-CN" altLang="en-US" sz="2400" b="1" dirty="0" smtClean="0"/>
              <a:t>事故</a:t>
            </a:r>
            <a:r>
              <a:rPr lang="en-US" altLang="zh-CN" sz="2400" b="1" dirty="0" smtClean="0"/>
              <a:t>9</a:t>
            </a:r>
            <a:r>
              <a:rPr lang="zh-CN" altLang="en-US" sz="2400" b="1" dirty="0" smtClean="0"/>
              <a:t>：</a:t>
            </a:r>
            <a:r>
              <a:rPr sz="2400" b="1" dirty="0" smtClean="0"/>
              <a:t>浙江金华“4·17”违规动火重大事故</a:t>
            </a:r>
            <a:r>
              <a:rPr lang="zh-CN" sz="2400" b="1" dirty="0" smtClean="0"/>
              <a:t>，</a:t>
            </a:r>
            <a:r>
              <a:rPr lang="en-US" altLang="zh-CN" sz="2400" b="1" dirty="0" smtClean="0"/>
              <a:t>11</a:t>
            </a:r>
            <a:r>
              <a:rPr lang="zh-CN" altLang="en-US" sz="2400" b="1" dirty="0" smtClean="0"/>
              <a:t>人死亡</a:t>
            </a:r>
            <a:r>
              <a:rPr lang="zh-CN" altLang="en-US" sz="2400" dirty="0" smtClean="0"/>
              <a:t/>
            </a:r>
            <a:br>
              <a:rPr lang="zh-CN" altLang="en-US" sz="2400" dirty="0" smtClean="0"/>
            </a:br>
            <a:r>
              <a:rPr lang="zh-CN" altLang="en-US" sz="2400" dirty="0" smtClean="0"/>
              <a:t>4月17日14时04分，浙江武义泉溪镇凤凰山工业区青云路68号浙江伟嘉利工贸有限公司的一幢制造木门的三层工业厂房起火，三楼有人被困。截至4月18日4时许，已完成两轮搜救工作，发现遇难人员11名。</a:t>
            </a:r>
          </a:p>
        </p:txBody>
      </p:sp>
      <p:pic>
        <p:nvPicPr>
          <p:cNvPr id="101" name="图片 100"/>
          <p:cNvPicPr/>
          <p:nvPr/>
        </p:nvPicPr>
        <p:blipFill>
          <a:blip r:embed="rId4"/>
          <a:stretch>
            <a:fillRect/>
          </a:stretch>
        </p:blipFill>
        <p:spPr>
          <a:xfrm>
            <a:off x="5238750" y="2697480"/>
            <a:ext cx="5132705" cy="3430270"/>
          </a:xfrm>
          <a:prstGeom prst="rect">
            <a:avLst/>
          </a:prstGeom>
          <a:noFill/>
          <a:ln w="9525">
            <a:noFill/>
          </a:ln>
        </p:spPr>
      </p:pic>
      <p:sp>
        <p:nvSpPr>
          <p:cNvPr id="6" name="矩形 5"/>
          <p:cNvSpPr/>
          <p:nvPr>
            <p:custDataLst>
              <p:tags r:id="rId1"/>
            </p:custDataLst>
          </p:nvPr>
        </p:nvSpPr>
        <p:spPr>
          <a:xfrm>
            <a:off x="635635" y="3441065"/>
            <a:ext cx="4225925" cy="1568450"/>
          </a:xfrm>
          <a:prstGeom prst="rect">
            <a:avLst/>
          </a:prstGeom>
        </p:spPr>
        <p:txBody>
          <a:bodyPr wrap="square">
            <a:spAutoFit/>
          </a:bodyPr>
          <a:lstStyle/>
          <a:p>
            <a:r>
              <a:rPr lang="zh-CN" altLang="en-US" sz="2400" b="1" dirty="0" smtClean="0"/>
              <a:t>直接原因：</a:t>
            </a:r>
            <a:endParaRPr lang="zh-CN" altLang="en-US" sz="2400" dirty="0" smtClean="0"/>
          </a:p>
          <a:p>
            <a:r>
              <a:rPr lang="zh-CN" altLang="en-US" sz="2400" dirty="0" smtClean="0"/>
              <a:t>企业违规动火致</a:t>
            </a:r>
            <a:r>
              <a:rPr lang="zh-CN" altLang="en-US" sz="2400" dirty="0" smtClean="0">
                <a:sym typeface="+mn-ea"/>
              </a:rPr>
              <a:t>木门、油漆、包装等</a:t>
            </a:r>
            <a:r>
              <a:rPr lang="zh-CN" altLang="en-US" sz="2400" dirty="0" smtClean="0"/>
              <a:t>燃烧物质起火。</a:t>
            </a:r>
          </a:p>
          <a:p>
            <a:r>
              <a:rPr lang="zh-CN" altLang="en-US" sz="2400" dirty="0" smtClean="0"/>
              <a:t> </a:t>
            </a:r>
          </a:p>
        </p:txBody>
      </p:sp>
    </p:spTree>
  </p:cSld>
  <p:clrMapOvr>
    <a:masterClrMapping/>
  </p:clrMapOvr>
  <p:transition spd="slow" advClick="0" advTm="1000">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85256" y="2731700"/>
            <a:ext cx="7656163" cy="1200329"/>
          </a:xfrm>
          <a:prstGeom prst="rect">
            <a:avLst/>
          </a:prstGeom>
        </p:spPr>
        <p:txBody>
          <a:bodyPr wrap="square">
            <a:spAutoFit/>
          </a:bodyPr>
          <a:lstStyle/>
          <a:p>
            <a:r>
              <a:rPr lang="zh-CN" altLang="en-US" sz="7200" b="1" dirty="0" smtClean="0">
                <a:hlinkClick r:id="rId3" action="ppaction://hlinkfile"/>
              </a:rPr>
              <a:t>事故警示教育视频</a:t>
            </a:r>
            <a:endParaRPr lang="zh-CN" altLang="en-US" sz="7200" dirty="0" smtClean="0"/>
          </a:p>
        </p:txBody>
      </p:sp>
    </p:spTree>
  </p:cSld>
  <p:clrMapOvr>
    <a:masterClrMapping/>
  </p:clrMapOvr>
  <p:transition spd="slow" advClick="0" advTm="1000">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957580" y="2731770"/>
            <a:ext cx="10299065" cy="1198880"/>
          </a:xfrm>
          <a:prstGeom prst="rect">
            <a:avLst/>
          </a:prstGeom>
        </p:spPr>
        <p:txBody>
          <a:bodyPr wrap="square">
            <a:spAutoFit/>
          </a:bodyPr>
          <a:lstStyle/>
          <a:p>
            <a:r>
              <a:rPr lang="zh-CN" altLang="en-US" sz="7200" b="1" dirty="0" smtClean="0">
                <a:hlinkClick r:id="rId3" action="ppaction://hlinkfile"/>
              </a:rPr>
              <a:t>安全生产月警示教育视频</a:t>
            </a:r>
            <a:endParaRPr lang="zh-CN" altLang="en-US" sz="7200" dirty="0" smtClean="0"/>
          </a:p>
        </p:txBody>
      </p:sp>
    </p:spTree>
  </p:cSld>
  <p:clrMapOvr>
    <a:masterClrMapping/>
  </p:clrMapOvr>
  <p:transition spd="slow" advClick="0" advTm="1000">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email"/>
          <a:stretch>
            <a:fillRect/>
          </a:stretch>
        </p:blipFill>
        <p:spPr>
          <a:xfrm>
            <a:off x="-1" y="0"/>
            <a:ext cx="12189421" cy="6858000"/>
          </a:xfrm>
          <a:prstGeom prst="rect">
            <a:avLst/>
          </a:prstGeom>
        </p:spPr>
      </p:pic>
      <p:sp>
        <p:nvSpPr>
          <p:cNvPr id="28" name="文本框 27"/>
          <p:cNvSpPr txBox="1"/>
          <p:nvPr/>
        </p:nvSpPr>
        <p:spPr>
          <a:xfrm>
            <a:off x="2492075" y="3685072"/>
            <a:ext cx="2247208" cy="2061433"/>
          </a:xfrm>
          <a:prstGeom prst="rect">
            <a:avLst/>
          </a:prstGeom>
          <a:noFill/>
        </p:spPr>
        <p:txBody>
          <a:bodyPr wrap="square" lIns="91412" tIns="45706" rIns="91412" bIns="45706" rtlCol="0">
            <a:spAutoFit/>
          </a:bodyPr>
          <a:lstStyle/>
          <a:p>
            <a:pPr algn="ctr"/>
            <a:r>
              <a:rPr lang="en-US" altLang="zh-CN" sz="12795" dirty="0" smtClean="0">
                <a:solidFill>
                  <a:schemeClr val="accent1"/>
                </a:solidFill>
                <a:latin typeface="Impact" panose="020B0806030902050204" pitchFamily="34" charset="0"/>
              </a:rPr>
              <a:t>2</a:t>
            </a:r>
            <a:endParaRPr lang="zh-CN" altLang="en-US" sz="12795" dirty="0">
              <a:solidFill>
                <a:schemeClr val="accent1"/>
              </a:solidFill>
              <a:latin typeface="Impact" panose="020B0806030902050204" pitchFamily="34" charset="0"/>
            </a:endParaRPr>
          </a:p>
        </p:txBody>
      </p:sp>
      <p:sp>
        <p:nvSpPr>
          <p:cNvPr id="29" name="矩形 28"/>
          <p:cNvSpPr/>
          <p:nvPr/>
        </p:nvSpPr>
        <p:spPr>
          <a:xfrm>
            <a:off x="4449445" y="4322445"/>
            <a:ext cx="7393940" cy="705485"/>
          </a:xfrm>
          <a:prstGeom prst="rect">
            <a:avLst/>
          </a:prstGeom>
        </p:spPr>
        <p:txBody>
          <a:bodyPr wrap="square" lIns="91412" tIns="45706" rIns="91412" bIns="45706">
            <a:spAutoFit/>
          </a:bodyPr>
          <a:lstStyle/>
          <a:p>
            <a:pPr lvl="0"/>
            <a:r>
              <a:rPr lang="zh-CN" altLang="en-US" sz="4000" b="1" dirty="0" smtClean="0">
                <a:solidFill>
                  <a:schemeClr val="accent1"/>
                </a:solidFill>
                <a:latin typeface="微软雅黑" panose="020B0503020204020204" pitchFamily="34" charset="-122"/>
                <a:ea typeface="微软雅黑" panose="020B0503020204020204" pitchFamily="34" charset="-122"/>
              </a:rPr>
              <a:t>最新实施的相关安全</a:t>
            </a:r>
            <a:r>
              <a:rPr lang="zh-CN" altLang="en-US" sz="4000" b="1" dirty="0" smtClean="0">
                <a:solidFill>
                  <a:schemeClr val="accent1"/>
                </a:solidFill>
                <a:latin typeface="微软雅黑" panose="020B0503020204020204" pitchFamily="34" charset="-122"/>
                <a:ea typeface="微软雅黑" panose="020B0503020204020204" pitchFamily="34" charset="-122"/>
                <a:sym typeface="+mn-ea"/>
              </a:rPr>
              <a:t>标准及</a:t>
            </a:r>
            <a:r>
              <a:rPr lang="zh-CN" altLang="en-US" sz="4000" b="1" dirty="0" smtClean="0">
                <a:solidFill>
                  <a:schemeClr val="accent1"/>
                </a:solidFill>
                <a:latin typeface="微软雅黑" panose="020B0503020204020204" pitchFamily="34" charset="-122"/>
                <a:ea typeface="微软雅黑" panose="020B0503020204020204" pitchFamily="34" charset="-122"/>
              </a:rPr>
              <a:t>要求</a:t>
            </a:r>
          </a:p>
        </p:txBody>
      </p:sp>
      <p:sp>
        <p:nvSpPr>
          <p:cNvPr id="6" name="矩形 5"/>
          <p:cNvSpPr/>
          <p:nvPr/>
        </p:nvSpPr>
        <p:spPr>
          <a:xfrm>
            <a:off x="4173222" y="5297045"/>
            <a:ext cx="7632000" cy="945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Click="0" advTm="1000">
        <p14:prism isContent="1" isInverted="1"/>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1000"/>
                                        <p:tgtEl>
                                          <p:spTgt spid="28"/>
                                        </p:tgtEl>
                                      </p:cBhvr>
                                    </p:animEffect>
                                    <p:anim calcmode="lin" valueType="num">
                                      <p:cBhvr>
                                        <p:cTn id="8" dur="1000" fill="hold"/>
                                        <p:tgtEl>
                                          <p:spTgt spid="28"/>
                                        </p:tgtEl>
                                        <p:attrNameLst>
                                          <p:attrName>ppt_x</p:attrName>
                                        </p:attrNameLst>
                                      </p:cBhvr>
                                      <p:tavLst>
                                        <p:tav tm="0">
                                          <p:val>
                                            <p:strVal val="#ppt_x"/>
                                          </p:val>
                                        </p:tav>
                                        <p:tav tm="100000">
                                          <p:val>
                                            <p:strVal val="#ppt_x"/>
                                          </p:val>
                                        </p:tav>
                                      </p:tavLst>
                                    </p:anim>
                                    <p:anim calcmode="lin" valueType="num">
                                      <p:cBhvr>
                                        <p:cTn id="9" dur="1000" fill="hold"/>
                                        <p:tgtEl>
                                          <p:spTgt spid="2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600"/>
                                  </p:stCondLst>
                                  <p:iterate type="lt">
                                    <p:tmPct val="2000"/>
                                  </p:iterate>
                                  <p:childTnLst>
                                    <p:set>
                                      <p:cBhvr>
                                        <p:cTn id="11" dur="1" fill="hold">
                                          <p:stCondLst>
                                            <p:cond delay="0"/>
                                          </p:stCondLst>
                                        </p:cTn>
                                        <p:tgtEl>
                                          <p:spTgt spid="29"/>
                                        </p:tgtEl>
                                        <p:attrNameLst>
                                          <p:attrName>style.visibility</p:attrName>
                                        </p:attrNameLst>
                                      </p:cBhvr>
                                      <p:to>
                                        <p:strVal val="visible"/>
                                      </p:to>
                                    </p:set>
                                    <p:animEffect transition="in" filter="fade">
                                      <p:cBhvr>
                                        <p:cTn id="12" dur="500"/>
                                        <p:tgtEl>
                                          <p:spTgt spid="29"/>
                                        </p:tgtEl>
                                      </p:cBhvr>
                                    </p:animEffect>
                                    <p:anim calcmode="lin" valueType="num">
                                      <p:cBhvr>
                                        <p:cTn id="13" dur="500" fill="hold"/>
                                        <p:tgtEl>
                                          <p:spTgt spid="29"/>
                                        </p:tgtEl>
                                        <p:attrNameLst>
                                          <p:attrName>ppt_x</p:attrName>
                                        </p:attrNameLst>
                                      </p:cBhvr>
                                      <p:tavLst>
                                        <p:tav tm="0">
                                          <p:val>
                                            <p:strVal val="#ppt_x"/>
                                          </p:val>
                                        </p:tav>
                                        <p:tav tm="100000">
                                          <p:val>
                                            <p:strVal val="#ppt_x"/>
                                          </p:val>
                                        </p:tav>
                                      </p:tavLst>
                                    </p:anim>
                                    <p:anim calcmode="lin" valueType="num">
                                      <p:cBhvr>
                                        <p:cTn id="14"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788274" y="307455"/>
            <a:ext cx="10293013" cy="521970"/>
          </a:xfrm>
          <a:prstGeom prst="rect">
            <a:avLst/>
          </a:prstGeom>
          <a:noFill/>
        </p:spPr>
        <p:txBody>
          <a:bodyPr wrap="square" rtlCol="0">
            <a:spAutoFit/>
          </a:bodyPr>
          <a:lstStyle/>
          <a:p>
            <a:r>
              <a:rPr lang="en-US" altLang="zh-CN" sz="2800" b="1" dirty="0" smtClean="0"/>
              <a:t>2.1《</a:t>
            </a:r>
            <a:r>
              <a:rPr lang="zh-CN" altLang="en-US" sz="2800" b="1" dirty="0" smtClean="0"/>
              <a:t>场</a:t>
            </a:r>
            <a:r>
              <a:rPr lang="en-US" altLang="zh-CN" sz="2800" b="1" dirty="0" smtClean="0"/>
              <a:t>(</a:t>
            </a:r>
            <a:r>
              <a:rPr lang="zh-CN" altLang="en-US" sz="2800" b="1" dirty="0" smtClean="0"/>
              <a:t>厂</a:t>
            </a:r>
            <a:r>
              <a:rPr lang="en-US" altLang="zh-CN" sz="2800" b="1" dirty="0" smtClean="0"/>
              <a:t>)</a:t>
            </a:r>
            <a:r>
              <a:rPr lang="zh-CN" altLang="en-US" sz="2800" b="1" dirty="0" smtClean="0"/>
              <a:t>内专用机动车辆安全技术规程</a:t>
            </a:r>
            <a:r>
              <a:rPr lang="en-US" altLang="zh-CN" sz="2800" b="1" dirty="0" smtClean="0"/>
              <a:t>》</a:t>
            </a:r>
            <a:r>
              <a:rPr lang="zh-CN" altLang="en-US" sz="2800" b="1" dirty="0" smtClean="0"/>
              <a:t>（</a:t>
            </a:r>
            <a:r>
              <a:rPr lang="en-US" altLang="zh-CN" sz="2800" b="1" dirty="0" smtClean="0"/>
              <a:t>TSG 81—2022</a:t>
            </a:r>
            <a:r>
              <a:rPr lang="zh-CN" altLang="en-US" sz="2800" b="1" dirty="0" smtClean="0"/>
              <a:t>）</a:t>
            </a:r>
            <a:endParaRPr lang="zh-CN" altLang="en-US" sz="2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五边形 2"/>
          <p:cNvSpPr>
            <a:spLocks noChangeArrowheads="1"/>
          </p:cNvSpPr>
          <p:nvPr/>
        </p:nvSpPr>
        <p:spPr bwMode="auto">
          <a:xfrm>
            <a:off x="0" y="317501"/>
            <a:ext cx="698227"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0" tIns="45700" rIns="91400" bIns="45700"/>
          <a:lstStyle/>
          <a:p>
            <a:endParaRPr lang="zh-CN" altLang="en-US"/>
          </a:p>
        </p:txBody>
      </p:sp>
      <p:pic>
        <p:nvPicPr>
          <p:cNvPr id="6" name="图片 5" descr="640 (1).jpg"/>
          <p:cNvPicPr>
            <a:picLocks noChangeAspect="1"/>
          </p:cNvPicPr>
          <p:nvPr/>
        </p:nvPicPr>
        <p:blipFill>
          <a:blip r:embed="rId3"/>
          <a:stretch>
            <a:fillRect/>
          </a:stretch>
        </p:blipFill>
        <p:spPr>
          <a:xfrm>
            <a:off x="247973" y="922777"/>
            <a:ext cx="3863474" cy="5462522"/>
          </a:xfrm>
          <a:prstGeom prst="rect">
            <a:avLst/>
          </a:prstGeom>
        </p:spPr>
      </p:pic>
      <p:sp>
        <p:nvSpPr>
          <p:cNvPr id="7" name="矩形 6"/>
          <p:cNvSpPr/>
          <p:nvPr/>
        </p:nvSpPr>
        <p:spPr>
          <a:xfrm>
            <a:off x="4246536" y="914475"/>
            <a:ext cx="7671661" cy="4832092"/>
          </a:xfrm>
          <a:prstGeom prst="rect">
            <a:avLst/>
          </a:prstGeom>
        </p:spPr>
        <p:txBody>
          <a:bodyPr wrap="square">
            <a:spAutoFit/>
          </a:bodyPr>
          <a:lstStyle/>
          <a:p>
            <a:pPr indent="-342900"/>
            <a:r>
              <a:rPr lang="en-US" altLang="zh-CN" sz="2800" dirty="0" smtClean="0"/>
              <a:t>1.</a:t>
            </a:r>
            <a:r>
              <a:rPr lang="zh-CN" altLang="en-US" sz="2800" dirty="0" smtClean="0"/>
              <a:t>在新规程中，将叉车的定期检验周期由原来的</a:t>
            </a:r>
            <a:r>
              <a:rPr lang="en-US" altLang="zh-CN" sz="2800" dirty="0" smtClean="0"/>
              <a:t>1</a:t>
            </a:r>
            <a:r>
              <a:rPr lang="zh-CN" altLang="en-US" sz="2800" dirty="0" smtClean="0"/>
              <a:t>年调整为</a:t>
            </a:r>
            <a:r>
              <a:rPr lang="en-US" altLang="zh-CN" sz="2800" dirty="0" smtClean="0">
                <a:solidFill>
                  <a:srgbClr val="FF0000"/>
                </a:solidFill>
              </a:rPr>
              <a:t>2</a:t>
            </a:r>
            <a:r>
              <a:rPr lang="zh-CN" altLang="en-US" sz="2800" dirty="0" smtClean="0">
                <a:solidFill>
                  <a:srgbClr val="FF0000"/>
                </a:solidFill>
              </a:rPr>
              <a:t>年</a:t>
            </a:r>
            <a:r>
              <a:rPr lang="zh-CN" altLang="en-US" sz="2800" dirty="0" smtClean="0"/>
              <a:t>。</a:t>
            </a:r>
            <a:r>
              <a:rPr lang="en-US" altLang="zh-CN" sz="2800" dirty="0" smtClean="0"/>
              <a:t>4.2.1.2 </a:t>
            </a:r>
            <a:r>
              <a:rPr lang="zh-CN" altLang="en-US" sz="2800" dirty="0" smtClean="0"/>
              <a:t>定期检验周期在用叉车的定期检验每</a:t>
            </a:r>
            <a:r>
              <a:rPr lang="en-US" altLang="zh-CN" sz="2800" dirty="0" smtClean="0"/>
              <a:t>2</a:t>
            </a:r>
            <a:r>
              <a:rPr lang="zh-CN" altLang="en-US" sz="2800" dirty="0" smtClean="0"/>
              <a:t>年</a:t>
            </a:r>
            <a:r>
              <a:rPr lang="en-US" altLang="zh-CN" sz="2800" dirty="0" smtClean="0"/>
              <a:t>1</a:t>
            </a:r>
            <a:r>
              <a:rPr lang="zh-CN" altLang="en-US" sz="2800" dirty="0" smtClean="0"/>
              <a:t>次</a:t>
            </a:r>
            <a:r>
              <a:rPr lang="en-US" altLang="zh-CN" sz="2800" dirty="0" smtClean="0"/>
              <a:t>;</a:t>
            </a:r>
            <a:r>
              <a:rPr lang="zh-CN" altLang="en-US" sz="2800" dirty="0" smtClean="0"/>
              <a:t>在用非公路用旅游观光车辆的定期检验每年</a:t>
            </a:r>
            <a:r>
              <a:rPr lang="en-US" altLang="zh-CN" sz="2800" dirty="0" smtClean="0"/>
              <a:t>1</a:t>
            </a:r>
            <a:r>
              <a:rPr lang="zh-CN" altLang="en-US" sz="2800" dirty="0" smtClean="0"/>
              <a:t>次。在检验合格有效期届满前一个月向特种设备检验机构提出定期检验要求。</a:t>
            </a:r>
            <a:endParaRPr lang="en-US" altLang="zh-CN" sz="2800" dirty="0" smtClean="0"/>
          </a:p>
          <a:p>
            <a:pPr indent="-342900"/>
            <a:endParaRPr lang="zh-CN" altLang="en-US" sz="2800" dirty="0" smtClean="0"/>
          </a:p>
          <a:p>
            <a:pPr indent="-342900"/>
            <a:r>
              <a:rPr lang="en-US" altLang="zh-CN" sz="2800" dirty="0" smtClean="0"/>
              <a:t>2.</a:t>
            </a:r>
            <a:r>
              <a:rPr lang="zh-CN" altLang="en-US" sz="2800" dirty="0" smtClean="0"/>
              <a:t>乘驾式叉车和观光车辆应当设置由司机控制、能够发出清晰声响的警示装置</a:t>
            </a:r>
            <a:r>
              <a:rPr lang="en-US" altLang="zh-CN" sz="2800" dirty="0" smtClean="0"/>
              <a:t>(</a:t>
            </a:r>
            <a:r>
              <a:rPr lang="zh-CN" altLang="en-US" sz="2800" dirty="0" smtClean="0"/>
              <a:t>至少包括</a:t>
            </a:r>
            <a:r>
              <a:rPr lang="zh-CN" altLang="en-US" sz="2800" dirty="0" smtClean="0">
                <a:solidFill>
                  <a:srgbClr val="FF0000"/>
                </a:solidFill>
              </a:rPr>
              <a:t>喇叭、倒车蜂鸣器</a:t>
            </a:r>
            <a:r>
              <a:rPr lang="en-US" altLang="zh-CN" sz="2800" dirty="0" smtClean="0"/>
              <a:t>)</a:t>
            </a:r>
            <a:r>
              <a:rPr lang="zh-CN" altLang="en-US" sz="2800" dirty="0" smtClean="0"/>
              <a:t>；额定起重量不大于 </a:t>
            </a:r>
            <a:r>
              <a:rPr lang="en-US" altLang="zh-CN" sz="2800" dirty="0" smtClean="0"/>
              <a:t>10000kg</a:t>
            </a:r>
            <a:r>
              <a:rPr lang="zh-CN" altLang="en-US" sz="2800" dirty="0" smtClean="0"/>
              <a:t>坐驾平衡重式叉车和坐驾侧面式叉车</a:t>
            </a:r>
            <a:r>
              <a:rPr lang="en-US" altLang="zh-CN" sz="2800" dirty="0" smtClean="0"/>
              <a:t>(</a:t>
            </a:r>
            <a:r>
              <a:rPr lang="zh-CN" altLang="en-US" sz="2800" dirty="0" smtClean="0"/>
              <a:t>单侧</a:t>
            </a:r>
            <a:r>
              <a:rPr lang="en-US" altLang="zh-CN" sz="2800" dirty="0" smtClean="0"/>
              <a:t>)</a:t>
            </a:r>
            <a:r>
              <a:rPr lang="zh-CN" altLang="en-US" sz="2800" dirty="0" smtClean="0"/>
              <a:t>应当配备司机防护约束装置，如</a:t>
            </a:r>
            <a:r>
              <a:rPr lang="zh-CN" altLang="en-US" sz="2800" dirty="0" smtClean="0">
                <a:solidFill>
                  <a:srgbClr val="FF0000"/>
                </a:solidFill>
              </a:rPr>
              <a:t>配备安全带</a:t>
            </a:r>
            <a:r>
              <a:rPr lang="zh-CN" altLang="en-US" sz="2800" dirty="0" smtClean="0"/>
              <a:t>。</a:t>
            </a:r>
          </a:p>
        </p:txBody>
      </p:sp>
    </p:spTree>
  </p:cSld>
  <p:clrMapOvr>
    <a:masterClrMapping/>
  </p:clrMapOvr>
  <mc:AlternateContent xmlns:mc="http://schemas.openxmlformats.org/markup-compatibility/2006" xmlns:p14="http://schemas.microsoft.com/office/powerpoint/2010/main">
    <mc:Choice Requires="p14">
      <p:transition spd="slow" p14:dur="2000" advClick="0" advTm="1000">
        <p14:prism isContent="1" isInverted="1"/>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300" fill="hold"/>
                                        <p:tgtEl>
                                          <p:spTgt spid="44"/>
                                        </p:tgtEl>
                                        <p:attrNameLst>
                                          <p:attrName>ppt_x</p:attrName>
                                        </p:attrNameLst>
                                      </p:cBhvr>
                                      <p:tavLst>
                                        <p:tav tm="0">
                                          <p:val>
                                            <p:strVal val="0-#ppt_w/2"/>
                                          </p:val>
                                        </p:tav>
                                        <p:tav tm="100000">
                                          <p:val>
                                            <p:strVal val="#ppt_x"/>
                                          </p:val>
                                        </p:tav>
                                      </p:tavLst>
                                    </p:anim>
                                    <p:anim calcmode="lin" valueType="num">
                                      <p:cBhvr additive="base">
                                        <p:cTn id="8" dur="3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788274" y="307455"/>
            <a:ext cx="10293013" cy="523220"/>
          </a:xfrm>
          <a:prstGeom prst="rect">
            <a:avLst/>
          </a:prstGeom>
          <a:noFill/>
        </p:spPr>
        <p:txBody>
          <a:bodyPr wrap="square" rtlCol="0">
            <a:spAutoFit/>
          </a:bodyPr>
          <a:lstStyle/>
          <a:p>
            <a:r>
              <a:rPr lang="en-US" altLang="zh-CN" sz="2800" b="1" dirty="0" smtClean="0"/>
              <a:t>《</a:t>
            </a:r>
            <a:r>
              <a:rPr lang="zh-CN" altLang="en-US" sz="2800" b="1" dirty="0" smtClean="0"/>
              <a:t>场</a:t>
            </a:r>
            <a:r>
              <a:rPr lang="en-US" altLang="zh-CN" sz="2800" b="1" dirty="0" smtClean="0"/>
              <a:t>(</a:t>
            </a:r>
            <a:r>
              <a:rPr lang="zh-CN" altLang="en-US" sz="2800" b="1" dirty="0" smtClean="0"/>
              <a:t>厂</a:t>
            </a:r>
            <a:r>
              <a:rPr lang="en-US" altLang="zh-CN" sz="2800" b="1" dirty="0" smtClean="0"/>
              <a:t>)</a:t>
            </a:r>
            <a:r>
              <a:rPr lang="zh-CN" altLang="en-US" sz="2800" b="1" dirty="0" smtClean="0"/>
              <a:t>内专用机动车辆安全技术规程</a:t>
            </a:r>
            <a:r>
              <a:rPr lang="en-US" altLang="zh-CN" sz="2800" b="1" dirty="0" smtClean="0"/>
              <a:t>》</a:t>
            </a:r>
            <a:r>
              <a:rPr lang="zh-CN" altLang="en-US" sz="2800" b="1" dirty="0" smtClean="0"/>
              <a:t>（</a:t>
            </a:r>
            <a:r>
              <a:rPr lang="en-US" altLang="zh-CN" sz="2800" b="1" dirty="0" smtClean="0"/>
              <a:t>TSG 81—2022</a:t>
            </a:r>
            <a:r>
              <a:rPr lang="zh-CN" altLang="en-US" sz="2800" b="1" dirty="0" smtClean="0"/>
              <a:t>）</a:t>
            </a:r>
            <a:endParaRPr lang="zh-CN" altLang="en-US" sz="2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五边形 2"/>
          <p:cNvSpPr>
            <a:spLocks noChangeArrowheads="1"/>
          </p:cNvSpPr>
          <p:nvPr/>
        </p:nvSpPr>
        <p:spPr bwMode="auto">
          <a:xfrm>
            <a:off x="0" y="317501"/>
            <a:ext cx="698227"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0" tIns="45700" rIns="91400" bIns="45700"/>
          <a:lstStyle/>
          <a:p>
            <a:endParaRPr lang="zh-CN" altLang="en-US"/>
          </a:p>
        </p:txBody>
      </p:sp>
      <p:pic>
        <p:nvPicPr>
          <p:cNvPr id="6" name="图片 5" descr="640 (1).jpg"/>
          <p:cNvPicPr>
            <a:picLocks noChangeAspect="1"/>
          </p:cNvPicPr>
          <p:nvPr/>
        </p:nvPicPr>
        <p:blipFill>
          <a:blip r:embed="rId3"/>
          <a:stretch>
            <a:fillRect/>
          </a:stretch>
        </p:blipFill>
        <p:spPr>
          <a:xfrm>
            <a:off x="247973" y="922777"/>
            <a:ext cx="3863474" cy="5462522"/>
          </a:xfrm>
          <a:prstGeom prst="rect">
            <a:avLst/>
          </a:prstGeom>
        </p:spPr>
      </p:pic>
      <p:sp>
        <p:nvSpPr>
          <p:cNvPr id="7" name="矩形 6"/>
          <p:cNvSpPr/>
          <p:nvPr/>
        </p:nvSpPr>
        <p:spPr>
          <a:xfrm>
            <a:off x="4246536" y="914475"/>
            <a:ext cx="7671661" cy="5632311"/>
          </a:xfrm>
          <a:prstGeom prst="rect">
            <a:avLst/>
          </a:prstGeom>
        </p:spPr>
        <p:txBody>
          <a:bodyPr wrap="square">
            <a:spAutoFit/>
          </a:bodyPr>
          <a:lstStyle/>
          <a:p>
            <a:r>
              <a:rPr lang="en-US" altLang="zh-CN" sz="2400" dirty="0" smtClean="0"/>
              <a:t>4. </a:t>
            </a:r>
            <a:r>
              <a:rPr lang="zh-CN" altLang="en-US" sz="2400" dirty="0" smtClean="0"/>
              <a:t>新版规程提出：应当设置司机权限信息采集器，通过</a:t>
            </a:r>
            <a:r>
              <a:rPr lang="zh-CN" altLang="en-US" sz="2400" dirty="0" smtClean="0">
                <a:solidFill>
                  <a:srgbClr val="FF0000"/>
                </a:solidFill>
              </a:rPr>
              <a:t>指纹、虹膜、人脸特征</a:t>
            </a:r>
            <a:r>
              <a:rPr lang="zh-CN" altLang="en-US" sz="2400" dirty="0" smtClean="0"/>
              <a:t>等生物信息或者磁卡等与个人身份信息唯一绑定的媒介，</a:t>
            </a:r>
            <a:r>
              <a:rPr lang="zh-CN" altLang="en-US" sz="2400" dirty="0" smtClean="0">
                <a:solidFill>
                  <a:srgbClr val="FF0000"/>
                </a:solidFill>
              </a:rPr>
              <a:t>验证司机操作权限</a:t>
            </a:r>
            <a:r>
              <a:rPr lang="zh-CN" altLang="en-US" sz="2400" dirty="0" smtClean="0"/>
              <a:t>，当该</a:t>
            </a:r>
            <a:r>
              <a:rPr lang="zh-CN" altLang="en-US" sz="2400" dirty="0" smtClean="0">
                <a:solidFill>
                  <a:srgbClr val="FF0000"/>
                </a:solidFill>
              </a:rPr>
              <a:t>采集器失效、拆除或者司机信息不正确</a:t>
            </a:r>
            <a:r>
              <a:rPr lang="zh-CN" altLang="en-US" sz="2400" dirty="0" smtClean="0"/>
              <a:t>时，车辆</a:t>
            </a:r>
            <a:r>
              <a:rPr lang="zh-CN" altLang="en-US" sz="2400" dirty="0" smtClean="0">
                <a:solidFill>
                  <a:srgbClr val="FF0000"/>
                </a:solidFill>
              </a:rPr>
              <a:t>不能启动</a:t>
            </a:r>
            <a:r>
              <a:rPr lang="zh-CN" altLang="en-US" sz="2400" dirty="0" smtClean="0"/>
              <a:t>。</a:t>
            </a:r>
          </a:p>
          <a:p>
            <a:r>
              <a:rPr lang="en-US" altLang="zh-CN" sz="2400" dirty="0" smtClean="0"/>
              <a:t>A:</a:t>
            </a:r>
            <a:r>
              <a:rPr lang="zh-CN" altLang="en-US" sz="2400" dirty="0" smtClean="0"/>
              <a:t>自</a:t>
            </a:r>
            <a:r>
              <a:rPr lang="en-US" altLang="zh-CN" sz="2400" dirty="0" smtClean="0"/>
              <a:t>2023</a:t>
            </a:r>
            <a:r>
              <a:rPr lang="zh-CN" altLang="en-US" sz="2400" dirty="0" smtClean="0"/>
              <a:t>年</a:t>
            </a:r>
            <a:r>
              <a:rPr lang="en-US" altLang="zh-CN" sz="2400" dirty="0" smtClean="0"/>
              <a:t>12</a:t>
            </a:r>
            <a:r>
              <a:rPr lang="zh-CN" altLang="en-US" sz="2400" dirty="0" smtClean="0"/>
              <a:t>月</a:t>
            </a:r>
            <a:r>
              <a:rPr lang="en-US" altLang="zh-CN" sz="2400" dirty="0" smtClean="0"/>
              <a:t>1</a:t>
            </a:r>
            <a:r>
              <a:rPr lang="zh-CN" altLang="en-US" sz="2400" dirty="0" smtClean="0"/>
              <a:t>日起，新生产出厂的叉车必须按照新版规程的要求安装安全监控装置。检验机构实施定期（首次）检验时，检验项目应当包含安全监控装置检查。同时，鼓励制造单位积极推动产品升级，提前安装安全监控装置。</a:t>
            </a:r>
          </a:p>
          <a:p>
            <a:r>
              <a:rPr lang="en-US" altLang="zh-CN" sz="2400" dirty="0" smtClean="0"/>
              <a:t>B:</a:t>
            </a:r>
            <a:r>
              <a:rPr lang="zh-CN" altLang="en-US" sz="2400" dirty="0" smtClean="0"/>
              <a:t>对制造日期在</a:t>
            </a:r>
            <a:r>
              <a:rPr lang="en-US" altLang="zh-CN" sz="2400" dirty="0" smtClean="0"/>
              <a:t>2023</a:t>
            </a:r>
            <a:r>
              <a:rPr lang="zh-CN" altLang="en-US" sz="2400" dirty="0" smtClean="0"/>
              <a:t>年</a:t>
            </a:r>
            <a:r>
              <a:rPr lang="en-US" altLang="zh-CN" sz="2400" dirty="0" smtClean="0"/>
              <a:t>12</a:t>
            </a:r>
            <a:r>
              <a:rPr lang="zh-CN" altLang="en-US" sz="2400" dirty="0" smtClean="0"/>
              <a:t>月</a:t>
            </a:r>
            <a:r>
              <a:rPr lang="en-US" altLang="zh-CN" sz="2400" dirty="0" smtClean="0"/>
              <a:t>1</a:t>
            </a:r>
            <a:r>
              <a:rPr lang="zh-CN" altLang="en-US" sz="2400" dirty="0" smtClean="0"/>
              <a:t>日前的叉车，不要求必须安装安全监控装置，定期（首次）检验可以不包含相应项目。但对安装有安全监控装置的上述叉车，定期（首次）检验应当包含相应项目。同时，鼓励使用单位按照新版规程的要求，对在用叉车加装安全监控装置，提高使用安全性。</a:t>
            </a:r>
            <a:endParaRPr lang="zh-CN" altLang="en-US" sz="2400" dirty="0"/>
          </a:p>
        </p:txBody>
      </p:sp>
    </p:spTree>
  </p:cSld>
  <p:clrMapOvr>
    <a:masterClrMapping/>
  </p:clrMapOvr>
  <mc:AlternateContent xmlns:mc="http://schemas.openxmlformats.org/markup-compatibility/2006" xmlns:p14="http://schemas.microsoft.com/office/powerpoint/2010/main">
    <mc:Choice Requires="p14">
      <p:transition spd="slow" p14:dur="2000" advClick="0" advTm="1000">
        <p14:prism isContent="1" isInverted="1"/>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300" fill="hold"/>
                                        <p:tgtEl>
                                          <p:spTgt spid="44"/>
                                        </p:tgtEl>
                                        <p:attrNameLst>
                                          <p:attrName>ppt_x</p:attrName>
                                        </p:attrNameLst>
                                      </p:cBhvr>
                                      <p:tavLst>
                                        <p:tav tm="0">
                                          <p:val>
                                            <p:strVal val="0-#ppt_w/2"/>
                                          </p:val>
                                        </p:tav>
                                        <p:tav tm="100000">
                                          <p:val>
                                            <p:strVal val="#ppt_x"/>
                                          </p:val>
                                        </p:tav>
                                      </p:tavLst>
                                    </p:anim>
                                    <p:anim calcmode="lin" valueType="num">
                                      <p:cBhvr additive="base">
                                        <p:cTn id="8" dur="3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788274" y="307455"/>
            <a:ext cx="10293013" cy="953135"/>
          </a:xfrm>
          <a:prstGeom prst="rect">
            <a:avLst/>
          </a:prstGeom>
          <a:noFill/>
        </p:spPr>
        <p:txBody>
          <a:bodyPr wrap="square" rtlCol="0">
            <a:spAutoFit/>
          </a:bodyPr>
          <a:lstStyle/>
          <a:p>
            <a:r>
              <a:rPr lang="en-US" altLang="zh-CN" sz="2800" b="1" dirty="0" smtClean="0"/>
              <a:t>2.2</a:t>
            </a:r>
            <a:r>
              <a:rPr sz="2800" b="1" dirty="0" smtClean="0"/>
              <a:t>江门市安全生产委员会关于印发《江门市重大事故隐患专项排查整治2023行动总体方案》的通知</a:t>
            </a:r>
          </a:p>
        </p:txBody>
      </p:sp>
      <p:sp>
        <p:nvSpPr>
          <p:cNvPr id="44" name="五边形 2"/>
          <p:cNvSpPr>
            <a:spLocks noChangeArrowheads="1"/>
          </p:cNvSpPr>
          <p:nvPr/>
        </p:nvSpPr>
        <p:spPr bwMode="auto">
          <a:xfrm>
            <a:off x="0" y="317501"/>
            <a:ext cx="698227"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0" tIns="45700" rIns="91400" bIns="45700"/>
          <a:lstStyle/>
          <a:p>
            <a:endParaRPr lang="zh-CN" altLang="en-US"/>
          </a:p>
        </p:txBody>
      </p:sp>
      <p:sp>
        <p:nvSpPr>
          <p:cNvPr id="2" name="文本框 1"/>
          <p:cNvSpPr txBox="1"/>
          <p:nvPr/>
        </p:nvSpPr>
        <p:spPr>
          <a:xfrm>
            <a:off x="940435" y="3106420"/>
            <a:ext cx="10294620" cy="1198880"/>
          </a:xfrm>
          <a:prstGeom prst="rect">
            <a:avLst/>
          </a:prstGeom>
          <a:noFill/>
        </p:spPr>
        <p:txBody>
          <a:bodyPr wrap="square" rtlCol="0" anchor="t">
            <a:spAutoFit/>
          </a:bodyPr>
          <a:lstStyle/>
          <a:p>
            <a:pPr algn="ctr"/>
            <a:r>
              <a:rPr lang="zh-CN" altLang="en-US" sz="3600">
                <a:hlinkClick r:id="rId3" action="ppaction://hlinkfile"/>
              </a:rPr>
              <a:t>江门市安全生产委员会关于印发《江门市重大事故隐患专项排查整治2023行动总体方案》的通知</a:t>
            </a:r>
            <a:endParaRPr lang="zh-CN" altLang="en-US" sz="3600"/>
          </a:p>
        </p:txBody>
      </p:sp>
    </p:spTree>
  </p:cSld>
  <p:clrMapOvr>
    <a:masterClrMapping/>
  </p:clrMapOvr>
  <mc:AlternateContent xmlns:mc="http://schemas.openxmlformats.org/markup-compatibility/2006" xmlns:p14="http://schemas.microsoft.com/office/powerpoint/2010/main">
    <mc:Choice Requires="p14">
      <p:transition spd="slow" p14:dur="2000" advClick="0" advTm="1000">
        <p14:prism isContent="1" isInverted="1"/>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300" fill="hold"/>
                                        <p:tgtEl>
                                          <p:spTgt spid="44"/>
                                        </p:tgtEl>
                                        <p:attrNameLst>
                                          <p:attrName>ppt_x</p:attrName>
                                        </p:attrNameLst>
                                      </p:cBhvr>
                                      <p:tavLst>
                                        <p:tav tm="0">
                                          <p:val>
                                            <p:strVal val="0-#ppt_w/2"/>
                                          </p:val>
                                        </p:tav>
                                        <p:tav tm="100000">
                                          <p:val>
                                            <p:strVal val="#ppt_x"/>
                                          </p:val>
                                        </p:tav>
                                      </p:tavLst>
                                    </p:anim>
                                    <p:anim calcmode="lin" valueType="num">
                                      <p:cBhvr additive="base">
                                        <p:cTn id="8" dur="3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bldLvl="0" animBg="1"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788274" y="307455"/>
            <a:ext cx="10293013" cy="953135"/>
          </a:xfrm>
          <a:prstGeom prst="rect">
            <a:avLst/>
          </a:prstGeom>
          <a:noFill/>
        </p:spPr>
        <p:txBody>
          <a:bodyPr wrap="square" rtlCol="0">
            <a:spAutoFit/>
          </a:bodyPr>
          <a:lstStyle/>
          <a:p>
            <a:r>
              <a:rPr lang="en-US" altLang="zh-CN" sz="2800" b="1" dirty="0" smtClean="0"/>
              <a:t>2.3</a:t>
            </a:r>
            <a:r>
              <a:rPr sz="2800" b="1" dirty="0" smtClean="0"/>
              <a:t>江门市应急管理局关于印发《2023年江门市“安全生产月”和“安全生产五邑行”活动方案》的通知</a:t>
            </a:r>
          </a:p>
        </p:txBody>
      </p:sp>
      <p:sp>
        <p:nvSpPr>
          <p:cNvPr id="44" name="五边形 2"/>
          <p:cNvSpPr>
            <a:spLocks noChangeArrowheads="1"/>
          </p:cNvSpPr>
          <p:nvPr/>
        </p:nvSpPr>
        <p:spPr bwMode="auto">
          <a:xfrm>
            <a:off x="0" y="317501"/>
            <a:ext cx="698227"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0" tIns="45700" rIns="91400" bIns="45700"/>
          <a:lstStyle/>
          <a:p>
            <a:endParaRPr lang="zh-CN" altLang="en-US"/>
          </a:p>
        </p:txBody>
      </p:sp>
      <p:sp>
        <p:nvSpPr>
          <p:cNvPr id="2" name="文本框 1"/>
          <p:cNvSpPr txBox="1"/>
          <p:nvPr/>
        </p:nvSpPr>
        <p:spPr>
          <a:xfrm>
            <a:off x="940435" y="3106420"/>
            <a:ext cx="10294620" cy="1198880"/>
          </a:xfrm>
          <a:prstGeom prst="rect">
            <a:avLst/>
          </a:prstGeom>
          <a:noFill/>
        </p:spPr>
        <p:txBody>
          <a:bodyPr wrap="square" rtlCol="0" anchor="t">
            <a:spAutoFit/>
          </a:bodyPr>
          <a:lstStyle/>
          <a:p>
            <a:pPr algn="ctr"/>
            <a:r>
              <a:rPr lang="zh-CN" altLang="en-US" sz="3600">
                <a:hlinkClick r:id="rId3" action="ppaction://hlinkfile"/>
              </a:rPr>
              <a:t>江门市应急管理局关于印发《2023年江门市“安全生产月”和“安全生产五邑行”活动方案》的通知</a:t>
            </a:r>
            <a:endParaRPr lang="zh-CN" altLang="en-US" sz="3600"/>
          </a:p>
        </p:txBody>
      </p:sp>
    </p:spTree>
  </p:cSld>
  <p:clrMapOvr>
    <a:masterClrMapping/>
  </p:clrMapOvr>
  <mc:AlternateContent xmlns:mc="http://schemas.openxmlformats.org/markup-compatibility/2006" xmlns:p14="http://schemas.microsoft.com/office/powerpoint/2010/main">
    <mc:Choice Requires="p14">
      <p:transition spd="slow" p14:dur="2000" advClick="0" advTm="1000">
        <p14:prism isContent="1" isInverted="1"/>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300" fill="hold"/>
                                        <p:tgtEl>
                                          <p:spTgt spid="44"/>
                                        </p:tgtEl>
                                        <p:attrNameLst>
                                          <p:attrName>ppt_x</p:attrName>
                                        </p:attrNameLst>
                                      </p:cBhvr>
                                      <p:tavLst>
                                        <p:tav tm="0">
                                          <p:val>
                                            <p:strVal val="0-#ppt_w/2"/>
                                          </p:val>
                                        </p:tav>
                                        <p:tav tm="100000">
                                          <p:val>
                                            <p:strVal val="#ppt_x"/>
                                          </p:val>
                                        </p:tav>
                                      </p:tavLst>
                                    </p:anim>
                                    <p:anim calcmode="lin" valueType="num">
                                      <p:cBhvr additive="base">
                                        <p:cTn id="8" dur="3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bldLvl="0" animBg="1"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788274" y="307455"/>
            <a:ext cx="10293013" cy="953135"/>
          </a:xfrm>
          <a:prstGeom prst="rect">
            <a:avLst/>
          </a:prstGeom>
          <a:noFill/>
        </p:spPr>
        <p:txBody>
          <a:bodyPr wrap="square" rtlCol="0">
            <a:spAutoFit/>
          </a:bodyPr>
          <a:lstStyle/>
          <a:p>
            <a:r>
              <a:rPr lang="en-US" altLang="zh-CN" sz="2800" b="1" dirty="0" smtClean="0"/>
              <a:t>2.4</a:t>
            </a:r>
            <a:r>
              <a:rPr lang="zh-CN" altLang="en-US" sz="2800" b="1" dirty="0" smtClean="0"/>
              <a:t>住建部发布国家标准《</a:t>
            </a:r>
            <a:r>
              <a:rPr sz="2800" b="1" dirty="0" smtClean="0"/>
              <a:t>消防设施通用规范</a:t>
            </a:r>
            <a:r>
              <a:rPr lang="zh-CN" sz="2800" b="1" dirty="0" smtClean="0"/>
              <a:t>》</a:t>
            </a:r>
            <a:r>
              <a:rPr sz="2800" b="1" dirty="0" smtClean="0"/>
              <a:t>GB 55036-2022</a:t>
            </a:r>
            <a:r>
              <a:rPr lang="zh-CN" altLang="en-US" sz="2800" b="1" dirty="0" smtClean="0"/>
              <a:t>。自</a:t>
            </a:r>
            <a:r>
              <a:rPr lang="en-US" altLang="zh-CN" sz="2800" b="1" dirty="0" smtClean="0"/>
              <a:t>2023</a:t>
            </a:r>
            <a:r>
              <a:rPr lang="zh-CN" altLang="en-US" sz="2800" b="1" dirty="0" smtClean="0"/>
              <a:t>年</a:t>
            </a:r>
            <a:r>
              <a:rPr lang="en-US" altLang="zh-CN" sz="2800" b="1" dirty="0" smtClean="0"/>
              <a:t>3</a:t>
            </a:r>
            <a:r>
              <a:rPr lang="zh-CN" altLang="en-US" sz="2800" b="1" dirty="0" smtClean="0"/>
              <a:t>月</a:t>
            </a:r>
            <a:r>
              <a:rPr lang="en-US" altLang="zh-CN" sz="2800" b="1" dirty="0" smtClean="0"/>
              <a:t>1</a:t>
            </a:r>
            <a:r>
              <a:rPr lang="zh-CN" altLang="en-US" sz="2800" b="1" dirty="0" smtClean="0"/>
              <a:t>日起实施</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五边形 2"/>
          <p:cNvSpPr>
            <a:spLocks noChangeArrowheads="1"/>
          </p:cNvSpPr>
          <p:nvPr/>
        </p:nvSpPr>
        <p:spPr bwMode="auto">
          <a:xfrm>
            <a:off x="0" y="317501"/>
            <a:ext cx="698227"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0" tIns="45700" rIns="91400" bIns="45700"/>
          <a:lstStyle/>
          <a:p>
            <a:endParaRPr lang="zh-CN" altLang="en-US"/>
          </a:p>
        </p:txBody>
      </p:sp>
      <p:sp>
        <p:nvSpPr>
          <p:cNvPr id="6" name="矩形 5"/>
          <p:cNvSpPr/>
          <p:nvPr/>
        </p:nvSpPr>
        <p:spPr>
          <a:xfrm>
            <a:off x="862739" y="1385523"/>
            <a:ext cx="10389030" cy="1383665"/>
          </a:xfrm>
          <a:prstGeom prst="rect">
            <a:avLst/>
          </a:prstGeom>
        </p:spPr>
        <p:txBody>
          <a:bodyPr wrap="square">
            <a:spAutoFit/>
          </a:bodyPr>
          <a:lstStyle/>
          <a:p>
            <a:r>
              <a:rPr lang="zh-CN" altLang="en-US" sz="2800" b="1" dirty="0" smtClean="0">
                <a:solidFill>
                  <a:srgbClr val="FF0000"/>
                </a:solidFill>
              </a:rPr>
              <a:t>本规范为强制性工程</a:t>
            </a:r>
          </a:p>
          <a:p>
            <a:r>
              <a:rPr lang="zh-CN" altLang="en-US" sz="2800" b="1" dirty="0" smtClean="0">
                <a:solidFill>
                  <a:srgbClr val="FF0000"/>
                </a:solidFill>
              </a:rPr>
              <a:t>建设规范，全部条文</a:t>
            </a:r>
          </a:p>
          <a:p>
            <a:r>
              <a:rPr lang="zh-CN" altLang="en-US" sz="2800" b="1" dirty="0" smtClean="0">
                <a:solidFill>
                  <a:srgbClr val="FF0000"/>
                </a:solidFill>
              </a:rPr>
              <a:t>必须严格执行</a:t>
            </a:r>
            <a:r>
              <a:rPr lang="zh-CN" altLang="en-US" sz="2800" dirty="0" smtClean="0">
                <a:solidFill>
                  <a:srgbClr val="FF0000"/>
                </a:solidFill>
              </a:rPr>
              <a:t>。</a:t>
            </a:r>
            <a:endParaRPr lang="zh-CN" altLang="en-US" sz="2800" dirty="0">
              <a:solidFill>
                <a:srgbClr val="FF0000"/>
              </a:solidFill>
            </a:endParaRPr>
          </a:p>
        </p:txBody>
      </p:sp>
      <p:pic>
        <p:nvPicPr>
          <p:cNvPr id="3" name="图片 2" descr="微信截图_20230606085104"/>
          <p:cNvPicPr>
            <a:picLocks noChangeAspect="1"/>
          </p:cNvPicPr>
          <p:nvPr/>
        </p:nvPicPr>
        <p:blipFill>
          <a:blip r:embed="rId3"/>
          <a:stretch>
            <a:fillRect/>
          </a:stretch>
        </p:blipFill>
        <p:spPr>
          <a:xfrm>
            <a:off x="4639310" y="1293495"/>
            <a:ext cx="6812915" cy="519112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Click="0" advTm="1000">
        <p14:prism isContent="1" isInverted="1"/>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300" fill="hold"/>
                                        <p:tgtEl>
                                          <p:spTgt spid="44"/>
                                        </p:tgtEl>
                                        <p:attrNameLst>
                                          <p:attrName>ppt_x</p:attrName>
                                        </p:attrNameLst>
                                      </p:cBhvr>
                                      <p:tavLst>
                                        <p:tav tm="0">
                                          <p:val>
                                            <p:strVal val="0-#ppt_w/2"/>
                                          </p:val>
                                        </p:tav>
                                        <p:tav tm="100000">
                                          <p:val>
                                            <p:strVal val="#ppt_x"/>
                                          </p:val>
                                        </p:tav>
                                      </p:tavLst>
                                    </p:anim>
                                    <p:anim calcmode="lin" valueType="num">
                                      <p:cBhvr additive="base">
                                        <p:cTn id="8" dur="3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788274" y="307455"/>
            <a:ext cx="10293013" cy="953135"/>
          </a:xfrm>
          <a:prstGeom prst="rect">
            <a:avLst/>
          </a:prstGeom>
          <a:noFill/>
        </p:spPr>
        <p:txBody>
          <a:bodyPr wrap="square" rtlCol="0">
            <a:spAutoFit/>
          </a:bodyPr>
          <a:lstStyle/>
          <a:p>
            <a:r>
              <a:rPr lang="en-US" altLang="zh-CN" sz="2800" b="1" dirty="0" smtClean="0"/>
              <a:t>2.4</a:t>
            </a:r>
            <a:r>
              <a:rPr lang="zh-CN" altLang="en-US" sz="2800" b="1" dirty="0" smtClean="0"/>
              <a:t>住建部发布国家标准《</a:t>
            </a:r>
            <a:r>
              <a:rPr sz="2800" b="1" dirty="0" smtClean="0"/>
              <a:t>消防设施通用规范</a:t>
            </a:r>
            <a:r>
              <a:rPr lang="zh-CN" sz="2800" b="1" dirty="0" smtClean="0"/>
              <a:t>》</a:t>
            </a:r>
            <a:r>
              <a:rPr sz="2800" b="1" dirty="0" smtClean="0"/>
              <a:t>GB 55036-2022</a:t>
            </a:r>
            <a:r>
              <a:rPr lang="zh-CN" altLang="en-US" sz="2800" b="1" dirty="0" smtClean="0"/>
              <a:t>。自</a:t>
            </a:r>
            <a:r>
              <a:rPr lang="en-US" altLang="zh-CN" sz="2800" b="1" dirty="0" smtClean="0"/>
              <a:t>2023</a:t>
            </a:r>
            <a:r>
              <a:rPr lang="zh-CN" altLang="en-US" sz="2800" b="1" dirty="0" smtClean="0"/>
              <a:t>年</a:t>
            </a:r>
            <a:r>
              <a:rPr lang="en-US" altLang="zh-CN" sz="2800" b="1" dirty="0" smtClean="0"/>
              <a:t>3</a:t>
            </a:r>
            <a:r>
              <a:rPr lang="zh-CN" altLang="en-US" sz="2800" b="1" dirty="0" smtClean="0"/>
              <a:t>月</a:t>
            </a:r>
            <a:r>
              <a:rPr lang="en-US" altLang="zh-CN" sz="2800" b="1" dirty="0" smtClean="0"/>
              <a:t>1</a:t>
            </a:r>
            <a:r>
              <a:rPr lang="zh-CN" altLang="en-US" sz="2800" b="1" dirty="0" smtClean="0"/>
              <a:t>日起实施</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五边形 2"/>
          <p:cNvSpPr>
            <a:spLocks noChangeArrowheads="1"/>
          </p:cNvSpPr>
          <p:nvPr/>
        </p:nvSpPr>
        <p:spPr bwMode="auto">
          <a:xfrm>
            <a:off x="0" y="317501"/>
            <a:ext cx="698227"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0" tIns="45700" rIns="91400" bIns="45700"/>
          <a:lstStyle/>
          <a:p>
            <a:endParaRPr lang="zh-CN" altLang="en-US"/>
          </a:p>
        </p:txBody>
      </p:sp>
      <p:pic>
        <p:nvPicPr>
          <p:cNvPr id="2" name="图片 1" descr="微信截图_20230606090555"/>
          <p:cNvPicPr>
            <a:picLocks noChangeAspect="1"/>
          </p:cNvPicPr>
          <p:nvPr/>
        </p:nvPicPr>
        <p:blipFill>
          <a:blip r:embed="rId3"/>
          <a:stretch>
            <a:fillRect/>
          </a:stretch>
        </p:blipFill>
        <p:spPr>
          <a:xfrm>
            <a:off x="4556760" y="1260475"/>
            <a:ext cx="7019925" cy="4762500"/>
          </a:xfrm>
          <a:prstGeom prst="rect">
            <a:avLst/>
          </a:prstGeom>
        </p:spPr>
      </p:pic>
      <p:sp>
        <p:nvSpPr>
          <p:cNvPr id="4" name="文本框 3"/>
          <p:cNvSpPr txBox="1"/>
          <p:nvPr/>
        </p:nvSpPr>
        <p:spPr>
          <a:xfrm>
            <a:off x="358140" y="1260475"/>
            <a:ext cx="4198620" cy="5323205"/>
          </a:xfrm>
          <a:prstGeom prst="rect">
            <a:avLst/>
          </a:prstGeom>
          <a:noFill/>
        </p:spPr>
        <p:txBody>
          <a:bodyPr wrap="square" rtlCol="0" anchor="t">
            <a:spAutoFit/>
          </a:bodyPr>
          <a:lstStyle/>
          <a:p>
            <a:r>
              <a:rPr lang="zh-CN" altLang="en-US" sz="2000"/>
              <a:t>1、A类火灾：指固体物质火灾。如木材、干草、煤炭、棉、毛、麻、纸张等火灾。</a:t>
            </a:r>
          </a:p>
          <a:p>
            <a:r>
              <a:rPr lang="zh-CN" altLang="en-US" sz="2000"/>
              <a:t>2、B类火灾：指液体或可熔化的固体物质火灾。如煤油、柴油、原油、甲醇、乙醇、沥青、石蜡、塑料等火灾。</a:t>
            </a:r>
          </a:p>
          <a:p>
            <a:r>
              <a:rPr lang="zh-CN" altLang="en-US" sz="2000"/>
              <a:t>3、C类火灾：指气体火灾。如煤气、天然气、甲烷、乙烷、丙烷、氢气等火灾。</a:t>
            </a:r>
          </a:p>
          <a:p>
            <a:r>
              <a:rPr lang="zh-CN" altLang="en-US" sz="2000"/>
              <a:t>4、D类火灾：指金属火灾。如钾、钠、镁、钛、锆、锂、铝镁合金等火灾。</a:t>
            </a:r>
          </a:p>
          <a:p>
            <a:r>
              <a:rPr lang="zh-CN" altLang="en-US" sz="2000"/>
              <a:t>5、E类火灾：指带电火灾。物体带电燃烧的火灾。</a:t>
            </a:r>
          </a:p>
          <a:p>
            <a:r>
              <a:rPr lang="zh-CN" altLang="en-US" sz="2000"/>
              <a:t>6、F类火灾：指烹饪器具内的烹饪物（如动植物油脂）火灾。</a:t>
            </a:r>
          </a:p>
        </p:txBody>
      </p:sp>
    </p:spTree>
  </p:cSld>
  <p:clrMapOvr>
    <a:masterClrMapping/>
  </p:clrMapOvr>
  <mc:AlternateContent xmlns:mc="http://schemas.openxmlformats.org/markup-compatibility/2006" xmlns:p14="http://schemas.microsoft.com/office/powerpoint/2010/main">
    <mc:Choice Requires="p14">
      <p:transition spd="slow" p14:dur="2000" advClick="0" advTm="1000">
        <p14:prism isContent="1" isInverted="1"/>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300" fill="hold"/>
                                        <p:tgtEl>
                                          <p:spTgt spid="44"/>
                                        </p:tgtEl>
                                        <p:attrNameLst>
                                          <p:attrName>ppt_x</p:attrName>
                                        </p:attrNameLst>
                                      </p:cBhvr>
                                      <p:tavLst>
                                        <p:tav tm="0">
                                          <p:val>
                                            <p:strVal val="0-#ppt_w/2"/>
                                          </p:val>
                                        </p:tav>
                                        <p:tav tm="100000">
                                          <p:val>
                                            <p:strVal val="#ppt_x"/>
                                          </p:val>
                                        </p:tav>
                                      </p:tavLst>
                                    </p:anim>
                                    <p:anim calcmode="lin" valueType="num">
                                      <p:cBhvr additive="base">
                                        <p:cTn id="8" dur="3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bldLvl="0" animBg="1"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788274" y="307455"/>
            <a:ext cx="10293013" cy="953135"/>
          </a:xfrm>
          <a:prstGeom prst="rect">
            <a:avLst/>
          </a:prstGeom>
          <a:noFill/>
        </p:spPr>
        <p:txBody>
          <a:bodyPr wrap="square" rtlCol="0">
            <a:spAutoFit/>
          </a:bodyPr>
          <a:lstStyle/>
          <a:p>
            <a:r>
              <a:rPr lang="en-US" altLang="zh-CN" sz="2800" b="1" dirty="0" smtClean="0"/>
              <a:t>2.4</a:t>
            </a:r>
            <a:r>
              <a:rPr lang="zh-CN" altLang="en-US" sz="2800" b="1" dirty="0" smtClean="0"/>
              <a:t>住建部发布国家标准《</a:t>
            </a:r>
            <a:r>
              <a:rPr sz="2800" b="1" dirty="0" smtClean="0"/>
              <a:t>消防设施通用规范</a:t>
            </a:r>
            <a:r>
              <a:rPr lang="zh-CN" sz="2800" b="1" dirty="0" smtClean="0"/>
              <a:t>》</a:t>
            </a:r>
            <a:r>
              <a:rPr sz="2800" b="1" dirty="0" smtClean="0"/>
              <a:t>GB 55036-2022</a:t>
            </a:r>
            <a:r>
              <a:rPr lang="zh-CN" altLang="en-US" sz="2800" b="1" dirty="0" smtClean="0"/>
              <a:t>。自</a:t>
            </a:r>
            <a:r>
              <a:rPr lang="en-US" altLang="zh-CN" sz="2800" b="1" dirty="0" smtClean="0"/>
              <a:t>2023</a:t>
            </a:r>
            <a:r>
              <a:rPr lang="zh-CN" altLang="en-US" sz="2800" b="1" dirty="0" smtClean="0"/>
              <a:t>年</a:t>
            </a:r>
            <a:r>
              <a:rPr lang="en-US" altLang="zh-CN" sz="2800" b="1" dirty="0" smtClean="0"/>
              <a:t>3</a:t>
            </a:r>
            <a:r>
              <a:rPr lang="zh-CN" altLang="en-US" sz="2800" b="1" dirty="0" smtClean="0"/>
              <a:t>月</a:t>
            </a:r>
            <a:r>
              <a:rPr lang="en-US" altLang="zh-CN" sz="2800" b="1" dirty="0" smtClean="0"/>
              <a:t>1</a:t>
            </a:r>
            <a:r>
              <a:rPr lang="zh-CN" altLang="en-US" sz="2800" b="1" dirty="0" smtClean="0"/>
              <a:t>日起实施</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五边形 2"/>
          <p:cNvSpPr>
            <a:spLocks noChangeArrowheads="1"/>
          </p:cNvSpPr>
          <p:nvPr/>
        </p:nvSpPr>
        <p:spPr bwMode="auto">
          <a:xfrm>
            <a:off x="0" y="317501"/>
            <a:ext cx="698227"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0" tIns="45700" rIns="91400" bIns="45700"/>
          <a:lstStyle/>
          <a:p>
            <a:endParaRPr lang="zh-CN" altLang="en-US"/>
          </a:p>
        </p:txBody>
      </p:sp>
      <p:sp>
        <p:nvSpPr>
          <p:cNvPr id="4" name="文本框 3"/>
          <p:cNvSpPr txBox="1"/>
          <p:nvPr/>
        </p:nvSpPr>
        <p:spPr>
          <a:xfrm>
            <a:off x="358140" y="1289685"/>
            <a:ext cx="10723880" cy="2676525"/>
          </a:xfrm>
          <a:prstGeom prst="rect">
            <a:avLst/>
          </a:prstGeom>
          <a:noFill/>
        </p:spPr>
        <p:txBody>
          <a:bodyPr wrap="square" rtlCol="0" anchor="t">
            <a:spAutoFit/>
          </a:bodyPr>
          <a:lstStyle/>
          <a:p>
            <a:r>
              <a:rPr lang="zh-CN" altLang="en-US" sz="2800"/>
              <a:t>10.0.3灭火器配置场所应按计算单元计算与配置灭火器，并应符合下列规定:</a:t>
            </a:r>
          </a:p>
          <a:p>
            <a:r>
              <a:rPr lang="zh-CN" altLang="en-US" sz="2800"/>
              <a:t>2</a:t>
            </a:r>
            <a:r>
              <a:rPr lang="en-US" altLang="zh-CN" sz="2800"/>
              <a:t>  </a:t>
            </a:r>
            <a:r>
              <a:rPr lang="zh-CN" altLang="en-US" sz="2800"/>
              <a:t>一个计算单元内配置的灭火器数量应经计算确定且不应少于2具。</a:t>
            </a:r>
          </a:p>
          <a:p>
            <a:endParaRPr lang="zh-CN" altLang="en-US" sz="2800"/>
          </a:p>
          <a:p>
            <a:r>
              <a:rPr lang="zh-CN" altLang="en-US" sz="2800"/>
              <a:t>10.0.7 灭火器应定期维护、维修和报废。灭火器报废后，应按照等效替代的原则更换。</a:t>
            </a:r>
          </a:p>
        </p:txBody>
      </p:sp>
      <p:pic>
        <p:nvPicPr>
          <p:cNvPr id="3" name="图片 2" descr="微信截图_20230606101147"/>
          <p:cNvPicPr>
            <a:picLocks noChangeAspect="1"/>
          </p:cNvPicPr>
          <p:nvPr/>
        </p:nvPicPr>
        <p:blipFill>
          <a:blip r:embed="rId3"/>
          <a:stretch>
            <a:fillRect/>
          </a:stretch>
        </p:blipFill>
        <p:spPr>
          <a:xfrm>
            <a:off x="2002155" y="3995420"/>
            <a:ext cx="8187690" cy="269621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Click="0" advTm="1000">
        <p14:prism isContent="1" isInverted="1"/>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300" fill="hold"/>
                                        <p:tgtEl>
                                          <p:spTgt spid="44"/>
                                        </p:tgtEl>
                                        <p:attrNameLst>
                                          <p:attrName>ppt_x</p:attrName>
                                        </p:attrNameLst>
                                      </p:cBhvr>
                                      <p:tavLst>
                                        <p:tav tm="0">
                                          <p:val>
                                            <p:strVal val="0-#ppt_w/2"/>
                                          </p:val>
                                        </p:tav>
                                        <p:tav tm="100000">
                                          <p:val>
                                            <p:strVal val="#ppt_x"/>
                                          </p:val>
                                        </p:tav>
                                      </p:tavLst>
                                    </p:anim>
                                    <p:anim calcmode="lin" valueType="num">
                                      <p:cBhvr additive="base">
                                        <p:cTn id="8" dur="3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bldLvl="0" animBg="1"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788274" y="307455"/>
            <a:ext cx="10293013" cy="953135"/>
          </a:xfrm>
          <a:prstGeom prst="rect">
            <a:avLst/>
          </a:prstGeom>
          <a:noFill/>
        </p:spPr>
        <p:txBody>
          <a:bodyPr wrap="square" rtlCol="0">
            <a:spAutoFit/>
          </a:bodyPr>
          <a:lstStyle/>
          <a:p>
            <a:r>
              <a:rPr lang="en-US" altLang="zh-CN" sz="2800" b="1" dirty="0" smtClean="0"/>
              <a:t>2.5</a:t>
            </a:r>
            <a:r>
              <a:rPr lang="zh-CN" altLang="en-US" sz="2800" b="1" dirty="0" smtClean="0"/>
              <a:t>住建部发布国家标准</a:t>
            </a:r>
            <a:r>
              <a:rPr lang="en-US" altLang="zh-CN" sz="2800" b="1" dirty="0" smtClean="0"/>
              <a:t>《</a:t>
            </a:r>
            <a:r>
              <a:rPr lang="zh-CN" altLang="en-US" sz="2800" b="1" dirty="0" smtClean="0"/>
              <a:t>建筑防火通用规范</a:t>
            </a:r>
            <a:r>
              <a:rPr lang="en-US" altLang="zh-CN" sz="2800" b="1" dirty="0" smtClean="0"/>
              <a:t>》</a:t>
            </a:r>
            <a:r>
              <a:rPr lang="zh-CN" altLang="en-US" sz="2800" b="1" dirty="0" smtClean="0"/>
              <a:t>。自</a:t>
            </a:r>
            <a:r>
              <a:rPr lang="en-US" altLang="zh-CN" sz="2800" b="1" dirty="0" smtClean="0"/>
              <a:t>2023</a:t>
            </a:r>
            <a:r>
              <a:rPr lang="zh-CN" altLang="en-US" sz="2800" b="1" dirty="0" smtClean="0"/>
              <a:t>年</a:t>
            </a:r>
            <a:r>
              <a:rPr lang="en-US" altLang="zh-CN" sz="2800" b="1" dirty="0" smtClean="0"/>
              <a:t>6</a:t>
            </a:r>
            <a:r>
              <a:rPr lang="zh-CN" altLang="en-US" sz="2800" b="1" dirty="0" smtClean="0"/>
              <a:t>月</a:t>
            </a:r>
            <a:r>
              <a:rPr lang="en-US" altLang="zh-CN" sz="2800" b="1" dirty="0" smtClean="0"/>
              <a:t>1</a:t>
            </a:r>
            <a:r>
              <a:rPr lang="zh-CN" altLang="en-US" sz="2800" b="1" dirty="0" smtClean="0"/>
              <a:t>日起实施</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五边形 2"/>
          <p:cNvSpPr>
            <a:spLocks noChangeArrowheads="1"/>
          </p:cNvSpPr>
          <p:nvPr/>
        </p:nvSpPr>
        <p:spPr bwMode="auto">
          <a:xfrm>
            <a:off x="0" y="317501"/>
            <a:ext cx="698227"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0" tIns="45700" rIns="91400" bIns="45700"/>
          <a:lstStyle/>
          <a:p>
            <a:endParaRPr lang="zh-CN" altLang="en-US"/>
          </a:p>
        </p:txBody>
      </p:sp>
      <p:sp>
        <p:nvSpPr>
          <p:cNvPr id="6" name="矩形 5"/>
          <p:cNvSpPr/>
          <p:nvPr/>
        </p:nvSpPr>
        <p:spPr>
          <a:xfrm>
            <a:off x="862739" y="1385523"/>
            <a:ext cx="10389030" cy="954107"/>
          </a:xfrm>
          <a:prstGeom prst="rect">
            <a:avLst/>
          </a:prstGeom>
        </p:spPr>
        <p:txBody>
          <a:bodyPr wrap="square">
            <a:spAutoFit/>
          </a:bodyPr>
          <a:lstStyle/>
          <a:p>
            <a:r>
              <a:rPr lang="zh-CN" altLang="en-US" sz="2800" b="1" dirty="0" smtClean="0">
                <a:solidFill>
                  <a:srgbClr val="FF0000"/>
                </a:solidFill>
              </a:rPr>
              <a:t>本规范为强制性工程建设规范，全部条文必须严格执行</a:t>
            </a:r>
            <a:r>
              <a:rPr lang="zh-CN" altLang="en-US" sz="2800" dirty="0" smtClean="0">
                <a:solidFill>
                  <a:srgbClr val="FF0000"/>
                </a:solidFill>
              </a:rPr>
              <a:t>。</a:t>
            </a:r>
            <a:r>
              <a:rPr lang="zh-CN" altLang="en-US" sz="2800" b="1" dirty="0" smtClean="0">
                <a:solidFill>
                  <a:srgbClr val="FF0000"/>
                </a:solidFill>
              </a:rPr>
              <a:t>同时废止了</a:t>
            </a:r>
            <a:r>
              <a:rPr lang="en-US" altLang="zh-CN" sz="2800" b="1" dirty="0" smtClean="0">
                <a:solidFill>
                  <a:srgbClr val="FF0000"/>
                </a:solidFill>
              </a:rPr>
              <a:t>781</a:t>
            </a:r>
            <a:r>
              <a:rPr lang="zh-CN" altLang="en-US" sz="2800" b="1" dirty="0" smtClean="0">
                <a:solidFill>
                  <a:srgbClr val="FF0000"/>
                </a:solidFill>
              </a:rPr>
              <a:t>项工程建设标准相关强制性条文</a:t>
            </a:r>
            <a:r>
              <a:rPr lang="zh-CN" altLang="en-US" sz="2800" dirty="0" smtClean="0">
                <a:solidFill>
                  <a:srgbClr val="FF0000"/>
                </a:solidFill>
              </a:rPr>
              <a:t>。</a:t>
            </a:r>
            <a:endParaRPr lang="zh-CN" altLang="en-US" sz="2800" dirty="0">
              <a:solidFill>
                <a:srgbClr val="FF0000"/>
              </a:solidFill>
            </a:endParaRPr>
          </a:p>
        </p:txBody>
      </p:sp>
      <p:graphicFrame>
        <p:nvGraphicFramePr>
          <p:cNvPr id="7" name="表格 6"/>
          <p:cNvGraphicFramePr>
            <a:graphicFrameLocks noGrp="1"/>
          </p:cNvGraphicFramePr>
          <p:nvPr>
            <p:custDataLst>
              <p:tags r:id="rId1"/>
            </p:custDataLst>
          </p:nvPr>
        </p:nvGraphicFramePr>
        <p:xfrm>
          <a:off x="728421" y="2371241"/>
          <a:ext cx="10848813" cy="3901114"/>
        </p:xfrm>
        <a:graphic>
          <a:graphicData uri="http://schemas.openxmlformats.org/drawingml/2006/table">
            <a:tbl>
              <a:tblPr/>
              <a:tblGrid>
                <a:gridCol w="3616271"/>
                <a:gridCol w="3616271"/>
                <a:gridCol w="3616271"/>
              </a:tblGrid>
              <a:tr h="684617">
                <a:tc>
                  <a:txBody>
                    <a:bodyPr/>
                    <a:lstStyle/>
                    <a:p>
                      <a:pPr algn="ctr" fontAlgn="t" latinLnBrk="1"/>
                      <a:r>
                        <a:rPr lang="en-US" altLang="zh-CN" sz="2000">
                          <a:solidFill>
                            <a:srgbClr val="FF2941"/>
                          </a:solidFill>
                          <a:latin typeface="Verdana" panose="020B0604030504040204"/>
                        </a:rPr>
                        <a:t>GB 55037-2022 </a:t>
                      </a:r>
                      <a:endParaRPr lang="zh-CN" altLang="en-US" sz="2000">
                        <a:latin typeface="Verdana" panose="020B0604030504040204"/>
                      </a:endParaRPr>
                    </a:p>
                    <a:p>
                      <a:pPr algn="ctr" fontAlgn="t" latinLnBrk="1"/>
                      <a:r>
                        <a:rPr lang="en-US" altLang="zh-CN" sz="2000">
                          <a:solidFill>
                            <a:srgbClr val="FF2941"/>
                          </a:solidFill>
                          <a:latin typeface="Verdana" panose="020B0604030504040204"/>
                        </a:rPr>
                        <a:t>《</a:t>
                      </a:r>
                      <a:r>
                        <a:rPr lang="zh-CN" altLang="en-US" sz="2000">
                          <a:solidFill>
                            <a:srgbClr val="FF2941"/>
                          </a:solidFill>
                          <a:latin typeface="Verdana" panose="020B0604030504040204"/>
                        </a:rPr>
                        <a:t>建筑防火通用规范</a:t>
                      </a:r>
                      <a:r>
                        <a:rPr lang="en-US" altLang="zh-CN" sz="2000">
                          <a:solidFill>
                            <a:srgbClr val="FF2941"/>
                          </a:solidFill>
                          <a:latin typeface="Verdana" panose="020B0604030504040204"/>
                        </a:rPr>
                        <a:t>》</a:t>
                      </a:r>
                      <a:endParaRPr lang="zh-CN" altLang="en-US" sz="2000">
                        <a:latin typeface="Verdana" panose="020B0604030504040204"/>
                      </a:endParaRPr>
                    </a:p>
                  </a:txBody>
                  <a:tcPr marL="102111" marR="102111" marT="68074" marB="68074">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ctr" fontAlgn="t" latinLnBrk="1"/>
                      <a:r>
                        <a:rPr lang="en-US" altLang="zh-CN" sz="2000">
                          <a:solidFill>
                            <a:srgbClr val="0080FF"/>
                          </a:solidFill>
                          <a:latin typeface="Verdana" panose="020B0604030504040204"/>
                        </a:rPr>
                        <a:t>GB 50016-2014</a:t>
                      </a:r>
                      <a:endParaRPr lang="zh-CN" altLang="en-US" sz="2000">
                        <a:latin typeface="Verdana" panose="020B0604030504040204"/>
                      </a:endParaRPr>
                    </a:p>
                    <a:p>
                      <a:pPr algn="ctr" fontAlgn="t" latinLnBrk="1"/>
                      <a:r>
                        <a:rPr lang="en-US" altLang="zh-CN" sz="2000">
                          <a:solidFill>
                            <a:srgbClr val="0080FF"/>
                          </a:solidFill>
                          <a:latin typeface="Verdana" panose="020B0604030504040204"/>
                        </a:rPr>
                        <a:t>《</a:t>
                      </a:r>
                      <a:r>
                        <a:rPr lang="zh-CN" altLang="en-US" sz="2000">
                          <a:solidFill>
                            <a:srgbClr val="0080FF"/>
                          </a:solidFill>
                          <a:latin typeface="Verdana" panose="020B0604030504040204"/>
                        </a:rPr>
                        <a:t>建筑设计防火规范</a:t>
                      </a:r>
                      <a:r>
                        <a:rPr lang="en-US" altLang="zh-CN" sz="2000">
                          <a:solidFill>
                            <a:srgbClr val="0080FF"/>
                          </a:solidFill>
                          <a:latin typeface="Verdana" panose="020B0604030504040204"/>
                        </a:rPr>
                        <a:t>》</a:t>
                      </a:r>
                      <a:endParaRPr lang="zh-CN" altLang="en-US" sz="2000">
                        <a:latin typeface="Verdana" panose="020B0604030504040204"/>
                      </a:endParaRPr>
                    </a:p>
                  </a:txBody>
                  <a:tcPr marL="102111" marR="102111" marT="68074" marB="68074">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ctr" fontAlgn="t" latinLnBrk="1"/>
                      <a:r>
                        <a:rPr lang="zh-CN" altLang="en-US" sz="2000" dirty="0">
                          <a:latin typeface="Verdana" panose="020B0604030504040204"/>
                        </a:rPr>
                        <a:t> </a:t>
                      </a:r>
                    </a:p>
                    <a:p>
                      <a:pPr algn="ctr" fontAlgn="t" latinLnBrk="1"/>
                      <a:r>
                        <a:rPr lang="zh-CN" altLang="en-US" sz="2000" dirty="0">
                          <a:solidFill>
                            <a:srgbClr val="AB1942"/>
                          </a:solidFill>
                          <a:latin typeface="Verdana" panose="020B0604030504040204"/>
                        </a:rPr>
                        <a:t>变化分析</a:t>
                      </a:r>
                      <a:endParaRPr lang="zh-CN" altLang="en-US" sz="2000" dirty="0">
                        <a:latin typeface="Verdana" panose="020B0604030504040204"/>
                      </a:endParaRPr>
                    </a:p>
                  </a:txBody>
                  <a:tcPr marL="102111" marR="102111" marT="68074" marB="68074">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r>
              <a:tr h="3155366">
                <a:tc>
                  <a:txBody>
                    <a:bodyPr/>
                    <a:lstStyle/>
                    <a:p>
                      <a:pPr algn="l" fontAlgn="t" latinLnBrk="1"/>
                      <a:r>
                        <a:rPr lang="en-US" altLang="zh-CN" sz="1600">
                          <a:solidFill>
                            <a:srgbClr val="FF2941"/>
                          </a:solidFill>
                          <a:latin typeface="Verdana" panose="020B0604030504040204"/>
                        </a:rPr>
                        <a:t>2.2.3 </a:t>
                      </a:r>
                      <a:r>
                        <a:rPr lang="zh-CN" altLang="en-US" sz="1600">
                          <a:solidFill>
                            <a:srgbClr val="FF2941"/>
                          </a:solidFill>
                          <a:latin typeface="Verdana" panose="020B0604030504040204"/>
                        </a:rPr>
                        <a:t>除有特殊要求的建筑和甲类厂房</a:t>
                      </a:r>
                      <a:r>
                        <a:rPr lang="zh-CN" altLang="en-US" sz="1600">
                          <a:latin typeface="Verdana" panose="020B0604030504040204"/>
                        </a:rPr>
                        <a:t>可不设置消防救援口外，在建筑的外墙上应设置便于消防救援人员出入的消防救援口，并应符合下列规定：</a:t>
                      </a:r>
                    </a:p>
                    <a:p>
                      <a:pPr algn="l" fontAlgn="t" latinLnBrk="1"/>
                      <a:r>
                        <a:rPr lang="en-US" altLang="zh-CN" sz="1600">
                          <a:solidFill>
                            <a:srgbClr val="FF2941"/>
                          </a:solidFill>
                          <a:latin typeface="Verdana" panose="020B0604030504040204"/>
                        </a:rPr>
                        <a:t>2 </a:t>
                      </a:r>
                      <a:r>
                        <a:rPr lang="zh-CN" altLang="en-US" sz="1600">
                          <a:solidFill>
                            <a:srgbClr val="FF2941"/>
                          </a:solidFill>
                          <a:latin typeface="Verdana" panose="020B0604030504040204"/>
                        </a:rPr>
                        <a:t>无外窗的建筑应每层设置消防救援口，有外窗的建筑应自第三层起每层设置消防救援口；</a:t>
                      </a:r>
                      <a:endParaRPr lang="zh-CN" altLang="en-US" sz="1600">
                        <a:latin typeface="Verdana" panose="020B0604030504040204"/>
                      </a:endParaRPr>
                    </a:p>
                    <a:p>
                      <a:pPr algn="l" fontAlgn="t" latinLnBrk="1"/>
                      <a:r>
                        <a:rPr lang="en-US" altLang="zh-CN" sz="1600">
                          <a:latin typeface="Verdana" panose="020B0604030504040204"/>
                        </a:rPr>
                        <a:t>3 </a:t>
                      </a:r>
                      <a:r>
                        <a:rPr lang="zh-CN" altLang="en-US" sz="1600">
                          <a:latin typeface="Verdana" panose="020B0604030504040204"/>
                        </a:rPr>
                        <a:t>消防救援口的净高度和净宽度均不应小于</a:t>
                      </a:r>
                      <a:r>
                        <a:rPr lang="en-US" altLang="zh-CN" sz="1600">
                          <a:latin typeface="Verdana" panose="020B0604030504040204"/>
                        </a:rPr>
                        <a:t>1.0m</a:t>
                      </a:r>
                      <a:r>
                        <a:rPr lang="zh-CN" altLang="en-US" sz="1600">
                          <a:latin typeface="Verdana" panose="020B0604030504040204"/>
                        </a:rPr>
                        <a:t>，</a:t>
                      </a:r>
                      <a:r>
                        <a:rPr lang="zh-CN" altLang="en-US" sz="1600">
                          <a:solidFill>
                            <a:srgbClr val="FF2941"/>
                          </a:solidFill>
                          <a:latin typeface="Verdana" panose="020B0604030504040204"/>
                        </a:rPr>
                        <a:t>当利用门时，净宽度不应小于</a:t>
                      </a:r>
                      <a:r>
                        <a:rPr lang="en-US" altLang="zh-CN" sz="1600">
                          <a:solidFill>
                            <a:srgbClr val="FF2941"/>
                          </a:solidFill>
                          <a:latin typeface="Verdana" panose="020B0604030504040204"/>
                        </a:rPr>
                        <a:t>0.8</a:t>
                      </a:r>
                      <a:r>
                        <a:rPr lang="en-US" altLang="zh-CN" sz="1600">
                          <a:latin typeface="Verdana" panose="020B0604030504040204"/>
                        </a:rPr>
                        <a:t>m</a:t>
                      </a:r>
                      <a:r>
                        <a:rPr lang="zh-CN" altLang="en-US" sz="1600">
                          <a:latin typeface="Verdana" panose="020B0604030504040204"/>
                        </a:rPr>
                        <a:t>；</a:t>
                      </a:r>
                    </a:p>
                  </a:txBody>
                  <a:tcPr marL="102111" marR="102111" marT="68074" marB="68074">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l" fontAlgn="t" latinLnBrk="1"/>
                      <a:r>
                        <a:rPr lang="en-US" altLang="zh-CN" sz="1600">
                          <a:latin typeface="Verdana" panose="020B0604030504040204"/>
                        </a:rPr>
                        <a:t>7.2.4 </a:t>
                      </a:r>
                      <a:r>
                        <a:rPr lang="zh-CN" altLang="en-US" sz="1600">
                          <a:latin typeface="Verdana" panose="020B0604030504040204"/>
                        </a:rPr>
                        <a:t>厂房、仓库、公共建筑的外墙应在每层的适当位置设置可供消防救援人员进入的窗口。</a:t>
                      </a:r>
                    </a:p>
                    <a:p>
                      <a:pPr algn="l" fontAlgn="t" latinLnBrk="1"/>
                      <a:r>
                        <a:rPr lang="en-US" altLang="zh-CN" sz="1600">
                          <a:latin typeface="Verdana" panose="020B0604030504040204"/>
                        </a:rPr>
                        <a:t>7.2.5 </a:t>
                      </a:r>
                      <a:r>
                        <a:rPr lang="zh-CN" altLang="en-US" sz="1600">
                          <a:latin typeface="Verdana" panose="020B0604030504040204"/>
                        </a:rPr>
                        <a:t>供消防救援人员进入的窗口的净高度和净宽度均不应小于</a:t>
                      </a:r>
                      <a:r>
                        <a:rPr lang="en-US" altLang="zh-CN" sz="1600">
                          <a:latin typeface="Verdana" panose="020B0604030504040204"/>
                        </a:rPr>
                        <a:t>1.0m</a:t>
                      </a:r>
                    </a:p>
                  </a:txBody>
                  <a:tcPr marL="102111" marR="102111" marT="68074" marB="68074">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l" fontAlgn="t" latinLnBrk="1"/>
                      <a:r>
                        <a:rPr lang="zh-CN" altLang="en-US" sz="1600" dirty="0">
                          <a:solidFill>
                            <a:srgbClr val="AB1942"/>
                          </a:solidFill>
                          <a:latin typeface="Verdana" panose="020B0604030504040204"/>
                        </a:rPr>
                        <a:t>增加了特殊建筑和甲类厂房可不设置消防救援窗口的豁免条款</a:t>
                      </a:r>
                      <a:endParaRPr lang="zh-CN" altLang="en-US" sz="1600" dirty="0">
                        <a:latin typeface="Verdana" panose="020B0604030504040204"/>
                      </a:endParaRPr>
                    </a:p>
                    <a:p>
                      <a:pPr algn="l" fontAlgn="t" latinLnBrk="1"/>
                      <a:r>
                        <a:rPr lang="zh-CN" altLang="en-US" sz="1600" dirty="0">
                          <a:solidFill>
                            <a:srgbClr val="AB1942"/>
                          </a:solidFill>
                          <a:latin typeface="Verdana" panose="020B0604030504040204"/>
                        </a:rPr>
                        <a:t> </a:t>
                      </a:r>
                      <a:endParaRPr lang="zh-CN" altLang="en-US" sz="1600" dirty="0">
                        <a:latin typeface="Verdana" panose="020B0604030504040204"/>
                      </a:endParaRPr>
                    </a:p>
                    <a:p>
                      <a:pPr algn="l" fontAlgn="t" latinLnBrk="1"/>
                      <a:r>
                        <a:rPr lang="zh-CN" altLang="en-US" sz="1600" dirty="0">
                          <a:solidFill>
                            <a:srgbClr val="AB1942"/>
                          </a:solidFill>
                          <a:latin typeface="Verdana" panose="020B0604030504040204"/>
                        </a:rPr>
                        <a:t>消防救援窗口由每层设置，改为：有外窗情况下，自第三层开始设置的要求</a:t>
                      </a:r>
                      <a:endParaRPr lang="zh-CN" altLang="en-US" sz="1600" dirty="0">
                        <a:latin typeface="Verdana" panose="020B0604030504040204"/>
                      </a:endParaRPr>
                    </a:p>
                    <a:p>
                      <a:pPr algn="l" fontAlgn="t" latinLnBrk="1"/>
                      <a:r>
                        <a:rPr lang="zh-CN" altLang="en-US" sz="1600" dirty="0">
                          <a:solidFill>
                            <a:srgbClr val="AB1942"/>
                          </a:solidFill>
                          <a:latin typeface="Verdana" panose="020B0604030504040204"/>
                        </a:rPr>
                        <a:t>增加了当利用门时，消防救援窗口净宽度最低可为</a:t>
                      </a:r>
                      <a:r>
                        <a:rPr lang="en-US" altLang="zh-CN" sz="1600" dirty="0">
                          <a:solidFill>
                            <a:srgbClr val="AB1942"/>
                          </a:solidFill>
                          <a:latin typeface="Verdana" panose="020B0604030504040204"/>
                        </a:rPr>
                        <a:t>0.8m</a:t>
                      </a:r>
                      <a:r>
                        <a:rPr lang="zh-CN" altLang="en-US" sz="1600" dirty="0">
                          <a:solidFill>
                            <a:srgbClr val="AB1942"/>
                          </a:solidFill>
                          <a:latin typeface="Verdana" panose="020B0604030504040204"/>
                        </a:rPr>
                        <a:t>的规定</a:t>
                      </a:r>
                      <a:endParaRPr lang="zh-CN" altLang="en-US" sz="1600" dirty="0">
                        <a:latin typeface="Verdana" panose="020B0604030504040204"/>
                      </a:endParaRPr>
                    </a:p>
                  </a:txBody>
                  <a:tcPr marL="102111" marR="102111" marT="68074" marB="68074">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r>
            </a:tbl>
          </a:graphicData>
        </a:graphic>
      </p:graphicFrame>
      <p:pic>
        <p:nvPicPr>
          <p:cNvPr id="2" name="图片 1" descr="9399d12ad09ab52b89a1d292074a01db"/>
          <p:cNvPicPr>
            <a:picLocks noChangeAspect="1"/>
          </p:cNvPicPr>
          <p:nvPr/>
        </p:nvPicPr>
        <p:blipFill>
          <a:blip r:embed="rId4"/>
          <a:stretch>
            <a:fillRect/>
          </a:stretch>
        </p:blipFill>
        <p:spPr>
          <a:xfrm>
            <a:off x="11395075" y="3868420"/>
            <a:ext cx="661035" cy="66103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Click="0" advTm="1000">
        <p14:prism isContent="1" isInverted="1"/>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300" fill="hold"/>
                                        <p:tgtEl>
                                          <p:spTgt spid="44"/>
                                        </p:tgtEl>
                                        <p:attrNameLst>
                                          <p:attrName>ppt_x</p:attrName>
                                        </p:attrNameLst>
                                      </p:cBhvr>
                                      <p:tavLst>
                                        <p:tav tm="0">
                                          <p:val>
                                            <p:strVal val="0-#ppt_w/2"/>
                                          </p:val>
                                        </p:tav>
                                        <p:tav tm="100000">
                                          <p:val>
                                            <p:strVal val="#ppt_x"/>
                                          </p:val>
                                        </p:tav>
                                      </p:tavLst>
                                    </p:anim>
                                    <p:anim calcmode="lin" valueType="num">
                                      <p:cBhvr additive="base">
                                        <p:cTn id="8" dur="3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bldLvl="0" animBg="1"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788274" y="307455"/>
            <a:ext cx="10293013" cy="953135"/>
          </a:xfrm>
          <a:prstGeom prst="rect">
            <a:avLst/>
          </a:prstGeom>
          <a:noFill/>
        </p:spPr>
        <p:txBody>
          <a:bodyPr wrap="square" rtlCol="0">
            <a:spAutoFit/>
          </a:bodyPr>
          <a:lstStyle/>
          <a:p>
            <a:r>
              <a:rPr lang="en-US" altLang="zh-CN" sz="2800" b="1" dirty="0" smtClean="0">
                <a:sym typeface="+mn-ea"/>
              </a:rPr>
              <a:t>2.5</a:t>
            </a:r>
            <a:r>
              <a:rPr lang="zh-CN" altLang="en-US" sz="2800" b="1" dirty="0" smtClean="0"/>
              <a:t>住建部发布国家标准</a:t>
            </a:r>
            <a:r>
              <a:rPr lang="en-US" altLang="zh-CN" sz="2800" b="1" dirty="0" smtClean="0"/>
              <a:t>《</a:t>
            </a:r>
            <a:r>
              <a:rPr lang="zh-CN" altLang="en-US" sz="2800" b="1" dirty="0" smtClean="0"/>
              <a:t>建筑防火通用规范</a:t>
            </a:r>
            <a:r>
              <a:rPr lang="en-US" altLang="zh-CN" sz="2800" b="1" dirty="0" smtClean="0"/>
              <a:t>》</a:t>
            </a:r>
            <a:r>
              <a:rPr lang="zh-CN" altLang="en-US" sz="2800" b="1" dirty="0" smtClean="0"/>
              <a:t>。自</a:t>
            </a:r>
            <a:r>
              <a:rPr lang="en-US" altLang="zh-CN" sz="2800" b="1" dirty="0" smtClean="0"/>
              <a:t>2023</a:t>
            </a:r>
            <a:r>
              <a:rPr lang="zh-CN" altLang="en-US" sz="2800" b="1" dirty="0" smtClean="0"/>
              <a:t>年</a:t>
            </a:r>
            <a:r>
              <a:rPr lang="en-US" altLang="zh-CN" sz="2800" b="1" dirty="0" smtClean="0"/>
              <a:t>6</a:t>
            </a:r>
            <a:r>
              <a:rPr lang="zh-CN" altLang="en-US" sz="2800" b="1" dirty="0" smtClean="0"/>
              <a:t>月</a:t>
            </a:r>
            <a:r>
              <a:rPr lang="en-US" altLang="zh-CN" sz="2800" b="1" dirty="0" smtClean="0"/>
              <a:t>1</a:t>
            </a:r>
            <a:r>
              <a:rPr lang="zh-CN" altLang="en-US" sz="2800" b="1" dirty="0" smtClean="0"/>
              <a:t>日起实施</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五边形 2"/>
          <p:cNvSpPr>
            <a:spLocks noChangeArrowheads="1"/>
          </p:cNvSpPr>
          <p:nvPr/>
        </p:nvSpPr>
        <p:spPr bwMode="auto">
          <a:xfrm>
            <a:off x="0" y="317501"/>
            <a:ext cx="698227"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0" tIns="45700" rIns="91400" bIns="45700"/>
          <a:lstStyle/>
          <a:p>
            <a:endParaRPr lang="zh-CN" altLang="en-US"/>
          </a:p>
        </p:txBody>
      </p:sp>
      <p:graphicFrame>
        <p:nvGraphicFramePr>
          <p:cNvPr id="7" name="表格 6"/>
          <p:cNvGraphicFramePr>
            <a:graphicFrameLocks noGrp="1"/>
          </p:cNvGraphicFramePr>
          <p:nvPr/>
        </p:nvGraphicFramePr>
        <p:xfrm>
          <a:off x="728421" y="1611839"/>
          <a:ext cx="10848813" cy="3901114"/>
        </p:xfrm>
        <a:graphic>
          <a:graphicData uri="http://schemas.openxmlformats.org/drawingml/2006/table">
            <a:tbl>
              <a:tblPr/>
              <a:tblGrid>
                <a:gridCol w="3616271"/>
                <a:gridCol w="3616271"/>
                <a:gridCol w="3616271"/>
              </a:tblGrid>
              <a:tr h="684617">
                <a:tc>
                  <a:txBody>
                    <a:bodyPr/>
                    <a:lstStyle/>
                    <a:p>
                      <a:pPr algn="ctr" fontAlgn="t" latinLnBrk="1"/>
                      <a:r>
                        <a:rPr lang="en-US" altLang="zh-CN" sz="2000" dirty="0">
                          <a:solidFill>
                            <a:srgbClr val="FF2941"/>
                          </a:solidFill>
                          <a:latin typeface="Verdana" panose="020B0604030504040204"/>
                        </a:rPr>
                        <a:t>GB 55037-2022 </a:t>
                      </a:r>
                      <a:endParaRPr lang="zh-CN" altLang="en-US" sz="2000" dirty="0">
                        <a:latin typeface="Verdana" panose="020B0604030504040204"/>
                      </a:endParaRPr>
                    </a:p>
                    <a:p>
                      <a:pPr algn="ctr" fontAlgn="t" latinLnBrk="1"/>
                      <a:r>
                        <a:rPr lang="en-US" altLang="zh-CN" sz="2000" dirty="0">
                          <a:solidFill>
                            <a:srgbClr val="FF2941"/>
                          </a:solidFill>
                          <a:latin typeface="Verdana" panose="020B0604030504040204"/>
                        </a:rPr>
                        <a:t>《</a:t>
                      </a:r>
                      <a:r>
                        <a:rPr lang="zh-CN" altLang="en-US" sz="2000" dirty="0">
                          <a:solidFill>
                            <a:srgbClr val="FF2941"/>
                          </a:solidFill>
                          <a:latin typeface="Verdana" panose="020B0604030504040204"/>
                        </a:rPr>
                        <a:t>建筑防火通用规范</a:t>
                      </a:r>
                      <a:r>
                        <a:rPr lang="en-US" altLang="zh-CN" sz="2000" dirty="0">
                          <a:solidFill>
                            <a:srgbClr val="FF2941"/>
                          </a:solidFill>
                          <a:latin typeface="Verdana" panose="020B0604030504040204"/>
                        </a:rPr>
                        <a:t>》</a:t>
                      </a:r>
                      <a:endParaRPr lang="zh-CN" altLang="en-US" sz="2000" dirty="0">
                        <a:latin typeface="Verdana" panose="020B0604030504040204"/>
                      </a:endParaRPr>
                    </a:p>
                  </a:txBody>
                  <a:tcPr marL="102111" marR="102111" marT="68074" marB="68074">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ctr" fontAlgn="t" latinLnBrk="1"/>
                      <a:r>
                        <a:rPr lang="en-US" altLang="zh-CN" sz="2000" dirty="0">
                          <a:solidFill>
                            <a:srgbClr val="0080FF"/>
                          </a:solidFill>
                          <a:latin typeface="Verdana" panose="020B0604030504040204"/>
                        </a:rPr>
                        <a:t>GB 50016-2014</a:t>
                      </a:r>
                      <a:endParaRPr lang="zh-CN" altLang="en-US" sz="2000" dirty="0">
                        <a:latin typeface="Verdana" panose="020B0604030504040204"/>
                      </a:endParaRPr>
                    </a:p>
                    <a:p>
                      <a:pPr algn="ctr" fontAlgn="t" latinLnBrk="1"/>
                      <a:r>
                        <a:rPr lang="en-US" altLang="zh-CN" sz="2000" dirty="0">
                          <a:solidFill>
                            <a:srgbClr val="0080FF"/>
                          </a:solidFill>
                          <a:latin typeface="Verdana" panose="020B0604030504040204"/>
                        </a:rPr>
                        <a:t>《</a:t>
                      </a:r>
                      <a:r>
                        <a:rPr lang="zh-CN" altLang="en-US" sz="2000" dirty="0">
                          <a:solidFill>
                            <a:srgbClr val="0080FF"/>
                          </a:solidFill>
                          <a:latin typeface="Verdana" panose="020B0604030504040204"/>
                        </a:rPr>
                        <a:t>建筑设计防火规范</a:t>
                      </a:r>
                      <a:r>
                        <a:rPr lang="en-US" altLang="zh-CN" sz="2000" dirty="0">
                          <a:solidFill>
                            <a:srgbClr val="0080FF"/>
                          </a:solidFill>
                          <a:latin typeface="Verdana" panose="020B0604030504040204"/>
                        </a:rPr>
                        <a:t>》</a:t>
                      </a:r>
                      <a:endParaRPr lang="zh-CN" altLang="en-US" sz="2000" dirty="0">
                        <a:latin typeface="Verdana" panose="020B0604030504040204"/>
                      </a:endParaRPr>
                    </a:p>
                  </a:txBody>
                  <a:tcPr marL="102111" marR="102111" marT="68074" marB="68074">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ctr" fontAlgn="t" latinLnBrk="1"/>
                      <a:r>
                        <a:rPr lang="zh-CN" altLang="en-US" sz="2000" dirty="0">
                          <a:latin typeface="Verdana" panose="020B0604030504040204"/>
                        </a:rPr>
                        <a:t> </a:t>
                      </a:r>
                    </a:p>
                    <a:p>
                      <a:pPr algn="ctr" fontAlgn="t" latinLnBrk="1"/>
                      <a:r>
                        <a:rPr lang="zh-CN" altLang="en-US" sz="2000" dirty="0">
                          <a:solidFill>
                            <a:srgbClr val="AB1942"/>
                          </a:solidFill>
                          <a:latin typeface="Verdana" panose="020B0604030504040204"/>
                        </a:rPr>
                        <a:t>变化分析</a:t>
                      </a:r>
                      <a:endParaRPr lang="zh-CN" altLang="en-US" sz="2000" dirty="0">
                        <a:latin typeface="Verdana" panose="020B0604030504040204"/>
                      </a:endParaRPr>
                    </a:p>
                  </a:txBody>
                  <a:tcPr marL="102111" marR="102111" marT="68074" marB="68074">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r>
              <a:tr h="3155366">
                <a:tc>
                  <a:txBody>
                    <a:bodyPr/>
                    <a:lstStyle/>
                    <a:p>
                      <a:pPr algn="l" fontAlgn="t" latinLnBrk="1"/>
                      <a:r>
                        <a:rPr lang="en-US" altLang="zh-CN">
                          <a:solidFill>
                            <a:srgbClr val="191919"/>
                          </a:solidFill>
                          <a:latin typeface="Verdana" panose="020B0604030504040204"/>
                        </a:rPr>
                        <a:t>2.2.10 </a:t>
                      </a:r>
                      <a:r>
                        <a:rPr lang="zh-CN" altLang="en-US">
                          <a:solidFill>
                            <a:srgbClr val="191919"/>
                          </a:solidFill>
                          <a:latin typeface="Verdana" panose="020B0604030504040204"/>
                        </a:rPr>
                        <a:t>消防电梯应符合下列规定：</a:t>
                      </a:r>
                      <a:endParaRPr lang="zh-CN" altLang="en-US">
                        <a:latin typeface="Verdana" panose="020B0604030504040204"/>
                      </a:endParaRPr>
                    </a:p>
                    <a:p>
                      <a:pPr algn="l" fontAlgn="t" latinLnBrk="1"/>
                      <a:r>
                        <a:rPr lang="en-US" altLang="zh-CN">
                          <a:solidFill>
                            <a:srgbClr val="FF2941"/>
                          </a:solidFill>
                          <a:latin typeface="Verdana" panose="020B0604030504040204"/>
                        </a:rPr>
                        <a:t>3 </a:t>
                      </a:r>
                      <a:r>
                        <a:rPr lang="zh-CN" altLang="en-US">
                          <a:solidFill>
                            <a:srgbClr val="FF2941"/>
                          </a:solidFill>
                          <a:latin typeface="Verdana" panose="020B0604030504040204"/>
                        </a:rPr>
                        <a:t>电梯的动力和控制线缆与控制面板的连接处、控制面板的外壳防水性能等级不应低于</a:t>
                      </a:r>
                      <a:r>
                        <a:rPr lang="en-US" altLang="zh-CN">
                          <a:solidFill>
                            <a:srgbClr val="FF2941"/>
                          </a:solidFill>
                          <a:latin typeface="Verdana" panose="020B0604030504040204"/>
                        </a:rPr>
                        <a:t>IPX5</a:t>
                      </a:r>
                      <a:r>
                        <a:rPr lang="zh-CN" altLang="en-US">
                          <a:solidFill>
                            <a:srgbClr val="FF2941"/>
                          </a:solidFill>
                          <a:latin typeface="Verdana" panose="020B0604030504040204"/>
                        </a:rPr>
                        <a:t>；</a:t>
                      </a:r>
                      <a:endParaRPr lang="zh-CN" altLang="en-US">
                        <a:latin typeface="Verdana" panose="020B0604030504040204"/>
                      </a:endParaRPr>
                    </a:p>
                    <a:p>
                      <a:pPr algn="l" fontAlgn="t" latinLnBrk="1"/>
                      <a:r>
                        <a:rPr lang="en-US" altLang="zh-CN">
                          <a:latin typeface="Verdana" panose="020B0604030504040204"/>
                        </a:rPr>
                        <a:t>6 </a:t>
                      </a:r>
                      <a:r>
                        <a:rPr lang="zh-CN" altLang="en-US">
                          <a:latin typeface="Verdana" panose="020B0604030504040204"/>
                        </a:rPr>
                        <a:t>电梯轿厢内部应设置专用消防对讲电话</a:t>
                      </a:r>
                      <a:r>
                        <a:rPr lang="zh-CN" altLang="en-US">
                          <a:solidFill>
                            <a:srgbClr val="FF2941"/>
                          </a:solidFill>
                          <a:latin typeface="Verdana" panose="020B0604030504040204"/>
                        </a:rPr>
                        <a:t>和视频监控系统的终端设备。</a:t>
                      </a:r>
                      <a:endParaRPr lang="zh-CN" altLang="en-US">
                        <a:latin typeface="Verdana" panose="020B0604030504040204"/>
                      </a:endParaRPr>
                    </a:p>
                  </a:txBody>
                  <a:tcPr marL="114300" marR="114300" marT="76200" marB="76200">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l" fontAlgn="t" latinLnBrk="1"/>
                      <a:r>
                        <a:rPr lang="en-US" altLang="zh-CN">
                          <a:latin typeface="Verdana" panose="020B0604030504040204"/>
                        </a:rPr>
                        <a:t>7.3.8 </a:t>
                      </a:r>
                      <a:r>
                        <a:rPr lang="zh-CN" altLang="en-US">
                          <a:latin typeface="Verdana" panose="020B0604030504040204"/>
                        </a:rPr>
                        <a:t>消防电梯应符合下列规定：</a:t>
                      </a:r>
                    </a:p>
                    <a:p>
                      <a:pPr algn="l" fontAlgn="t" latinLnBrk="1"/>
                      <a:r>
                        <a:rPr lang="en-US" altLang="zh-CN">
                          <a:latin typeface="Verdana" panose="020B0604030504040204"/>
                        </a:rPr>
                        <a:t>4 </a:t>
                      </a:r>
                      <a:r>
                        <a:rPr lang="zh-CN" altLang="en-US">
                          <a:latin typeface="Verdana" panose="020B0604030504040204"/>
                        </a:rPr>
                        <a:t>电梯的动力与控制电缆、电线、控制面板应采取防水措施；</a:t>
                      </a:r>
                    </a:p>
                    <a:p>
                      <a:pPr algn="l" fontAlgn="t" latinLnBrk="1"/>
                      <a:r>
                        <a:rPr lang="en-US" altLang="zh-CN">
                          <a:latin typeface="Verdana" panose="020B0604030504040204"/>
                        </a:rPr>
                        <a:t>7 </a:t>
                      </a:r>
                      <a:r>
                        <a:rPr lang="zh-CN" altLang="en-US">
                          <a:latin typeface="Verdana" panose="020B0604030504040204"/>
                        </a:rPr>
                        <a:t>电梯轿厢内部应设置专用消防对讲电话。</a:t>
                      </a:r>
                    </a:p>
                    <a:p>
                      <a:pPr algn="l" fontAlgn="t" latinLnBrk="1"/>
                      <a:r>
                        <a:rPr lang="zh-CN" altLang="en-US">
                          <a:latin typeface="Verdana" panose="020B0604030504040204"/>
                        </a:rPr>
                        <a:t> </a:t>
                      </a:r>
                    </a:p>
                  </a:txBody>
                  <a:tcPr marL="114300" marR="114300" marT="76200" marB="76200">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l" fontAlgn="t" latinLnBrk="1"/>
                      <a:r>
                        <a:rPr lang="zh-CN" altLang="en-US" dirty="0">
                          <a:solidFill>
                            <a:srgbClr val="AB1942"/>
                          </a:solidFill>
                          <a:latin typeface="Verdana" panose="020B0604030504040204"/>
                        </a:rPr>
                        <a:t>明确了电梯动力控制线缆等的外壳防水性能等级不应低于</a:t>
                      </a:r>
                      <a:r>
                        <a:rPr lang="en-US" altLang="zh-CN" dirty="0">
                          <a:solidFill>
                            <a:srgbClr val="AB1942"/>
                          </a:solidFill>
                          <a:latin typeface="Verdana" panose="020B0604030504040204"/>
                        </a:rPr>
                        <a:t>IPX5</a:t>
                      </a:r>
                      <a:endParaRPr lang="zh-CN" altLang="en-US" dirty="0">
                        <a:latin typeface="Verdana" panose="020B0604030504040204"/>
                      </a:endParaRPr>
                    </a:p>
                    <a:p>
                      <a:pPr algn="l" fontAlgn="t" latinLnBrk="1"/>
                      <a:r>
                        <a:rPr lang="zh-CN" altLang="en-US" dirty="0">
                          <a:solidFill>
                            <a:srgbClr val="AB1942"/>
                          </a:solidFill>
                          <a:latin typeface="Verdana" panose="020B0604030504040204"/>
                        </a:rPr>
                        <a:t>增加了电梯轿厢设置视频监控系统的要求</a:t>
                      </a:r>
                      <a:endParaRPr lang="zh-CN" altLang="en-US" dirty="0">
                        <a:latin typeface="Verdana" panose="020B0604030504040204"/>
                      </a:endParaRPr>
                    </a:p>
                  </a:txBody>
                  <a:tcPr marL="114300" marR="114300" marT="76200" marB="76200">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r>
            </a:tbl>
          </a:graphicData>
        </a:graphic>
      </p:graphicFrame>
      <p:pic>
        <p:nvPicPr>
          <p:cNvPr id="2" name="图片 1" descr="9399d12ad09ab52b89a1d292074a01db"/>
          <p:cNvPicPr>
            <a:picLocks noChangeAspect="1"/>
          </p:cNvPicPr>
          <p:nvPr>
            <p:custDataLst>
              <p:tags r:id="rId1"/>
            </p:custDataLst>
          </p:nvPr>
        </p:nvPicPr>
        <p:blipFill>
          <a:blip r:embed="rId4"/>
          <a:stretch>
            <a:fillRect/>
          </a:stretch>
        </p:blipFill>
        <p:spPr>
          <a:xfrm>
            <a:off x="10916285" y="3237865"/>
            <a:ext cx="661035" cy="66103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Click="0" advTm="1000">
        <p14:prism isContent="1" isInverted="1"/>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300" fill="hold"/>
                                        <p:tgtEl>
                                          <p:spTgt spid="44"/>
                                        </p:tgtEl>
                                        <p:attrNameLst>
                                          <p:attrName>ppt_x</p:attrName>
                                        </p:attrNameLst>
                                      </p:cBhvr>
                                      <p:tavLst>
                                        <p:tav tm="0">
                                          <p:val>
                                            <p:strVal val="0-#ppt_w/2"/>
                                          </p:val>
                                        </p:tav>
                                        <p:tav tm="100000">
                                          <p:val>
                                            <p:strVal val="#ppt_x"/>
                                          </p:val>
                                        </p:tav>
                                      </p:tavLst>
                                    </p:anim>
                                    <p:anim calcmode="lin" valueType="num">
                                      <p:cBhvr additive="base">
                                        <p:cTn id="8" dur="3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email"/>
          <a:stretch>
            <a:fillRect/>
          </a:stretch>
        </p:blipFill>
        <p:spPr>
          <a:xfrm>
            <a:off x="-1" y="0"/>
            <a:ext cx="12189421" cy="6858000"/>
          </a:xfrm>
          <a:prstGeom prst="rect">
            <a:avLst/>
          </a:prstGeom>
        </p:spPr>
      </p:pic>
      <p:sp>
        <p:nvSpPr>
          <p:cNvPr id="28" name="文本框 27"/>
          <p:cNvSpPr txBox="1"/>
          <p:nvPr/>
        </p:nvSpPr>
        <p:spPr>
          <a:xfrm>
            <a:off x="2492075" y="3685072"/>
            <a:ext cx="2247208" cy="2061433"/>
          </a:xfrm>
          <a:prstGeom prst="rect">
            <a:avLst/>
          </a:prstGeom>
          <a:noFill/>
        </p:spPr>
        <p:txBody>
          <a:bodyPr wrap="square" lIns="91412" tIns="45706" rIns="91412" bIns="45706" rtlCol="0">
            <a:spAutoFit/>
          </a:bodyPr>
          <a:lstStyle/>
          <a:p>
            <a:pPr algn="ctr"/>
            <a:r>
              <a:rPr lang="en-US" altLang="zh-CN" sz="12795" dirty="0" smtClean="0">
                <a:solidFill>
                  <a:schemeClr val="accent1"/>
                </a:solidFill>
                <a:latin typeface="Impact" panose="020B0806030902050204" pitchFamily="34" charset="0"/>
              </a:rPr>
              <a:t>1</a:t>
            </a:r>
            <a:endParaRPr lang="zh-CN" altLang="en-US" sz="12795" dirty="0">
              <a:solidFill>
                <a:schemeClr val="accent1"/>
              </a:solidFill>
              <a:latin typeface="Impact" panose="020B0806030902050204" pitchFamily="34" charset="0"/>
            </a:endParaRPr>
          </a:p>
        </p:txBody>
      </p:sp>
      <p:sp>
        <p:nvSpPr>
          <p:cNvPr id="29" name="矩形 28"/>
          <p:cNvSpPr/>
          <p:nvPr/>
        </p:nvSpPr>
        <p:spPr>
          <a:xfrm>
            <a:off x="4449289" y="4322604"/>
            <a:ext cx="7205436" cy="830968"/>
          </a:xfrm>
          <a:prstGeom prst="rect">
            <a:avLst/>
          </a:prstGeom>
        </p:spPr>
        <p:txBody>
          <a:bodyPr wrap="square" lIns="91412" tIns="45706" rIns="91412" bIns="45706">
            <a:spAutoFit/>
          </a:bodyPr>
          <a:lstStyle/>
          <a:p>
            <a:pPr>
              <a:buFontTx/>
              <a:buNone/>
            </a:pPr>
            <a:r>
              <a:rPr lang="zh-CN" altLang="en-US" sz="4800" b="1" dirty="0" smtClean="0">
                <a:solidFill>
                  <a:schemeClr val="accent1"/>
                </a:solidFill>
                <a:latin typeface="微软雅黑" panose="020B0503020204020204" pitchFamily="34" charset="-122"/>
                <a:ea typeface="微软雅黑" panose="020B0503020204020204" pitchFamily="34" charset="-122"/>
              </a:rPr>
              <a:t>事故警示</a:t>
            </a:r>
            <a:endParaRPr lang="zh-CN" altLang="en-US" sz="4800" b="1" dirty="0">
              <a:solidFill>
                <a:schemeClr val="accent1"/>
              </a:solidFill>
              <a:latin typeface="微软雅黑" panose="020B0503020204020204" pitchFamily="34" charset="-122"/>
              <a:ea typeface="微软雅黑" panose="020B0503020204020204" pitchFamily="34" charset="-122"/>
            </a:endParaRPr>
          </a:p>
        </p:txBody>
      </p:sp>
      <p:sp>
        <p:nvSpPr>
          <p:cNvPr id="6" name="矩形 5"/>
          <p:cNvSpPr/>
          <p:nvPr/>
        </p:nvSpPr>
        <p:spPr>
          <a:xfrm>
            <a:off x="4173222" y="5297045"/>
            <a:ext cx="3240000" cy="945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Click="0" advTm="1000">
        <p14:prism isContent="1" isInverted="1"/>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1000"/>
                                        <p:tgtEl>
                                          <p:spTgt spid="28"/>
                                        </p:tgtEl>
                                      </p:cBhvr>
                                    </p:animEffect>
                                    <p:anim calcmode="lin" valueType="num">
                                      <p:cBhvr>
                                        <p:cTn id="8" dur="1000" fill="hold"/>
                                        <p:tgtEl>
                                          <p:spTgt spid="28"/>
                                        </p:tgtEl>
                                        <p:attrNameLst>
                                          <p:attrName>ppt_x</p:attrName>
                                        </p:attrNameLst>
                                      </p:cBhvr>
                                      <p:tavLst>
                                        <p:tav tm="0">
                                          <p:val>
                                            <p:strVal val="#ppt_x"/>
                                          </p:val>
                                        </p:tav>
                                        <p:tav tm="100000">
                                          <p:val>
                                            <p:strVal val="#ppt_x"/>
                                          </p:val>
                                        </p:tav>
                                      </p:tavLst>
                                    </p:anim>
                                    <p:anim calcmode="lin" valueType="num">
                                      <p:cBhvr>
                                        <p:cTn id="9" dur="1000" fill="hold"/>
                                        <p:tgtEl>
                                          <p:spTgt spid="2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600"/>
                                  </p:stCondLst>
                                  <p:iterate type="lt">
                                    <p:tmPct val="2000"/>
                                  </p:iterate>
                                  <p:childTnLst>
                                    <p:set>
                                      <p:cBhvr>
                                        <p:cTn id="11" dur="1" fill="hold">
                                          <p:stCondLst>
                                            <p:cond delay="0"/>
                                          </p:stCondLst>
                                        </p:cTn>
                                        <p:tgtEl>
                                          <p:spTgt spid="29"/>
                                        </p:tgtEl>
                                        <p:attrNameLst>
                                          <p:attrName>style.visibility</p:attrName>
                                        </p:attrNameLst>
                                      </p:cBhvr>
                                      <p:to>
                                        <p:strVal val="visible"/>
                                      </p:to>
                                    </p:set>
                                    <p:animEffect transition="in" filter="fade">
                                      <p:cBhvr>
                                        <p:cTn id="12" dur="500"/>
                                        <p:tgtEl>
                                          <p:spTgt spid="29"/>
                                        </p:tgtEl>
                                      </p:cBhvr>
                                    </p:animEffect>
                                    <p:anim calcmode="lin" valueType="num">
                                      <p:cBhvr>
                                        <p:cTn id="13" dur="500" fill="hold"/>
                                        <p:tgtEl>
                                          <p:spTgt spid="29"/>
                                        </p:tgtEl>
                                        <p:attrNameLst>
                                          <p:attrName>ppt_x</p:attrName>
                                        </p:attrNameLst>
                                      </p:cBhvr>
                                      <p:tavLst>
                                        <p:tav tm="0">
                                          <p:val>
                                            <p:strVal val="#ppt_x"/>
                                          </p:val>
                                        </p:tav>
                                        <p:tav tm="100000">
                                          <p:val>
                                            <p:strVal val="#ppt_x"/>
                                          </p:val>
                                        </p:tav>
                                      </p:tavLst>
                                    </p:anim>
                                    <p:anim calcmode="lin" valueType="num">
                                      <p:cBhvr>
                                        <p:cTn id="14"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788274" y="307455"/>
            <a:ext cx="10293013" cy="953135"/>
          </a:xfrm>
          <a:prstGeom prst="rect">
            <a:avLst/>
          </a:prstGeom>
          <a:noFill/>
        </p:spPr>
        <p:txBody>
          <a:bodyPr wrap="square" rtlCol="0">
            <a:spAutoFit/>
          </a:bodyPr>
          <a:lstStyle/>
          <a:p>
            <a:r>
              <a:rPr lang="en-US" altLang="zh-CN" sz="2800" b="1" dirty="0" smtClean="0">
                <a:sym typeface="+mn-ea"/>
              </a:rPr>
              <a:t>2.5</a:t>
            </a:r>
            <a:r>
              <a:rPr lang="zh-CN" altLang="en-US" sz="2800" b="1" dirty="0" smtClean="0"/>
              <a:t>住建部发布国家标准</a:t>
            </a:r>
            <a:r>
              <a:rPr lang="en-US" altLang="zh-CN" sz="2800" b="1" dirty="0" smtClean="0"/>
              <a:t>《</a:t>
            </a:r>
            <a:r>
              <a:rPr lang="zh-CN" altLang="en-US" sz="2800" b="1" dirty="0" smtClean="0"/>
              <a:t>建筑防火通用规范</a:t>
            </a:r>
            <a:r>
              <a:rPr lang="en-US" altLang="zh-CN" sz="2800" b="1" dirty="0" smtClean="0"/>
              <a:t>》</a:t>
            </a:r>
            <a:r>
              <a:rPr lang="zh-CN" altLang="en-US" sz="2800" b="1" dirty="0" smtClean="0"/>
              <a:t>。自</a:t>
            </a:r>
            <a:r>
              <a:rPr lang="en-US" altLang="zh-CN" sz="2800" b="1" dirty="0" smtClean="0"/>
              <a:t>2023</a:t>
            </a:r>
            <a:r>
              <a:rPr lang="zh-CN" altLang="en-US" sz="2800" b="1" dirty="0" smtClean="0"/>
              <a:t>年</a:t>
            </a:r>
            <a:r>
              <a:rPr lang="en-US" altLang="zh-CN" sz="2800" b="1" dirty="0" smtClean="0"/>
              <a:t>6</a:t>
            </a:r>
            <a:r>
              <a:rPr lang="zh-CN" altLang="en-US" sz="2800" b="1" dirty="0" smtClean="0"/>
              <a:t>月</a:t>
            </a:r>
            <a:r>
              <a:rPr lang="en-US" altLang="zh-CN" sz="2800" b="1" dirty="0" smtClean="0"/>
              <a:t>1</a:t>
            </a:r>
            <a:r>
              <a:rPr lang="zh-CN" altLang="en-US" sz="2800" b="1" dirty="0" smtClean="0"/>
              <a:t>日起实施</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五边形 2"/>
          <p:cNvSpPr>
            <a:spLocks noChangeArrowheads="1"/>
          </p:cNvSpPr>
          <p:nvPr/>
        </p:nvSpPr>
        <p:spPr bwMode="auto">
          <a:xfrm>
            <a:off x="0" y="317501"/>
            <a:ext cx="698227"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0" tIns="45700" rIns="91400" bIns="45700"/>
          <a:lstStyle/>
          <a:p>
            <a:endParaRPr lang="zh-CN" altLang="en-US"/>
          </a:p>
        </p:txBody>
      </p:sp>
      <p:graphicFrame>
        <p:nvGraphicFramePr>
          <p:cNvPr id="7" name="表格 6"/>
          <p:cNvGraphicFramePr>
            <a:graphicFrameLocks noGrp="1"/>
          </p:cNvGraphicFramePr>
          <p:nvPr/>
        </p:nvGraphicFramePr>
        <p:xfrm>
          <a:off x="728421" y="1549847"/>
          <a:ext cx="10848813" cy="4464308"/>
        </p:xfrm>
        <a:graphic>
          <a:graphicData uri="http://schemas.openxmlformats.org/drawingml/2006/table">
            <a:tbl>
              <a:tblPr/>
              <a:tblGrid>
                <a:gridCol w="3616271"/>
                <a:gridCol w="3616271"/>
                <a:gridCol w="3616271"/>
              </a:tblGrid>
              <a:tr h="684617">
                <a:tc>
                  <a:txBody>
                    <a:bodyPr/>
                    <a:lstStyle/>
                    <a:p>
                      <a:pPr algn="ctr" fontAlgn="t" latinLnBrk="1"/>
                      <a:r>
                        <a:rPr lang="en-US" altLang="zh-CN" sz="2000" dirty="0">
                          <a:solidFill>
                            <a:srgbClr val="FF2941"/>
                          </a:solidFill>
                          <a:latin typeface="Verdana" panose="020B0604030504040204"/>
                        </a:rPr>
                        <a:t>GB 55037-2022 </a:t>
                      </a:r>
                      <a:endParaRPr lang="zh-CN" altLang="en-US" sz="2000" dirty="0">
                        <a:latin typeface="Verdana" panose="020B0604030504040204"/>
                      </a:endParaRPr>
                    </a:p>
                    <a:p>
                      <a:pPr algn="ctr" fontAlgn="t" latinLnBrk="1"/>
                      <a:r>
                        <a:rPr lang="en-US" altLang="zh-CN" sz="2000" dirty="0">
                          <a:solidFill>
                            <a:srgbClr val="FF2941"/>
                          </a:solidFill>
                          <a:latin typeface="Verdana" panose="020B0604030504040204"/>
                        </a:rPr>
                        <a:t>《</a:t>
                      </a:r>
                      <a:r>
                        <a:rPr lang="zh-CN" altLang="en-US" sz="2000" dirty="0">
                          <a:solidFill>
                            <a:srgbClr val="FF2941"/>
                          </a:solidFill>
                          <a:latin typeface="Verdana" panose="020B0604030504040204"/>
                        </a:rPr>
                        <a:t>建筑防火通用规范</a:t>
                      </a:r>
                      <a:r>
                        <a:rPr lang="en-US" altLang="zh-CN" sz="2000" dirty="0">
                          <a:solidFill>
                            <a:srgbClr val="FF2941"/>
                          </a:solidFill>
                          <a:latin typeface="Verdana" panose="020B0604030504040204"/>
                        </a:rPr>
                        <a:t>》</a:t>
                      </a:r>
                      <a:endParaRPr lang="zh-CN" altLang="en-US" sz="2000" dirty="0">
                        <a:latin typeface="Verdana" panose="020B0604030504040204"/>
                      </a:endParaRPr>
                    </a:p>
                  </a:txBody>
                  <a:tcPr marL="102111" marR="102111" marT="68074" marB="68074">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ctr" fontAlgn="t" latinLnBrk="1"/>
                      <a:r>
                        <a:rPr lang="en-US" altLang="zh-CN" sz="2000">
                          <a:solidFill>
                            <a:srgbClr val="0080FF"/>
                          </a:solidFill>
                          <a:latin typeface="Verdana" panose="020B0604030504040204"/>
                        </a:rPr>
                        <a:t>GB 50016-2014</a:t>
                      </a:r>
                      <a:endParaRPr lang="zh-CN" altLang="en-US" sz="2000">
                        <a:latin typeface="Verdana" panose="020B0604030504040204"/>
                      </a:endParaRPr>
                    </a:p>
                    <a:p>
                      <a:pPr algn="ctr" fontAlgn="t" latinLnBrk="1"/>
                      <a:r>
                        <a:rPr lang="en-US" altLang="zh-CN" sz="2000">
                          <a:solidFill>
                            <a:srgbClr val="0080FF"/>
                          </a:solidFill>
                          <a:latin typeface="Verdana" panose="020B0604030504040204"/>
                        </a:rPr>
                        <a:t>《</a:t>
                      </a:r>
                      <a:r>
                        <a:rPr lang="zh-CN" altLang="en-US" sz="2000">
                          <a:solidFill>
                            <a:srgbClr val="0080FF"/>
                          </a:solidFill>
                          <a:latin typeface="Verdana" panose="020B0604030504040204"/>
                        </a:rPr>
                        <a:t>建筑设计防火规范</a:t>
                      </a:r>
                      <a:r>
                        <a:rPr lang="en-US" altLang="zh-CN" sz="2000">
                          <a:solidFill>
                            <a:srgbClr val="0080FF"/>
                          </a:solidFill>
                          <a:latin typeface="Verdana" panose="020B0604030504040204"/>
                        </a:rPr>
                        <a:t>》</a:t>
                      </a:r>
                      <a:endParaRPr lang="zh-CN" altLang="en-US" sz="2000">
                        <a:latin typeface="Verdana" panose="020B0604030504040204"/>
                      </a:endParaRPr>
                    </a:p>
                  </a:txBody>
                  <a:tcPr marL="102111" marR="102111" marT="68074" marB="68074">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ctr" fontAlgn="t" latinLnBrk="1"/>
                      <a:r>
                        <a:rPr lang="zh-CN" altLang="en-US" sz="2000" dirty="0">
                          <a:latin typeface="Verdana" panose="020B0604030504040204"/>
                        </a:rPr>
                        <a:t> </a:t>
                      </a:r>
                    </a:p>
                    <a:p>
                      <a:pPr algn="ctr" fontAlgn="t" latinLnBrk="1"/>
                      <a:r>
                        <a:rPr lang="zh-CN" altLang="en-US" sz="2000" dirty="0">
                          <a:solidFill>
                            <a:srgbClr val="AB1942"/>
                          </a:solidFill>
                          <a:latin typeface="Verdana" panose="020B0604030504040204"/>
                        </a:rPr>
                        <a:t>变化分析</a:t>
                      </a:r>
                      <a:endParaRPr lang="zh-CN" altLang="en-US" sz="2000" dirty="0">
                        <a:latin typeface="Verdana" panose="020B0604030504040204"/>
                      </a:endParaRPr>
                    </a:p>
                  </a:txBody>
                  <a:tcPr marL="102111" marR="102111" marT="68074" marB="68074">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r>
              <a:tr h="3155366">
                <a:tc>
                  <a:txBody>
                    <a:bodyPr/>
                    <a:lstStyle/>
                    <a:p>
                      <a:pPr algn="l" fontAlgn="t" latinLnBrk="1"/>
                      <a:r>
                        <a:rPr lang="en-US" altLang="zh-CN" dirty="0">
                          <a:latin typeface="Verdana" panose="020B0604030504040204"/>
                        </a:rPr>
                        <a:t>3.2.1 </a:t>
                      </a:r>
                      <a:r>
                        <a:rPr lang="zh-CN" altLang="en-US" dirty="0">
                          <a:latin typeface="Verdana" panose="020B0604030504040204"/>
                        </a:rPr>
                        <a:t>甲类厂房与</a:t>
                      </a:r>
                      <a:r>
                        <a:rPr lang="zh-CN" altLang="en-US" dirty="0">
                          <a:solidFill>
                            <a:srgbClr val="FF2941"/>
                          </a:solidFill>
                          <a:latin typeface="Verdana" panose="020B0604030504040204"/>
                        </a:rPr>
                        <a:t>人员密集场所</a:t>
                      </a:r>
                      <a:r>
                        <a:rPr lang="zh-CN" altLang="en-US" dirty="0">
                          <a:latin typeface="Verdana" panose="020B0604030504040204"/>
                        </a:rPr>
                        <a:t>的防火间距不应小于</a:t>
                      </a:r>
                      <a:r>
                        <a:rPr lang="en-US" altLang="zh-CN" dirty="0">
                          <a:latin typeface="Verdana" panose="020B0604030504040204"/>
                        </a:rPr>
                        <a:t>50m</a:t>
                      </a:r>
                      <a:r>
                        <a:rPr lang="zh-CN" altLang="en-US" dirty="0">
                          <a:latin typeface="Verdana" panose="020B0604030504040204"/>
                        </a:rPr>
                        <a:t>，与明火或散发火花地点的防火间距不应小于</a:t>
                      </a:r>
                      <a:r>
                        <a:rPr lang="en-US" altLang="zh-CN" dirty="0">
                          <a:latin typeface="Verdana" panose="020B0604030504040204"/>
                        </a:rPr>
                        <a:t>30m</a:t>
                      </a:r>
                      <a:r>
                        <a:rPr lang="zh-CN" altLang="en-US" dirty="0">
                          <a:latin typeface="Verdana" panose="020B0604030504040204"/>
                        </a:rPr>
                        <a:t>。</a:t>
                      </a:r>
                    </a:p>
                    <a:p>
                      <a:pPr algn="l" fontAlgn="t" latinLnBrk="1"/>
                      <a:r>
                        <a:rPr lang="en-US" altLang="zh-CN" dirty="0">
                          <a:latin typeface="Verdana" panose="020B0604030504040204"/>
                        </a:rPr>
                        <a:t>3.2.2 </a:t>
                      </a:r>
                      <a:r>
                        <a:rPr lang="zh-CN" altLang="en-US" dirty="0">
                          <a:latin typeface="Verdana" panose="020B0604030504040204"/>
                        </a:rPr>
                        <a:t>甲类仓库与高层民用建筑和设置</a:t>
                      </a:r>
                      <a:r>
                        <a:rPr lang="zh-CN" altLang="en-US" dirty="0">
                          <a:solidFill>
                            <a:srgbClr val="FF2941"/>
                          </a:solidFill>
                          <a:latin typeface="Verdana" panose="020B0604030504040204"/>
                        </a:rPr>
                        <a:t>人员密集场所</a:t>
                      </a:r>
                      <a:r>
                        <a:rPr lang="zh-CN" altLang="en-US" dirty="0">
                          <a:latin typeface="Verdana" panose="020B0604030504040204"/>
                        </a:rPr>
                        <a:t>的民用建筑的防火间距不应小于</a:t>
                      </a:r>
                      <a:r>
                        <a:rPr lang="en-US" altLang="zh-CN" dirty="0">
                          <a:latin typeface="Verdana" panose="020B0604030504040204"/>
                        </a:rPr>
                        <a:t>50m</a:t>
                      </a:r>
                      <a:r>
                        <a:rPr lang="zh-CN" altLang="en-US" dirty="0">
                          <a:latin typeface="Verdana" panose="020B0604030504040204"/>
                        </a:rPr>
                        <a:t>，甲类仓库之间的防火间距不应小于</a:t>
                      </a:r>
                      <a:r>
                        <a:rPr lang="en-US" altLang="zh-CN" dirty="0">
                          <a:latin typeface="Verdana" panose="020B0604030504040204"/>
                        </a:rPr>
                        <a:t>20m</a:t>
                      </a:r>
                      <a:r>
                        <a:rPr lang="zh-CN" altLang="en-US" dirty="0">
                          <a:latin typeface="Verdana" panose="020B0604030504040204"/>
                        </a:rPr>
                        <a:t>。</a:t>
                      </a:r>
                    </a:p>
                    <a:p>
                      <a:pPr algn="l" fontAlgn="t" latinLnBrk="1"/>
                      <a:r>
                        <a:rPr lang="en-US" altLang="zh-CN" dirty="0">
                          <a:latin typeface="Verdana" panose="020B0604030504040204"/>
                        </a:rPr>
                        <a:t>3.2.3 </a:t>
                      </a:r>
                      <a:r>
                        <a:rPr lang="zh-CN" altLang="en-US" dirty="0">
                          <a:latin typeface="Verdana" panose="020B0604030504040204"/>
                        </a:rPr>
                        <a:t>除乙类第</a:t>
                      </a:r>
                      <a:r>
                        <a:rPr lang="en-US" altLang="zh-CN" dirty="0">
                          <a:latin typeface="Verdana" panose="020B0604030504040204"/>
                        </a:rPr>
                        <a:t>5</a:t>
                      </a:r>
                      <a:r>
                        <a:rPr lang="zh-CN" altLang="en-US" dirty="0">
                          <a:latin typeface="Verdana" panose="020B0604030504040204"/>
                        </a:rPr>
                        <a:t>项、第</a:t>
                      </a:r>
                      <a:r>
                        <a:rPr lang="en-US" altLang="zh-CN" dirty="0">
                          <a:latin typeface="Verdana" panose="020B0604030504040204"/>
                        </a:rPr>
                        <a:t>6</a:t>
                      </a:r>
                      <a:r>
                        <a:rPr lang="zh-CN" altLang="en-US" dirty="0">
                          <a:latin typeface="Verdana" panose="020B0604030504040204"/>
                        </a:rPr>
                        <a:t>项物品仓库外，乙类仓库与高层民用建筑和设置</a:t>
                      </a:r>
                      <a:r>
                        <a:rPr lang="zh-CN" altLang="en-US" dirty="0">
                          <a:solidFill>
                            <a:srgbClr val="FF2941"/>
                          </a:solidFill>
                          <a:latin typeface="Verdana" panose="020B0604030504040204"/>
                        </a:rPr>
                        <a:t>人员密集场所</a:t>
                      </a:r>
                      <a:r>
                        <a:rPr lang="zh-CN" altLang="en-US" dirty="0">
                          <a:latin typeface="Verdana" panose="020B0604030504040204"/>
                        </a:rPr>
                        <a:t>的其他民用建筑的防火间距不应小于</a:t>
                      </a:r>
                      <a:r>
                        <a:rPr lang="en-US" altLang="zh-CN" dirty="0">
                          <a:latin typeface="Verdana" panose="020B0604030504040204"/>
                        </a:rPr>
                        <a:t>50m</a:t>
                      </a:r>
                      <a:r>
                        <a:rPr lang="zh-CN" altLang="en-US" dirty="0">
                          <a:latin typeface="Verdana" panose="020B0604030504040204"/>
                        </a:rPr>
                        <a:t>。</a:t>
                      </a:r>
                    </a:p>
                  </a:txBody>
                  <a:tcPr marL="114300" marR="114300" marT="76200" marB="76200">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l" fontAlgn="t" latinLnBrk="1"/>
                      <a:r>
                        <a:rPr lang="en-US" altLang="zh-CN">
                          <a:latin typeface="Verdana" panose="020B0604030504040204"/>
                        </a:rPr>
                        <a:t>3.4.2 </a:t>
                      </a:r>
                      <a:r>
                        <a:rPr lang="zh-CN" altLang="en-US">
                          <a:latin typeface="Verdana" panose="020B0604030504040204"/>
                        </a:rPr>
                        <a:t>甲类厂房与重要公共建筑的防火间距不应小于</a:t>
                      </a:r>
                      <a:r>
                        <a:rPr lang="en-US" altLang="zh-CN">
                          <a:latin typeface="Verdana" panose="020B0604030504040204"/>
                        </a:rPr>
                        <a:t>50m</a:t>
                      </a:r>
                      <a:r>
                        <a:rPr lang="zh-CN" altLang="en-US">
                          <a:latin typeface="Verdana" panose="020B0604030504040204"/>
                        </a:rPr>
                        <a:t>，与明火或散发火花地点的防火间距不应小于</a:t>
                      </a:r>
                      <a:r>
                        <a:rPr lang="en-US" altLang="zh-CN">
                          <a:latin typeface="Verdana" panose="020B0604030504040204"/>
                        </a:rPr>
                        <a:t>30m</a:t>
                      </a:r>
                      <a:r>
                        <a:rPr lang="zh-CN" altLang="en-US">
                          <a:latin typeface="Verdana" panose="020B0604030504040204"/>
                        </a:rPr>
                        <a:t>。</a:t>
                      </a:r>
                    </a:p>
                    <a:p>
                      <a:pPr algn="l" fontAlgn="t" latinLnBrk="1"/>
                      <a:r>
                        <a:rPr lang="en-US" altLang="zh-CN">
                          <a:latin typeface="Verdana" panose="020B0604030504040204"/>
                        </a:rPr>
                        <a:t>3.5.1 </a:t>
                      </a:r>
                      <a:r>
                        <a:rPr lang="zh-CN" altLang="en-US">
                          <a:latin typeface="Verdana" panose="020B0604030504040204"/>
                        </a:rPr>
                        <a:t>甲类仓库之间及与其他建筑、明火或散发火花地点、铁路、道路等的防火间距不应小于表</a:t>
                      </a:r>
                      <a:r>
                        <a:rPr lang="en-US" altLang="zh-CN">
                          <a:latin typeface="Verdana" panose="020B0604030504040204"/>
                        </a:rPr>
                        <a:t>3.5.1 </a:t>
                      </a:r>
                      <a:r>
                        <a:rPr lang="zh-CN" altLang="en-US">
                          <a:latin typeface="Verdana" panose="020B0604030504040204"/>
                        </a:rPr>
                        <a:t>的规定（重要公共建筑</a:t>
                      </a:r>
                      <a:r>
                        <a:rPr lang="en-US" altLang="zh-CN">
                          <a:latin typeface="Verdana" panose="020B0604030504040204"/>
                        </a:rPr>
                        <a:t>50m</a:t>
                      </a:r>
                      <a:r>
                        <a:rPr lang="zh-CN" altLang="en-US">
                          <a:latin typeface="Verdana" panose="020B0604030504040204"/>
                        </a:rPr>
                        <a:t>）。</a:t>
                      </a:r>
                    </a:p>
                    <a:p>
                      <a:pPr algn="l" fontAlgn="t" latinLnBrk="1"/>
                      <a:r>
                        <a:rPr lang="en-US" altLang="zh-CN">
                          <a:latin typeface="Verdana" panose="020B0604030504040204"/>
                        </a:rPr>
                        <a:t>3.5.2</a:t>
                      </a:r>
                      <a:r>
                        <a:rPr lang="zh-CN" altLang="en-US">
                          <a:latin typeface="Verdana" panose="020B0604030504040204"/>
                        </a:rPr>
                        <a:t>（</a:t>
                      </a:r>
                      <a:r>
                        <a:rPr lang="en-US" altLang="zh-CN">
                          <a:latin typeface="Verdana" panose="020B0604030504040204"/>
                        </a:rPr>
                        <a:t>3</a:t>
                      </a:r>
                      <a:r>
                        <a:rPr lang="zh-CN" altLang="en-US">
                          <a:latin typeface="Verdana" panose="020B0604030504040204"/>
                        </a:rPr>
                        <a:t>）除乙类第</a:t>
                      </a:r>
                      <a:r>
                        <a:rPr lang="en-US" altLang="zh-CN">
                          <a:latin typeface="Verdana" panose="020B0604030504040204"/>
                        </a:rPr>
                        <a:t>6 </a:t>
                      </a:r>
                      <a:r>
                        <a:rPr lang="zh-CN" altLang="en-US">
                          <a:latin typeface="Verdana" panose="020B0604030504040204"/>
                        </a:rPr>
                        <a:t>项物品外的乙类仓库，与民用建筑的防火间距不宜小于</a:t>
                      </a:r>
                      <a:r>
                        <a:rPr lang="en-US" altLang="zh-CN">
                          <a:latin typeface="Verdana" panose="020B0604030504040204"/>
                        </a:rPr>
                        <a:t>25m</a:t>
                      </a:r>
                      <a:r>
                        <a:rPr lang="zh-CN" altLang="en-US">
                          <a:latin typeface="Verdana" panose="020B0604030504040204"/>
                        </a:rPr>
                        <a:t>，与重要公共建筑的防火间距不应小于</a:t>
                      </a:r>
                      <a:r>
                        <a:rPr lang="en-US" altLang="zh-CN">
                          <a:latin typeface="Verdana" panose="020B0604030504040204"/>
                        </a:rPr>
                        <a:t>50m</a:t>
                      </a:r>
                    </a:p>
                  </a:txBody>
                  <a:tcPr marL="114300" marR="114300" marT="76200" marB="76200">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l" fontAlgn="t" latinLnBrk="1"/>
                      <a:r>
                        <a:rPr lang="zh-CN" altLang="en-US" dirty="0">
                          <a:solidFill>
                            <a:srgbClr val="AB1942"/>
                          </a:solidFill>
                          <a:latin typeface="Verdana" panose="020B0604030504040204"/>
                        </a:rPr>
                        <a:t>“重要公共建筑”改为“人员密集场所”</a:t>
                      </a:r>
                      <a:endParaRPr lang="zh-CN" altLang="en-US" dirty="0">
                        <a:latin typeface="Verdana" panose="020B0604030504040204"/>
                      </a:endParaRPr>
                    </a:p>
                  </a:txBody>
                  <a:tcPr marL="114300" marR="114300" marT="76200" marB="76200">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advClick="0" advTm="1000">
        <p14:prism isContent="1" isInverted="1"/>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300" fill="hold"/>
                                        <p:tgtEl>
                                          <p:spTgt spid="44"/>
                                        </p:tgtEl>
                                        <p:attrNameLst>
                                          <p:attrName>ppt_x</p:attrName>
                                        </p:attrNameLst>
                                      </p:cBhvr>
                                      <p:tavLst>
                                        <p:tav tm="0">
                                          <p:val>
                                            <p:strVal val="0-#ppt_w/2"/>
                                          </p:val>
                                        </p:tav>
                                        <p:tav tm="100000">
                                          <p:val>
                                            <p:strVal val="#ppt_x"/>
                                          </p:val>
                                        </p:tav>
                                      </p:tavLst>
                                    </p:anim>
                                    <p:anim calcmode="lin" valueType="num">
                                      <p:cBhvr additive="base">
                                        <p:cTn id="8" dur="3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788274" y="307455"/>
            <a:ext cx="10293013" cy="953135"/>
          </a:xfrm>
          <a:prstGeom prst="rect">
            <a:avLst/>
          </a:prstGeom>
          <a:noFill/>
        </p:spPr>
        <p:txBody>
          <a:bodyPr wrap="square" rtlCol="0">
            <a:spAutoFit/>
          </a:bodyPr>
          <a:lstStyle/>
          <a:p>
            <a:r>
              <a:rPr lang="en-US" altLang="zh-CN" sz="2800" b="1" dirty="0" smtClean="0">
                <a:sym typeface="+mn-ea"/>
              </a:rPr>
              <a:t>2.5</a:t>
            </a:r>
            <a:r>
              <a:rPr lang="zh-CN" altLang="en-US" sz="2800" b="1" dirty="0" smtClean="0"/>
              <a:t>住建部发布国家标准</a:t>
            </a:r>
            <a:r>
              <a:rPr lang="en-US" altLang="zh-CN" sz="2800" b="1" dirty="0" smtClean="0"/>
              <a:t>《</a:t>
            </a:r>
            <a:r>
              <a:rPr lang="zh-CN" altLang="en-US" sz="2800" b="1" dirty="0" smtClean="0"/>
              <a:t>建筑防火通用规范</a:t>
            </a:r>
            <a:r>
              <a:rPr lang="en-US" altLang="zh-CN" sz="2800" b="1" dirty="0" smtClean="0"/>
              <a:t>》</a:t>
            </a:r>
            <a:r>
              <a:rPr lang="zh-CN" altLang="en-US" sz="2800" b="1" dirty="0" smtClean="0"/>
              <a:t>。自</a:t>
            </a:r>
            <a:r>
              <a:rPr lang="en-US" altLang="zh-CN" sz="2800" b="1" dirty="0" smtClean="0"/>
              <a:t>2023</a:t>
            </a:r>
            <a:r>
              <a:rPr lang="zh-CN" altLang="en-US" sz="2800" b="1" dirty="0" smtClean="0"/>
              <a:t>年</a:t>
            </a:r>
            <a:r>
              <a:rPr lang="en-US" altLang="zh-CN" sz="2800" b="1" dirty="0" smtClean="0"/>
              <a:t>6</a:t>
            </a:r>
            <a:r>
              <a:rPr lang="zh-CN" altLang="en-US" sz="2800" b="1" dirty="0" smtClean="0"/>
              <a:t>月</a:t>
            </a:r>
            <a:r>
              <a:rPr lang="en-US" altLang="zh-CN" sz="2800" b="1" dirty="0" smtClean="0"/>
              <a:t>1</a:t>
            </a:r>
            <a:r>
              <a:rPr lang="zh-CN" altLang="en-US" sz="2800" b="1" dirty="0" smtClean="0"/>
              <a:t>日起实施</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五边形 2"/>
          <p:cNvSpPr>
            <a:spLocks noChangeArrowheads="1"/>
          </p:cNvSpPr>
          <p:nvPr/>
        </p:nvSpPr>
        <p:spPr bwMode="auto">
          <a:xfrm>
            <a:off x="0" y="317501"/>
            <a:ext cx="698227"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0" tIns="45700" rIns="91400" bIns="45700"/>
          <a:lstStyle/>
          <a:p>
            <a:endParaRPr lang="zh-CN" altLang="en-US"/>
          </a:p>
        </p:txBody>
      </p:sp>
      <p:graphicFrame>
        <p:nvGraphicFramePr>
          <p:cNvPr id="7" name="表格 6"/>
          <p:cNvGraphicFramePr>
            <a:graphicFrameLocks noGrp="1"/>
          </p:cNvGraphicFramePr>
          <p:nvPr/>
        </p:nvGraphicFramePr>
        <p:xfrm>
          <a:off x="635430" y="1549831"/>
          <a:ext cx="10848813" cy="3901114"/>
        </p:xfrm>
        <a:graphic>
          <a:graphicData uri="http://schemas.openxmlformats.org/drawingml/2006/table">
            <a:tbl>
              <a:tblPr/>
              <a:tblGrid>
                <a:gridCol w="3616271"/>
                <a:gridCol w="3616271"/>
                <a:gridCol w="3616271"/>
              </a:tblGrid>
              <a:tr h="684617">
                <a:tc>
                  <a:txBody>
                    <a:bodyPr/>
                    <a:lstStyle/>
                    <a:p>
                      <a:pPr algn="ctr" fontAlgn="t" latinLnBrk="1"/>
                      <a:r>
                        <a:rPr lang="en-US" altLang="zh-CN" sz="2000" dirty="0">
                          <a:solidFill>
                            <a:srgbClr val="FF2941"/>
                          </a:solidFill>
                          <a:latin typeface="Verdana" panose="020B0604030504040204"/>
                        </a:rPr>
                        <a:t>GB 55037-2022 </a:t>
                      </a:r>
                      <a:endParaRPr lang="zh-CN" altLang="en-US" sz="2000" dirty="0">
                        <a:latin typeface="Verdana" panose="020B0604030504040204"/>
                      </a:endParaRPr>
                    </a:p>
                    <a:p>
                      <a:pPr algn="ctr" fontAlgn="t" latinLnBrk="1"/>
                      <a:r>
                        <a:rPr lang="en-US" altLang="zh-CN" sz="2000" dirty="0">
                          <a:solidFill>
                            <a:srgbClr val="FF2941"/>
                          </a:solidFill>
                          <a:latin typeface="Verdana" panose="020B0604030504040204"/>
                        </a:rPr>
                        <a:t>《</a:t>
                      </a:r>
                      <a:r>
                        <a:rPr lang="zh-CN" altLang="en-US" sz="2000" dirty="0">
                          <a:solidFill>
                            <a:srgbClr val="FF2941"/>
                          </a:solidFill>
                          <a:latin typeface="Verdana" panose="020B0604030504040204"/>
                        </a:rPr>
                        <a:t>建筑防火通用规范</a:t>
                      </a:r>
                      <a:r>
                        <a:rPr lang="en-US" altLang="zh-CN" sz="2000" dirty="0">
                          <a:solidFill>
                            <a:srgbClr val="FF2941"/>
                          </a:solidFill>
                          <a:latin typeface="Verdana" panose="020B0604030504040204"/>
                        </a:rPr>
                        <a:t>》</a:t>
                      </a:r>
                      <a:endParaRPr lang="zh-CN" altLang="en-US" sz="2000" dirty="0">
                        <a:latin typeface="Verdana" panose="020B0604030504040204"/>
                      </a:endParaRPr>
                    </a:p>
                  </a:txBody>
                  <a:tcPr marL="102111" marR="102111" marT="68074" marB="68074">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ctr" fontAlgn="t" latinLnBrk="1"/>
                      <a:r>
                        <a:rPr lang="en-US" altLang="zh-CN" sz="2000">
                          <a:solidFill>
                            <a:srgbClr val="0080FF"/>
                          </a:solidFill>
                          <a:latin typeface="Verdana" panose="020B0604030504040204"/>
                        </a:rPr>
                        <a:t>GB 50016-2014</a:t>
                      </a:r>
                      <a:endParaRPr lang="zh-CN" altLang="en-US" sz="2000">
                        <a:latin typeface="Verdana" panose="020B0604030504040204"/>
                      </a:endParaRPr>
                    </a:p>
                    <a:p>
                      <a:pPr algn="ctr" fontAlgn="t" latinLnBrk="1"/>
                      <a:r>
                        <a:rPr lang="en-US" altLang="zh-CN" sz="2000">
                          <a:solidFill>
                            <a:srgbClr val="0080FF"/>
                          </a:solidFill>
                          <a:latin typeface="Verdana" panose="020B0604030504040204"/>
                        </a:rPr>
                        <a:t>《</a:t>
                      </a:r>
                      <a:r>
                        <a:rPr lang="zh-CN" altLang="en-US" sz="2000">
                          <a:solidFill>
                            <a:srgbClr val="0080FF"/>
                          </a:solidFill>
                          <a:latin typeface="Verdana" panose="020B0604030504040204"/>
                        </a:rPr>
                        <a:t>建筑设计防火规范</a:t>
                      </a:r>
                      <a:r>
                        <a:rPr lang="en-US" altLang="zh-CN" sz="2000">
                          <a:solidFill>
                            <a:srgbClr val="0080FF"/>
                          </a:solidFill>
                          <a:latin typeface="Verdana" panose="020B0604030504040204"/>
                        </a:rPr>
                        <a:t>》</a:t>
                      </a:r>
                      <a:endParaRPr lang="zh-CN" altLang="en-US" sz="2000">
                        <a:latin typeface="Verdana" panose="020B0604030504040204"/>
                      </a:endParaRPr>
                    </a:p>
                  </a:txBody>
                  <a:tcPr marL="102111" marR="102111" marT="68074" marB="68074">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ctr" fontAlgn="t" latinLnBrk="1"/>
                      <a:r>
                        <a:rPr lang="zh-CN" altLang="en-US" sz="2000" dirty="0">
                          <a:latin typeface="Verdana" panose="020B0604030504040204"/>
                        </a:rPr>
                        <a:t> </a:t>
                      </a:r>
                    </a:p>
                    <a:p>
                      <a:pPr algn="ctr" fontAlgn="t" latinLnBrk="1"/>
                      <a:r>
                        <a:rPr lang="zh-CN" altLang="en-US" sz="2000" dirty="0">
                          <a:solidFill>
                            <a:srgbClr val="AB1942"/>
                          </a:solidFill>
                          <a:latin typeface="Verdana" panose="020B0604030504040204"/>
                        </a:rPr>
                        <a:t>变化分析</a:t>
                      </a:r>
                      <a:endParaRPr lang="zh-CN" altLang="en-US" sz="2000" dirty="0">
                        <a:latin typeface="Verdana" panose="020B0604030504040204"/>
                      </a:endParaRPr>
                    </a:p>
                  </a:txBody>
                  <a:tcPr marL="102111" marR="102111" marT="68074" marB="68074">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r>
              <a:tr h="3155366">
                <a:tc>
                  <a:txBody>
                    <a:bodyPr/>
                    <a:lstStyle/>
                    <a:p>
                      <a:pPr algn="l" fontAlgn="t" latinLnBrk="1"/>
                      <a:r>
                        <a:rPr lang="en-US" altLang="zh-CN">
                          <a:latin typeface="Verdana" panose="020B0604030504040204"/>
                        </a:rPr>
                        <a:t>3.4.2 </a:t>
                      </a:r>
                      <a:r>
                        <a:rPr lang="zh-CN" altLang="en-US">
                          <a:solidFill>
                            <a:srgbClr val="FF2941"/>
                          </a:solidFill>
                          <a:latin typeface="Verdana" panose="020B0604030504040204"/>
                        </a:rPr>
                        <a:t>下列建筑应至少沿建筑的两条长边</a:t>
                      </a:r>
                      <a:r>
                        <a:rPr lang="zh-CN" altLang="en-US">
                          <a:latin typeface="Verdana" panose="020B0604030504040204"/>
                        </a:rPr>
                        <a:t>设置消防车道：</a:t>
                      </a:r>
                    </a:p>
                    <a:p>
                      <a:pPr algn="l" fontAlgn="t" latinLnBrk="1"/>
                      <a:r>
                        <a:rPr lang="en-US" altLang="zh-CN">
                          <a:solidFill>
                            <a:srgbClr val="191919"/>
                          </a:solidFill>
                          <a:latin typeface="Verdana" panose="020B0604030504040204"/>
                        </a:rPr>
                        <a:t>1 </a:t>
                      </a:r>
                      <a:r>
                        <a:rPr lang="zh-CN" altLang="en-US">
                          <a:solidFill>
                            <a:srgbClr val="191919"/>
                          </a:solidFill>
                          <a:latin typeface="Verdana" panose="020B0604030504040204"/>
                        </a:rPr>
                        <a:t>高层厂房，占地面积大于</a:t>
                      </a:r>
                      <a:r>
                        <a:rPr lang="en-US" altLang="zh-CN">
                          <a:solidFill>
                            <a:srgbClr val="191919"/>
                          </a:solidFill>
                          <a:latin typeface="Verdana" panose="020B0604030504040204"/>
                        </a:rPr>
                        <a:t>3000m²</a:t>
                      </a:r>
                      <a:r>
                        <a:rPr lang="zh-CN" altLang="en-US">
                          <a:solidFill>
                            <a:srgbClr val="191919"/>
                          </a:solidFill>
                          <a:latin typeface="Verdana" panose="020B0604030504040204"/>
                        </a:rPr>
                        <a:t>的单、多层甲、乙、丙类厂房；</a:t>
                      </a:r>
                      <a:endParaRPr lang="zh-CN" altLang="en-US">
                        <a:latin typeface="Verdana" panose="020B0604030504040204"/>
                      </a:endParaRPr>
                    </a:p>
                    <a:p>
                      <a:pPr algn="l" fontAlgn="t" latinLnBrk="1"/>
                      <a:r>
                        <a:rPr lang="en-US" altLang="zh-CN">
                          <a:solidFill>
                            <a:srgbClr val="191919"/>
                          </a:solidFill>
                          <a:latin typeface="Verdana" panose="020B0604030504040204"/>
                        </a:rPr>
                        <a:t>2 </a:t>
                      </a:r>
                      <a:r>
                        <a:rPr lang="zh-CN" altLang="en-US">
                          <a:solidFill>
                            <a:srgbClr val="191919"/>
                          </a:solidFill>
                          <a:latin typeface="Verdana" panose="020B0604030504040204"/>
                        </a:rPr>
                        <a:t>占地面积大于</a:t>
                      </a:r>
                      <a:r>
                        <a:rPr lang="en-US" altLang="zh-CN">
                          <a:solidFill>
                            <a:srgbClr val="191919"/>
                          </a:solidFill>
                          <a:latin typeface="Verdana" panose="020B0604030504040204"/>
                        </a:rPr>
                        <a:t>1500m²</a:t>
                      </a:r>
                      <a:r>
                        <a:rPr lang="zh-CN" altLang="en-US">
                          <a:solidFill>
                            <a:srgbClr val="191919"/>
                          </a:solidFill>
                          <a:latin typeface="Verdana" panose="020B0604030504040204"/>
                        </a:rPr>
                        <a:t>的乙、丙类仓库；</a:t>
                      </a:r>
                      <a:endParaRPr lang="zh-CN" altLang="en-US">
                        <a:latin typeface="Verdana" panose="020B0604030504040204"/>
                      </a:endParaRPr>
                    </a:p>
                    <a:p>
                      <a:pPr algn="l" fontAlgn="t" latinLnBrk="1"/>
                      <a:r>
                        <a:rPr lang="en-US" altLang="zh-CN">
                          <a:solidFill>
                            <a:srgbClr val="191919"/>
                          </a:solidFill>
                          <a:latin typeface="Verdana" panose="020B0604030504040204"/>
                        </a:rPr>
                        <a:t>3 </a:t>
                      </a:r>
                      <a:r>
                        <a:rPr lang="zh-CN" altLang="en-US">
                          <a:solidFill>
                            <a:srgbClr val="191919"/>
                          </a:solidFill>
                          <a:latin typeface="Verdana" panose="020B0604030504040204"/>
                        </a:rPr>
                        <a:t>飞机库。</a:t>
                      </a:r>
                      <a:endParaRPr lang="zh-CN" altLang="en-US">
                        <a:latin typeface="Verdana" panose="020B0604030504040204"/>
                      </a:endParaRPr>
                    </a:p>
                  </a:txBody>
                  <a:tcPr marL="114300" marR="114300" marT="76200" marB="76200">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l" fontAlgn="t" latinLnBrk="1"/>
                      <a:r>
                        <a:rPr lang="en-US" altLang="zh-CN">
                          <a:latin typeface="Verdana" panose="020B0604030504040204"/>
                        </a:rPr>
                        <a:t>7.1.3 </a:t>
                      </a:r>
                      <a:r>
                        <a:rPr lang="zh-CN" altLang="en-US">
                          <a:latin typeface="Verdana" panose="020B0604030504040204"/>
                        </a:rPr>
                        <a:t>工厂、仓库区内应设置消防车道。</a:t>
                      </a:r>
                    </a:p>
                    <a:p>
                      <a:pPr algn="l" fontAlgn="t" latinLnBrk="1"/>
                      <a:r>
                        <a:rPr lang="zh-CN" altLang="en-US">
                          <a:latin typeface="Verdana" panose="020B0604030504040204"/>
                        </a:rPr>
                        <a:t>高层厂房，占地面积大于</a:t>
                      </a:r>
                      <a:r>
                        <a:rPr lang="en-US" altLang="zh-CN">
                          <a:latin typeface="Verdana" panose="020B0604030504040204"/>
                        </a:rPr>
                        <a:t>3000m2 </a:t>
                      </a:r>
                      <a:r>
                        <a:rPr lang="zh-CN" altLang="en-US">
                          <a:latin typeface="Verdana" panose="020B0604030504040204"/>
                        </a:rPr>
                        <a:t>的甲、乙、丙类厂房和占地面积大于</a:t>
                      </a:r>
                      <a:r>
                        <a:rPr lang="en-US" altLang="zh-CN">
                          <a:latin typeface="Verdana" panose="020B0604030504040204"/>
                        </a:rPr>
                        <a:t>1500m2 </a:t>
                      </a:r>
                      <a:r>
                        <a:rPr lang="zh-CN" altLang="en-US">
                          <a:latin typeface="Verdana" panose="020B0604030504040204"/>
                        </a:rPr>
                        <a:t>的乙、丙类仓库，应设置环形消防车道，确有困难时，应沿建筑物的两个长边设置消防车道。</a:t>
                      </a:r>
                    </a:p>
                  </a:txBody>
                  <a:tcPr marL="114300" marR="114300" marT="76200" marB="76200">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l" fontAlgn="t" latinLnBrk="1"/>
                      <a:r>
                        <a:rPr lang="zh-CN" altLang="en-US" dirty="0">
                          <a:solidFill>
                            <a:srgbClr val="AB1942"/>
                          </a:solidFill>
                          <a:latin typeface="Verdana" panose="020B0604030504040204"/>
                        </a:rPr>
                        <a:t>“应设置环形消防车道”改为了“应至少沿建筑的两条长边设置消防车道”</a:t>
                      </a:r>
                      <a:endParaRPr lang="zh-CN" altLang="en-US" dirty="0">
                        <a:latin typeface="Verdana" panose="020B0604030504040204"/>
                      </a:endParaRPr>
                    </a:p>
                  </a:txBody>
                  <a:tcPr marL="114300" marR="114300" marT="76200" marB="76200">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advClick="0" advTm="1000">
        <p14:prism isContent="1" isInverted="1"/>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300" fill="hold"/>
                                        <p:tgtEl>
                                          <p:spTgt spid="44"/>
                                        </p:tgtEl>
                                        <p:attrNameLst>
                                          <p:attrName>ppt_x</p:attrName>
                                        </p:attrNameLst>
                                      </p:cBhvr>
                                      <p:tavLst>
                                        <p:tav tm="0">
                                          <p:val>
                                            <p:strVal val="0-#ppt_w/2"/>
                                          </p:val>
                                        </p:tav>
                                        <p:tav tm="100000">
                                          <p:val>
                                            <p:strVal val="#ppt_x"/>
                                          </p:val>
                                        </p:tav>
                                      </p:tavLst>
                                    </p:anim>
                                    <p:anim calcmode="lin" valueType="num">
                                      <p:cBhvr additive="base">
                                        <p:cTn id="8" dur="3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788274" y="307455"/>
            <a:ext cx="10293013" cy="953135"/>
          </a:xfrm>
          <a:prstGeom prst="rect">
            <a:avLst/>
          </a:prstGeom>
          <a:noFill/>
        </p:spPr>
        <p:txBody>
          <a:bodyPr wrap="square" rtlCol="0">
            <a:spAutoFit/>
          </a:bodyPr>
          <a:lstStyle/>
          <a:p>
            <a:r>
              <a:rPr lang="en-US" altLang="zh-CN" sz="2800" b="1" dirty="0" smtClean="0">
                <a:sym typeface="+mn-ea"/>
              </a:rPr>
              <a:t>2.5</a:t>
            </a:r>
            <a:r>
              <a:rPr lang="zh-CN" altLang="en-US" sz="2800" b="1" dirty="0" smtClean="0"/>
              <a:t>住建部发布国家标准</a:t>
            </a:r>
            <a:r>
              <a:rPr lang="en-US" altLang="zh-CN" sz="2800" b="1" dirty="0" smtClean="0"/>
              <a:t>《</a:t>
            </a:r>
            <a:r>
              <a:rPr lang="zh-CN" altLang="en-US" sz="2800" b="1" dirty="0" smtClean="0"/>
              <a:t>建筑防火通用规范</a:t>
            </a:r>
            <a:r>
              <a:rPr lang="en-US" altLang="zh-CN" sz="2800" b="1" dirty="0" smtClean="0"/>
              <a:t>》</a:t>
            </a:r>
            <a:r>
              <a:rPr lang="zh-CN" altLang="en-US" sz="2800" b="1" dirty="0" smtClean="0"/>
              <a:t>。自</a:t>
            </a:r>
            <a:r>
              <a:rPr lang="en-US" altLang="zh-CN" sz="2800" b="1" dirty="0" smtClean="0"/>
              <a:t>2023</a:t>
            </a:r>
            <a:r>
              <a:rPr lang="zh-CN" altLang="en-US" sz="2800" b="1" dirty="0" smtClean="0"/>
              <a:t>年</a:t>
            </a:r>
            <a:r>
              <a:rPr lang="en-US" altLang="zh-CN" sz="2800" b="1" dirty="0" smtClean="0"/>
              <a:t>6</a:t>
            </a:r>
            <a:r>
              <a:rPr lang="zh-CN" altLang="en-US" sz="2800" b="1" dirty="0" smtClean="0"/>
              <a:t>月</a:t>
            </a:r>
            <a:r>
              <a:rPr lang="en-US" altLang="zh-CN" sz="2800" b="1" dirty="0" smtClean="0"/>
              <a:t>1</a:t>
            </a:r>
            <a:r>
              <a:rPr lang="zh-CN" altLang="en-US" sz="2800" b="1" dirty="0" smtClean="0"/>
              <a:t>日起实施</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五边形 2"/>
          <p:cNvSpPr>
            <a:spLocks noChangeArrowheads="1"/>
          </p:cNvSpPr>
          <p:nvPr/>
        </p:nvSpPr>
        <p:spPr bwMode="auto">
          <a:xfrm>
            <a:off x="0" y="317501"/>
            <a:ext cx="698227"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0" tIns="45700" rIns="91400" bIns="45700"/>
          <a:lstStyle/>
          <a:p>
            <a:endParaRPr lang="zh-CN" altLang="en-US"/>
          </a:p>
        </p:txBody>
      </p:sp>
      <p:graphicFrame>
        <p:nvGraphicFramePr>
          <p:cNvPr id="7" name="表格 6"/>
          <p:cNvGraphicFramePr>
            <a:graphicFrameLocks noGrp="1"/>
          </p:cNvGraphicFramePr>
          <p:nvPr/>
        </p:nvGraphicFramePr>
        <p:xfrm>
          <a:off x="635430" y="1549831"/>
          <a:ext cx="10848813" cy="3901114"/>
        </p:xfrm>
        <a:graphic>
          <a:graphicData uri="http://schemas.openxmlformats.org/drawingml/2006/table">
            <a:tbl>
              <a:tblPr/>
              <a:tblGrid>
                <a:gridCol w="3616271"/>
                <a:gridCol w="3616271"/>
                <a:gridCol w="3616271"/>
              </a:tblGrid>
              <a:tr h="684617">
                <a:tc>
                  <a:txBody>
                    <a:bodyPr/>
                    <a:lstStyle/>
                    <a:p>
                      <a:pPr algn="ctr" fontAlgn="t" latinLnBrk="1"/>
                      <a:r>
                        <a:rPr lang="en-US" altLang="zh-CN" sz="2000" dirty="0">
                          <a:solidFill>
                            <a:srgbClr val="FF2941"/>
                          </a:solidFill>
                          <a:latin typeface="Verdana" panose="020B0604030504040204"/>
                        </a:rPr>
                        <a:t>GB 55037-2022 </a:t>
                      </a:r>
                      <a:endParaRPr lang="zh-CN" altLang="en-US" sz="2000" dirty="0">
                        <a:latin typeface="Verdana" panose="020B0604030504040204"/>
                      </a:endParaRPr>
                    </a:p>
                    <a:p>
                      <a:pPr algn="ctr" fontAlgn="t" latinLnBrk="1"/>
                      <a:r>
                        <a:rPr lang="en-US" altLang="zh-CN" sz="2000" dirty="0">
                          <a:solidFill>
                            <a:srgbClr val="FF2941"/>
                          </a:solidFill>
                          <a:latin typeface="Verdana" panose="020B0604030504040204"/>
                        </a:rPr>
                        <a:t>《</a:t>
                      </a:r>
                      <a:r>
                        <a:rPr lang="zh-CN" altLang="en-US" sz="2000" dirty="0">
                          <a:solidFill>
                            <a:srgbClr val="FF2941"/>
                          </a:solidFill>
                          <a:latin typeface="Verdana" panose="020B0604030504040204"/>
                        </a:rPr>
                        <a:t>建筑防火通用规范</a:t>
                      </a:r>
                      <a:r>
                        <a:rPr lang="en-US" altLang="zh-CN" sz="2000" dirty="0">
                          <a:solidFill>
                            <a:srgbClr val="FF2941"/>
                          </a:solidFill>
                          <a:latin typeface="Verdana" panose="020B0604030504040204"/>
                        </a:rPr>
                        <a:t>》</a:t>
                      </a:r>
                      <a:endParaRPr lang="zh-CN" altLang="en-US" sz="2000" dirty="0">
                        <a:latin typeface="Verdana" panose="020B0604030504040204"/>
                      </a:endParaRPr>
                    </a:p>
                  </a:txBody>
                  <a:tcPr marL="102111" marR="102111" marT="68074" marB="68074">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ctr" fontAlgn="t" latinLnBrk="1"/>
                      <a:r>
                        <a:rPr lang="en-US" altLang="zh-CN" sz="2000">
                          <a:solidFill>
                            <a:srgbClr val="0080FF"/>
                          </a:solidFill>
                          <a:latin typeface="Verdana" panose="020B0604030504040204"/>
                        </a:rPr>
                        <a:t>GB 50016-2014</a:t>
                      </a:r>
                      <a:endParaRPr lang="zh-CN" altLang="en-US" sz="2000">
                        <a:latin typeface="Verdana" panose="020B0604030504040204"/>
                      </a:endParaRPr>
                    </a:p>
                    <a:p>
                      <a:pPr algn="ctr" fontAlgn="t" latinLnBrk="1"/>
                      <a:r>
                        <a:rPr lang="en-US" altLang="zh-CN" sz="2000">
                          <a:solidFill>
                            <a:srgbClr val="0080FF"/>
                          </a:solidFill>
                          <a:latin typeface="Verdana" panose="020B0604030504040204"/>
                        </a:rPr>
                        <a:t>《</a:t>
                      </a:r>
                      <a:r>
                        <a:rPr lang="zh-CN" altLang="en-US" sz="2000">
                          <a:solidFill>
                            <a:srgbClr val="0080FF"/>
                          </a:solidFill>
                          <a:latin typeface="Verdana" panose="020B0604030504040204"/>
                        </a:rPr>
                        <a:t>建筑设计防火规范</a:t>
                      </a:r>
                      <a:r>
                        <a:rPr lang="en-US" altLang="zh-CN" sz="2000">
                          <a:solidFill>
                            <a:srgbClr val="0080FF"/>
                          </a:solidFill>
                          <a:latin typeface="Verdana" panose="020B0604030504040204"/>
                        </a:rPr>
                        <a:t>》</a:t>
                      </a:r>
                      <a:endParaRPr lang="zh-CN" altLang="en-US" sz="2000">
                        <a:latin typeface="Verdana" panose="020B0604030504040204"/>
                      </a:endParaRPr>
                    </a:p>
                  </a:txBody>
                  <a:tcPr marL="102111" marR="102111" marT="68074" marB="68074">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ctr" fontAlgn="t" latinLnBrk="1"/>
                      <a:r>
                        <a:rPr lang="zh-CN" altLang="en-US" sz="2000" dirty="0">
                          <a:latin typeface="Verdana" panose="020B0604030504040204"/>
                        </a:rPr>
                        <a:t> </a:t>
                      </a:r>
                    </a:p>
                    <a:p>
                      <a:pPr algn="ctr" fontAlgn="t" latinLnBrk="1"/>
                      <a:r>
                        <a:rPr lang="zh-CN" altLang="en-US" sz="2000" dirty="0">
                          <a:solidFill>
                            <a:srgbClr val="AB1942"/>
                          </a:solidFill>
                          <a:latin typeface="Verdana" panose="020B0604030504040204"/>
                        </a:rPr>
                        <a:t>变化分析</a:t>
                      </a:r>
                      <a:endParaRPr lang="zh-CN" altLang="en-US" sz="2000" dirty="0">
                        <a:latin typeface="Verdana" panose="020B0604030504040204"/>
                      </a:endParaRPr>
                    </a:p>
                  </a:txBody>
                  <a:tcPr marL="102111" marR="102111" marT="68074" marB="68074">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r>
              <a:tr h="3155366">
                <a:tc>
                  <a:txBody>
                    <a:bodyPr/>
                    <a:lstStyle/>
                    <a:p>
                      <a:pPr algn="l" fontAlgn="t" latinLnBrk="1"/>
                      <a:r>
                        <a:rPr lang="en-US" altLang="zh-CN">
                          <a:solidFill>
                            <a:srgbClr val="191919"/>
                          </a:solidFill>
                          <a:latin typeface="Verdana" panose="020B0604030504040204"/>
                        </a:rPr>
                        <a:t>3.4.5 </a:t>
                      </a:r>
                      <a:r>
                        <a:rPr lang="zh-CN" altLang="en-US">
                          <a:solidFill>
                            <a:srgbClr val="191919"/>
                          </a:solidFill>
                          <a:latin typeface="Verdana" panose="020B0604030504040204"/>
                        </a:rPr>
                        <a:t>消防车道或兼作消防车道的道路应符合下列规定：</a:t>
                      </a:r>
                      <a:endParaRPr lang="zh-CN" altLang="en-US">
                        <a:latin typeface="Verdana" panose="020B0604030504040204"/>
                      </a:endParaRPr>
                    </a:p>
                    <a:p>
                      <a:pPr algn="l" fontAlgn="t" latinLnBrk="1"/>
                      <a:r>
                        <a:rPr lang="en-US" altLang="zh-CN">
                          <a:latin typeface="Verdana" panose="020B0604030504040204"/>
                        </a:rPr>
                        <a:t>4 </a:t>
                      </a:r>
                      <a:r>
                        <a:rPr lang="zh-CN" altLang="en-US">
                          <a:latin typeface="Verdana" panose="020B0604030504040204"/>
                        </a:rPr>
                        <a:t>坡度应满足消防车满载时正常通行的要求，且不应大于</a:t>
                      </a:r>
                      <a:r>
                        <a:rPr lang="en-US" altLang="zh-CN">
                          <a:solidFill>
                            <a:srgbClr val="FF2941"/>
                          </a:solidFill>
                          <a:latin typeface="Verdana" panose="020B0604030504040204"/>
                        </a:rPr>
                        <a:t>10%</a:t>
                      </a:r>
                      <a:r>
                        <a:rPr lang="zh-CN" altLang="en-US">
                          <a:latin typeface="Verdana" panose="020B0604030504040204"/>
                        </a:rPr>
                        <a:t>，兼作消防救援场地的消防车道，坡度尚应满足消防车停靠和消防救援作业的要求；</a:t>
                      </a:r>
                    </a:p>
                    <a:p>
                      <a:pPr algn="l" fontAlgn="t" latinLnBrk="1"/>
                      <a:r>
                        <a:rPr lang="en-US" altLang="zh-CN">
                          <a:solidFill>
                            <a:srgbClr val="191919"/>
                          </a:solidFill>
                          <a:latin typeface="Verdana" panose="020B0604030504040204"/>
                        </a:rPr>
                        <a:t>6 </a:t>
                      </a:r>
                      <a:r>
                        <a:rPr lang="zh-CN" altLang="en-US">
                          <a:solidFill>
                            <a:srgbClr val="191919"/>
                          </a:solidFill>
                          <a:latin typeface="Verdana" panose="020B0604030504040204"/>
                        </a:rPr>
                        <a:t>长度大于</a:t>
                      </a:r>
                      <a:r>
                        <a:rPr lang="en-US" altLang="zh-CN">
                          <a:solidFill>
                            <a:srgbClr val="191919"/>
                          </a:solidFill>
                          <a:latin typeface="Verdana" panose="020B0604030504040204"/>
                        </a:rPr>
                        <a:t>40m</a:t>
                      </a:r>
                      <a:r>
                        <a:rPr lang="zh-CN" altLang="en-US">
                          <a:solidFill>
                            <a:srgbClr val="191919"/>
                          </a:solidFill>
                          <a:latin typeface="Verdana" panose="020B0604030504040204"/>
                        </a:rPr>
                        <a:t>的尽头式消防车道应设置满足消防车回转要求的场地或道路；</a:t>
                      </a:r>
                      <a:endParaRPr lang="zh-CN" altLang="en-US">
                        <a:latin typeface="Verdana" panose="020B0604030504040204"/>
                      </a:endParaRPr>
                    </a:p>
                  </a:txBody>
                  <a:tcPr marL="114300" marR="114300" marT="76200" marB="76200">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l" fontAlgn="t" latinLnBrk="1"/>
                      <a:r>
                        <a:rPr lang="en-US" altLang="zh-CN">
                          <a:latin typeface="Verdana" panose="020B0604030504040204"/>
                        </a:rPr>
                        <a:t>7.1.8 </a:t>
                      </a:r>
                      <a:r>
                        <a:rPr lang="zh-CN" altLang="en-US">
                          <a:latin typeface="Verdana" panose="020B0604030504040204"/>
                        </a:rPr>
                        <a:t>消防车道应符合下列要求：</a:t>
                      </a:r>
                    </a:p>
                    <a:p>
                      <a:pPr algn="l" fontAlgn="t" latinLnBrk="1"/>
                      <a:r>
                        <a:rPr lang="en-US" altLang="zh-CN">
                          <a:latin typeface="Verdana" panose="020B0604030504040204"/>
                        </a:rPr>
                        <a:t>5 </a:t>
                      </a:r>
                      <a:r>
                        <a:rPr lang="zh-CN" altLang="en-US">
                          <a:latin typeface="Verdana" panose="020B0604030504040204"/>
                        </a:rPr>
                        <a:t>消防车道的坡度不宜大于</a:t>
                      </a:r>
                      <a:r>
                        <a:rPr lang="en-US" altLang="zh-CN">
                          <a:latin typeface="Verdana" panose="020B0604030504040204"/>
                        </a:rPr>
                        <a:t>8%</a:t>
                      </a:r>
                      <a:r>
                        <a:rPr lang="zh-CN" altLang="en-US">
                          <a:latin typeface="Verdana" panose="020B0604030504040204"/>
                        </a:rPr>
                        <a:t>。</a:t>
                      </a:r>
                    </a:p>
                    <a:p>
                      <a:pPr algn="l" fontAlgn="t" latinLnBrk="1"/>
                      <a:r>
                        <a:rPr lang="en-US" altLang="zh-CN">
                          <a:latin typeface="Verdana" panose="020B0604030504040204"/>
                        </a:rPr>
                        <a:t>7.1.9 </a:t>
                      </a:r>
                      <a:r>
                        <a:rPr lang="zh-CN" altLang="en-US">
                          <a:latin typeface="Verdana" panose="020B0604030504040204"/>
                        </a:rPr>
                        <a:t>环形消防车道至少应有两处与其他车道连通。尽头式消防车道应设置回车道或回车场，回车场的面积不应小于</a:t>
                      </a:r>
                      <a:r>
                        <a:rPr lang="en-US" altLang="zh-CN">
                          <a:latin typeface="Verdana" panose="020B0604030504040204"/>
                        </a:rPr>
                        <a:t>12m×12m</a:t>
                      </a:r>
                      <a:r>
                        <a:rPr lang="zh-CN" altLang="en-US">
                          <a:latin typeface="Verdana" panose="020B0604030504040204"/>
                        </a:rPr>
                        <a:t>；对于高层建筑，不宜小于</a:t>
                      </a:r>
                      <a:r>
                        <a:rPr lang="en-US" altLang="zh-CN">
                          <a:latin typeface="Verdana" panose="020B0604030504040204"/>
                        </a:rPr>
                        <a:t>15m×15m</a:t>
                      </a:r>
                      <a:r>
                        <a:rPr lang="zh-CN" altLang="en-US">
                          <a:latin typeface="Verdana" panose="020B0604030504040204"/>
                        </a:rPr>
                        <a:t>；供重型消防车使用时，不宜小于</a:t>
                      </a:r>
                      <a:r>
                        <a:rPr lang="en-US" altLang="zh-CN">
                          <a:latin typeface="Verdana" panose="020B0604030504040204"/>
                        </a:rPr>
                        <a:t>18m×18m</a:t>
                      </a:r>
                      <a:r>
                        <a:rPr lang="zh-CN" altLang="en-US">
                          <a:latin typeface="Verdana" panose="020B0604030504040204"/>
                        </a:rPr>
                        <a:t>。</a:t>
                      </a:r>
                    </a:p>
                  </a:txBody>
                  <a:tcPr marL="114300" marR="114300" marT="76200" marB="76200">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l" fontAlgn="t" latinLnBrk="1"/>
                      <a:r>
                        <a:rPr lang="zh-CN" altLang="en-US" dirty="0">
                          <a:solidFill>
                            <a:srgbClr val="AB1942"/>
                          </a:solidFill>
                          <a:latin typeface="Verdana" panose="020B0604030504040204"/>
                        </a:rPr>
                        <a:t>消防车道的坡度由“不宜大于</a:t>
                      </a:r>
                      <a:r>
                        <a:rPr lang="en-US" altLang="zh-CN" dirty="0">
                          <a:solidFill>
                            <a:srgbClr val="AB1942"/>
                          </a:solidFill>
                          <a:latin typeface="Verdana" panose="020B0604030504040204"/>
                        </a:rPr>
                        <a:t>8%”</a:t>
                      </a:r>
                      <a:r>
                        <a:rPr lang="zh-CN" altLang="en-US" dirty="0">
                          <a:solidFill>
                            <a:srgbClr val="AB1942"/>
                          </a:solidFill>
                          <a:latin typeface="Verdana" panose="020B0604030504040204"/>
                        </a:rPr>
                        <a:t>改为“不应大于</a:t>
                      </a:r>
                      <a:r>
                        <a:rPr lang="en-US" altLang="zh-CN" dirty="0">
                          <a:solidFill>
                            <a:srgbClr val="AB1942"/>
                          </a:solidFill>
                          <a:latin typeface="Verdana" panose="020B0604030504040204"/>
                        </a:rPr>
                        <a:t>10%”</a:t>
                      </a:r>
                      <a:endParaRPr lang="zh-CN" altLang="en-US" dirty="0">
                        <a:latin typeface="Verdana" panose="020B0604030504040204"/>
                      </a:endParaRPr>
                    </a:p>
                    <a:p>
                      <a:pPr algn="l" fontAlgn="t" latinLnBrk="1"/>
                      <a:r>
                        <a:rPr lang="zh-CN" altLang="en-US" dirty="0">
                          <a:solidFill>
                            <a:srgbClr val="AB1942"/>
                          </a:solidFill>
                          <a:latin typeface="Verdana" panose="020B0604030504040204"/>
                        </a:rPr>
                        <a:t>放宽到车道长度大于</a:t>
                      </a:r>
                      <a:r>
                        <a:rPr lang="en-US" altLang="zh-CN" dirty="0">
                          <a:solidFill>
                            <a:srgbClr val="AB1942"/>
                          </a:solidFill>
                          <a:latin typeface="Verdana" panose="020B0604030504040204"/>
                        </a:rPr>
                        <a:t>40m</a:t>
                      </a:r>
                      <a:r>
                        <a:rPr lang="zh-CN" altLang="en-US" dirty="0">
                          <a:solidFill>
                            <a:srgbClr val="AB1942"/>
                          </a:solidFill>
                          <a:latin typeface="Verdana" panose="020B0604030504040204"/>
                        </a:rPr>
                        <a:t>时，尽头式消防车道应设置回车道或回车场</a:t>
                      </a:r>
                      <a:endParaRPr lang="zh-CN" altLang="en-US" dirty="0">
                        <a:latin typeface="Verdana" panose="020B0604030504040204"/>
                      </a:endParaRPr>
                    </a:p>
                  </a:txBody>
                  <a:tcPr marL="114300" marR="114300" marT="76200" marB="76200">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advClick="0" advTm="1000">
        <p14:prism isContent="1" isInverted="1"/>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300" fill="hold"/>
                                        <p:tgtEl>
                                          <p:spTgt spid="44"/>
                                        </p:tgtEl>
                                        <p:attrNameLst>
                                          <p:attrName>ppt_x</p:attrName>
                                        </p:attrNameLst>
                                      </p:cBhvr>
                                      <p:tavLst>
                                        <p:tav tm="0">
                                          <p:val>
                                            <p:strVal val="0-#ppt_w/2"/>
                                          </p:val>
                                        </p:tav>
                                        <p:tav tm="100000">
                                          <p:val>
                                            <p:strVal val="#ppt_x"/>
                                          </p:val>
                                        </p:tav>
                                      </p:tavLst>
                                    </p:anim>
                                    <p:anim calcmode="lin" valueType="num">
                                      <p:cBhvr additive="base">
                                        <p:cTn id="8" dur="3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autoUpdateAnimBg="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788274" y="307455"/>
            <a:ext cx="10293013" cy="953135"/>
          </a:xfrm>
          <a:prstGeom prst="rect">
            <a:avLst/>
          </a:prstGeom>
          <a:noFill/>
        </p:spPr>
        <p:txBody>
          <a:bodyPr wrap="square" rtlCol="0">
            <a:spAutoFit/>
          </a:bodyPr>
          <a:lstStyle/>
          <a:p>
            <a:r>
              <a:rPr lang="en-US" altLang="zh-CN" sz="2800" b="1" dirty="0" smtClean="0">
                <a:sym typeface="+mn-ea"/>
              </a:rPr>
              <a:t>2.5</a:t>
            </a:r>
            <a:r>
              <a:rPr lang="zh-CN" altLang="en-US" sz="2800" b="1" dirty="0" smtClean="0"/>
              <a:t>住建部发布国家标准</a:t>
            </a:r>
            <a:r>
              <a:rPr lang="en-US" altLang="zh-CN" sz="2800" b="1" dirty="0" smtClean="0"/>
              <a:t>《</a:t>
            </a:r>
            <a:r>
              <a:rPr lang="zh-CN" altLang="en-US" sz="2800" b="1" dirty="0" smtClean="0"/>
              <a:t>建筑防火通用规范</a:t>
            </a:r>
            <a:r>
              <a:rPr lang="en-US" altLang="zh-CN" sz="2800" b="1" dirty="0" smtClean="0"/>
              <a:t>》</a:t>
            </a:r>
            <a:r>
              <a:rPr lang="zh-CN" altLang="en-US" sz="2800" b="1" dirty="0" smtClean="0"/>
              <a:t>。自</a:t>
            </a:r>
            <a:r>
              <a:rPr lang="en-US" altLang="zh-CN" sz="2800" b="1" dirty="0" smtClean="0"/>
              <a:t>2023</a:t>
            </a:r>
            <a:r>
              <a:rPr lang="zh-CN" altLang="en-US" sz="2800" b="1" dirty="0" smtClean="0"/>
              <a:t>年</a:t>
            </a:r>
            <a:r>
              <a:rPr lang="en-US" altLang="zh-CN" sz="2800" b="1" dirty="0" smtClean="0"/>
              <a:t>6</a:t>
            </a:r>
            <a:r>
              <a:rPr lang="zh-CN" altLang="en-US" sz="2800" b="1" dirty="0" smtClean="0"/>
              <a:t>月</a:t>
            </a:r>
            <a:r>
              <a:rPr lang="en-US" altLang="zh-CN" sz="2800" b="1" dirty="0" smtClean="0"/>
              <a:t>1</a:t>
            </a:r>
            <a:r>
              <a:rPr lang="zh-CN" altLang="en-US" sz="2800" b="1" dirty="0" smtClean="0"/>
              <a:t>日起实施</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五边形 2"/>
          <p:cNvSpPr>
            <a:spLocks noChangeArrowheads="1"/>
          </p:cNvSpPr>
          <p:nvPr/>
        </p:nvSpPr>
        <p:spPr bwMode="auto">
          <a:xfrm>
            <a:off x="0" y="317501"/>
            <a:ext cx="698227"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0" tIns="45700" rIns="91400" bIns="45700"/>
          <a:lstStyle/>
          <a:p>
            <a:endParaRPr lang="zh-CN" altLang="en-US"/>
          </a:p>
        </p:txBody>
      </p:sp>
      <p:graphicFrame>
        <p:nvGraphicFramePr>
          <p:cNvPr id="7" name="表格 6"/>
          <p:cNvGraphicFramePr>
            <a:graphicFrameLocks noGrp="1"/>
          </p:cNvGraphicFramePr>
          <p:nvPr/>
        </p:nvGraphicFramePr>
        <p:xfrm>
          <a:off x="635430" y="1549831"/>
          <a:ext cx="10848813" cy="3915668"/>
        </p:xfrm>
        <a:graphic>
          <a:graphicData uri="http://schemas.openxmlformats.org/drawingml/2006/table">
            <a:tbl>
              <a:tblPr/>
              <a:tblGrid>
                <a:gridCol w="3616271"/>
                <a:gridCol w="3616271"/>
                <a:gridCol w="3616271"/>
              </a:tblGrid>
              <a:tr h="684617">
                <a:tc>
                  <a:txBody>
                    <a:bodyPr/>
                    <a:lstStyle/>
                    <a:p>
                      <a:pPr algn="ctr" fontAlgn="t" latinLnBrk="1"/>
                      <a:r>
                        <a:rPr lang="en-US" altLang="zh-CN" sz="2000" dirty="0">
                          <a:solidFill>
                            <a:srgbClr val="FF2941"/>
                          </a:solidFill>
                          <a:latin typeface="Verdana" panose="020B0604030504040204"/>
                        </a:rPr>
                        <a:t>GB 55037-2022 </a:t>
                      </a:r>
                      <a:endParaRPr lang="zh-CN" altLang="en-US" sz="2000" dirty="0">
                        <a:latin typeface="Verdana" panose="020B0604030504040204"/>
                      </a:endParaRPr>
                    </a:p>
                    <a:p>
                      <a:pPr algn="ctr" fontAlgn="t" latinLnBrk="1"/>
                      <a:r>
                        <a:rPr lang="en-US" altLang="zh-CN" sz="2000" dirty="0">
                          <a:solidFill>
                            <a:srgbClr val="FF2941"/>
                          </a:solidFill>
                          <a:latin typeface="Verdana" panose="020B0604030504040204"/>
                        </a:rPr>
                        <a:t>《</a:t>
                      </a:r>
                      <a:r>
                        <a:rPr lang="zh-CN" altLang="en-US" sz="2000" dirty="0">
                          <a:solidFill>
                            <a:srgbClr val="FF2941"/>
                          </a:solidFill>
                          <a:latin typeface="Verdana" panose="020B0604030504040204"/>
                        </a:rPr>
                        <a:t>建筑防火通用规范</a:t>
                      </a:r>
                      <a:r>
                        <a:rPr lang="en-US" altLang="zh-CN" sz="2000" dirty="0">
                          <a:solidFill>
                            <a:srgbClr val="FF2941"/>
                          </a:solidFill>
                          <a:latin typeface="Verdana" panose="020B0604030504040204"/>
                        </a:rPr>
                        <a:t>》</a:t>
                      </a:r>
                      <a:endParaRPr lang="zh-CN" altLang="en-US" sz="2000" dirty="0">
                        <a:latin typeface="Verdana" panose="020B0604030504040204"/>
                      </a:endParaRPr>
                    </a:p>
                  </a:txBody>
                  <a:tcPr marL="102111" marR="102111" marT="68074" marB="68074">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ctr" fontAlgn="t" latinLnBrk="1"/>
                      <a:r>
                        <a:rPr lang="en-US" altLang="zh-CN" sz="2000">
                          <a:solidFill>
                            <a:srgbClr val="0080FF"/>
                          </a:solidFill>
                          <a:latin typeface="Verdana" panose="020B0604030504040204"/>
                        </a:rPr>
                        <a:t>GB 50016-2014</a:t>
                      </a:r>
                      <a:endParaRPr lang="zh-CN" altLang="en-US" sz="2000">
                        <a:latin typeface="Verdana" panose="020B0604030504040204"/>
                      </a:endParaRPr>
                    </a:p>
                    <a:p>
                      <a:pPr algn="ctr" fontAlgn="t" latinLnBrk="1"/>
                      <a:r>
                        <a:rPr lang="en-US" altLang="zh-CN" sz="2000">
                          <a:solidFill>
                            <a:srgbClr val="0080FF"/>
                          </a:solidFill>
                          <a:latin typeface="Verdana" panose="020B0604030504040204"/>
                        </a:rPr>
                        <a:t>《</a:t>
                      </a:r>
                      <a:r>
                        <a:rPr lang="zh-CN" altLang="en-US" sz="2000">
                          <a:solidFill>
                            <a:srgbClr val="0080FF"/>
                          </a:solidFill>
                          <a:latin typeface="Verdana" panose="020B0604030504040204"/>
                        </a:rPr>
                        <a:t>建筑设计防火规范</a:t>
                      </a:r>
                      <a:r>
                        <a:rPr lang="en-US" altLang="zh-CN" sz="2000">
                          <a:solidFill>
                            <a:srgbClr val="0080FF"/>
                          </a:solidFill>
                          <a:latin typeface="Verdana" panose="020B0604030504040204"/>
                        </a:rPr>
                        <a:t>》</a:t>
                      </a:r>
                      <a:endParaRPr lang="zh-CN" altLang="en-US" sz="2000">
                        <a:latin typeface="Verdana" panose="020B0604030504040204"/>
                      </a:endParaRPr>
                    </a:p>
                  </a:txBody>
                  <a:tcPr marL="102111" marR="102111" marT="68074" marB="68074">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ctr" fontAlgn="t" latinLnBrk="1"/>
                      <a:r>
                        <a:rPr lang="zh-CN" altLang="en-US" sz="2000" dirty="0">
                          <a:latin typeface="Verdana" panose="020B0604030504040204"/>
                        </a:rPr>
                        <a:t> </a:t>
                      </a:r>
                    </a:p>
                    <a:p>
                      <a:pPr algn="ctr" fontAlgn="t" latinLnBrk="1"/>
                      <a:r>
                        <a:rPr lang="zh-CN" altLang="en-US" sz="2000" dirty="0">
                          <a:solidFill>
                            <a:srgbClr val="AB1942"/>
                          </a:solidFill>
                          <a:latin typeface="Verdana" panose="020B0604030504040204"/>
                        </a:rPr>
                        <a:t>变化分析</a:t>
                      </a:r>
                      <a:endParaRPr lang="zh-CN" altLang="en-US" sz="2000" dirty="0">
                        <a:latin typeface="Verdana" panose="020B0604030504040204"/>
                      </a:endParaRPr>
                    </a:p>
                  </a:txBody>
                  <a:tcPr marL="102111" marR="102111" marT="68074" marB="68074">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r>
              <a:tr h="3155366">
                <a:tc>
                  <a:txBody>
                    <a:bodyPr/>
                    <a:lstStyle/>
                    <a:p>
                      <a:pPr algn="l" fontAlgn="t" latinLnBrk="1"/>
                      <a:r>
                        <a:rPr lang="en-US" altLang="zh-CN">
                          <a:latin typeface="Verdana" panose="020B0604030504040204"/>
                        </a:rPr>
                        <a:t>3.4.6 </a:t>
                      </a:r>
                      <a:r>
                        <a:rPr lang="zh-CN" altLang="en-US">
                          <a:latin typeface="Verdana" panose="020B0604030504040204"/>
                        </a:rPr>
                        <a:t>高层建筑应至少沿其一条长边设置消防车登高操作场地</a:t>
                      </a:r>
                      <a:r>
                        <a:rPr lang="zh-CN" altLang="en-US">
                          <a:solidFill>
                            <a:srgbClr val="FF2941"/>
                          </a:solidFill>
                          <a:latin typeface="Verdana" panose="020B0604030504040204"/>
                        </a:rPr>
                        <a:t>。未连续布置的消防车登高操作场地，应保证消防车的救援作业范围能覆盖该建筑的全部消防扑救面。</a:t>
                      </a:r>
                      <a:endParaRPr lang="zh-CN" altLang="en-US">
                        <a:latin typeface="Verdana" panose="020B0604030504040204"/>
                      </a:endParaRPr>
                    </a:p>
                    <a:p>
                      <a:pPr algn="l" fontAlgn="t" latinLnBrk="1"/>
                      <a:r>
                        <a:rPr lang="zh-CN" altLang="en-US">
                          <a:latin typeface="Verdana" panose="020B0604030504040204"/>
                        </a:rPr>
                        <a:t> </a:t>
                      </a:r>
                    </a:p>
                  </a:txBody>
                  <a:tcPr marL="114300" marR="114300" marT="76200" marB="76200">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l" fontAlgn="t" latinLnBrk="1"/>
                      <a:r>
                        <a:rPr lang="en-US" altLang="zh-CN">
                          <a:latin typeface="Verdana" panose="020B0604030504040204"/>
                        </a:rPr>
                        <a:t>7.2.1 </a:t>
                      </a:r>
                      <a:r>
                        <a:rPr lang="zh-CN" altLang="en-US">
                          <a:latin typeface="Verdana" panose="020B0604030504040204"/>
                        </a:rPr>
                        <a:t>高层建筑应至少沿一个长边或周边长度的</a:t>
                      </a:r>
                      <a:r>
                        <a:rPr lang="en-US" altLang="zh-CN">
                          <a:latin typeface="Verdana" panose="020B0604030504040204"/>
                        </a:rPr>
                        <a:t>l/4 </a:t>
                      </a:r>
                      <a:r>
                        <a:rPr lang="zh-CN" altLang="en-US">
                          <a:latin typeface="Verdana" panose="020B0604030504040204"/>
                        </a:rPr>
                        <a:t>且不小于一个长边长度的底边连续布置消防车登高操作场地，该范围内的裙房进深不应大于</a:t>
                      </a:r>
                      <a:r>
                        <a:rPr lang="en-US" altLang="zh-CN">
                          <a:latin typeface="Verdana" panose="020B0604030504040204"/>
                        </a:rPr>
                        <a:t>4m</a:t>
                      </a:r>
                      <a:r>
                        <a:rPr lang="zh-CN" altLang="en-US">
                          <a:latin typeface="Verdana" panose="020B0604030504040204"/>
                        </a:rPr>
                        <a:t>。</a:t>
                      </a:r>
                    </a:p>
                    <a:p>
                      <a:pPr algn="l" fontAlgn="t" latinLnBrk="1"/>
                      <a:r>
                        <a:rPr lang="zh-CN" altLang="en-US">
                          <a:latin typeface="Verdana" panose="020B0604030504040204"/>
                        </a:rPr>
                        <a:t>建筑高度不大于</a:t>
                      </a:r>
                      <a:r>
                        <a:rPr lang="en-US" altLang="zh-CN">
                          <a:latin typeface="Verdana" panose="020B0604030504040204"/>
                        </a:rPr>
                        <a:t>50m </a:t>
                      </a:r>
                      <a:r>
                        <a:rPr lang="zh-CN" altLang="en-US">
                          <a:latin typeface="Verdana" panose="020B0604030504040204"/>
                        </a:rPr>
                        <a:t>的建筑，连续布置消防车登高操作场地确有困难时，可间隔布置，但间隔距离不宜大于</a:t>
                      </a:r>
                      <a:r>
                        <a:rPr lang="en-US" altLang="zh-CN">
                          <a:latin typeface="Verdana" panose="020B0604030504040204"/>
                        </a:rPr>
                        <a:t>30m</a:t>
                      </a:r>
                      <a:r>
                        <a:rPr lang="zh-CN" altLang="en-US">
                          <a:latin typeface="Verdana" panose="020B0604030504040204"/>
                        </a:rPr>
                        <a:t>，且消防车登高操作场地的总长度仍应符合上述规定。</a:t>
                      </a:r>
                    </a:p>
                  </a:txBody>
                  <a:tcPr marL="114300" marR="114300" marT="76200" marB="76200">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l" fontAlgn="t" latinLnBrk="1"/>
                      <a:r>
                        <a:rPr lang="zh-CN" altLang="en-US" dirty="0">
                          <a:solidFill>
                            <a:srgbClr val="AB1942"/>
                          </a:solidFill>
                          <a:latin typeface="Verdana" panose="020B0604030504040204"/>
                        </a:rPr>
                        <a:t>新标没有申明大于</a:t>
                      </a:r>
                      <a:r>
                        <a:rPr lang="en-US" altLang="zh-CN" dirty="0">
                          <a:solidFill>
                            <a:srgbClr val="AB1942"/>
                          </a:solidFill>
                          <a:latin typeface="Verdana" panose="020B0604030504040204"/>
                        </a:rPr>
                        <a:t>50M</a:t>
                      </a:r>
                      <a:r>
                        <a:rPr lang="zh-CN" altLang="en-US" dirty="0">
                          <a:solidFill>
                            <a:srgbClr val="AB1942"/>
                          </a:solidFill>
                          <a:latin typeface="Verdana" panose="020B0604030504040204"/>
                        </a:rPr>
                        <a:t>的建筑必须连续布置消防车登高操作场地、也没有申明消防车登高操作场地的最低长度要求</a:t>
                      </a:r>
                      <a:endParaRPr lang="zh-CN" altLang="en-US" dirty="0">
                        <a:latin typeface="Verdana" panose="020B0604030504040204"/>
                      </a:endParaRPr>
                    </a:p>
                  </a:txBody>
                  <a:tcPr marL="114300" marR="114300" marT="76200" marB="76200">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advClick="0" advTm="1000">
        <p14:prism isContent="1" isInverted="1"/>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300" fill="hold"/>
                                        <p:tgtEl>
                                          <p:spTgt spid="44"/>
                                        </p:tgtEl>
                                        <p:attrNameLst>
                                          <p:attrName>ppt_x</p:attrName>
                                        </p:attrNameLst>
                                      </p:cBhvr>
                                      <p:tavLst>
                                        <p:tav tm="0">
                                          <p:val>
                                            <p:strVal val="0-#ppt_w/2"/>
                                          </p:val>
                                        </p:tav>
                                        <p:tav tm="100000">
                                          <p:val>
                                            <p:strVal val="#ppt_x"/>
                                          </p:val>
                                        </p:tav>
                                      </p:tavLst>
                                    </p:anim>
                                    <p:anim calcmode="lin" valueType="num">
                                      <p:cBhvr additive="base">
                                        <p:cTn id="8" dur="3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788274" y="307455"/>
            <a:ext cx="10293013" cy="953135"/>
          </a:xfrm>
          <a:prstGeom prst="rect">
            <a:avLst/>
          </a:prstGeom>
          <a:noFill/>
        </p:spPr>
        <p:txBody>
          <a:bodyPr wrap="square" rtlCol="0">
            <a:spAutoFit/>
          </a:bodyPr>
          <a:lstStyle/>
          <a:p>
            <a:r>
              <a:rPr lang="en-US" altLang="zh-CN" sz="2800" b="1" dirty="0" smtClean="0">
                <a:sym typeface="+mn-ea"/>
              </a:rPr>
              <a:t>2.5</a:t>
            </a:r>
            <a:r>
              <a:rPr lang="zh-CN" altLang="en-US" sz="2800" b="1" dirty="0" smtClean="0"/>
              <a:t>住建部发布国家标准</a:t>
            </a:r>
            <a:r>
              <a:rPr lang="en-US" altLang="zh-CN" sz="2800" b="1" dirty="0" smtClean="0"/>
              <a:t>《</a:t>
            </a:r>
            <a:r>
              <a:rPr lang="zh-CN" altLang="en-US" sz="2800" b="1" dirty="0" smtClean="0"/>
              <a:t>建筑防火通用规范</a:t>
            </a:r>
            <a:r>
              <a:rPr lang="en-US" altLang="zh-CN" sz="2800" b="1" dirty="0" smtClean="0"/>
              <a:t>》</a:t>
            </a:r>
            <a:r>
              <a:rPr lang="zh-CN" altLang="en-US" sz="2800" b="1" dirty="0" smtClean="0"/>
              <a:t>。自</a:t>
            </a:r>
            <a:r>
              <a:rPr lang="en-US" altLang="zh-CN" sz="2800" b="1" dirty="0" smtClean="0"/>
              <a:t>2023</a:t>
            </a:r>
            <a:r>
              <a:rPr lang="zh-CN" altLang="en-US" sz="2800" b="1" dirty="0" smtClean="0"/>
              <a:t>年</a:t>
            </a:r>
            <a:r>
              <a:rPr lang="en-US" altLang="zh-CN" sz="2800" b="1" dirty="0" smtClean="0"/>
              <a:t>6</a:t>
            </a:r>
            <a:r>
              <a:rPr lang="zh-CN" altLang="en-US" sz="2800" b="1" dirty="0" smtClean="0"/>
              <a:t>月</a:t>
            </a:r>
            <a:r>
              <a:rPr lang="en-US" altLang="zh-CN" sz="2800" b="1" dirty="0" smtClean="0"/>
              <a:t>1</a:t>
            </a:r>
            <a:r>
              <a:rPr lang="zh-CN" altLang="en-US" sz="2800" b="1" dirty="0" smtClean="0"/>
              <a:t>日起实施</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五边形 2"/>
          <p:cNvSpPr>
            <a:spLocks noChangeArrowheads="1"/>
          </p:cNvSpPr>
          <p:nvPr/>
        </p:nvSpPr>
        <p:spPr bwMode="auto">
          <a:xfrm>
            <a:off x="0" y="317501"/>
            <a:ext cx="698227"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0" tIns="45700" rIns="91400" bIns="45700"/>
          <a:lstStyle/>
          <a:p>
            <a:endParaRPr lang="zh-CN" altLang="en-US"/>
          </a:p>
        </p:txBody>
      </p:sp>
      <p:graphicFrame>
        <p:nvGraphicFramePr>
          <p:cNvPr id="7" name="表格 6"/>
          <p:cNvGraphicFramePr>
            <a:graphicFrameLocks noGrp="1"/>
          </p:cNvGraphicFramePr>
          <p:nvPr/>
        </p:nvGraphicFramePr>
        <p:xfrm>
          <a:off x="635430" y="1549831"/>
          <a:ext cx="10848813" cy="4189988"/>
        </p:xfrm>
        <a:graphic>
          <a:graphicData uri="http://schemas.openxmlformats.org/drawingml/2006/table">
            <a:tbl>
              <a:tblPr/>
              <a:tblGrid>
                <a:gridCol w="3616271"/>
                <a:gridCol w="3616271"/>
                <a:gridCol w="3616271"/>
              </a:tblGrid>
              <a:tr h="684617">
                <a:tc>
                  <a:txBody>
                    <a:bodyPr/>
                    <a:lstStyle/>
                    <a:p>
                      <a:pPr algn="ctr" fontAlgn="t" latinLnBrk="1"/>
                      <a:r>
                        <a:rPr lang="en-US" altLang="zh-CN" sz="2000" dirty="0">
                          <a:solidFill>
                            <a:srgbClr val="FF2941"/>
                          </a:solidFill>
                          <a:latin typeface="Verdana" panose="020B0604030504040204"/>
                        </a:rPr>
                        <a:t>GB 55037-2022 </a:t>
                      </a:r>
                      <a:endParaRPr lang="zh-CN" altLang="en-US" sz="2000" dirty="0">
                        <a:latin typeface="Verdana" panose="020B0604030504040204"/>
                      </a:endParaRPr>
                    </a:p>
                    <a:p>
                      <a:pPr algn="ctr" fontAlgn="t" latinLnBrk="1"/>
                      <a:r>
                        <a:rPr lang="en-US" altLang="zh-CN" sz="2000" dirty="0">
                          <a:solidFill>
                            <a:srgbClr val="FF2941"/>
                          </a:solidFill>
                          <a:latin typeface="Verdana" panose="020B0604030504040204"/>
                        </a:rPr>
                        <a:t>《</a:t>
                      </a:r>
                      <a:r>
                        <a:rPr lang="zh-CN" altLang="en-US" sz="2000" dirty="0">
                          <a:solidFill>
                            <a:srgbClr val="FF2941"/>
                          </a:solidFill>
                          <a:latin typeface="Verdana" panose="020B0604030504040204"/>
                        </a:rPr>
                        <a:t>建筑防火通用规范</a:t>
                      </a:r>
                      <a:r>
                        <a:rPr lang="en-US" altLang="zh-CN" sz="2000" dirty="0">
                          <a:solidFill>
                            <a:srgbClr val="FF2941"/>
                          </a:solidFill>
                          <a:latin typeface="Verdana" panose="020B0604030504040204"/>
                        </a:rPr>
                        <a:t>》</a:t>
                      </a:r>
                      <a:endParaRPr lang="zh-CN" altLang="en-US" sz="2000" dirty="0">
                        <a:latin typeface="Verdana" panose="020B0604030504040204"/>
                      </a:endParaRPr>
                    </a:p>
                  </a:txBody>
                  <a:tcPr marL="102111" marR="102111" marT="68074" marB="68074">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ctr" fontAlgn="t" latinLnBrk="1"/>
                      <a:r>
                        <a:rPr lang="en-US" altLang="zh-CN" sz="2000">
                          <a:solidFill>
                            <a:srgbClr val="0080FF"/>
                          </a:solidFill>
                          <a:latin typeface="Verdana" panose="020B0604030504040204"/>
                        </a:rPr>
                        <a:t>GB 50016-2014</a:t>
                      </a:r>
                      <a:endParaRPr lang="zh-CN" altLang="en-US" sz="2000">
                        <a:latin typeface="Verdana" panose="020B0604030504040204"/>
                      </a:endParaRPr>
                    </a:p>
                    <a:p>
                      <a:pPr algn="ctr" fontAlgn="t" latinLnBrk="1"/>
                      <a:r>
                        <a:rPr lang="en-US" altLang="zh-CN" sz="2000">
                          <a:solidFill>
                            <a:srgbClr val="0080FF"/>
                          </a:solidFill>
                          <a:latin typeface="Verdana" panose="020B0604030504040204"/>
                        </a:rPr>
                        <a:t>《</a:t>
                      </a:r>
                      <a:r>
                        <a:rPr lang="zh-CN" altLang="en-US" sz="2000">
                          <a:solidFill>
                            <a:srgbClr val="0080FF"/>
                          </a:solidFill>
                          <a:latin typeface="Verdana" panose="020B0604030504040204"/>
                        </a:rPr>
                        <a:t>建筑设计防火规范</a:t>
                      </a:r>
                      <a:r>
                        <a:rPr lang="en-US" altLang="zh-CN" sz="2000">
                          <a:solidFill>
                            <a:srgbClr val="0080FF"/>
                          </a:solidFill>
                          <a:latin typeface="Verdana" panose="020B0604030504040204"/>
                        </a:rPr>
                        <a:t>》</a:t>
                      </a:r>
                      <a:endParaRPr lang="zh-CN" altLang="en-US" sz="2000">
                        <a:latin typeface="Verdana" panose="020B0604030504040204"/>
                      </a:endParaRPr>
                    </a:p>
                  </a:txBody>
                  <a:tcPr marL="102111" marR="102111" marT="68074" marB="68074">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ctr" fontAlgn="t" latinLnBrk="1"/>
                      <a:r>
                        <a:rPr lang="zh-CN" altLang="en-US" sz="2000" dirty="0">
                          <a:latin typeface="Verdana" panose="020B0604030504040204"/>
                        </a:rPr>
                        <a:t> </a:t>
                      </a:r>
                    </a:p>
                    <a:p>
                      <a:pPr algn="ctr" fontAlgn="t" latinLnBrk="1"/>
                      <a:r>
                        <a:rPr lang="zh-CN" altLang="en-US" sz="2000" dirty="0">
                          <a:solidFill>
                            <a:srgbClr val="AB1942"/>
                          </a:solidFill>
                          <a:latin typeface="Verdana" panose="020B0604030504040204"/>
                        </a:rPr>
                        <a:t>变化分析</a:t>
                      </a:r>
                      <a:endParaRPr lang="zh-CN" altLang="en-US" sz="2000" dirty="0">
                        <a:latin typeface="Verdana" panose="020B0604030504040204"/>
                      </a:endParaRPr>
                    </a:p>
                  </a:txBody>
                  <a:tcPr marL="102111" marR="102111" marT="68074" marB="68074">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r>
              <a:tr h="3155366">
                <a:tc>
                  <a:txBody>
                    <a:bodyPr/>
                    <a:lstStyle/>
                    <a:p>
                      <a:pPr algn="l" fontAlgn="t" latinLnBrk="1"/>
                      <a:r>
                        <a:rPr lang="en-US" altLang="zh-CN">
                          <a:solidFill>
                            <a:srgbClr val="191919"/>
                          </a:solidFill>
                          <a:latin typeface="Verdana" panose="020B0604030504040204"/>
                        </a:rPr>
                        <a:t>4.1.4 </a:t>
                      </a:r>
                      <a:r>
                        <a:rPr lang="zh-CN" altLang="en-US">
                          <a:solidFill>
                            <a:srgbClr val="191919"/>
                          </a:solidFill>
                          <a:latin typeface="Verdana" panose="020B0604030504040204"/>
                        </a:rPr>
                        <a:t>燃油或燃气锅炉、可燃油油浸变压器、充有可燃油的高压电容器和多油开关、柴油发电机房等独立建造的设备用房与民用建筑贴邻时，应采用防火墙分隔，且不应贴邻建筑中人员密集的场所。上述设备用房附设在建筑内时，应符合下列规定：</a:t>
                      </a:r>
                      <a:endParaRPr lang="zh-CN" altLang="en-US">
                        <a:latin typeface="Verdana" panose="020B0604030504040204"/>
                      </a:endParaRPr>
                    </a:p>
                    <a:p>
                      <a:pPr algn="l" fontAlgn="t" latinLnBrk="1"/>
                      <a:r>
                        <a:rPr lang="en-US" altLang="zh-CN">
                          <a:solidFill>
                            <a:srgbClr val="191919"/>
                          </a:solidFill>
                          <a:latin typeface="Verdana" panose="020B0604030504040204"/>
                        </a:rPr>
                        <a:t>1</a:t>
                      </a:r>
                      <a:r>
                        <a:rPr lang="zh-CN" altLang="en-US">
                          <a:solidFill>
                            <a:srgbClr val="FF2941"/>
                          </a:solidFill>
                          <a:latin typeface="Verdana" panose="020B0604030504040204"/>
                        </a:rPr>
                        <a:t> 当位于人员密集的场所的上一层、下一层或贴邻时，应采取防止设备用房的爆炸作用危及上一层、下一层或相邻场所的措施；</a:t>
                      </a:r>
                      <a:endParaRPr lang="zh-CN" altLang="en-US">
                        <a:latin typeface="Verdana" panose="020B0604030504040204"/>
                      </a:endParaRPr>
                    </a:p>
                  </a:txBody>
                  <a:tcPr marL="114300" marR="114300" marT="76200" marB="76200">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l" fontAlgn="t" latinLnBrk="1"/>
                      <a:r>
                        <a:rPr lang="en-US" altLang="zh-CN">
                          <a:latin typeface="Verdana" panose="020B0604030504040204"/>
                        </a:rPr>
                        <a:t>5.4.12 </a:t>
                      </a:r>
                      <a:r>
                        <a:rPr lang="zh-CN" altLang="en-US">
                          <a:latin typeface="Verdana" panose="020B0604030504040204"/>
                        </a:rPr>
                        <a:t>燃油或燃气锅炉、油浸变压器、充有可燃油的高压电容器和多油开关等，宜设置在建筑外的专用房间内；确需贴邻民用建筑布置时，应采用防火墙与所贴邻的建筑分隔，且不应贴邻人员密集场所，该专用房间的耐火等级不应低于二级；确需布置在民用建筑内时，不应布置在人员密集场所的上一层、下一层或贴邻</a:t>
                      </a:r>
                    </a:p>
                  </a:txBody>
                  <a:tcPr marL="114300" marR="114300" marT="76200" marB="76200">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l" fontAlgn="t" latinLnBrk="1"/>
                      <a:r>
                        <a:rPr lang="zh-CN" altLang="en-US" dirty="0">
                          <a:solidFill>
                            <a:srgbClr val="AB1942"/>
                          </a:solidFill>
                          <a:latin typeface="Verdana" panose="020B0604030504040204"/>
                        </a:rPr>
                        <a:t>由不应布置在人员密集场所的上一层、下一层或贴邻，改为：采取防止设备用房的爆炸作用危及上一层、下一层或相邻场所的措施时可贴邻</a:t>
                      </a:r>
                      <a:endParaRPr lang="zh-CN" altLang="en-US" dirty="0">
                        <a:latin typeface="Verdana" panose="020B0604030504040204"/>
                      </a:endParaRPr>
                    </a:p>
                  </a:txBody>
                  <a:tcPr marL="114300" marR="114300" marT="76200" marB="76200">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advClick="0" advTm="1000">
        <p14:prism isContent="1" isInverted="1"/>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300" fill="hold"/>
                                        <p:tgtEl>
                                          <p:spTgt spid="44"/>
                                        </p:tgtEl>
                                        <p:attrNameLst>
                                          <p:attrName>ppt_x</p:attrName>
                                        </p:attrNameLst>
                                      </p:cBhvr>
                                      <p:tavLst>
                                        <p:tav tm="0">
                                          <p:val>
                                            <p:strVal val="0-#ppt_w/2"/>
                                          </p:val>
                                        </p:tav>
                                        <p:tav tm="100000">
                                          <p:val>
                                            <p:strVal val="#ppt_x"/>
                                          </p:val>
                                        </p:tav>
                                      </p:tavLst>
                                    </p:anim>
                                    <p:anim calcmode="lin" valueType="num">
                                      <p:cBhvr additive="base">
                                        <p:cTn id="8" dur="3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autoUpdateAnimBg="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788274" y="307455"/>
            <a:ext cx="10293013" cy="953135"/>
          </a:xfrm>
          <a:prstGeom prst="rect">
            <a:avLst/>
          </a:prstGeom>
          <a:noFill/>
        </p:spPr>
        <p:txBody>
          <a:bodyPr wrap="square" rtlCol="0">
            <a:spAutoFit/>
          </a:bodyPr>
          <a:lstStyle/>
          <a:p>
            <a:r>
              <a:rPr lang="en-US" altLang="zh-CN" sz="2800" b="1" dirty="0" smtClean="0">
                <a:sym typeface="+mn-ea"/>
              </a:rPr>
              <a:t>2.5</a:t>
            </a:r>
            <a:r>
              <a:rPr lang="zh-CN" altLang="en-US" sz="2800" b="1" dirty="0" smtClean="0"/>
              <a:t>住建部发布国家标准</a:t>
            </a:r>
            <a:r>
              <a:rPr lang="en-US" altLang="zh-CN" sz="2800" b="1" dirty="0" smtClean="0"/>
              <a:t>《</a:t>
            </a:r>
            <a:r>
              <a:rPr lang="zh-CN" altLang="en-US" sz="2800" b="1" dirty="0" smtClean="0"/>
              <a:t>建筑防火通用规范</a:t>
            </a:r>
            <a:r>
              <a:rPr lang="en-US" altLang="zh-CN" sz="2800" b="1" dirty="0" smtClean="0"/>
              <a:t>》</a:t>
            </a:r>
            <a:r>
              <a:rPr lang="zh-CN" altLang="en-US" sz="2800" b="1" dirty="0" smtClean="0"/>
              <a:t>。自</a:t>
            </a:r>
            <a:r>
              <a:rPr lang="en-US" altLang="zh-CN" sz="2800" b="1" dirty="0" smtClean="0"/>
              <a:t>2023</a:t>
            </a:r>
            <a:r>
              <a:rPr lang="zh-CN" altLang="en-US" sz="2800" b="1" dirty="0" smtClean="0"/>
              <a:t>年</a:t>
            </a:r>
            <a:r>
              <a:rPr lang="en-US" altLang="zh-CN" sz="2800" b="1" dirty="0" smtClean="0"/>
              <a:t>6</a:t>
            </a:r>
            <a:r>
              <a:rPr lang="zh-CN" altLang="en-US" sz="2800" b="1" dirty="0" smtClean="0"/>
              <a:t>月</a:t>
            </a:r>
            <a:r>
              <a:rPr lang="en-US" altLang="zh-CN" sz="2800" b="1" dirty="0" smtClean="0"/>
              <a:t>1</a:t>
            </a:r>
            <a:r>
              <a:rPr lang="zh-CN" altLang="en-US" sz="2800" b="1" dirty="0" smtClean="0"/>
              <a:t>日起实施</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五边形 2"/>
          <p:cNvSpPr>
            <a:spLocks noChangeArrowheads="1"/>
          </p:cNvSpPr>
          <p:nvPr/>
        </p:nvSpPr>
        <p:spPr bwMode="auto">
          <a:xfrm>
            <a:off x="0" y="317501"/>
            <a:ext cx="698227"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0" tIns="45700" rIns="91400" bIns="45700"/>
          <a:lstStyle/>
          <a:p>
            <a:endParaRPr lang="zh-CN" altLang="en-US"/>
          </a:p>
        </p:txBody>
      </p:sp>
      <p:graphicFrame>
        <p:nvGraphicFramePr>
          <p:cNvPr id="7" name="表格 6"/>
          <p:cNvGraphicFramePr>
            <a:graphicFrameLocks noGrp="1"/>
          </p:cNvGraphicFramePr>
          <p:nvPr/>
        </p:nvGraphicFramePr>
        <p:xfrm>
          <a:off x="635430" y="1549831"/>
          <a:ext cx="10848813" cy="3901114"/>
        </p:xfrm>
        <a:graphic>
          <a:graphicData uri="http://schemas.openxmlformats.org/drawingml/2006/table">
            <a:tbl>
              <a:tblPr/>
              <a:tblGrid>
                <a:gridCol w="3616271"/>
                <a:gridCol w="3616271"/>
                <a:gridCol w="3616271"/>
              </a:tblGrid>
              <a:tr h="684617">
                <a:tc>
                  <a:txBody>
                    <a:bodyPr/>
                    <a:lstStyle/>
                    <a:p>
                      <a:pPr algn="ctr" fontAlgn="t" latinLnBrk="1"/>
                      <a:r>
                        <a:rPr lang="en-US" altLang="zh-CN" sz="2000" dirty="0">
                          <a:solidFill>
                            <a:srgbClr val="FF2941"/>
                          </a:solidFill>
                          <a:latin typeface="Verdana" panose="020B0604030504040204"/>
                        </a:rPr>
                        <a:t>GB 55037-2022 </a:t>
                      </a:r>
                      <a:endParaRPr lang="zh-CN" altLang="en-US" sz="2000" dirty="0">
                        <a:latin typeface="Verdana" panose="020B0604030504040204"/>
                      </a:endParaRPr>
                    </a:p>
                    <a:p>
                      <a:pPr algn="ctr" fontAlgn="t" latinLnBrk="1"/>
                      <a:r>
                        <a:rPr lang="en-US" altLang="zh-CN" sz="2000" dirty="0">
                          <a:solidFill>
                            <a:srgbClr val="FF2941"/>
                          </a:solidFill>
                          <a:latin typeface="Verdana" panose="020B0604030504040204"/>
                        </a:rPr>
                        <a:t>《</a:t>
                      </a:r>
                      <a:r>
                        <a:rPr lang="zh-CN" altLang="en-US" sz="2000" dirty="0">
                          <a:solidFill>
                            <a:srgbClr val="FF2941"/>
                          </a:solidFill>
                          <a:latin typeface="Verdana" panose="020B0604030504040204"/>
                        </a:rPr>
                        <a:t>建筑防火通用规范</a:t>
                      </a:r>
                      <a:r>
                        <a:rPr lang="en-US" altLang="zh-CN" sz="2000" dirty="0">
                          <a:solidFill>
                            <a:srgbClr val="FF2941"/>
                          </a:solidFill>
                          <a:latin typeface="Verdana" panose="020B0604030504040204"/>
                        </a:rPr>
                        <a:t>》</a:t>
                      </a:r>
                      <a:endParaRPr lang="zh-CN" altLang="en-US" sz="2000" dirty="0">
                        <a:latin typeface="Verdana" panose="020B0604030504040204"/>
                      </a:endParaRPr>
                    </a:p>
                  </a:txBody>
                  <a:tcPr marL="102111" marR="102111" marT="68074" marB="68074">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ctr" fontAlgn="t" latinLnBrk="1"/>
                      <a:r>
                        <a:rPr lang="en-US" altLang="zh-CN" sz="2000">
                          <a:solidFill>
                            <a:srgbClr val="0080FF"/>
                          </a:solidFill>
                          <a:latin typeface="Verdana" panose="020B0604030504040204"/>
                        </a:rPr>
                        <a:t>GB 50016-2014</a:t>
                      </a:r>
                      <a:endParaRPr lang="zh-CN" altLang="en-US" sz="2000">
                        <a:latin typeface="Verdana" panose="020B0604030504040204"/>
                      </a:endParaRPr>
                    </a:p>
                    <a:p>
                      <a:pPr algn="ctr" fontAlgn="t" latinLnBrk="1"/>
                      <a:r>
                        <a:rPr lang="en-US" altLang="zh-CN" sz="2000">
                          <a:solidFill>
                            <a:srgbClr val="0080FF"/>
                          </a:solidFill>
                          <a:latin typeface="Verdana" panose="020B0604030504040204"/>
                        </a:rPr>
                        <a:t>《</a:t>
                      </a:r>
                      <a:r>
                        <a:rPr lang="zh-CN" altLang="en-US" sz="2000">
                          <a:solidFill>
                            <a:srgbClr val="0080FF"/>
                          </a:solidFill>
                          <a:latin typeface="Verdana" panose="020B0604030504040204"/>
                        </a:rPr>
                        <a:t>建筑设计防火规范</a:t>
                      </a:r>
                      <a:r>
                        <a:rPr lang="en-US" altLang="zh-CN" sz="2000">
                          <a:solidFill>
                            <a:srgbClr val="0080FF"/>
                          </a:solidFill>
                          <a:latin typeface="Verdana" panose="020B0604030504040204"/>
                        </a:rPr>
                        <a:t>》</a:t>
                      </a:r>
                      <a:endParaRPr lang="zh-CN" altLang="en-US" sz="2000">
                        <a:latin typeface="Verdana" panose="020B0604030504040204"/>
                      </a:endParaRPr>
                    </a:p>
                  </a:txBody>
                  <a:tcPr marL="102111" marR="102111" marT="68074" marB="68074">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ctr" fontAlgn="t" latinLnBrk="1"/>
                      <a:r>
                        <a:rPr lang="zh-CN" altLang="en-US" sz="2000" dirty="0">
                          <a:latin typeface="Verdana" panose="020B0604030504040204"/>
                        </a:rPr>
                        <a:t> </a:t>
                      </a:r>
                    </a:p>
                    <a:p>
                      <a:pPr algn="ctr" fontAlgn="t" latinLnBrk="1"/>
                      <a:r>
                        <a:rPr lang="zh-CN" altLang="en-US" sz="2000" dirty="0">
                          <a:solidFill>
                            <a:srgbClr val="AB1942"/>
                          </a:solidFill>
                          <a:latin typeface="Verdana" panose="020B0604030504040204"/>
                        </a:rPr>
                        <a:t>变化分析</a:t>
                      </a:r>
                      <a:endParaRPr lang="zh-CN" altLang="en-US" sz="2000" dirty="0">
                        <a:latin typeface="Verdana" panose="020B0604030504040204"/>
                      </a:endParaRPr>
                    </a:p>
                  </a:txBody>
                  <a:tcPr marL="102111" marR="102111" marT="68074" marB="68074">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r>
              <a:tr h="3155366">
                <a:tc>
                  <a:txBody>
                    <a:bodyPr/>
                    <a:lstStyle/>
                    <a:p>
                      <a:pPr algn="l" fontAlgn="t" latinLnBrk="1"/>
                      <a:r>
                        <a:rPr lang="en-US" altLang="zh-CN">
                          <a:solidFill>
                            <a:srgbClr val="191919"/>
                          </a:solidFill>
                          <a:latin typeface="Verdana" panose="020B0604030504040204"/>
                        </a:rPr>
                        <a:t>4.2.2 </a:t>
                      </a:r>
                      <a:r>
                        <a:rPr lang="zh-CN" altLang="en-US">
                          <a:solidFill>
                            <a:srgbClr val="191919"/>
                          </a:solidFill>
                          <a:latin typeface="Verdana" panose="020B0604030504040204"/>
                        </a:rPr>
                        <a:t>厂房内不应设置宿舍。直接服务于生产的办公室、休息室等辅助用房的设置，应符合下列规定：</a:t>
                      </a:r>
                      <a:endParaRPr lang="zh-CN" altLang="en-US">
                        <a:latin typeface="Verdana" panose="020B0604030504040204"/>
                      </a:endParaRPr>
                    </a:p>
                    <a:p>
                      <a:pPr algn="l" fontAlgn="t" latinLnBrk="1"/>
                      <a:r>
                        <a:rPr lang="en-US" altLang="zh-CN">
                          <a:latin typeface="Verdana" panose="020B0604030504040204"/>
                        </a:rPr>
                        <a:t>3 </a:t>
                      </a:r>
                      <a:r>
                        <a:rPr lang="zh-CN" altLang="en-US">
                          <a:latin typeface="Verdana" panose="020B0604030504040204"/>
                        </a:rPr>
                        <a:t>设置在丙类厂房内的辅助用房应采用防火门、防火窗、耐火极限不低于</a:t>
                      </a:r>
                      <a:r>
                        <a:rPr lang="en-US" altLang="zh-CN">
                          <a:solidFill>
                            <a:srgbClr val="FF2941"/>
                          </a:solidFill>
                          <a:latin typeface="Verdana" panose="020B0604030504040204"/>
                        </a:rPr>
                        <a:t>2.00h</a:t>
                      </a:r>
                      <a:r>
                        <a:rPr lang="zh-CN" altLang="en-US">
                          <a:latin typeface="Verdana" panose="020B0604030504040204"/>
                        </a:rPr>
                        <a:t>的防火隔墙和耐火极限不低于</a:t>
                      </a:r>
                      <a:r>
                        <a:rPr lang="en-US" altLang="zh-CN">
                          <a:latin typeface="Verdana" panose="020B0604030504040204"/>
                        </a:rPr>
                        <a:t>1.00h</a:t>
                      </a:r>
                      <a:r>
                        <a:rPr lang="zh-CN" altLang="en-US">
                          <a:latin typeface="Verdana" panose="020B0604030504040204"/>
                        </a:rPr>
                        <a:t>的楼板与厂房内的其他部位分隔，并应设置至少</a:t>
                      </a:r>
                      <a:r>
                        <a:rPr lang="en-US" altLang="zh-CN">
                          <a:latin typeface="Verdana" panose="020B0604030504040204"/>
                        </a:rPr>
                        <a:t>1</a:t>
                      </a:r>
                      <a:r>
                        <a:rPr lang="zh-CN" altLang="en-US">
                          <a:latin typeface="Verdana" panose="020B0604030504040204"/>
                        </a:rPr>
                        <a:t>个独立的安全出口。</a:t>
                      </a:r>
                    </a:p>
                  </a:txBody>
                  <a:tcPr marL="114300" marR="114300" marT="76200" marB="76200">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l" fontAlgn="t" latinLnBrk="1"/>
                      <a:r>
                        <a:rPr lang="en-US" altLang="zh-CN">
                          <a:latin typeface="Verdana" panose="020B0604030504040204"/>
                        </a:rPr>
                        <a:t>3.3.5 </a:t>
                      </a:r>
                      <a:r>
                        <a:rPr lang="zh-CN" altLang="en-US">
                          <a:latin typeface="Verdana" panose="020B0604030504040204"/>
                        </a:rPr>
                        <a:t>办公室、休息室设置在丙类厂房内时，应采用耐火极限不低于</a:t>
                      </a:r>
                      <a:r>
                        <a:rPr lang="en-US" altLang="zh-CN">
                          <a:latin typeface="Verdana" panose="020B0604030504040204"/>
                        </a:rPr>
                        <a:t>2.50h</a:t>
                      </a:r>
                      <a:r>
                        <a:rPr lang="zh-CN" altLang="en-US">
                          <a:latin typeface="Verdana" panose="020B0604030504040204"/>
                        </a:rPr>
                        <a:t>的防火隔墙和</a:t>
                      </a:r>
                      <a:r>
                        <a:rPr lang="en-US" altLang="zh-CN">
                          <a:latin typeface="Verdana" panose="020B0604030504040204"/>
                        </a:rPr>
                        <a:t>1.00h </a:t>
                      </a:r>
                      <a:r>
                        <a:rPr lang="zh-CN" altLang="en-US">
                          <a:latin typeface="Verdana" panose="020B0604030504040204"/>
                        </a:rPr>
                        <a:t>的楼板与其他部位分隔，并应至少设置</a:t>
                      </a:r>
                      <a:r>
                        <a:rPr lang="en-US" altLang="zh-CN">
                          <a:latin typeface="Verdana" panose="020B0604030504040204"/>
                        </a:rPr>
                        <a:t>1 </a:t>
                      </a:r>
                      <a:r>
                        <a:rPr lang="zh-CN" altLang="en-US">
                          <a:latin typeface="Verdana" panose="020B0604030504040204"/>
                        </a:rPr>
                        <a:t>个独立的安全出口。如隔墙上需开设相互连通的门时，应采用乙级防火门。</a:t>
                      </a:r>
                    </a:p>
                  </a:txBody>
                  <a:tcPr marL="114300" marR="114300" marT="76200" marB="76200">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l" fontAlgn="t" latinLnBrk="1"/>
                      <a:r>
                        <a:rPr lang="zh-CN" altLang="en-US" dirty="0">
                          <a:solidFill>
                            <a:srgbClr val="AB1942"/>
                          </a:solidFill>
                          <a:latin typeface="Verdana" panose="020B0604030504040204"/>
                        </a:rPr>
                        <a:t>丙类厂房与其内部设置的办公室、休息室之间的防火隔墙最低耐火极限由</a:t>
                      </a:r>
                      <a:r>
                        <a:rPr lang="en-US" altLang="zh-CN" dirty="0">
                          <a:solidFill>
                            <a:srgbClr val="AB1942"/>
                          </a:solidFill>
                          <a:latin typeface="Verdana" panose="020B0604030504040204"/>
                        </a:rPr>
                        <a:t>2.50h</a:t>
                      </a:r>
                      <a:r>
                        <a:rPr lang="zh-CN" altLang="en-US" dirty="0">
                          <a:solidFill>
                            <a:srgbClr val="AB1942"/>
                          </a:solidFill>
                          <a:latin typeface="Verdana" panose="020B0604030504040204"/>
                        </a:rPr>
                        <a:t>改为</a:t>
                      </a:r>
                      <a:r>
                        <a:rPr lang="en-US" altLang="zh-CN" dirty="0">
                          <a:solidFill>
                            <a:srgbClr val="AB1942"/>
                          </a:solidFill>
                          <a:latin typeface="Verdana" panose="020B0604030504040204"/>
                        </a:rPr>
                        <a:t>2.00h</a:t>
                      </a:r>
                      <a:endParaRPr lang="zh-CN" altLang="en-US" dirty="0">
                        <a:latin typeface="Verdana" panose="020B0604030504040204"/>
                      </a:endParaRPr>
                    </a:p>
                  </a:txBody>
                  <a:tcPr marL="114300" marR="114300" marT="76200" marB="76200">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advClick="0" advTm="1000">
        <p14:prism isContent="1" isInverted="1"/>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300" fill="hold"/>
                                        <p:tgtEl>
                                          <p:spTgt spid="44"/>
                                        </p:tgtEl>
                                        <p:attrNameLst>
                                          <p:attrName>ppt_x</p:attrName>
                                        </p:attrNameLst>
                                      </p:cBhvr>
                                      <p:tavLst>
                                        <p:tav tm="0">
                                          <p:val>
                                            <p:strVal val="0-#ppt_w/2"/>
                                          </p:val>
                                        </p:tav>
                                        <p:tav tm="100000">
                                          <p:val>
                                            <p:strVal val="#ppt_x"/>
                                          </p:val>
                                        </p:tav>
                                      </p:tavLst>
                                    </p:anim>
                                    <p:anim calcmode="lin" valueType="num">
                                      <p:cBhvr additive="base">
                                        <p:cTn id="8" dur="3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autoUpdateAnimBg="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788274" y="307455"/>
            <a:ext cx="10293013" cy="953135"/>
          </a:xfrm>
          <a:prstGeom prst="rect">
            <a:avLst/>
          </a:prstGeom>
          <a:noFill/>
        </p:spPr>
        <p:txBody>
          <a:bodyPr wrap="square" rtlCol="0">
            <a:spAutoFit/>
          </a:bodyPr>
          <a:lstStyle/>
          <a:p>
            <a:r>
              <a:rPr lang="en-US" altLang="zh-CN" sz="2800" b="1" dirty="0" smtClean="0">
                <a:sym typeface="+mn-ea"/>
              </a:rPr>
              <a:t>2.5</a:t>
            </a:r>
            <a:r>
              <a:rPr lang="zh-CN" altLang="en-US" sz="2800" b="1" dirty="0" smtClean="0"/>
              <a:t>住建部发布国家标准</a:t>
            </a:r>
            <a:r>
              <a:rPr lang="en-US" altLang="zh-CN" sz="2800" b="1" dirty="0" smtClean="0"/>
              <a:t>《</a:t>
            </a:r>
            <a:r>
              <a:rPr lang="zh-CN" altLang="en-US" sz="2800" b="1" dirty="0" smtClean="0"/>
              <a:t>建筑防火通用规范</a:t>
            </a:r>
            <a:r>
              <a:rPr lang="en-US" altLang="zh-CN" sz="2800" b="1" dirty="0" smtClean="0"/>
              <a:t>》</a:t>
            </a:r>
            <a:r>
              <a:rPr lang="zh-CN" altLang="en-US" sz="2800" b="1" dirty="0" smtClean="0"/>
              <a:t>。自</a:t>
            </a:r>
            <a:r>
              <a:rPr lang="en-US" altLang="zh-CN" sz="2800" b="1" dirty="0" smtClean="0"/>
              <a:t>2023</a:t>
            </a:r>
            <a:r>
              <a:rPr lang="zh-CN" altLang="en-US" sz="2800" b="1" dirty="0" smtClean="0"/>
              <a:t>年</a:t>
            </a:r>
            <a:r>
              <a:rPr lang="en-US" altLang="zh-CN" sz="2800" b="1" dirty="0" smtClean="0"/>
              <a:t>6</a:t>
            </a:r>
            <a:r>
              <a:rPr lang="zh-CN" altLang="en-US" sz="2800" b="1" dirty="0" smtClean="0"/>
              <a:t>月</a:t>
            </a:r>
            <a:r>
              <a:rPr lang="en-US" altLang="zh-CN" sz="2800" b="1" dirty="0" smtClean="0"/>
              <a:t>1</a:t>
            </a:r>
            <a:r>
              <a:rPr lang="zh-CN" altLang="en-US" sz="2800" b="1" dirty="0" smtClean="0"/>
              <a:t>日起实施</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五边形 2"/>
          <p:cNvSpPr>
            <a:spLocks noChangeArrowheads="1"/>
          </p:cNvSpPr>
          <p:nvPr/>
        </p:nvSpPr>
        <p:spPr bwMode="auto">
          <a:xfrm>
            <a:off x="0" y="317501"/>
            <a:ext cx="698227"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0" tIns="45700" rIns="91400" bIns="45700"/>
          <a:lstStyle/>
          <a:p>
            <a:endParaRPr lang="zh-CN" altLang="en-US"/>
          </a:p>
        </p:txBody>
      </p:sp>
      <p:graphicFrame>
        <p:nvGraphicFramePr>
          <p:cNvPr id="7" name="表格 6"/>
          <p:cNvGraphicFramePr>
            <a:graphicFrameLocks noGrp="1"/>
          </p:cNvGraphicFramePr>
          <p:nvPr/>
        </p:nvGraphicFramePr>
        <p:xfrm>
          <a:off x="635430" y="1549831"/>
          <a:ext cx="10848813" cy="3901114"/>
        </p:xfrm>
        <a:graphic>
          <a:graphicData uri="http://schemas.openxmlformats.org/drawingml/2006/table">
            <a:tbl>
              <a:tblPr/>
              <a:tblGrid>
                <a:gridCol w="3616271"/>
                <a:gridCol w="3616271"/>
                <a:gridCol w="3616271"/>
              </a:tblGrid>
              <a:tr h="684617">
                <a:tc>
                  <a:txBody>
                    <a:bodyPr/>
                    <a:lstStyle/>
                    <a:p>
                      <a:pPr algn="ctr" fontAlgn="t" latinLnBrk="1"/>
                      <a:r>
                        <a:rPr lang="en-US" altLang="zh-CN" sz="2000" dirty="0">
                          <a:solidFill>
                            <a:srgbClr val="FF2941"/>
                          </a:solidFill>
                          <a:latin typeface="Verdana" panose="020B0604030504040204"/>
                        </a:rPr>
                        <a:t>GB 55037-2022 </a:t>
                      </a:r>
                      <a:endParaRPr lang="zh-CN" altLang="en-US" sz="2000" dirty="0">
                        <a:latin typeface="Verdana" panose="020B0604030504040204"/>
                      </a:endParaRPr>
                    </a:p>
                    <a:p>
                      <a:pPr algn="ctr" fontAlgn="t" latinLnBrk="1"/>
                      <a:r>
                        <a:rPr lang="en-US" altLang="zh-CN" sz="2000" dirty="0">
                          <a:solidFill>
                            <a:srgbClr val="FF2941"/>
                          </a:solidFill>
                          <a:latin typeface="Verdana" panose="020B0604030504040204"/>
                        </a:rPr>
                        <a:t>《</a:t>
                      </a:r>
                      <a:r>
                        <a:rPr lang="zh-CN" altLang="en-US" sz="2000" dirty="0">
                          <a:solidFill>
                            <a:srgbClr val="FF2941"/>
                          </a:solidFill>
                          <a:latin typeface="Verdana" panose="020B0604030504040204"/>
                        </a:rPr>
                        <a:t>建筑防火通用规范</a:t>
                      </a:r>
                      <a:r>
                        <a:rPr lang="en-US" altLang="zh-CN" sz="2000" dirty="0">
                          <a:solidFill>
                            <a:srgbClr val="FF2941"/>
                          </a:solidFill>
                          <a:latin typeface="Verdana" panose="020B0604030504040204"/>
                        </a:rPr>
                        <a:t>》</a:t>
                      </a:r>
                      <a:endParaRPr lang="zh-CN" altLang="en-US" sz="2000" dirty="0">
                        <a:latin typeface="Verdana" panose="020B0604030504040204"/>
                      </a:endParaRPr>
                    </a:p>
                  </a:txBody>
                  <a:tcPr marL="102111" marR="102111" marT="68074" marB="68074">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ctr" fontAlgn="t" latinLnBrk="1"/>
                      <a:r>
                        <a:rPr lang="en-US" altLang="zh-CN" sz="2000">
                          <a:solidFill>
                            <a:srgbClr val="0080FF"/>
                          </a:solidFill>
                          <a:latin typeface="Verdana" panose="020B0604030504040204"/>
                        </a:rPr>
                        <a:t>GB 50016-2014</a:t>
                      </a:r>
                      <a:endParaRPr lang="zh-CN" altLang="en-US" sz="2000">
                        <a:latin typeface="Verdana" panose="020B0604030504040204"/>
                      </a:endParaRPr>
                    </a:p>
                    <a:p>
                      <a:pPr algn="ctr" fontAlgn="t" latinLnBrk="1"/>
                      <a:r>
                        <a:rPr lang="en-US" altLang="zh-CN" sz="2000">
                          <a:solidFill>
                            <a:srgbClr val="0080FF"/>
                          </a:solidFill>
                          <a:latin typeface="Verdana" panose="020B0604030504040204"/>
                        </a:rPr>
                        <a:t>《</a:t>
                      </a:r>
                      <a:r>
                        <a:rPr lang="zh-CN" altLang="en-US" sz="2000">
                          <a:solidFill>
                            <a:srgbClr val="0080FF"/>
                          </a:solidFill>
                          <a:latin typeface="Verdana" panose="020B0604030504040204"/>
                        </a:rPr>
                        <a:t>建筑设计防火规范</a:t>
                      </a:r>
                      <a:r>
                        <a:rPr lang="en-US" altLang="zh-CN" sz="2000">
                          <a:solidFill>
                            <a:srgbClr val="0080FF"/>
                          </a:solidFill>
                          <a:latin typeface="Verdana" panose="020B0604030504040204"/>
                        </a:rPr>
                        <a:t>》</a:t>
                      </a:r>
                      <a:endParaRPr lang="zh-CN" altLang="en-US" sz="2000">
                        <a:latin typeface="Verdana" panose="020B0604030504040204"/>
                      </a:endParaRPr>
                    </a:p>
                  </a:txBody>
                  <a:tcPr marL="102111" marR="102111" marT="68074" marB="68074">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ctr" fontAlgn="t" latinLnBrk="1"/>
                      <a:r>
                        <a:rPr lang="zh-CN" altLang="en-US" sz="2000" dirty="0">
                          <a:latin typeface="Verdana" panose="020B0604030504040204"/>
                        </a:rPr>
                        <a:t> </a:t>
                      </a:r>
                    </a:p>
                    <a:p>
                      <a:pPr algn="ctr" fontAlgn="t" latinLnBrk="1"/>
                      <a:r>
                        <a:rPr lang="zh-CN" altLang="en-US" sz="2000" dirty="0">
                          <a:solidFill>
                            <a:srgbClr val="AB1942"/>
                          </a:solidFill>
                          <a:latin typeface="Verdana" panose="020B0604030504040204"/>
                        </a:rPr>
                        <a:t>变化分析</a:t>
                      </a:r>
                      <a:endParaRPr lang="zh-CN" altLang="en-US" sz="2000" dirty="0">
                        <a:latin typeface="Verdana" panose="020B0604030504040204"/>
                      </a:endParaRPr>
                    </a:p>
                  </a:txBody>
                  <a:tcPr marL="102111" marR="102111" marT="68074" marB="68074">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r>
              <a:tr h="3155366">
                <a:tc>
                  <a:txBody>
                    <a:bodyPr/>
                    <a:lstStyle/>
                    <a:p>
                      <a:pPr algn="l" fontAlgn="t" latinLnBrk="1"/>
                      <a:r>
                        <a:rPr lang="en-US" altLang="zh-CN">
                          <a:latin typeface="Verdana" panose="020B0604030504040204"/>
                        </a:rPr>
                        <a:t>4.2.4 </a:t>
                      </a:r>
                      <a:r>
                        <a:rPr lang="zh-CN" altLang="en-US">
                          <a:latin typeface="Verdana" panose="020B0604030504040204"/>
                        </a:rPr>
                        <a:t>与甲、乙类厂房贴邻并供该甲、乙类厂房专用的</a:t>
                      </a:r>
                      <a:r>
                        <a:rPr lang="en-US" altLang="zh-CN">
                          <a:latin typeface="Verdana" panose="020B0604030504040204"/>
                        </a:rPr>
                        <a:t>10kV</a:t>
                      </a:r>
                      <a:r>
                        <a:rPr lang="zh-CN" altLang="en-US">
                          <a:latin typeface="Verdana" panose="020B0604030504040204"/>
                        </a:rPr>
                        <a:t>及以下的变（配）电站，应采用无开口的</a:t>
                      </a:r>
                      <a:r>
                        <a:rPr lang="zh-CN" altLang="en-US">
                          <a:solidFill>
                            <a:srgbClr val="FF2941"/>
                          </a:solidFill>
                          <a:latin typeface="Verdana" panose="020B0604030504040204"/>
                        </a:rPr>
                        <a:t>防火墙或抗爆墙</a:t>
                      </a:r>
                      <a:r>
                        <a:rPr lang="zh-CN" altLang="en-US">
                          <a:latin typeface="Verdana" panose="020B0604030504040204"/>
                        </a:rPr>
                        <a:t>一面贴邻，与乙类厂房贴邻的防火墙上的开口应为甲级防火窗。其他变（配）电站应设置在甲、乙类厂房以及爆炸危险性区域外，不应与甲、乙类厂房贴邻。</a:t>
                      </a:r>
                    </a:p>
                  </a:txBody>
                  <a:tcPr marL="114300" marR="114300" marT="76200" marB="76200">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l" fontAlgn="t" latinLnBrk="1"/>
                      <a:r>
                        <a:rPr lang="en-US" altLang="zh-CN">
                          <a:latin typeface="Verdana" panose="020B0604030504040204"/>
                        </a:rPr>
                        <a:t>3.3.8 </a:t>
                      </a:r>
                      <a:r>
                        <a:rPr lang="zh-CN" altLang="en-US">
                          <a:latin typeface="Verdana" panose="020B0604030504040204"/>
                        </a:rPr>
                        <a:t>变、配电站不应设置在甲、乙类厂房内或贴邻，且不应设置在爆炸性气体、粉尘环境的危险区域内。供甲、乙类厂房专用的</a:t>
                      </a:r>
                      <a:r>
                        <a:rPr lang="en-US" altLang="zh-CN">
                          <a:latin typeface="Verdana" panose="020B0604030504040204"/>
                        </a:rPr>
                        <a:t>10kV </a:t>
                      </a:r>
                      <a:r>
                        <a:rPr lang="zh-CN" altLang="en-US">
                          <a:latin typeface="Verdana" panose="020B0604030504040204"/>
                        </a:rPr>
                        <a:t>及以下的变、配电站，当采用无门、窗、洞口的防火墙分隔时，可一面贴邻，并应符合现行国家标准</a:t>
                      </a:r>
                      <a:r>
                        <a:rPr lang="en-US" altLang="zh-CN">
                          <a:latin typeface="Verdana" panose="020B0604030504040204"/>
                        </a:rPr>
                        <a:t>《</a:t>
                      </a:r>
                      <a:r>
                        <a:rPr lang="zh-CN" altLang="en-US">
                          <a:latin typeface="Verdana" panose="020B0604030504040204"/>
                        </a:rPr>
                        <a:t>爆炸危险环境电力装置设计规范</a:t>
                      </a:r>
                      <a:r>
                        <a:rPr lang="en-US" altLang="zh-CN">
                          <a:latin typeface="Verdana" panose="020B0604030504040204"/>
                        </a:rPr>
                        <a:t>》GB 50058 </a:t>
                      </a:r>
                      <a:r>
                        <a:rPr lang="zh-CN" altLang="en-US">
                          <a:latin typeface="Verdana" panose="020B0604030504040204"/>
                        </a:rPr>
                        <a:t>等标准的规定。</a:t>
                      </a:r>
                    </a:p>
                  </a:txBody>
                  <a:tcPr marL="114300" marR="114300" marT="76200" marB="76200">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l" fontAlgn="t" latinLnBrk="1"/>
                      <a:r>
                        <a:rPr lang="zh-CN" altLang="en-US" dirty="0">
                          <a:solidFill>
                            <a:srgbClr val="AB1942"/>
                          </a:solidFill>
                          <a:latin typeface="Verdana" panose="020B0604030504040204"/>
                        </a:rPr>
                        <a:t>供该甲、乙类厂房专用的变配电站的贴邻防火分隔要求除了防火墙，增加了抗爆墙的选项</a:t>
                      </a:r>
                      <a:endParaRPr lang="zh-CN" altLang="en-US" dirty="0">
                        <a:latin typeface="Verdana" panose="020B0604030504040204"/>
                      </a:endParaRPr>
                    </a:p>
                  </a:txBody>
                  <a:tcPr marL="114300" marR="114300" marT="76200" marB="76200">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advClick="0" advTm="1000">
        <p14:prism isContent="1" isInverted="1"/>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300" fill="hold"/>
                                        <p:tgtEl>
                                          <p:spTgt spid="44"/>
                                        </p:tgtEl>
                                        <p:attrNameLst>
                                          <p:attrName>ppt_x</p:attrName>
                                        </p:attrNameLst>
                                      </p:cBhvr>
                                      <p:tavLst>
                                        <p:tav tm="0">
                                          <p:val>
                                            <p:strVal val="0-#ppt_w/2"/>
                                          </p:val>
                                        </p:tav>
                                        <p:tav tm="100000">
                                          <p:val>
                                            <p:strVal val="#ppt_x"/>
                                          </p:val>
                                        </p:tav>
                                      </p:tavLst>
                                    </p:anim>
                                    <p:anim calcmode="lin" valueType="num">
                                      <p:cBhvr additive="base">
                                        <p:cTn id="8" dur="3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autoUpdateAnimBg="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788274" y="307455"/>
            <a:ext cx="10293013" cy="953135"/>
          </a:xfrm>
          <a:prstGeom prst="rect">
            <a:avLst/>
          </a:prstGeom>
          <a:noFill/>
        </p:spPr>
        <p:txBody>
          <a:bodyPr wrap="square" rtlCol="0">
            <a:spAutoFit/>
          </a:bodyPr>
          <a:lstStyle/>
          <a:p>
            <a:r>
              <a:rPr lang="en-US" altLang="zh-CN" sz="2800" b="1" dirty="0" smtClean="0">
                <a:sym typeface="+mn-ea"/>
              </a:rPr>
              <a:t>2.5</a:t>
            </a:r>
            <a:r>
              <a:rPr lang="zh-CN" altLang="en-US" sz="2800" b="1" dirty="0" smtClean="0"/>
              <a:t>住建部发布国家标准</a:t>
            </a:r>
            <a:r>
              <a:rPr lang="en-US" altLang="zh-CN" sz="2800" b="1" dirty="0" smtClean="0"/>
              <a:t>《</a:t>
            </a:r>
            <a:r>
              <a:rPr lang="zh-CN" altLang="en-US" sz="2800" b="1" dirty="0" smtClean="0"/>
              <a:t>建筑防火通用规范</a:t>
            </a:r>
            <a:r>
              <a:rPr lang="en-US" altLang="zh-CN" sz="2800" b="1" dirty="0" smtClean="0"/>
              <a:t>》</a:t>
            </a:r>
            <a:r>
              <a:rPr lang="zh-CN" altLang="en-US" sz="2800" b="1" dirty="0" smtClean="0"/>
              <a:t>。自</a:t>
            </a:r>
            <a:r>
              <a:rPr lang="en-US" altLang="zh-CN" sz="2800" b="1" dirty="0" smtClean="0"/>
              <a:t>2023</a:t>
            </a:r>
            <a:r>
              <a:rPr lang="zh-CN" altLang="en-US" sz="2800" b="1" dirty="0" smtClean="0"/>
              <a:t>年</a:t>
            </a:r>
            <a:r>
              <a:rPr lang="en-US" altLang="zh-CN" sz="2800" b="1" dirty="0" smtClean="0"/>
              <a:t>6</a:t>
            </a:r>
            <a:r>
              <a:rPr lang="zh-CN" altLang="en-US" sz="2800" b="1" dirty="0" smtClean="0"/>
              <a:t>月</a:t>
            </a:r>
            <a:r>
              <a:rPr lang="en-US" altLang="zh-CN" sz="2800" b="1" dirty="0" smtClean="0"/>
              <a:t>1</a:t>
            </a:r>
            <a:r>
              <a:rPr lang="zh-CN" altLang="en-US" sz="2800" b="1" dirty="0" smtClean="0"/>
              <a:t>日起实施</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五边形 2"/>
          <p:cNvSpPr>
            <a:spLocks noChangeArrowheads="1"/>
          </p:cNvSpPr>
          <p:nvPr/>
        </p:nvSpPr>
        <p:spPr bwMode="auto">
          <a:xfrm>
            <a:off x="0" y="317501"/>
            <a:ext cx="698227"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0" tIns="45700" rIns="91400" bIns="45700"/>
          <a:lstStyle/>
          <a:p>
            <a:endParaRPr lang="zh-CN" altLang="en-US"/>
          </a:p>
        </p:txBody>
      </p:sp>
      <p:graphicFrame>
        <p:nvGraphicFramePr>
          <p:cNvPr id="7" name="表格 6"/>
          <p:cNvGraphicFramePr>
            <a:graphicFrameLocks noGrp="1"/>
          </p:cNvGraphicFramePr>
          <p:nvPr/>
        </p:nvGraphicFramePr>
        <p:xfrm>
          <a:off x="635430" y="1549831"/>
          <a:ext cx="10848813" cy="3901114"/>
        </p:xfrm>
        <a:graphic>
          <a:graphicData uri="http://schemas.openxmlformats.org/drawingml/2006/table">
            <a:tbl>
              <a:tblPr/>
              <a:tblGrid>
                <a:gridCol w="3616271"/>
                <a:gridCol w="3616271"/>
                <a:gridCol w="3616271"/>
              </a:tblGrid>
              <a:tr h="684617">
                <a:tc>
                  <a:txBody>
                    <a:bodyPr/>
                    <a:lstStyle/>
                    <a:p>
                      <a:pPr algn="ctr" fontAlgn="t" latinLnBrk="1"/>
                      <a:r>
                        <a:rPr lang="en-US" altLang="zh-CN" sz="2000" dirty="0">
                          <a:solidFill>
                            <a:srgbClr val="FF2941"/>
                          </a:solidFill>
                          <a:latin typeface="Verdana" panose="020B0604030504040204"/>
                        </a:rPr>
                        <a:t>GB 55037-2022 </a:t>
                      </a:r>
                      <a:endParaRPr lang="zh-CN" altLang="en-US" sz="2000" dirty="0">
                        <a:latin typeface="Verdana" panose="020B0604030504040204"/>
                      </a:endParaRPr>
                    </a:p>
                    <a:p>
                      <a:pPr algn="ctr" fontAlgn="t" latinLnBrk="1"/>
                      <a:r>
                        <a:rPr lang="en-US" altLang="zh-CN" sz="2000" dirty="0">
                          <a:solidFill>
                            <a:srgbClr val="FF2941"/>
                          </a:solidFill>
                          <a:latin typeface="Verdana" panose="020B0604030504040204"/>
                        </a:rPr>
                        <a:t>《</a:t>
                      </a:r>
                      <a:r>
                        <a:rPr lang="zh-CN" altLang="en-US" sz="2000" dirty="0">
                          <a:solidFill>
                            <a:srgbClr val="FF2941"/>
                          </a:solidFill>
                          <a:latin typeface="Verdana" panose="020B0604030504040204"/>
                        </a:rPr>
                        <a:t>建筑防火通用规范</a:t>
                      </a:r>
                      <a:r>
                        <a:rPr lang="en-US" altLang="zh-CN" sz="2000" dirty="0">
                          <a:solidFill>
                            <a:srgbClr val="FF2941"/>
                          </a:solidFill>
                          <a:latin typeface="Verdana" panose="020B0604030504040204"/>
                        </a:rPr>
                        <a:t>》</a:t>
                      </a:r>
                      <a:endParaRPr lang="zh-CN" altLang="en-US" sz="2000" dirty="0">
                        <a:latin typeface="Verdana" panose="020B0604030504040204"/>
                      </a:endParaRPr>
                    </a:p>
                  </a:txBody>
                  <a:tcPr marL="102111" marR="102111" marT="68074" marB="68074">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ctr" fontAlgn="t" latinLnBrk="1"/>
                      <a:r>
                        <a:rPr lang="en-US" altLang="zh-CN" sz="2000">
                          <a:solidFill>
                            <a:srgbClr val="0080FF"/>
                          </a:solidFill>
                          <a:latin typeface="Verdana" panose="020B0604030504040204"/>
                        </a:rPr>
                        <a:t>GB 50016-2014</a:t>
                      </a:r>
                      <a:endParaRPr lang="zh-CN" altLang="en-US" sz="2000">
                        <a:latin typeface="Verdana" panose="020B0604030504040204"/>
                      </a:endParaRPr>
                    </a:p>
                    <a:p>
                      <a:pPr algn="ctr" fontAlgn="t" latinLnBrk="1"/>
                      <a:r>
                        <a:rPr lang="en-US" altLang="zh-CN" sz="2000">
                          <a:solidFill>
                            <a:srgbClr val="0080FF"/>
                          </a:solidFill>
                          <a:latin typeface="Verdana" panose="020B0604030504040204"/>
                        </a:rPr>
                        <a:t>《</a:t>
                      </a:r>
                      <a:r>
                        <a:rPr lang="zh-CN" altLang="en-US" sz="2000">
                          <a:solidFill>
                            <a:srgbClr val="0080FF"/>
                          </a:solidFill>
                          <a:latin typeface="Verdana" panose="020B0604030504040204"/>
                        </a:rPr>
                        <a:t>建筑设计防火规范</a:t>
                      </a:r>
                      <a:r>
                        <a:rPr lang="en-US" altLang="zh-CN" sz="2000">
                          <a:solidFill>
                            <a:srgbClr val="0080FF"/>
                          </a:solidFill>
                          <a:latin typeface="Verdana" panose="020B0604030504040204"/>
                        </a:rPr>
                        <a:t>》</a:t>
                      </a:r>
                      <a:endParaRPr lang="zh-CN" altLang="en-US" sz="2000">
                        <a:latin typeface="Verdana" panose="020B0604030504040204"/>
                      </a:endParaRPr>
                    </a:p>
                  </a:txBody>
                  <a:tcPr marL="102111" marR="102111" marT="68074" marB="68074">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ctr" fontAlgn="t" latinLnBrk="1"/>
                      <a:r>
                        <a:rPr lang="zh-CN" altLang="en-US" sz="2000" dirty="0">
                          <a:latin typeface="Verdana" panose="020B0604030504040204"/>
                        </a:rPr>
                        <a:t> </a:t>
                      </a:r>
                    </a:p>
                    <a:p>
                      <a:pPr algn="ctr" fontAlgn="t" latinLnBrk="1"/>
                      <a:r>
                        <a:rPr lang="zh-CN" altLang="en-US" sz="2000" dirty="0">
                          <a:solidFill>
                            <a:srgbClr val="AB1942"/>
                          </a:solidFill>
                          <a:latin typeface="Verdana" panose="020B0604030504040204"/>
                        </a:rPr>
                        <a:t>变化分析</a:t>
                      </a:r>
                      <a:endParaRPr lang="zh-CN" altLang="en-US" sz="2000" dirty="0">
                        <a:latin typeface="Verdana" panose="020B0604030504040204"/>
                      </a:endParaRPr>
                    </a:p>
                  </a:txBody>
                  <a:tcPr marL="102111" marR="102111" marT="68074" marB="68074">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r>
              <a:tr h="3155366">
                <a:tc>
                  <a:txBody>
                    <a:bodyPr/>
                    <a:lstStyle/>
                    <a:p>
                      <a:pPr algn="l" fontAlgn="t" latinLnBrk="1"/>
                      <a:r>
                        <a:rPr lang="en-US" altLang="zh-CN">
                          <a:latin typeface="Verdana" panose="020B0604030504040204"/>
                        </a:rPr>
                        <a:t>4.2.7 </a:t>
                      </a:r>
                      <a:r>
                        <a:rPr lang="zh-CN" altLang="en-US">
                          <a:latin typeface="Verdana" panose="020B0604030504040204"/>
                        </a:rPr>
                        <a:t>丙、丁类仓库内的办公室、休息室等辅助用房，应采用防火门、防火窗、耐火极限不低于</a:t>
                      </a:r>
                      <a:r>
                        <a:rPr lang="en-US" altLang="zh-CN">
                          <a:solidFill>
                            <a:srgbClr val="FF2941"/>
                          </a:solidFill>
                          <a:latin typeface="Verdana" panose="020B0604030504040204"/>
                        </a:rPr>
                        <a:t>2.00h</a:t>
                      </a:r>
                      <a:r>
                        <a:rPr lang="zh-CN" altLang="en-US">
                          <a:latin typeface="Verdana" panose="020B0604030504040204"/>
                        </a:rPr>
                        <a:t>的防火隔墙和耐火极限不低于</a:t>
                      </a:r>
                      <a:r>
                        <a:rPr lang="en-US" altLang="zh-CN">
                          <a:latin typeface="Verdana" panose="020B0604030504040204"/>
                        </a:rPr>
                        <a:t>1.00h</a:t>
                      </a:r>
                      <a:r>
                        <a:rPr lang="zh-CN" altLang="en-US">
                          <a:latin typeface="Verdana" panose="020B0604030504040204"/>
                        </a:rPr>
                        <a:t>的楼板与其他部位分隔，并应设置独立的安全出口。</a:t>
                      </a:r>
                    </a:p>
                    <a:p>
                      <a:pPr algn="l" fontAlgn="t" latinLnBrk="1"/>
                      <a:r>
                        <a:rPr lang="zh-CN" altLang="en-US">
                          <a:latin typeface="Verdana" panose="020B0604030504040204"/>
                        </a:rPr>
                        <a:t> </a:t>
                      </a:r>
                    </a:p>
                  </a:txBody>
                  <a:tcPr marL="114300" marR="114300" marT="76200" marB="76200">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l" fontAlgn="t" latinLnBrk="1"/>
                      <a:r>
                        <a:rPr lang="en-US" altLang="zh-CN">
                          <a:latin typeface="Verdana" panose="020B0604030504040204"/>
                        </a:rPr>
                        <a:t>3.3.9 </a:t>
                      </a:r>
                      <a:r>
                        <a:rPr lang="zh-CN" altLang="en-US">
                          <a:latin typeface="Verdana" panose="020B0604030504040204"/>
                        </a:rPr>
                        <a:t>办公室、休息室设置在丙、丁类仓库内时，应采用耐火极限不低于</a:t>
                      </a:r>
                      <a:r>
                        <a:rPr lang="en-US" altLang="zh-CN">
                          <a:latin typeface="Verdana" panose="020B0604030504040204"/>
                        </a:rPr>
                        <a:t>2.50h </a:t>
                      </a:r>
                      <a:r>
                        <a:rPr lang="zh-CN" altLang="en-US">
                          <a:latin typeface="Verdana" panose="020B0604030504040204"/>
                        </a:rPr>
                        <a:t>的防火隔墙和</a:t>
                      </a:r>
                      <a:r>
                        <a:rPr lang="en-US" altLang="zh-CN">
                          <a:latin typeface="Verdana" panose="020B0604030504040204"/>
                        </a:rPr>
                        <a:t>1.00h </a:t>
                      </a:r>
                      <a:r>
                        <a:rPr lang="zh-CN" altLang="en-US">
                          <a:latin typeface="Verdana" panose="020B0604030504040204"/>
                        </a:rPr>
                        <a:t>的楼板与其他部位分隔，并应设置独立的安全出口。隔墙上需开设相互连通的门时，应采用乙级防火门。</a:t>
                      </a:r>
                    </a:p>
                  </a:txBody>
                  <a:tcPr marL="114300" marR="114300" marT="76200" marB="76200">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l" fontAlgn="t" latinLnBrk="1"/>
                      <a:r>
                        <a:rPr lang="zh-CN" altLang="en-US" dirty="0">
                          <a:solidFill>
                            <a:srgbClr val="AB1942"/>
                          </a:solidFill>
                          <a:latin typeface="Verdana" panose="020B0604030504040204"/>
                        </a:rPr>
                        <a:t>丙、丁类仓库与其内部设置的办公室、休息室之间的防火隔墙最低耐火极限由</a:t>
                      </a:r>
                      <a:r>
                        <a:rPr lang="en-US" altLang="zh-CN" dirty="0">
                          <a:solidFill>
                            <a:srgbClr val="AB1942"/>
                          </a:solidFill>
                          <a:latin typeface="Verdana" panose="020B0604030504040204"/>
                        </a:rPr>
                        <a:t>2.50h</a:t>
                      </a:r>
                      <a:r>
                        <a:rPr lang="zh-CN" altLang="en-US" dirty="0">
                          <a:solidFill>
                            <a:srgbClr val="AB1942"/>
                          </a:solidFill>
                          <a:latin typeface="Verdana" panose="020B0604030504040204"/>
                        </a:rPr>
                        <a:t>改为</a:t>
                      </a:r>
                      <a:r>
                        <a:rPr lang="en-US" altLang="zh-CN" dirty="0">
                          <a:solidFill>
                            <a:srgbClr val="AB1942"/>
                          </a:solidFill>
                          <a:latin typeface="Verdana" panose="020B0604030504040204"/>
                        </a:rPr>
                        <a:t>2.00h</a:t>
                      </a:r>
                      <a:endParaRPr lang="zh-CN" altLang="en-US" dirty="0">
                        <a:latin typeface="Verdana" panose="020B0604030504040204"/>
                      </a:endParaRPr>
                    </a:p>
                  </a:txBody>
                  <a:tcPr marL="114300" marR="114300" marT="76200" marB="76200">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advClick="0" advTm="1000">
        <p14:prism isContent="1" isInverted="1"/>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300" fill="hold"/>
                                        <p:tgtEl>
                                          <p:spTgt spid="44"/>
                                        </p:tgtEl>
                                        <p:attrNameLst>
                                          <p:attrName>ppt_x</p:attrName>
                                        </p:attrNameLst>
                                      </p:cBhvr>
                                      <p:tavLst>
                                        <p:tav tm="0">
                                          <p:val>
                                            <p:strVal val="0-#ppt_w/2"/>
                                          </p:val>
                                        </p:tav>
                                        <p:tav tm="100000">
                                          <p:val>
                                            <p:strVal val="#ppt_x"/>
                                          </p:val>
                                        </p:tav>
                                      </p:tavLst>
                                    </p:anim>
                                    <p:anim calcmode="lin" valueType="num">
                                      <p:cBhvr additive="base">
                                        <p:cTn id="8" dur="3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autoUpdateAnimBg="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788274" y="307455"/>
            <a:ext cx="10293013" cy="953135"/>
          </a:xfrm>
          <a:prstGeom prst="rect">
            <a:avLst/>
          </a:prstGeom>
          <a:noFill/>
        </p:spPr>
        <p:txBody>
          <a:bodyPr wrap="square" rtlCol="0">
            <a:spAutoFit/>
          </a:bodyPr>
          <a:lstStyle/>
          <a:p>
            <a:r>
              <a:rPr lang="en-US" altLang="zh-CN" sz="2800" b="1" dirty="0" smtClean="0">
                <a:sym typeface="+mn-ea"/>
              </a:rPr>
              <a:t>2.5</a:t>
            </a:r>
            <a:r>
              <a:rPr lang="zh-CN" altLang="en-US" sz="2800" b="1" dirty="0" smtClean="0"/>
              <a:t>住建部发布国家标准</a:t>
            </a:r>
            <a:r>
              <a:rPr lang="en-US" altLang="zh-CN" sz="2800" b="1" dirty="0" smtClean="0"/>
              <a:t>《</a:t>
            </a:r>
            <a:r>
              <a:rPr lang="zh-CN" altLang="en-US" sz="2800" b="1" dirty="0" smtClean="0"/>
              <a:t>建筑防火通用规范</a:t>
            </a:r>
            <a:r>
              <a:rPr lang="en-US" altLang="zh-CN" sz="2800" b="1" dirty="0" smtClean="0"/>
              <a:t>》</a:t>
            </a:r>
            <a:r>
              <a:rPr lang="zh-CN" altLang="en-US" sz="2800" b="1" dirty="0" smtClean="0"/>
              <a:t>。自</a:t>
            </a:r>
            <a:r>
              <a:rPr lang="en-US" altLang="zh-CN" sz="2800" b="1" dirty="0" smtClean="0"/>
              <a:t>2023</a:t>
            </a:r>
            <a:r>
              <a:rPr lang="zh-CN" altLang="en-US" sz="2800" b="1" dirty="0" smtClean="0"/>
              <a:t>年</a:t>
            </a:r>
            <a:r>
              <a:rPr lang="en-US" altLang="zh-CN" sz="2800" b="1" dirty="0" smtClean="0"/>
              <a:t>6</a:t>
            </a:r>
            <a:r>
              <a:rPr lang="zh-CN" altLang="en-US" sz="2800" b="1" dirty="0" smtClean="0"/>
              <a:t>月</a:t>
            </a:r>
            <a:r>
              <a:rPr lang="en-US" altLang="zh-CN" sz="2800" b="1" dirty="0" smtClean="0"/>
              <a:t>1</a:t>
            </a:r>
            <a:r>
              <a:rPr lang="zh-CN" altLang="en-US" sz="2800" b="1" dirty="0" smtClean="0"/>
              <a:t>日起实施</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五边形 2"/>
          <p:cNvSpPr>
            <a:spLocks noChangeArrowheads="1"/>
          </p:cNvSpPr>
          <p:nvPr/>
        </p:nvSpPr>
        <p:spPr bwMode="auto">
          <a:xfrm>
            <a:off x="0" y="317501"/>
            <a:ext cx="698227"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0" tIns="45700" rIns="91400" bIns="45700"/>
          <a:lstStyle/>
          <a:p>
            <a:endParaRPr lang="zh-CN" altLang="en-US"/>
          </a:p>
        </p:txBody>
      </p:sp>
      <p:graphicFrame>
        <p:nvGraphicFramePr>
          <p:cNvPr id="7" name="表格 6"/>
          <p:cNvGraphicFramePr>
            <a:graphicFrameLocks noGrp="1"/>
          </p:cNvGraphicFramePr>
          <p:nvPr/>
        </p:nvGraphicFramePr>
        <p:xfrm>
          <a:off x="635430" y="1549831"/>
          <a:ext cx="10848813" cy="4464308"/>
        </p:xfrm>
        <a:graphic>
          <a:graphicData uri="http://schemas.openxmlformats.org/drawingml/2006/table">
            <a:tbl>
              <a:tblPr/>
              <a:tblGrid>
                <a:gridCol w="3616271"/>
                <a:gridCol w="3616271"/>
                <a:gridCol w="3616271"/>
              </a:tblGrid>
              <a:tr h="684617">
                <a:tc>
                  <a:txBody>
                    <a:bodyPr/>
                    <a:lstStyle/>
                    <a:p>
                      <a:pPr algn="ctr" fontAlgn="t" latinLnBrk="1"/>
                      <a:r>
                        <a:rPr lang="en-US" altLang="zh-CN" sz="2000" dirty="0">
                          <a:solidFill>
                            <a:srgbClr val="FF2941"/>
                          </a:solidFill>
                          <a:latin typeface="Verdana" panose="020B0604030504040204"/>
                        </a:rPr>
                        <a:t>GB 55037-2022 </a:t>
                      </a:r>
                      <a:endParaRPr lang="zh-CN" altLang="en-US" sz="2000" dirty="0">
                        <a:latin typeface="Verdana" panose="020B0604030504040204"/>
                      </a:endParaRPr>
                    </a:p>
                    <a:p>
                      <a:pPr algn="ctr" fontAlgn="t" latinLnBrk="1"/>
                      <a:r>
                        <a:rPr lang="en-US" altLang="zh-CN" sz="2000" dirty="0">
                          <a:solidFill>
                            <a:srgbClr val="FF2941"/>
                          </a:solidFill>
                          <a:latin typeface="Verdana" panose="020B0604030504040204"/>
                        </a:rPr>
                        <a:t>《</a:t>
                      </a:r>
                      <a:r>
                        <a:rPr lang="zh-CN" altLang="en-US" sz="2000" dirty="0">
                          <a:solidFill>
                            <a:srgbClr val="FF2941"/>
                          </a:solidFill>
                          <a:latin typeface="Verdana" panose="020B0604030504040204"/>
                        </a:rPr>
                        <a:t>建筑防火通用规范</a:t>
                      </a:r>
                      <a:r>
                        <a:rPr lang="en-US" altLang="zh-CN" sz="2000" dirty="0">
                          <a:solidFill>
                            <a:srgbClr val="FF2941"/>
                          </a:solidFill>
                          <a:latin typeface="Verdana" panose="020B0604030504040204"/>
                        </a:rPr>
                        <a:t>》</a:t>
                      </a:r>
                      <a:endParaRPr lang="zh-CN" altLang="en-US" sz="2000" dirty="0">
                        <a:latin typeface="Verdana" panose="020B0604030504040204"/>
                      </a:endParaRPr>
                    </a:p>
                  </a:txBody>
                  <a:tcPr marL="102111" marR="102111" marT="68074" marB="68074">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ctr" fontAlgn="t" latinLnBrk="1"/>
                      <a:r>
                        <a:rPr lang="en-US" altLang="zh-CN" sz="2000">
                          <a:solidFill>
                            <a:srgbClr val="0080FF"/>
                          </a:solidFill>
                          <a:latin typeface="Verdana" panose="020B0604030504040204"/>
                        </a:rPr>
                        <a:t>GB 50016-2014</a:t>
                      </a:r>
                      <a:endParaRPr lang="zh-CN" altLang="en-US" sz="2000">
                        <a:latin typeface="Verdana" panose="020B0604030504040204"/>
                      </a:endParaRPr>
                    </a:p>
                    <a:p>
                      <a:pPr algn="ctr" fontAlgn="t" latinLnBrk="1"/>
                      <a:r>
                        <a:rPr lang="en-US" altLang="zh-CN" sz="2000">
                          <a:solidFill>
                            <a:srgbClr val="0080FF"/>
                          </a:solidFill>
                          <a:latin typeface="Verdana" panose="020B0604030504040204"/>
                        </a:rPr>
                        <a:t>《</a:t>
                      </a:r>
                      <a:r>
                        <a:rPr lang="zh-CN" altLang="en-US" sz="2000">
                          <a:solidFill>
                            <a:srgbClr val="0080FF"/>
                          </a:solidFill>
                          <a:latin typeface="Verdana" panose="020B0604030504040204"/>
                        </a:rPr>
                        <a:t>建筑设计防火规范</a:t>
                      </a:r>
                      <a:r>
                        <a:rPr lang="en-US" altLang="zh-CN" sz="2000">
                          <a:solidFill>
                            <a:srgbClr val="0080FF"/>
                          </a:solidFill>
                          <a:latin typeface="Verdana" panose="020B0604030504040204"/>
                        </a:rPr>
                        <a:t>》</a:t>
                      </a:r>
                      <a:endParaRPr lang="zh-CN" altLang="en-US" sz="2000">
                        <a:latin typeface="Verdana" panose="020B0604030504040204"/>
                      </a:endParaRPr>
                    </a:p>
                  </a:txBody>
                  <a:tcPr marL="102111" marR="102111" marT="68074" marB="68074">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ctr" fontAlgn="t" latinLnBrk="1"/>
                      <a:r>
                        <a:rPr lang="zh-CN" altLang="en-US" sz="2000" dirty="0">
                          <a:latin typeface="Verdana" panose="020B0604030504040204"/>
                        </a:rPr>
                        <a:t> </a:t>
                      </a:r>
                    </a:p>
                    <a:p>
                      <a:pPr algn="ctr" fontAlgn="t" latinLnBrk="1"/>
                      <a:r>
                        <a:rPr lang="zh-CN" altLang="en-US" sz="2000" dirty="0">
                          <a:solidFill>
                            <a:srgbClr val="AB1942"/>
                          </a:solidFill>
                          <a:latin typeface="Verdana" panose="020B0604030504040204"/>
                        </a:rPr>
                        <a:t>变化分析</a:t>
                      </a:r>
                      <a:endParaRPr lang="zh-CN" altLang="en-US" sz="2000" dirty="0">
                        <a:latin typeface="Verdana" panose="020B0604030504040204"/>
                      </a:endParaRPr>
                    </a:p>
                  </a:txBody>
                  <a:tcPr marL="102111" marR="102111" marT="68074" marB="68074">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r>
              <a:tr h="3155366">
                <a:tc>
                  <a:txBody>
                    <a:bodyPr/>
                    <a:lstStyle/>
                    <a:p>
                      <a:pPr algn="l" fontAlgn="t" latinLnBrk="1"/>
                      <a:r>
                        <a:rPr lang="en-US" altLang="zh-CN">
                          <a:solidFill>
                            <a:srgbClr val="191919"/>
                          </a:solidFill>
                          <a:latin typeface="Verdana" panose="020B0604030504040204"/>
                        </a:rPr>
                        <a:t>4.3.2 </a:t>
                      </a:r>
                      <a:r>
                        <a:rPr lang="zh-CN" altLang="en-US">
                          <a:solidFill>
                            <a:srgbClr val="191919"/>
                          </a:solidFill>
                          <a:latin typeface="Verdana" panose="020B0604030504040204"/>
                        </a:rPr>
                        <a:t>住宅与非住宅功能合建的建筑应符合下列规定：</a:t>
                      </a:r>
                      <a:endParaRPr lang="zh-CN" altLang="en-US">
                        <a:latin typeface="Verdana" panose="020B0604030504040204"/>
                      </a:endParaRPr>
                    </a:p>
                    <a:p>
                      <a:pPr algn="l" fontAlgn="t" latinLnBrk="1"/>
                      <a:r>
                        <a:rPr lang="en-US" altLang="zh-CN">
                          <a:latin typeface="Verdana" panose="020B0604030504040204"/>
                        </a:rPr>
                        <a:t>1 </a:t>
                      </a:r>
                      <a:r>
                        <a:rPr lang="zh-CN" altLang="en-US">
                          <a:latin typeface="Verdana" panose="020B0604030504040204"/>
                        </a:rPr>
                        <a:t>除汽车库的疏散出口外，住宅部分与非住宅部分之间应采用耐火极限不低于</a:t>
                      </a:r>
                      <a:r>
                        <a:rPr lang="en-US" altLang="zh-CN">
                          <a:latin typeface="Verdana" panose="020B0604030504040204"/>
                        </a:rPr>
                        <a:t>2.00h</a:t>
                      </a:r>
                      <a:r>
                        <a:rPr lang="zh-CN" altLang="en-US">
                          <a:latin typeface="Verdana" panose="020B0604030504040204"/>
                        </a:rPr>
                        <a:t>，且无开口的防火隔墙和耐火极限不低于</a:t>
                      </a:r>
                      <a:r>
                        <a:rPr lang="en-US" altLang="zh-CN">
                          <a:solidFill>
                            <a:srgbClr val="FF2941"/>
                          </a:solidFill>
                          <a:latin typeface="Verdana" panose="020B0604030504040204"/>
                        </a:rPr>
                        <a:t>2.00h</a:t>
                      </a:r>
                      <a:r>
                        <a:rPr lang="zh-CN" altLang="en-US">
                          <a:latin typeface="Verdana" panose="020B0604030504040204"/>
                        </a:rPr>
                        <a:t>的不燃性楼板完全分隔。</a:t>
                      </a:r>
                    </a:p>
                    <a:p>
                      <a:pPr algn="l" fontAlgn="t" latinLnBrk="1"/>
                      <a:r>
                        <a:rPr lang="zh-CN" altLang="en-US">
                          <a:latin typeface="Verdana" panose="020B0604030504040204"/>
                        </a:rPr>
                        <a:t> </a:t>
                      </a:r>
                    </a:p>
                  </a:txBody>
                  <a:tcPr marL="114300" marR="114300" marT="76200" marB="76200">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l" fontAlgn="t" latinLnBrk="1"/>
                      <a:r>
                        <a:rPr lang="en-US" altLang="zh-CN">
                          <a:latin typeface="Verdana" panose="020B0604030504040204"/>
                        </a:rPr>
                        <a:t>5.4.10 </a:t>
                      </a:r>
                      <a:r>
                        <a:rPr lang="zh-CN" altLang="en-US">
                          <a:latin typeface="Verdana" panose="020B0604030504040204"/>
                        </a:rPr>
                        <a:t>除商业服务网点外，住宅建筑与其他使用功能的建筑合建时，应符合下列规定：</a:t>
                      </a:r>
                    </a:p>
                    <a:p>
                      <a:pPr algn="l" fontAlgn="t" latinLnBrk="1"/>
                      <a:r>
                        <a:rPr lang="en-US" altLang="zh-CN">
                          <a:latin typeface="Verdana" panose="020B0604030504040204"/>
                        </a:rPr>
                        <a:t>1 </a:t>
                      </a:r>
                      <a:r>
                        <a:rPr lang="zh-CN" altLang="en-US">
                          <a:latin typeface="Verdana" panose="020B0604030504040204"/>
                        </a:rPr>
                        <a:t>住宅部分与非住宅部分之间，应采用耐火极限不低于</a:t>
                      </a:r>
                      <a:r>
                        <a:rPr lang="en-US" altLang="zh-CN">
                          <a:latin typeface="Verdana" panose="020B0604030504040204"/>
                        </a:rPr>
                        <a:t>2.00h </a:t>
                      </a:r>
                      <a:r>
                        <a:rPr lang="zh-CN" altLang="en-US">
                          <a:latin typeface="Verdana" panose="020B0604030504040204"/>
                        </a:rPr>
                        <a:t>且无门、窗、洞口的防火隔墙和</a:t>
                      </a:r>
                      <a:r>
                        <a:rPr lang="en-US" altLang="zh-CN">
                          <a:latin typeface="Verdana" panose="020B0604030504040204"/>
                        </a:rPr>
                        <a:t>1.50h </a:t>
                      </a:r>
                      <a:r>
                        <a:rPr lang="zh-CN" altLang="en-US">
                          <a:latin typeface="Verdana" panose="020B0604030504040204"/>
                        </a:rPr>
                        <a:t>的不燃性楼板完全分隔；当为高层建筑时，应采用无门、窗、洞口的防火墙和耐火极限不低于</a:t>
                      </a:r>
                      <a:r>
                        <a:rPr lang="en-US" altLang="zh-CN">
                          <a:latin typeface="Verdana" panose="020B0604030504040204"/>
                        </a:rPr>
                        <a:t>2.00h </a:t>
                      </a:r>
                      <a:r>
                        <a:rPr lang="zh-CN" altLang="en-US">
                          <a:latin typeface="Verdana" panose="020B0604030504040204"/>
                        </a:rPr>
                        <a:t>的不燃性楼板完全分隔。建筑外墙上、下层开口之间的防火措施应符合本规范第</a:t>
                      </a:r>
                      <a:r>
                        <a:rPr lang="en-US" altLang="zh-CN">
                          <a:latin typeface="Verdana" panose="020B0604030504040204"/>
                        </a:rPr>
                        <a:t>6.2.5 </a:t>
                      </a:r>
                      <a:r>
                        <a:rPr lang="zh-CN" altLang="en-US">
                          <a:latin typeface="Verdana" panose="020B0604030504040204"/>
                        </a:rPr>
                        <a:t>条的规定；</a:t>
                      </a:r>
                    </a:p>
                  </a:txBody>
                  <a:tcPr marL="114300" marR="114300" marT="76200" marB="76200">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l" fontAlgn="t" latinLnBrk="1"/>
                      <a:r>
                        <a:rPr lang="zh-CN" altLang="en-US" dirty="0">
                          <a:solidFill>
                            <a:srgbClr val="AB1942"/>
                          </a:solidFill>
                          <a:latin typeface="Verdana" panose="020B0604030504040204"/>
                        </a:rPr>
                        <a:t>合建建筑的住宅部分与非住宅部分之间楼板最低耐火极限统一定为</a:t>
                      </a:r>
                      <a:r>
                        <a:rPr lang="en-US" altLang="zh-CN" dirty="0">
                          <a:solidFill>
                            <a:srgbClr val="AB1942"/>
                          </a:solidFill>
                          <a:latin typeface="Verdana" panose="020B0604030504040204"/>
                        </a:rPr>
                        <a:t>2.00h</a:t>
                      </a:r>
                      <a:r>
                        <a:rPr lang="zh-CN" altLang="en-US" dirty="0">
                          <a:solidFill>
                            <a:srgbClr val="AB1942"/>
                          </a:solidFill>
                          <a:latin typeface="Verdana" panose="020B0604030504040204"/>
                        </a:rPr>
                        <a:t>，不再区分高层、非高层</a:t>
                      </a:r>
                      <a:endParaRPr lang="zh-CN" altLang="en-US" dirty="0">
                        <a:latin typeface="Verdana" panose="020B0604030504040204"/>
                      </a:endParaRPr>
                    </a:p>
                  </a:txBody>
                  <a:tcPr marL="114300" marR="114300" marT="76200" marB="76200">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advClick="0" advTm="1000">
        <p14:prism isContent="1" isInverted="1"/>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300" fill="hold"/>
                                        <p:tgtEl>
                                          <p:spTgt spid="44"/>
                                        </p:tgtEl>
                                        <p:attrNameLst>
                                          <p:attrName>ppt_x</p:attrName>
                                        </p:attrNameLst>
                                      </p:cBhvr>
                                      <p:tavLst>
                                        <p:tav tm="0">
                                          <p:val>
                                            <p:strVal val="0-#ppt_w/2"/>
                                          </p:val>
                                        </p:tav>
                                        <p:tav tm="100000">
                                          <p:val>
                                            <p:strVal val="#ppt_x"/>
                                          </p:val>
                                        </p:tav>
                                      </p:tavLst>
                                    </p:anim>
                                    <p:anim calcmode="lin" valueType="num">
                                      <p:cBhvr additive="base">
                                        <p:cTn id="8" dur="3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autoUpdateAnimBg="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788274" y="307455"/>
            <a:ext cx="10293013" cy="953135"/>
          </a:xfrm>
          <a:prstGeom prst="rect">
            <a:avLst/>
          </a:prstGeom>
          <a:noFill/>
        </p:spPr>
        <p:txBody>
          <a:bodyPr wrap="square" rtlCol="0">
            <a:spAutoFit/>
          </a:bodyPr>
          <a:lstStyle/>
          <a:p>
            <a:r>
              <a:rPr lang="en-US" altLang="zh-CN" sz="2800" b="1" dirty="0" smtClean="0">
                <a:sym typeface="+mn-ea"/>
              </a:rPr>
              <a:t>2.5</a:t>
            </a:r>
            <a:r>
              <a:rPr lang="zh-CN" altLang="en-US" sz="2800" b="1" dirty="0" smtClean="0"/>
              <a:t>住建部发布国家标准</a:t>
            </a:r>
            <a:r>
              <a:rPr lang="en-US" altLang="zh-CN" sz="2800" b="1" dirty="0" smtClean="0"/>
              <a:t>《</a:t>
            </a:r>
            <a:r>
              <a:rPr lang="zh-CN" altLang="en-US" sz="2800" b="1" dirty="0" smtClean="0"/>
              <a:t>建筑防火通用规范</a:t>
            </a:r>
            <a:r>
              <a:rPr lang="en-US" altLang="zh-CN" sz="2800" b="1" dirty="0" smtClean="0"/>
              <a:t>》</a:t>
            </a:r>
            <a:r>
              <a:rPr lang="zh-CN" altLang="en-US" sz="2800" b="1" dirty="0" smtClean="0"/>
              <a:t>。自</a:t>
            </a:r>
            <a:r>
              <a:rPr lang="en-US" altLang="zh-CN" sz="2800" b="1" dirty="0" smtClean="0"/>
              <a:t>2023</a:t>
            </a:r>
            <a:r>
              <a:rPr lang="zh-CN" altLang="en-US" sz="2800" b="1" dirty="0" smtClean="0"/>
              <a:t>年</a:t>
            </a:r>
            <a:r>
              <a:rPr lang="en-US" altLang="zh-CN" sz="2800" b="1" dirty="0" smtClean="0"/>
              <a:t>6</a:t>
            </a:r>
            <a:r>
              <a:rPr lang="zh-CN" altLang="en-US" sz="2800" b="1" dirty="0" smtClean="0"/>
              <a:t>月</a:t>
            </a:r>
            <a:r>
              <a:rPr lang="en-US" altLang="zh-CN" sz="2800" b="1" dirty="0" smtClean="0"/>
              <a:t>1</a:t>
            </a:r>
            <a:r>
              <a:rPr lang="zh-CN" altLang="en-US" sz="2800" b="1" dirty="0" smtClean="0"/>
              <a:t>日起实施</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五边形 2"/>
          <p:cNvSpPr>
            <a:spLocks noChangeArrowheads="1"/>
          </p:cNvSpPr>
          <p:nvPr/>
        </p:nvSpPr>
        <p:spPr bwMode="auto">
          <a:xfrm>
            <a:off x="0" y="317501"/>
            <a:ext cx="698227"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0" tIns="45700" rIns="91400" bIns="45700"/>
          <a:lstStyle/>
          <a:p>
            <a:endParaRPr lang="zh-CN" altLang="en-US"/>
          </a:p>
        </p:txBody>
      </p:sp>
      <p:graphicFrame>
        <p:nvGraphicFramePr>
          <p:cNvPr id="7" name="表格 6"/>
          <p:cNvGraphicFramePr>
            <a:graphicFrameLocks noGrp="1"/>
          </p:cNvGraphicFramePr>
          <p:nvPr/>
        </p:nvGraphicFramePr>
        <p:xfrm>
          <a:off x="635430" y="1549831"/>
          <a:ext cx="10848813" cy="5012948"/>
        </p:xfrm>
        <a:graphic>
          <a:graphicData uri="http://schemas.openxmlformats.org/drawingml/2006/table">
            <a:tbl>
              <a:tblPr/>
              <a:tblGrid>
                <a:gridCol w="3616271"/>
                <a:gridCol w="3616271"/>
                <a:gridCol w="3616271"/>
              </a:tblGrid>
              <a:tr h="684617">
                <a:tc>
                  <a:txBody>
                    <a:bodyPr/>
                    <a:lstStyle/>
                    <a:p>
                      <a:pPr algn="ctr" fontAlgn="t" latinLnBrk="1"/>
                      <a:r>
                        <a:rPr lang="en-US" altLang="zh-CN" sz="2000" dirty="0">
                          <a:solidFill>
                            <a:srgbClr val="FF2941"/>
                          </a:solidFill>
                          <a:latin typeface="Verdana" panose="020B0604030504040204"/>
                        </a:rPr>
                        <a:t>GB 55037-2022 </a:t>
                      </a:r>
                      <a:endParaRPr lang="zh-CN" altLang="en-US" sz="2000" dirty="0">
                        <a:latin typeface="Verdana" panose="020B0604030504040204"/>
                      </a:endParaRPr>
                    </a:p>
                    <a:p>
                      <a:pPr algn="ctr" fontAlgn="t" latinLnBrk="1"/>
                      <a:r>
                        <a:rPr lang="en-US" altLang="zh-CN" sz="2000" dirty="0">
                          <a:solidFill>
                            <a:srgbClr val="FF2941"/>
                          </a:solidFill>
                          <a:latin typeface="Verdana" panose="020B0604030504040204"/>
                        </a:rPr>
                        <a:t>《</a:t>
                      </a:r>
                      <a:r>
                        <a:rPr lang="zh-CN" altLang="en-US" sz="2000" dirty="0">
                          <a:solidFill>
                            <a:srgbClr val="FF2941"/>
                          </a:solidFill>
                          <a:latin typeface="Verdana" panose="020B0604030504040204"/>
                        </a:rPr>
                        <a:t>建筑防火通用规范</a:t>
                      </a:r>
                      <a:r>
                        <a:rPr lang="en-US" altLang="zh-CN" sz="2000" dirty="0">
                          <a:solidFill>
                            <a:srgbClr val="FF2941"/>
                          </a:solidFill>
                          <a:latin typeface="Verdana" panose="020B0604030504040204"/>
                        </a:rPr>
                        <a:t>》</a:t>
                      </a:r>
                      <a:endParaRPr lang="zh-CN" altLang="en-US" sz="2000" dirty="0">
                        <a:latin typeface="Verdana" panose="020B0604030504040204"/>
                      </a:endParaRPr>
                    </a:p>
                  </a:txBody>
                  <a:tcPr marL="102111" marR="102111" marT="68074" marB="68074">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ctr" fontAlgn="t" latinLnBrk="1"/>
                      <a:r>
                        <a:rPr lang="en-US" altLang="zh-CN" sz="2000">
                          <a:solidFill>
                            <a:srgbClr val="0080FF"/>
                          </a:solidFill>
                          <a:latin typeface="Verdana" panose="020B0604030504040204"/>
                        </a:rPr>
                        <a:t>GB 50016-2014</a:t>
                      </a:r>
                      <a:endParaRPr lang="zh-CN" altLang="en-US" sz="2000">
                        <a:latin typeface="Verdana" panose="020B0604030504040204"/>
                      </a:endParaRPr>
                    </a:p>
                    <a:p>
                      <a:pPr algn="ctr" fontAlgn="t" latinLnBrk="1"/>
                      <a:r>
                        <a:rPr lang="en-US" altLang="zh-CN" sz="2000">
                          <a:solidFill>
                            <a:srgbClr val="0080FF"/>
                          </a:solidFill>
                          <a:latin typeface="Verdana" panose="020B0604030504040204"/>
                        </a:rPr>
                        <a:t>《</a:t>
                      </a:r>
                      <a:r>
                        <a:rPr lang="zh-CN" altLang="en-US" sz="2000">
                          <a:solidFill>
                            <a:srgbClr val="0080FF"/>
                          </a:solidFill>
                          <a:latin typeface="Verdana" panose="020B0604030504040204"/>
                        </a:rPr>
                        <a:t>建筑设计防火规范</a:t>
                      </a:r>
                      <a:r>
                        <a:rPr lang="en-US" altLang="zh-CN" sz="2000">
                          <a:solidFill>
                            <a:srgbClr val="0080FF"/>
                          </a:solidFill>
                          <a:latin typeface="Verdana" panose="020B0604030504040204"/>
                        </a:rPr>
                        <a:t>》</a:t>
                      </a:r>
                      <a:endParaRPr lang="zh-CN" altLang="en-US" sz="2000">
                        <a:latin typeface="Verdana" panose="020B0604030504040204"/>
                      </a:endParaRPr>
                    </a:p>
                  </a:txBody>
                  <a:tcPr marL="102111" marR="102111" marT="68074" marB="68074">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ctr" fontAlgn="t" latinLnBrk="1"/>
                      <a:r>
                        <a:rPr lang="zh-CN" altLang="en-US" sz="2000" dirty="0">
                          <a:latin typeface="Verdana" panose="020B0604030504040204"/>
                        </a:rPr>
                        <a:t> </a:t>
                      </a:r>
                    </a:p>
                    <a:p>
                      <a:pPr algn="ctr" fontAlgn="t" latinLnBrk="1"/>
                      <a:r>
                        <a:rPr lang="zh-CN" altLang="en-US" sz="2000" dirty="0">
                          <a:solidFill>
                            <a:srgbClr val="AB1942"/>
                          </a:solidFill>
                          <a:latin typeface="Verdana" panose="020B0604030504040204"/>
                        </a:rPr>
                        <a:t>变化分析</a:t>
                      </a:r>
                      <a:endParaRPr lang="zh-CN" altLang="en-US" sz="2000" dirty="0">
                        <a:latin typeface="Verdana" panose="020B0604030504040204"/>
                      </a:endParaRPr>
                    </a:p>
                  </a:txBody>
                  <a:tcPr marL="102111" marR="102111" marT="68074" marB="68074">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r>
              <a:tr h="3155366">
                <a:tc>
                  <a:txBody>
                    <a:bodyPr/>
                    <a:lstStyle/>
                    <a:p>
                      <a:pPr algn="l" fontAlgn="t" latinLnBrk="1"/>
                      <a:r>
                        <a:rPr lang="en-US" altLang="zh-CN">
                          <a:solidFill>
                            <a:srgbClr val="191919"/>
                          </a:solidFill>
                          <a:latin typeface="Verdana" panose="020B0604030504040204"/>
                        </a:rPr>
                        <a:t>4.3.6 </a:t>
                      </a:r>
                      <a:r>
                        <a:rPr lang="zh-CN" altLang="en-US">
                          <a:solidFill>
                            <a:srgbClr val="191919"/>
                          </a:solidFill>
                          <a:latin typeface="Verdana" panose="020B0604030504040204"/>
                        </a:rPr>
                        <a:t>医疗建筑中住院病房的布置和分隔应符合下列规定：</a:t>
                      </a:r>
                      <a:endParaRPr lang="zh-CN" altLang="en-US">
                        <a:latin typeface="Verdana" panose="020B0604030504040204"/>
                      </a:endParaRPr>
                    </a:p>
                    <a:p>
                      <a:pPr algn="l" fontAlgn="t" latinLnBrk="1"/>
                      <a:r>
                        <a:rPr lang="en-US" altLang="zh-CN">
                          <a:solidFill>
                            <a:srgbClr val="191919"/>
                          </a:solidFill>
                          <a:latin typeface="Verdana" panose="020B0604030504040204"/>
                        </a:rPr>
                        <a:t>1 </a:t>
                      </a:r>
                      <a:r>
                        <a:rPr lang="zh-CN" altLang="en-US">
                          <a:solidFill>
                            <a:srgbClr val="191919"/>
                          </a:solidFill>
                          <a:latin typeface="Verdana" panose="020B0604030504040204"/>
                        </a:rPr>
                        <a:t>不应布置在地下或半地下；</a:t>
                      </a:r>
                      <a:endParaRPr lang="zh-CN" altLang="en-US">
                        <a:latin typeface="Verdana" panose="020B0604030504040204"/>
                      </a:endParaRPr>
                    </a:p>
                    <a:p>
                      <a:pPr algn="l" fontAlgn="t" latinLnBrk="1"/>
                      <a:r>
                        <a:rPr lang="en-US" altLang="zh-CN">
                          <a:solidFill>
                            <a:srgbClr val="191919"/>
                          </a:solidFill>
                          <a:latin typeface="Verdana" panose="020B0604030504040204"/>
                        </a:rPr>
                        <a:t>2 </a:t>
                      </a:r>
                      <a:r>
                        <a:rPr lang="zh-CN" altLang="en-US">
                          <a:solidFill>
                            <a:srgbClr val="191919"/>
                          </a:solidFill>
                          <a:latin typeface="Verdana" panose="020B0604030504040204"/>
                        </a:rPr>
                        <a:t>对于三级耐火等级建筑，应布置在首层或二层；</a:t>
                      </a:r>
                      <a:endParaRPr lang="zh-CN" altLang="en-US">
                        <a:latin typeface="Verdana" panose="020B0604030504040204"/>
                      </a:endParaRPr>
                    </a:p>
                    <a:p>
                      <a:pPr algn="l" fontAlgn="t" latinLnBrk="1"/>
                      <a:r>
                        <a:rPr lang="en-US" altLang="zh-CN">
                          <a:latin typeface="Verdana" panose="020B0604030504040204"/>
                        </a:rPr>
                        <a:t>3 </a:t>
                      </a:r>
                      <a:r>
                        <a:rPr lang="zh-CN" altLang="en-US">
                          <a:latin typeface="Verdana" panose="020B0604030504040204"/>
                        </a:rPr>
                        <a:t>建筑内相邻护理单元之间应采用耐火极限不低于</a:t>
                      </a:r>
                      <a:r>
                        <a:rPr lang="en-US" altLang="zh-CN">
                          <a:latin typeface="Verdana" panose="020B0604030504040204"/>
                        </a:rPr>
                        <a:t>2.00h</a:t>
                      </a:r>
                      <a:r>
                        <a:rPr lang="zh-CN" altLang="en-US">
                          <a:latin typeface="Verdana" panose="020B0604030504040204"/>
                        </a:rPr>
                        <a:t>的防火隔墙和</a:t>
                      </a:r>
                      <a:r>
                        <a:rPr lang="zh-CN" altLang="en-US">
                          <a:solidFill>
                            <a:srgbClr val="FF2941"/>
                          </a:solidFill>
                          <a:latin typeface="Verdana" panose="020B0604030504040204"/>
                        </a:rPr>
                        <a:t>甲级</a:t>
                      </a:r>
                      <a:r>
                        <a:rPr lang="zh-CN" altLang="en-US">
                          <a:latin typeface="Verdana" panose="020B0604030504040204"/>
                        </a:rPr>
                        <a:t>防火门分隔。</a:t>
                      </a:r>
                    </a:p>
                  </a:txBody>
                  <a:tcPr marL="114300" marR="114300" marT="76200" marB="76200">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l" fontAlgn="t" latinLnBrk="1"/>
                      <a:r>
                        <a:rPr lang="en-US" altLang="zh-CN">
                          <a:latin typeface="Verdana" panose="020B0604030504040204"/>
                        </a:rPr>
                        <a:t>5.4.5 </a:t>
                      </a:r>
                      <a:r>
                        <a:rPr lang="zh-CN" altLang="en-US">
                          <a:latin typeface="Verdana" panose="020B0604030504040204"/>
                        </a:rPr>
                        <a:t>医院和疗养院的住院部分不应设置在地下或半地下。</a:t>
                      </a:r>
                    </a:p>
                    <a:p>
                      <a:pPr algn="l" fontAlgn="t" latinLnBrk="1"/>
                      <a:r>
                        <a:rPr lang="zh-CN" altLang="en-US">
                          <a:latin typeface="Verdana" panose="020B0604030504040204"/>
                        </a:rPr>
                        <a:t>医院和疗养院的住院部分采用三级耐火等级建筑时，不应超过</a:t>
                      </a:r>
                      <a:r>
                        <a:rPr lang="en-US" altLang="zh-CN">
                          <a:latin typeface="Verdana" panose="020B0604030504040204"/>
                        </a:rPr>
                        <a:t>2 </a:t>
                      </a:r>
                      <a:r>
                        <a:rPr lang="zh-CN" altLang="en-US">
                          <a:latin typeface="Verdana" panose="020B0604030504040204"/>
                        </a:rPr>
                        <a:t>层；采用四级耐火等级建筑时，应为单层；设置在三级耐火等级的建筑内时，应布置在首层或二层；设置在四级耐火等级的建筑内时，应布置在首层。</a:t>
                      </a:r>
                    </a:p>
                    <a:p>
                      <a:pPr algn="l" fontAlgn="t" latinLnBrk="1"/>
                      <a:r>
                        <a:rPr lang="zh-CN" altLang="en-US">
                          <a:latin typeface="Verdana" panose="020B0604030504040204"/>
                        </a:rPr>
                        <a:t>医院和疗养院的病房楼内相邻护理单元之间应采用耐火极限不低于</a:t>
                      </a:r>
                      <a:r>
                        <a:rPr lang="en-US" altLang="zh-CN">
                          <a:latin typeface="Verdana" panose="020B0604030504040204"/>
                        </a:rPr>
                        <a:t>2.00h </a:t>
                      </a:r>
                      <a:r>
                        <a:rPr lang="zh-CN" altLang="en-US">
                          <a:latin typeface="Verdana" panose="020B0604030504040204"/>
                        </a:rPr>
                        <a:t>的防火隔墙分隔，隔墙上的门应采用乙级防火门，设置在走道上的防火门应采用常开防火门。</a:t>
                      </a:r>
                    </a:p>
                  </a:txBody>
                  <a:tcPr marL="114300" marR="114300" marT="76200" marB="76200">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l" fontAlgn="t" latinLnBrk="1"/>
                      <a:r>
                        <a:rPr lang="zh-CN" altLang="en-US" dirty="0">
                          <a:solidFill>
                            <a:srgbClr val="AB1942"/>
                          </a:solidFill>
                          <a:latin typeface="Verdana" panose="020B0604030504040204"/>
                        </a:rPr>
                        <a:t>护理单元之间隔墙门由乙级防火门改为甲级防火门</a:t>
                      </a:r>
                      <a:endParaRPr lang="zh-CN" altLang="en-US" dirty="0">
                        <a:latin typeface="Verdana" panose="020B0604030504040204"/>
                      </a:endParaRPr>
                    </a:p>
                  </a:txBody>
                  <a:tcPr marL="114300" marR="114300" marT="76200" marB="76200">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advClick="0" advTm="1000">
        <p14:prism isContent="1" isInverted="1"/>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300" fill="hold"/>
                                        <p:tgtEl>
                                          <p:spTgt spid="44"/>
                                        </p:tgtEl>
                                        <p:attrNameLst>
                                          <p:attrName>ppt_x</p:attrName>
                                        </p:attrNameLst>
                                      </p:cBhvr>
                                      <p:tavLst>
                                        <p:tav tm="0">
                                          <p:val>
                                            <p:strVal val="0-#ppt_w/2"/>
                                          </p:val>
                                        </p:tav>
                                        <p:tav tm="100000">
                                          <p:val>
                                            <p:strVal val="#ppt_x"/>
                                          </p:val>
                                        </p:tav>
                                      </p:tavLst>
                                    </p:anim>
                                    <p:anim calcmode="lin" valueType="num">
                                      <p:cBhvr additive="base">
                                        <p:cTn id="8" dur="3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
          <p:cNvGrpSpPr/>
          <p:nvPr/>
        </p:nvGrpSpPr>
        <p:grpSpPr>
          <a:xfrm>
            <a:off x="1905" y="473075"/>
            <a:ext cx="2922905" cy="700405"/>
            <a:chOff x="3" y="745"/>
            <a:chExt cx="4603" cy="1103"/>
          </a:xfrm>
        </p:grpSpPr>
        <p:sp>
          <p:nvSpPr>
            <p:cNvPr id="8" name="箭头: 五边形 7"/>
            <p:cNvSpPr/>
            <p:nvPr/>
          </p:nvSpPr>
          <p:spPr>
            <a:xfrm>
              <a:off x="3" y="745"/>
              <a:ext cx="4603" cy="1103"/>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2" name="文本框 31"/>
            <p:cNvSpPr txBox="1">
              <a:spLocks noChangeArrowheads="1"/>
            </p:cNvSpPr>
            <p:nvPr/>
          </p:nvSpPr>
          <p:spPr bwMode="auto">
            <a:xfrm>
              <a:off x="190" y="771"/>
              <a:ext cx="3862" cy="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9" tIns="34280" rIns="68559" bIns="3428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300" dirty="0" smtClean="0">
                  <a:solidFill>
                    <a:schemeClr val="bg1"/>
                  </a:solidFill>
                  <a:latin typeface="微软雅黑" panose="020B0503020204020204" pitchFamily="34" charset="-122"/>
                  <a:ea typeface="微软雅黑" panose="020B0503020204020204" pitchFamily="34" charset="-122"/>
                </a:rPr>
                <a:t>事故警示</a:t>
              </a:r>
              <a:endParaRPr lang="zh-CN" altLang="en-US" sz="3300" dirty="0">
                <a:solidFill>
                  <a:schemeClr val="bg1"/>
                </a:solidFill>
                <a:latin typeface="微软雅黑" panose="020B0503020204020204" pitchFamily="34" charset="-122"/>
                <a:ea typeface="微软雅黑" panose="020B0503020204020204" pitchFamily="34" charset="-122"/>
              </a:endParaRPr>
            </a:p>
          </p:txBody>
        </p:sp>
      </p:grpSp>
      <p:sp>
        <p:nvSpPr>
          <p:cNvPr id="7" name="矩形 6"/>
          <p:cNvSpPr/>
          <p:nvPr/>
        </p:nvSpPr>
        <p:spPr>
          <a:xfrm>
            <a:off x="1673818" y="1819476"/>
            <a:ext cx="8756542" cy="3416320"/>
          </a:xfrm>
          <a:prstGeom prst="rect">
            <a:avLst/>
          </a:prstGeom>
        </p:spPr>
        <p:txBody>
          <a:bodyPr wrap="square">
            <a:spAutoFit/>
          </a:bodyPr>
          <a:lstStyle/>
          <a:p>
            <a:pPr>
              <a:buFont typeface="Arial" panose="020B0604020202020204" pitchFamily="34" charset="0"/>
              <a:buChar char="•"/>
            </a:pPr>
            <a:r>
              <a:rPr lang="en-US" altLang="zh-CN" sz="5400" dirty="0" smtClean="0"/>
              <a:t>4</a:t>
            </a:r>
            <a:r>
              <a:rPr lang="zh-CN" altLang="en-US" sz="5400" dirty="0" smtClean="0"/>
              <a:t>月</a:t>
            </a:r>
            <a:r>
              <a:rPr lang="en-US" altLang="zh-CN" sz="5400" dirty="0" smtClean="0"/>
              <a:t>5</a:t>
            </a:r>
            <a:r>
              <a:rPr lang="zh-CN" altLang="en-US" sz="5400" dirty="0" smtClean="0"/>
              <a:t>号江海区有限空间中毒；</a:t>
            </a:r>
            <a:endParaRPr lang="en-US" altLang="zh-CN" sz="5400" dirty="0" smtClean="0"/>
          </a:p>
          <a:p>
            <a:pPr>
              <a:buFont typeface="Arial" panose="020B0604020202020204" pitchFamily="34" charset="0"/>
              <a:buChar char="•"/>
            </a:pPr>
            <a:r>
              <a:rPr lang="en-US" altLang="zh-CN" sz="5400" dirty="0" smtClean="0"/>
              <a:t>4</a:t>
            </a:r>
            <a:r>
              <a:rPr lang="zh-CN" altLang="en-US" sz="5400" dirty="0" smtClean="0"/>
              <a:t>月</a:t>
            </a:r>
            <a:r>
              <a:rPr lang="en-US" altLang="zh-CN" sz="5400" dirty="0" smtClean="0"/>
              <a:t>6</a:t>
            </a:r>
            <a:r>
              <a:rPr lang="zh-CN" altLang="en-US" sz="5400" dirty="0" smtClean="0"/>
              <a:t>号恩平高处坠落；</a:t>
            </a:r>
            <a:endParaRPr lang="en-US" altLang="zh-CN" sz="5400" dirty="0" smtClean="0"/>
          </a:p>
          <a:p>
            <a:pPr>
              <a:buFont typeface="Arial" panose="020B0604020202020204" pitchFamily="34" charset="0"/>
              <a:buChar char="•"/>
            </a:pPr>
            <a:r>
              <a:rPr lang="en-US" altLang="zh-CN" sz="5400" dirty="0" smtClean="0"/>
              <a:t>4</a:t>
            </a:r>
            <a:r>
              <a:rPr lang="zh-CN" altLang="en-US" sz="5400" dirty="0" smtClean="0"/>
              <a:t>月</a:t>
            </a:r>
            <a:r>
              <a:rPr lang="en-US" altLang="zh-CN" sz="5400" dirty="0" smtClean="0"/>
              <a:t>11</a:t>
            </a:r>
            <a:r>
              <a:rPr lang="zh-CN" altLang="en-US" sz="5400" dirty="0" smtClean="0"/>
              <a:t>号蓬江环市机械伤害；</a:t>
            </a:r>
            <a:endParaRPr lang="en-US" altLang="zh-CN" sz="5400" dirty="0" smtClean="0"/>
          </a:p>
          <a:p>
            <a:pPr>
              <a:buFont typeface="Arial" panose="020B0604020202020204" pitchFamily="34" charset="0"/>
              <a:buChar char="•"/>
            </a:pPr>
            <a:r>
              <a:rPr lang="en-US" altLang="zh-CN" sz="5400" dirty="0" smtClean="0"/>
              <a:t>4</a:t>
            </a:r>
            <a:r>
              <a:rPr lang="zh-CN" altLang="en-US" sz="5400" dirty="0" smtClean="0"/>
              <a:t>月</a:t>
            </a:r>
            <a:r>
              <a:rPr lang="en-US" altLang="zh-CN" sz="5400" dirty="0" smtClean="0"/>
              <a:t>13</a:t>
            </a:r>
            <a:r>
              <a:rPr lang="zh-CN" altLang="en-US" sz="5400" dirty="0" smtClean="0"/>
              <a:t>号杜阮高处坠落事故。</a:t>
            </a:r>
            <a:endParaRPr lang="zh-CN" altLang="en-US" sz="5400" dirty="0"/>
          </a:p>
        </p:txBody>
      </p:sp>
    </p:spTree>
  </p:cSld>
  <p:clrMapOvr>
    <a:masterClrMapping/>
  </p:clrMapOvr>
  <mc:AlternateContent xmlns:mc="http://schemas.openxmlformats.org/markup-compatibility/2006" xmlns:p14="http://schemas.microsoft.com/office/powerpoint/2010/main">
    <mc:Choice Requires="p14">
      <p:transition spd="slow" p14:dur="2000" advClick="0" advTm="1000">
        <p14:prism isContent="1" isInverted="1"/>
      </p:transition>
    </mc:Choice>
    <mc:Fallback xmlns="">
      <p:transition spd="slow" advClick="0" advTm="1000">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788274" y="307455"/>
            <a:ext cx="10293013" cy="953135"/>
          </a:xfrm>
          <a:prstGeom prst="rect">
            <a:avLst/>
          </a:prstGeom>
          <a:noFill/>
        </p:spPr>
        <p:txBody>
          <a:bodyPr wrap="square" rtlCol="0">
            <a:spAutoFit/>
          </a:bodyPr>
          <a:lstStyle/>
          <a:p>
            <a:r>
              <a:rPr lang="en-US" altLang="zh-CN" sz="2800" b="1" dirty="0" smtClean="0">
                <a:sym typeface="+mn-ea"/>
              </a:rPr>
              <a:t>2.5</a:t>
            </a:r>
            <a:r>
              <a:rPr lang="zh-CN" altLang="en-US" sz="2800" b="1" dirty="0" smtClean="0"/>
              <a:t>住建部发布国家标准</a:t>
            </a:r>
            <a:r>
              <a:rPr lang="en-US" altLang="zh-CN" sz="2800" b="1" dirty="0" smtClean="0"/>
              <a:t>《</a:t>
            </a:r>
            <a:r>
              <a:rPr lang="zh-CN" altLang="en-US" sz="2800" b="1" dirty="0" smtClean="0"/>
              <a:t>建筑防火通用规范</a:t>
            </a:r>
            <a:r>
              <a:rPr lang="en-US" altLang="zh-CN" sz="2800" b="1" dirty="0" smtClean="0"/>
              <a:t>》</a:t>
            </a:r>
            <a:r>
              <a:rPr lang="zh-CN" altLang="en-US" sz="2800" b="1" dirty="0" smtClean="0"/>
              <a:t>。自</a:t>
            </a:r>
            <a:r>
              <a:rPr lang="en-US" altLang="zh-CN" sz="2800" b="1" dirty="0" smtClean="0"/>
              <a:t>2023</a:t>
            </a:r>
            <a:r>
              <a:rPr lang="zh-CN" altLang="en-US" sz="2800" b="1" dirty="0" smtClean="0"/>
              <a:t>年</a:t>
            </a:r>
            <a:r>
              <a:rPr lang="en-US" altLang="zh-CN" sz="2800" b="1" dirty="0" smtClean="0"/>
              <a:t>6</a:t>
            </a:r>
            <a:r>
              <a:rPr lang="zh-CN" altLang="en-US" sz="2800" b="1" dirty="0" smtClean="0"/>
              <a:t>月</a:t>
            </a:r>
            <a:r>
              <a:rPr lang="en-US" altLang="zh-CN" sz="2800" b="1" dirty="0" smtClean="0"/>
              <a:t>1</a:t>
            </a:r>
            <a:r>
              <a:rPr lang="zh-CN" altLang="en-US" sz="2800" b="1" dirty="0" smtClean="0"/>
              <a:t>日起实施</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五边形 2"/>
          <p:cNvSpPr>
            <a:spLocks noChangeArrowheads="1"/>
          </p:cNvSpPr>
          <p:nvPr/>
        </p:nvSpPr>
        <p:spPr bwMode="auto">
          <a:xfrm>
            <a:off x="0" y="317501"/>
            <a:ext cx="698227"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0" tIns="45700" rIns="91400" bIns="45700"/>
          <a:lstStyle/>
          <a:p>
            <a:endParaRPr lang="zh-CN" altLang="en-US"/>
          </a:p>
        </p:txBody>
      </p:sp>
      <p:graphicFrame>
        <p:nvGraphicFramePr>
          <p:cNvPr id="7" name="表格 6"/>
          <p:cNvGraphicFramePr>
            <a:graphicFrameLocks noGrp="1"/>
          </p:cNvGraphicFramePr>
          <p:nvPr/>
        </p:nvGraphicFramePr>
        <p:xfrm>
          <a:off x="635430" y="1549831"/>
          <a:ext cx="10848813" cy="3901114"/>
        </p:xfrm>
        <a:graphic>
          <a:graphicData uri="http://schemas.openxmlformats.org/drawingml/2006/table">
            <a:tbl>
              <a:tblPr/>
              <a:tblGrid>
                <a:gridCol w="3616271"/>
                <a:gridCol w="3616271"/>
                <a:gridCol w="3616271"/>
              </a:tblGrid>
              <a:tr h="684617">
                <a:tc>
                  <a:txBody>
                    <a:bodyPr/>
                    <a:lstStyle/>
                    <a:p>
                      <a:pPr algn="ctr" fontAlgn="t" latinLnBrk="1"/>
                      <a:r>
                        <a:rPr lang="en-US" altLang="zh-CN" sz="2000" dirty="0">
                          <a:solidFill>
                            <a:srgbClr val="FF2941"/>
                          </a:solidFill>
                          <a:latin typeface="Verdana" panose="020B0604030504040204"/>
                        </a:rPr>
                        <a:t>GB 55037-2022 </a:t>
                      </a:r>
                      <a:endParaRPr lang="zh-CN" altLang="en-US" sz="2000" dirty="0">
                        <a:latin typeface="Verdana" panose="020B0604030504040204"/>
                      </a:endParaRPr>
                    </a:p>
                    <a:p>
                      <a:pPr algn="ctr" fontAlgn="t" latinLnBrk="1"/>
                      <a:r>
                        <a:rPr lang="en-US" altLang="zh-CN" sz="2000" dirty="0">
                          <a:solidFill>
                            <a:srgbClr val="FF2941"/>
                          </a:solidFill>
                          <a:latin typeface="Verdana" panose="020B0604030504040204"/>
                        </a:rPr>
                        <a:t>《</a:t>
                      </a:r>
                      <a:r>
                        <a:rPr lang="zh-CN" altLang="en-US" sz="2000" dirty="0">
                          <a:solidFill>
                            <a:srgbClr val="FF2941"/>
                          </a:solidFill>
                          <a:latin typeface="Verdana" panose="020B0604030504040204"/>
                        </a:rPr>
                        <a:t>建筑防火通用规范</a:t>
                      </a:r>
                      <a:r>
                        <a:rPr lang="en-US" altLang="zh-CN" sz="2000" dirty="0">
                          <a:solidFill>
                            <a:srgbClr val="FF2941"/>
                          </a:solidFill>
                          <a:latin typeface="Verdana" panose="020B0604030504040204"/>
                        </a:rPr>
                        <a:t>》</a:t>
                      </a:r>
                      <a:endParaRPr lang="zh-CN" altLang="en-US" sz="2000" dirty="0">
                        <a:latin typeface="Verdana" panose="020B0604030504040204"/>
                      </a:endParaRPr>
                    </a:p>
                  </a:txBody>
                  <a:tcPr marL="102111" marR="102111" marT="68074" marB="68074">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ctr" fontAlgn="t" latinLnBrk="1"/>
                      <a:r>
                        <a:rPr lang="en-US" altLang="zh-CN" sz="2000">
                          <a:solidFill>
                            <a:srgbClr val="0080FF"/>
                          </a:solidFill>
                          <a:latin typeface="Verdana" panose="020B0604030504040204"/>
                        </a:rPr>
                        <a:t>GB 50016-2014</a:t>
                      </a:r>
                      <a:endParaRPr lang="zh-CN" altLang="en-US" sz="2000">
                        <a:latin typeface="Verdana" panose="020B0604030504040204"/>
                      </a:endParaRPr>
                    </a:p>
                    <a:p>
                      <a:pPr algn="ctr" fontAlgn="t" latinLnBrk="1"/>
                      <a:r>
                        <a:rPr lang="en-US" altLang="zh-CN" sz="2000">
                          <a:solidFill>
                            <a:srgbClr val="0080FF"/>
                          </a:solidFill>
                          <a:latin typeface="Verdana" panose="020B0604030504040204"/>
                        </a:rPr>
                        <a:t>《</a:t>
                      </a:r>
                      <a:r>
                        <a:rPr lang="zh-CN" altLang="en-US" sz="2000">
                          <a:solidFill>
                            <a:srgbClr val="0080FF"/>
                          </a:solidFill>
                          <a:latin typeface="Verdana" panose="020B0604030504040204"/>
                        </a:rPr>
                        <a:t>建筑设计防火规范</a:t>
                      </a:r>
                      <a:r>
                        <a:rPr lang="en-US" altLang="zh-CN" sz="2000">
                          <a:solidFill>
                            <a:srgbClr val="0080FF"/>
                          </a:solidFill>
                          <a:latin typeface="Verdana" panose="020B0604030504040204"/>
                        </a:rPr>
                        <a:t>》</a:t>
                      </a:r>
                      <a:endParaRPr lang="zh-CN" altLang="en-US" sz="2000">
                        <a:latin typeface="Verdana" panose="020B0604030504040204"/>
                      </a:endParaRPr>
                    </a:p>
                  </a:txBody>
                  <a:tcPr marL="102111" marR="102111" marT="68074" marB="68074">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ctr" fontAlgn="t" latinLnBrk="1"/>
                      <a:r>
                        <a:rPr lang="zh-CN" altLang="en-US" sz="2000" dirty="0">
                          <a:latin typeface="Verdana" panose="020B0604030504040204"/>
                        </a:rPr>
                        <a:t> </a:t>
                      </a:r>
                    </a:p>
                    <a:p>
                      <a:pPr algn="ctr" fontAlgn="t" latinLnBrk="1"/>
                      <a:r>
                        <a:rPr lang="zh-CN" altLang="en-US" sz="2000" dirty="0">
                          <a:solidFill>
                            <a:srgbClr val="AB1942"/>
                          </a:solidFill>
                          <a:latin typeface="Verdana" panose="020B0604030504040204"/>
                        </a:rPr>
                        <a:t>变化分析</a:t>
                      </a:r>
                      <a:endParaRPr lang="zh-CN" altLang="en-US" sz="2000" dirty="0">
                        <a:latin typeface="Verdana" panose="020B0604030504040204"/>
                      </a:endParaRPr>
                    </a:p>
                  </a:txBody>
                  <a:tcPr marL="102111" marR="102111" marT="68074" marB="68074">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r>
              <a:tr h="3155366">
                <a:tc>
                  <a:txBody>
                    <a:bodyPr/>
                    <a:lstStyle/>
                    <a:p>
                      <a:pPr algn="l" fontAlgn="t" latinLnBrk="1"/>
                      <a:r>
                        <a:rPr lang="en-US" altLang="zh-CN">
                          <a:solidFill>
                            <a:srgbClr val="191919"/>
                          </a:solidFill>
                          <a:latin typeface="Verdana" panose="020B0604030504040204"/>
                        </a:rPr>
                        <a:t>5.2.1 </a:t>
                      </a:r>
                      <a:r>
                        <a:rPr lang="zh-CN" altLang="en-US">
                          <a:solidFill>
                            <a:srgbClr val="191919"/>
                          </a:solidFill>
                          <a:latin typeface="Verdana" panose="020B0604030504040204"/>
                        </a:rPr>
                        <a:t>下列工业建筑的耐火等级应为一级：</a:t>
                      </a:r>
                      <a:endParaRPr lang="zh-CN" altLang="en-US">
                        <a:latin typeface="Verdana" panose="020B0604030504040204"/>
                      </a:endParaRPr>
                    </a:p>
                    <a:p>
                      <a:pPr algn="l" fontAlgn="t" latinLnBrk="1"/>
                      <a:r>
                        <a:rPr lang="en-US" altLang="zh-CN">
                          <a:solidFill>
                            <a:srgbClr val="FF2941"/>
                          </a:solidFill>
                          <a:latin typeface="Verdana" panose="020B0604030504040204"/>
                        </a:rPr>
                        <a:t>1 </a:t>
                      </a:r>
                      <a:r>
                        <a:rPr lang="zh-CN" altLang="en-US">
                          <a:solidFill>
                            <a:srgbClr val="FF2941"/>
                          </a:solidFill>
                          <a:latin typeface="Verdana" panose="020B0604030504040204"/>
                        </a:rPr>
                        <a:t>建筑高度大于</a:t>
                      </a:r>
                      <a:r>
                        <a:rPr lang="en-US" altLang="zh-CN">
                          <a:solidFill>
                            <a:srgbClr val="FF2941"/>
                          </a:solidFill>
                          <a:latin typeface="Verdana" panose="020B0604030504040204"/>
                        </a:rPr>
                        <a:t>50m</a:t>
                      </a:r>
                      <a:r>
                        <a:rPr lang="zh-CN" altLang="en-US">
                          <a:solidFill>
                            <a:srgbClr val="FF2941"/>
                          </a:solidFill>
                          <a:latin typeface="Verdana" panose="020B0604030504040204"/>
                        </a:rPr>
                        <a:t>的高层厂房；</a:t>
                      </a:r>
                      <a:endParaRPr lang="zh-CN" altLang="en-US">
                        <a:latin typeface="Verdana" panose="020B0604030504040204"/>
                      </a:endParaRPr>
                    </a:p>
                    <a:p>
                      <a:pPr algn="l" fontAlgn="t" latinLnBrk="1"/>
                      <a:r>
                        <a:rPr lang="en-US" altLang="zh-CN">
                          <a:solidFill>
                            <a:srgbClr val="FF2941"/>
                          </a:solidFill>
                          <a:latin typeface="Verdana" panose="020B0604030504040204"/>
                        </a:rPr>
                        <a:t>2 </a:t>
                      </a:r>
                      <a:r>
                        <a:rPr lang="zh-CN" altLang="en-US">
                          <a:solidFill>
                            <a:srgbClr val="FF2941"/>
                          </a:solidFill>
                          <a:latin typeface="Verdana" panose="020B0604030504040204"/>
                        </a:rPr>
                        <a:t>建筑高度大于</a:t>
                      </a:r>
                      <a:r>
                        <a:rPr lang="en-US" altLang="zh-CN">
                          <a:solidFill>
                            <a:srgbClr val="FF2941"/>
                          </a:solidFill>
                          <a:latin typeface="Verdana" panose="020B0604030504040204"/>
                        </a:rPr>
                        <a:t>32m</a:t>
                      </a:r>
                      <a:r>
                        <a:rPr lang="zh-CN" altLang="en-US">
                          <a:solidFill>
                            <a:srgbClr val="FF2941"/>
                          </a:solidFill>
                          <a:latin typeface="Verdana" panose="020B0604030504040204"/>
                        </a:rPr>
                        <a:t>的高层丙类仓库，储存可燃液体的多层丙类仓库，每个防火分隔间建筑面积大于</a:t>
                      </a:r>
                      <a:r>
                        <a:rPr lang="en-US" altLang="zh-CN">
                          <a:solidFill>
                            <a:srgbClr val="FF2941"/>
                          </a:solidFill>
                          <a:latin typeface="Verdana" panose="020B0604030504040204"/>
                        </a:rPr>
                        <a:t>3000m²</a:t>
                      </a:r>
                      <a:r>
                        <a:rPr lang="zh-CN" altLang="en-US">
                          <a:solidFill>
                            <a:srgbClr val="FF2941"/>
                          </a:solidFill>
                          <a:latin typeface="Verdana" panose="020B0604030504040204"/>
                        </a:rPr>
                        <a:t>的其他多层丙类仓库；</a:t>
                      </a:r>
                      <a:endParaRPr lang="zh-CN" altLang="en-US">
                        <a:latin typeface="Verdana" panose="020B0604030504040204"/>
                      </a:endParaRPr>
                    </a:p>
                  </a:txBody>
                  <a:tcPr marL="114300" marR="114300" marT="76200" marB="76200">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l" fontAlgn="t" latinLnBrk="1"/>
                      <a:r>
                        <a:rPr lang="en-US" altLang="zh-CN">
                          <a:latin typeface="Verdana" panose="020B0604030504040204"/>
                        </a:rPr>
                        <a:t>3.2.2 </a:t>
                      </a:r>
                      <a:r>
                        <a:rPr lang="zh-CN" altLang="en-US">
                          <a:latin typeface="Verdana" panose="020B0604030504040204"/>
                        </a:rPr>
                        <a:t>高层厂房，甲、乙类厂房的耐火等级不应低于二级，建筑面积不大于</a:t>
                      </a:r>
                      <a:r>
                        <a:rPr lang="en-US" altLang="zh-CN">
                          <a:latin typeface="Verdana" panose="020B0604030504040204"/>
                        </a:rPr>
                        <a:t>300m2</a:t>
                      </a:r>
                      <a:r>
                        <a:rPr lang="zh-CN" altLang="en-US">
                          <a:latin typeface="Verdana" panose="020B0604030504040204"/>
                        </a:rPr>
                        <a:t>的独立甲、乙类单层厂房可采用三级耐火等级的建筑。</a:t>
                      </a:r>
                    </a:p>
                    <a:p>
                      <a:pPr algn="l" fontAlgn="t" latinLnBrk="1"/>
                      <a:r>
                        <a:rPr lang="en-US" altLang="zh-CN">
                          <a:latin typeface="Verdana" panose="020B0604030504040204"/>
                        </a:rPr>
                        <a:t>3.2.7 </a:t>
                      </a:r>
                      <a:r>
                        <a:rPr lang="zh-CN" altLang="en-US">
                          <a:latin typeface="Verdana" panose="020B0604030504040204"/>
                        </a:rPr>
                        <a:t>高架仓库、高层仓库、甲类仓库、多层乙类仓库和储存可燃液体的多层丙类仓库，其耐火等级不应低于二级。</a:t>
                      </a:r>
                    </a:p>
                  </a:txBody>
                  <a:tcPr marL="114300" marR="114300" marT="76200" marB="76200">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l" fontAlgn="t" latinLnBrk="1"/>
                      <a:r>
                        <a:rPr lang="zh-CN" altLang="en-US" dirty="0">
                          <a:solidFill>
                            <a:srgbClr val="AB1942"/>
                          </a:solidFill>
                          <a:latin typeface="Verdana" panose="020B0604030504040204"/>
                        </a:rPr>
                        <a:t>增加了一级耐火等级的工业建筑要求</a:t>
                      </a:r>
                      <a:endParaRPr lang="zh-CN" altLang="en-US" dirty="0">
                        <a:latin typeface="Verdana" panose="020B0604030504040204"/>
                      </a:endParaRPr>
                    </a:p>
                  </a:txBody>
                  <a:tcPr marL="114300" marR="114300" marT="76200" marB="76200">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advClick="0" advTm="1000">
        <p14:prism isContent="1" isInverted="1"/>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300" fill="hold"/>
                                        <p:tgtEl>
                                          <p:spTgt spid="44"/>
                                        </p:tgtEl>
                                        <p:attrNameLst>
                                          <p:attrName>ppt_x</p:attrName>
                                        </p:attrNameLst>
                                      </p:cBhvr>
                                      <p:tavLst>
                                        <p:tav tm="0">
                                          <p:val>
                                            <p:strVal val="0-#ppt_w/2"/>
                                          </p:val>
                                        </p:tav>
                                        <p:tav tm="100000">
                                          <p:val>
                                            <p:strVal val="#ppt_x"/>
                                          </p:val>
                                        </p:tav>
                                      </p:tavLst>
                                    </p:anim>
                                    <p:anim calcmode="lin" valueType="num">
                                      <p:cBhvr additive="base">
                                        <p:cTn id="8" dur="3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autoUpdateAnimBg="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788274" y="307455"/>
            <a:ext cx="10293013" cy="953135"/>
          </a:xfrm>
          <a:prstGeom prst="rect">
            <a:avLst/>
          </a:prstGeom>
          <a:noFill/>
        </p:spPr>
        <p:txBody>
          <a:bodyPr wrap="square" rtlCol="0">
            <a:spAutoFit/>
          </a:bodyPr>
          <a:lstStyle/>
          <a:p>
            <a:r>
              <a:rPr lang="en-US" altLang="zh-CN" sz="2800" b="1" dirty="0" smtClean="0">
                <a:sym typeface="+mn-ea"/>
              </a:rPr>
              <a:t>2.5</a:t>
            </a:r>
            <a:r>
              <a:rPr lang="zh-CN" altLang="en-US" sz="2800" b="1" dirty="0" smtClean="0"/>
              <a:t>住建部发布国家标准</a:t>
            </a:r>
            <a:r>
              <a:rPr lang="en-US" altLang="zh-CN" sz="2800" b="1" dirty="0" smtClean="0"/>
              <a:t>《</a:t>
            </a:r>
            <a:r>
              <a:rPr lang="zh-CN" altLang="en-US" sz="2800" b="1" dirty="0" smtClean="0"/>
              <a:t>建筑防火通用规范</a:t>
            </a:r>
            <a:r>
              <a:rPr lang="en-US" altLang="zh-CN" sz="2800" b="1" dirty="0" smtClean="0"/>
              <a:t>》</a:t>
            </a:r>
            <a:r>
              <a:rPr lang="zh-CN" altLang="en-US" sz="2800" b="1" dirty="0" smtClean="0"/>
              <a:t>。自</a:t>
            </a:r>
            <a:r>
              <a:rPr lang="en-US" altLang="zh-CN" sz="2800" b="1" dirty="0" smtClean="0"/>
              <a:t>2023</a:t>
            </a:r>
            <a:r>
              <a:rPr lang="zh-CN" altLang="en-US" sz="2800" b="1" dirty="0" smtClean="0"/>
              <a:t>年</a:t>
            </a:r>
            <a:r>
              <a:rPr lang="en-US" altLang="zh-CN" sz="2800" b="1" dirty="0" smtClean="0"/>
              <a:t>6</a:t>
            </a:r>
            <a:r>
              <a:rPr lang="zh-CN" altLang="en-US" sz="2800" b="1" dirty="0" smtClean="0"/>
              <a:t>月</a:t>
            </a:r>
            <a:r>
              <a:rPr lang="en-US" altLang="zh-CN" sz="2800" b="1" dirty="0" smtClean="0"/>
              <a:t>1</a:t>
            </a:r>
            <a:r>
              <a:rPr lang="zh-CN" altLang="en-US" sz="2800" b="1" dirty="0" smtClean="0"/>
              <a:t>日起实施</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五边形 2"/>
          <p:cNvSpPr>
            <a:spLocks noChangeArrowheads="1"/>
          </p:cNvSpPr>
          <p:nvPr/>
        </p:nvSpPr>
        <p:spPr bwMode="auto">
          <a:xfrm>
            <a:off x="0" y="317501"/>
            <a:ext cx="698227"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0" tIns="45700" rIns="91400" bIns="45700"/>
          <a:lstStyle/>
          <a:p>
            <a:endParaRPr lang="zh-CN" altLang="en-US"/>
          </a:p>
        </p:txBody>
      </p:sp>
      <p:graphicFrame>
        <p:nvGraphicFramePr>
          <p:cNvPr id="7" name="表格 6"/>
          <p:cNvGraphicFramePr>
            <a:graphicFrameLocks noGrp="1"/>
          </p:cNvGraphicFramePr>
          <p:nvPr/>
        </p:nvGraphicFramePr>
        <p:xfrm>
          <a:off x="635430" y="1549831"/>
          <a:ext cx="10848813" cy="3901114"/>
        </p:xfrm>
        <a:graphic>
          <a:graphicData uri="http://schemas.openxmlformats.org/drawingml/2006/table">
            <a:tbl>
              <a:tblPr/>
              <a:tblGrid>
                <a:gridCol w="3616271"/>
                <a:gridCol w="3616271"/>
                <a:gridCol w="3616271"/>
              </a:tblGrid>
              <a:tr h="684617">
                <a:tc>
                  <a:txBody>
                    <a:bodyPr/>
                    <a:lstStyle/>
                    <a:p>
                      <a:pPr algn="ctr" fontAlgn="t" latinLnBrk="1"/>
                      <a:r>
                        <a:rPr lang="en-US" altLang="zh-CN" sz="2000" dirty="0">
                          <a:solidFill>
                            <a:srgbClr val="FF2941"/>
                          </a:solidFill>
                          <a:latin typeface="Verdana" panose="020B0604030504040204"/>
                        </a:rPr>
                        <a:t>GB 55037-2022 </a:t>
                      </a:r>
                      <a:endParaRPr lang="zh-CN" altLang="en-US" sz="2000" dirty="0">
                        <a:latin typeface="Verdana" panose="020B0604030504040204"/>
                      </a:endParaRPr>
                    </a:p>
                    <a:p>
                      <a:pPr algn="ctr" fontAlgn="t" latinLnBrk="1"/>
                      <a:r>
                        <a:rPr lang="en-US" altLang="zh-CN" sz="2000" dirty="0">
                          <a:solidFill>
                            <a:srgbClr val="FF2941"/>
                          </a:solidFill>
                          <a:latin typeface="Verdana" panose="020B0604030504040204"/>
                        </a:rPr>
                        <a:t>《</a:t>
                      </a:r>
                      <a:r>
                        <a:rPr lang="zh-CN" altLang="en-US" sz="2000" dirty="0">
                          <a:solidFill>
                            <a:srgbClr val="FF2941"/>
                          </a:solidFill>
                          <a:latin typeface="Verdana" panose="020B0604030504040204"/>
                        </a:rPr>
                        <a:t>建筑防火通用规范</a:t>
                      </a:r>
                      <a:r>
                        <a:rPr lang="en-US" altLang="zh-CN" sz="2000" dirty="0">
                          <a:solidFill>
                            <a:srgbClr val="FF2941"/>
                          </a:solidFill>
                          <a:latin typeface="Verdana" panose="020B0604030504040204"/>
                        </a:rPr>
                        <a:t>》</a:t>
                      </a:r>
                      <a:endParaRPr lang="zh-CN" altLang="en-US" sz="2000" dirty="0">
                        <a:latin typeface="Verdana" panose="020B0604030504040204"/>
                      </a:endParaRPr>
                    </a:p>
                  </a:txBody>
                  <a:tcPr marL="102111" marR="102111" marT="68074" marB="68074">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ctr" fontAlgn="t" latinLnBrk="1"/>
                      <a:r>
                        <a:rPr lang="en-US" altLang="zh-CN" sz="2000">
                          <a:solidFill>
                            <a:srgbClr val="0080FF"/>
                          </a:solidFill>
                          <a:latin typeface="Verdana" panose="020B0604030504040204"/>
                        </a:rPr>
                        <a:t>GB 50016-2014</a:t>
                      </a:r>
                      <a:endParaRPr lang="zh-CN" altLang="en-US" sz="2000">
                        <a:latin typeface="Verdana" panose="020B0604030504040204"/>
                      </a:endParaRPr>
                    </a:p>
                    <a:p>
                      <a:pPr algn="ctr" fontAlgn="t" latinLnBrk="1"/>
                      <a:r>
                        <a:rPr lang="en-US" altLang="zh-CN" sz="2000">
                          <a:solidFill>
                            <a:srgbClr val="0080FF"/>
                          </a:solidFill>
                          <a:latin typeface="Verdana" panose="020B0604030504040204"/>
                        </a:rPr>
                        <a:t>《</a:t>
                      </a:r>
                      <a:r>
                        <a:rPr lang="zh-CN" altLang="en-US" sz="2000">
                          <a:solidFill>
                            <a:srgbClr val="0080FF"/>
                          </a:solidFill>
                          <a:latin typeface="Verdana" panose="020B0604030504040204"/>
                        </a:rPr>
                        <a:t>建筑设计防火规范</a:t>
                      </a:r>
                      <a:r>
                        <a:rPr lang="en-US" altLang="zh-CN" sz="2000">
                          <a:solidFill>
                            <a:srgbClr val="0080FF"/>
                          </a:solidFill>
                          <a:latin typeface="Verdana" panose="020B0604030504040204"/>
                        </a:rPr>
                        <a:t>》</a:t>
                      </a:r>
                      <a:endParaRPr lang="zh-CN" altLang="en-US" sz="2000">
                        <a:latin typeface="Verdana" panose="020B0604030504040204"/>
                      </a:endParaRPr>
                    </a:p>
                  </a:txBody>
                  <a:tcPr marL="102111" marR="102111" marT="68074" marB="68074">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ctr" fontAlgn="t" latinLnBrk="1"/>
                      <a:r>
                        <a:rPr lang="zh-CN" altLang="en-US" sz="2000" dirty="0">
                          <a:latin typeface="Verdana" panose="020B0604030504040204"/>
                        </a:rPr>
                        <a:t> </a:t>
                      </a:r>
                    </a:p>
                    <a:p>
                      <a:pPr algn="ctr" fontAlgn="t" latinLnBrk="1"/>
                      <a:r>
                        <a:rPr lang="zh-CN" altLang="en-US" sz="2000" dirty="0">
                          <a:solidFill>
                            <a:srgbClr val="AB1942"/>
                          </a:solidFill>
                          <a:latin typeface="Verdana" panose="020B0604030504040204"/>
                        </a:rPr>
                        <a:t>变化分析</a:t>
                      </a:r>
                      <a:endParaRPr lang="zh-CN" altLang="en-US" sz="2000" dirty="0">
                        <a:latin typeface="Verdana" panose="020B0604030504040204"/>
                      </a:endParaRPr>
                    </a:p>
                  </a:txBody>
                  <a:tcPr marL="102111" marR="102111" marT="68074" marB="68074">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r>
              <a:tr h="3155366">
                <a:tc>
                  <a:txBody>
                    <a:bodyPr/>
                    <a:lstStyle/>
                    <a:p>
                      <a:pPr algn="l" fontAlgn="t" latinLnBrk="1"/>
                      <a:r>
                        <a:rPr lang="en-US" altLang="zh-CN">
                          <a:solidFill>
                            <a:srgbClr val="191919"/>
                          </a:solidFill>
                          <a:latin typeface="Verdana" panose="020B0604030504040204"/>
                        </a:rPr>
                        <a:t>5.3.2 </a:t>
                      </a:r>
                      <a:r>
                        <a:rPr lang="zh-CN" altLang="en-US">
                          <a:solidFill>
                            <a:srgbClr val="191919"/>
                          </a:solidFill>
                          <a:latin typeface="Verdana" panose="020B0604030504040204"/>
                        </a:rPr>
                        <a:t>下列民用建筑的耐火等级不应低于二级：</a:t>
                      </a:r>
                      <a:endParaRPr lang="zh-CN" altLang="en-US">
                        <a:latin typeface="Verdana" panose="020B0604030504040204"/>
                      </a:endParaRPr>
                    </a:p>
                    <a:p>
                      <a:pPr algn="l" fontAlgn="t" latinLnBrk="1"/>
                      <a:r>
                        <a:rPr lang="en-US" altLang="zh-CN">
                          <a:solidFill>
                            <a:srgbClr val="191919"/>
                          </a:solidFill>
                          <a:latin typeface="Verdana" panose="020B0604030504040204"/>
                        </a:rPr>
                        <a:t>1 </a:t>
                      </a:r>
                      <a:r>
                        <a:rPr lang="zh-CN" altLang="en-US">
                          <a:solidFill>
                            <a:srgbClr val="191919"/>
                          </a:solidFill>
                          <a:latin typeface="Verdana" panose="020B0604030504040204"/>
                        </a:rPr>
                        <a:t>二类高层民用建筑；</a:t>
                      </a:r>
                      <a:endParaRPr lang="zh-CN" altLang="en-US">
                        <a:latin typeface="Verdana" panose="020B0604030504040204"/>
                      </a:endParaRPr>
                    </a:p>
                    <a:p>
                      <a:pPr algn="l" fontAlgn="t" latinLnBrk="1"/>
                      <a:r>
                        <a:rPr lang="en-US" altLang="zh-CN">
                          <a:solidFill>
                            <a:srgbClr val="191919"/>
                          </a:solidFill>
                          <a:latin typeface="Verdana" panose="020B0604030504040204"/>
                        </a:rPr>
                        <a:t>2 </a:t>
                      </a:r>
                      <a:r>
                        <a:rPr lang="zh-CN" altLang="en-US">
                          <a:solidFill>
                            <a:srgbClr val="191919"/>
                          </a:solidFill>
                          <a:latin typeface="Verdana" panose="020B0604030504040204"/>
                        </a:rPr>
                        <a:t>一层和一层半式民用机场航站楼；</a:t>
                      </a:r>
                      <a:endParaRPr lang="zh-CN" altLang="en-US">
                        <a:latin typeface="Verdana" panose="020B0604030504040204"/>
                      </a:endParaRPr>
                    </a:p>
                    <a:p>
                      <a:pPr algn="l" fontAlgn="t" latinLnBrk="1"/>
                      <a:r>
                        <a:rPr lang="en-US" altLang="zh-CN">
                          <a:solidFill>
                            <a:srgbClr val="FF2941"/>
                          </a:solidFill>
                          <a:latin typeface="Verdana" panose="020B0604030504040204"/>
                        </a:rPr>
                        <a:t>3 </a:t>
                      </a:r>
                      <a:r>
                        <a:rPr lang="zh-CN" altLang="en-US">
                          <a:solidFill>
                            <a:srgbClr val="FF2941"/>
                          </a:solidFill>
                          <a:latin typeface="Verdana" panose="020B0604030504040204"/>
                        </a:rPr>
                        <a:t>总建筑面积大于</a:t>
                      </a:r>
                      <a:r>
                        <a:rPr lang="en-US" altLang="zh-CN">
                          <a:solidFill>
                            <a:srgbClr val="FF2941"/>
                          </a:solidFill>
                          <a:latin typeface="Verdana" panose="020B0604030504040204"/>
                        </a:rPr>
                        <a:t>1500m²</a:t>
                      </a:r>
                      <a:r>
                        <a:rPr lang="zh-CN" altLang="en-US">
                          <a:solidFill>
                            <a:srgbClr val="FF2941"/>
                          </a:solidFill>
                          <a:latin typeface="Verdana" panose="020B0604030504040204"/>
                        </a:rPr>
                        <a:t>的单、多层人员密集场所；</a:t>
                      </a:r>
                      <a:endParaRPr lang="zh-CN" altLang="en-US">
                        <a:latin typeface="Verdana" panose="020B0604030504040204"/>
                      </a:endParaRPr>
                    </a:p>
                    <a:p>
                      <a:pPr algn="l" fontAlgn="t" latinLnBrk="1"/>
                      <a:r>
                        <a:rPr lang="zh-CN" altLang="en-US">
                          <a:latin typeface="Verdana" panose="020B0604030504040204"/>
                        </a:rPr>
                        <a:t> </a:t>
                      </a:r>
                    </a:p>
                  </a:txBody>
                  <a:tcPr marL="114300" marR="114300" marT="76200" marB="76200">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l" fontAlgn="t" latinLnBrk="1"/>
                      <a:r>
                        <a:rPr lang="en-US" altLang="zh-CN">
                          <a:latin typeface="Verdana" panose="020B0604030504040204"/>
                        </a:rPr>
                        <a:t>5.1.3</a:t>
                      </a:r>
                      <a:r>
                        <a:rPr lang="zh-CN" altLang="en-US">
                          <a:latin typeface="Verdana" panose="020B0604030504040204"/>
                        </a:rPr>
                        <a:t>民用建筑的耐火等级应根据其建筑高度、使用功能、重要性和火灾扑救难度等确定，并应符合下列规定：</a:t>
                      </a:r>
                    </a:p>
                    <a:p>
                      <a:pPr algn="l" fontAlgn="t" latinLnBrk="1"/>
                      <a:r>
                        <a:rPr lang="en-US" altLang="zh-CN">
                          <a:latin typeface="Verdana" panose="020B0604030504040204"/>
                        </a:rPr>
                        <a:t>1 </a:t>
                      </a:r>
                      <a:r>
                        <a:rPr lang="zh-CN" altLang="en-US">
                          <a:latin typeface="Verdana" panose="020B0604030504040204"/>
                        </a:rPr>
                        <a:t>地下或半地下建筑（室）和一类高层建筑的耐火等级不应低于一级；</a:t>
                      </a:r>
                    </a:p>
                    <a:p>
                      <a:pPr algn="l" fontAlgn="t" latinLnBrk="1"/>
                      <a:r>
                        <a:rPr lang="en-US" altLang="zh-CN">
                          <a:latin typeface="Verdana" panose="020B0604030504040204"/>
                        </a:rPr>
                        <a:t>2 </a:t>
                      </a:r>
                      <a:r>
                        <a:rPr lang="zh-CN" altLang="en-US">
                          <a:latin typeface="Verdana" panose="020B0604030504040204"/>
                        </a:rPr>
                        <a:t>单、多层重要公共建筑和二类高层建筑的耐火等级不应低于二级。</a:t>
                      </a:r>
                    </a:p>
                  </a:txBody>
                  <a:tcPr marL="114300" marR="114300" marT="76200" marB="76200">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l" fontAlgn="t" latinLnBrk="1"/>
                      <a:r>
                        <a:rPr lang="zh-CN" altLang="en-US" dirty="0">
                          <a:solidFill>
                            <a:srgbClr val="AB1942"/>
                          </a:solidFill>
                          <a:latin typeface="Verdana" panose="020B0604030504040204"/>
                        </a:rPr>
                        <a:t>“重要公共建筑”改为“人员密集场所”</a:t>
                      </a:r>
                      <a:endParaRPr lang="zh-CN" altLang="en-US" dirty="0">
                        <a:latin typeface="Verdana" panose="020B0604030504040204"/>
                      </a:endParaRPr>
                    </a:p>
                  </a:txBody>
                  <a:tcPr marL="114300" marR="114300" marT="76200" marB="76200">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r>
            </a:tbl>
          </a:graphicData>
        </a:graphic>
      </p:graphicFrame>
      <p:pic>
        <p:nvPicPr>
          <p:cNvPr id="2" name="图片 1" descr="9399d12ad09ab52b89a1d292074a01db"/>
          <p:cNvPicPr>
            <a:picLocks noChangeAspect="1"/>
          </p:cNvPicPr>
          <p:nvPr>
            <p:custDataLst>
              <p:tags r:id="rId1"/>
            </p:custDataLst>
          </p:nvPr>
        </p:nvPicPr>
        <p:blipFill>
          <a:blip r:embed="rId4"/>
          <a:stretch>
            <a:fillRect/>
          </a:stretch>
        </p:blipFill>
        <p:spPr>
          <a:xfrm>
            <a:off x="9696450" y="2670810"/>
            <a:ext cx="661035" cy="66103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Click="0" advTm="1000">
        <p14:prism isContent="1" isInverted="1"/>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300" fill="hold"/>
                                        <p:tgtEl>
                                          <p:spTgt spid="44"/>
                                        </p:tgtEl>
                                        <p:attrNameLst>
                                          <p:attrName>ppt_x</p:attrName>
                                        </p:attrNameLst>
                                      </p:cBhvr>
                                      <p:tavLst>
                                        <p:tav tm="0">
                                          <p:val>
                                            <p:strVal val="0-#ppt_w/2"/>
                                          </p:val>
                                        </p:tav>
                                        <p:tav tm="100000">
                                          <p:val>
                                            <p:strVal val="#ppt_x"/>
                                          </p:val>
                                        </p:tav>
                                      </p:tavLst>
                                    </p:anim>
                                    <p:anim calcmode="lin" valueType="num">
                                      <p:cBhvr additive="base">
                                        <p:cTn id="8" dur="3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autoUpdateAnimBg="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788274" y="307455"/>
            <a:ext cx="10293013" cy="953135"/>
          </a:xfrm>
          <a:prstGeom prst="rect">
            <a:avLst/>
          </a:prstGeom>
          <a:noFill/>
        </p:spPr>
        <p:txBody>
          <a:bodyPr wrap="square" rtlCol="0">
            <a:spAutoFit/>
          </a:bodyPr>
          <a:lstStyle/>
          <a:p>
            <a:r>
              <a:rPr lang="en-US" altLang="zh-CN" sz="2800" b="1" dirty="0" smtClean="0">
                <a:sym typeface="+mn-ea"/>
              </a:rPr>
              <a:t>2.5</a:t>
            </a:r>
            <a:r>
              <a:rPr lang="zh-CN" altLang="en-US" sz="2800" b="1" dirty="0" smtClean="0"/>
              <a:t>住建部发布国家标准</a:t>
            </a:r>
            <a:r>
              <a:rPr lang="en-US" altLang="zh-CN" sz="2800" b="1" dirty="0" smtClean="0"/>
              <a:t>《</a:t>
            </a:r>
            <a:r>
              <a:rPr lang="zh-CN" altLang="en-US" sz="2800" b="1" dirty="0" smtClean="0"/>
              <a:t>建筑防火通用规范</a:t>
            </a:r>
            <a:r>
              <a:rPr lang="en-US" altLang="zh-CN" sz="2800" b="1" dirty="0" smtClean="0"/>
              <a:t>》</a:t>
            </a:r>
            <a:r>
              <a:rPr lang="zh-CN" altLang="en-US" sz="2800" b="1" dirty="0" smtClean="0"/>
              <a:t>。自</a:t>
            </a:r>
            <a:r>
              <a:rPr lang="en-US" altLang="zh-CN" sz="2800" b="1" dirty="0" smtClean="0"/>
              <a:t>2023</a:t>
            </a:r>
            <a:r>
              <a:rPr lang="zh-CN" altLang="en-US" sz="2800" b="1" dirty="0" smtClean="0"/>
              <a:t>年</a:t>
            </a:r>
            <a:r>
              <a:rPr lang="en-US" altLang="zh-CN" sz="2800" b="1" dirty="0" smtClean="0"/>
              <a:t>6</a:t>
            </a:r>
            <a:r>
              <a:rPr lang="zh-CN" altLang="en-US" sz="2800" b="1" dirty="0" smtClean="0"/>
              <a:t>月</a:t>
            </a:r>
            <a:r>
              <a:rPr lang="en-US" altLang="zh-CN" sz="2800" b="1" dirty="0" smtClean="0"/>
              <a:t>1</a:t>
            </a:r>
            <a:r>
              <a:rPr lang="zh-CN" altLang="en-US" sz="2800" b="1" dirty="0" smtClean="0"/>
              <a:t>日起实施</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五边形 2"/>
          <p:cNvSpPr>
            <a:spLocks noChangeArrowheads="1"/>
          </p:cNvSpPr>
          <p:nvPr/>
        </p:nvSpPr>
        <p:spPr bwMode="auto">
          <a:xfrm>
            <a:off x="0" y="317501"/>
            <a:ext cx="698227"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0" tIns="45700" rIns="91400" bIns="45700"/>
          <a:lstStyle/>
          <a:p>
            <a:endParaRPr lang="zh-CN" altLang="en-US"/>
          </a:p>
        </p:txBody>
      </p:sp>
      <p:graphicFrame>
        <p:nvGraphicFramePr>
          <p:cNvPr id="7" name="表格 6"/>
          <p:cNvGraphicFramePr>
            <a:graphicFrameLocks noGrp="1"/>
          </p:cNvGraphicFramePr>
          <p:nvPr/>
        </p:nvGraphicFramePr>
        <p:xfrm>
          <a:off x="635430" y="1549831"/>
          <a:ext cx="10848813" cy="3901114"/>
        </p:xfrm>
        <a:graphic>
          <a:graphicData uri="http://schemas.openxmlformats.org/drawingml/2006/table">
            <a:tbl>
              <a:tblPr/>
              <a:tblGrid>
                <a:gridCol w="3616271"/>
                <a:gridCol w="3616271"/>
                <a:gridCol w="3616271"/>
              </a:tblGrid>
              <a:tr h="684617">
                <a:tc>
                  <a:txBody>
                    <a:bodyPr/>
                    <a:lstStyle/>
                    <a:p>
                      <a:pPr algn="ctr" fontAlgn="t" latinLnBrk="1"/>
                      <a:r>
                        <a:rPr lang="en-US" altLang="zh-CN" sz="2000" dirty="0">
                          <a:solidFill>
                            <a:srgbClr val="FF2941"/>
                          </a:solidFill>
                          <a:latin typeface="Verdana" panose="020B0604030504040204"/>
                        </a:rPr>
                        <a:t>GB 55037-2022 </a:t>
                      </a:r>
                      <a:endParaRPr lang="zh-CN" altLang="en-US" sz="2000" dirty="0">
                        <a:latin typeface="Verdana" panose="020B0604030504040204"/>
                      </a:endParaRPr>
                    </a:p>
                    <a:p>
                      <a:pPr algn="ctr" fontAlgn="t" latinLnBrk="1"/>
                      <a:r>
                        <a:rPr lang="en-US" altLang="zh-CN" sz="2000" dirty="0">
                          <a:solidFill>
                            <a:srgbClr val="FF2941"/>
                          </a:solidFill>
                          <a:latin typeface="Verdana" panose="020B0604030504040204"/>
                        </a:rPr>
                        <a:t>《</a:t>
                      </a:r>
                      <a:r>
                        <a:rPr lang="zh-CN" altLang="en-US" sz="2000" dirty="0">
                          <a:solidFill>
                            <a:srgbClr val="FF2941"/>
                          </a:solidFill>
                          <a:latin typeface="Verdana" panose="020B0604030504040204"/>
                        </a:rPr>
                        <a:t>建筑防火通用规范</a:t>
                      </a:r>
                      <a:r>
                        <a:rPr lang="en-US" altLang="zh-CN" sz="2000" dirty="0">
                          <a:solidFill>
                            <a:srgbClr val="FF2941"/>
                          </a:solidFill>
                          <a:latin typeface="Verdana" panose="020B0604030504040204"/>
                        </a:rPr>
                        <a:t>》</a:t>
                      </a:r>
                      <a:endParaRPr lang="zh-CN" altLang="en-US" sz="2000" dirty="0">
                        <a:latin typeface="Verdana" panose="020B0604030504040204"/>
                      </a:endParaRPr>
                    </a:p>
                  </a:txBody>
                  <a:tcPr marL="102111" marR="102111" marT="68074" marB="68074">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ctr" fontAlgn="t" latinLnBrk="1"/>
                      <a:r>
                        <a:rPr lang="en-US" altLang="zh-CN" sz="2000">
                          <a:solidFill>
                            <a:srgbClr val="0080FF"/>
                          </a:solidFill>
                          <a:latin typeface="Verdana" panose="020B0604030504040204"/>
                        </a:rPr>
                        <a:t>GB 50016-2014</a:t>
                      </a:r>
                      <a:endParaRPr lang="zh-CN" altLang="en-US" sz="2000">
                        <a:latin typeface="Verdana" panose="020B0604030504040204"/>
                      </a:endParaRPr>
                    </a:p>
                    <a:p>
                      <a:pPr algn="ctr" fontAlgn="t" latinLnBrk="1"/>
                      <a:r>
                        <a:rPr lang="en-US" altLang="zh-CN" sz="2000">
                          <a:solidFill>
                            <a:srgbClr val="0080FF"/>
                          </a:solidFill>
                          <a:latin typeface="Verdana" panose="020B0604030504040204"/>
                        </a:rPr>
                        <a:t>《</a:t>
                      </a:r>
                      <a:r>
                        <a:rPr lang="zh-CN" altLang="en-US" sz="2000">
                          <a:solidFill>
                            <a:srgbClr val="0080FF"/>
                          </a:solidFill>
                          <a:latin typeface="Verdana" panose="020B0604030504040204"/>
                        </a:rPr>
                        <a:t>建筑设计防火规范</a:t>
                      </a:r>
                      <a:r>
                        <a:rPr lang="en-US" altLang="zh-CN" sz="2000">
                          <a:solidFill>
                            <a:srgbClr val="0080FF"/>
                          </a:solidFill>
                          <a:latin typeface="Verdana" panose="020B0604030504040204"/>
                        </a:rPr>
                        <a:t>》</a:t>
                      </a:r>
                      <a:endParaRPr lang="zh-CN" altLang="en-US" sz="2000">
                        <a:latin typeface="Verdana" panose="020B0604030504040204"/>
                      </a:endParaRPr>
                    </a:p>
                  </a:txBody>
                  <a:tcPr marL="102111" marR="102111" marT="68074" marB="68074">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ctr" fontAlgn="t" latinLnBrk="1"/>
                      <a:r>
                        <a:rPr lang="zh-CN" altLang="en-US" sz="2000" dirty="0">
                          <a:latin typeface="Verdana" panose="020B0604030504040204"/>
                        </a:rPr>
                        <a:t> </a:t>
                      </a:r>
                    </a:p>
                    <a:p>
                      <a:pPr algn="ctr" fontAlgn="t" latinLnBrk="1"/>
                      <a:r>
                        <a:rPr lang="zh-CN" altLang="en-US" sz="2000" dirty="0">
                          <a:solidFill>
                            <a:srgbClr val="AB1942"/>
                          </a:solidFill>
                          <a:latin typeface="Verdana" panose="020B0604030504040204"/>
                        </a:rPr>
                        <a:t>变化分析</a:t>
                      </a:r>
                      <a:endParaRPr lang="zh-CN" altLang="en-US" sz="2000" dirty="0">
                        <a:latin typeface="Verdana" panose="020B0604030504040204"/>
                      </a:endParaRPr>
                    </a:p>
                  </a:txBody>
                  <a:tcPr marL="102111" marR="102111" marT="68074" marB="68074">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r>
              <a:tr h="3155366">
                <a:tc>
                  <a:txBody>
                    <a:bodyPr/>
                    <a:lstStyle/>
                    <a:p>
                      <a:pPr algn="l" fontAlgn="t" latinLnBrk="1"/>
                      <a:r>
                        <a:rPr lang="en-US" altLang="zh-CN">
                          <a:solidFill>
                            <a:srgbClr val="191919"/>
                          </a:solidFill>
                          <a:latin typeface="Verdana" panose="020B0604030504040204"/>
                        </a:rPr>
                        <a:t>5.3.3 </a:t>
                      </a:r>
                      <a:r>
                        <a:rPr lang="zh-CN" altLang="en-US">
                          <a:solidFill>
                            <a:srgbClr val="191919"/>
                          </a:solidFill>
                          <a:latin typeface="Verdana" panose="020B0604030504040204"/>
                        </a:rPr>
                        <a:t>除本规范第</a:t>
                      </a:r>
                      <a:r>
                        <a:rPr lang="en-US" altLang="zh-CN">
                          <a:solidFill>
                            <a:srgbClr val="191919"/>
                          </a:solidFill>
                          <a:latin typeface="Verdana" panose="020B0604030504040204"/>
                        </a:rPr>
                        <a:t>5.3.1</a:t>
                      </a:r>
                      <a:r>
                        <a:rPr lang="zh-CN" altLang="en-US">
                          <a:solidFill>
                            <a:srgbClr val="191919"/>
                          </a:solidFill>
                          <a:latin typeface="Verdana" panose="020B0604030504040204"/>
                        </a:rPr>
                        <a:t>条、第</a:t>
                      </a:r>
                      <a:r>
                        <a:rPr lang="en-US" altLang="zh-CN">
                          <a:solidFill>
                            <a:srgbClr val="191919"/>
                          </a:solidFill>
                          <a:latin typeface="Verdana" panose="020B0604030504040204"/>
                        </a:rPr>
                        <a:t>5.3.2</a:t>
                      </a:r>
                      <a:r>
                        <a:rPr lang="zh-CN" altLang="en-US">
                          <a:solidFill>
                            <a:srgbClr val="191919"/>
                          </a:solidFill>
                          <a:latin typeface="Verdana" panose="020B0604030504040204"/>
                        </a:rPr>
                        <a:t>条规定的建筑外，下列民用建筑的耐火等级不应低于三级：</a:t>
                      </a:r>
                      <a:endParaRPr lang="zh-CN" altLang="en-US">
                        <a:latin typeface="Verdana" panose="020B0604030504040204"/>
                      </a:endParaRPr>
                    </a:p>
                    <a:p>
                      <a:pPr algn="l" fontAlgn="t" latinLnBrk="1"/>
                      <a:r>
                        <a:rPr lang="en-US" altLang="zh-CN">
                          <a:solidFill>
                            <a:srgbClr val="FF2941"/>
                          </a:solidFill>
                          <a:latin typeface="Verdana" panose="020B0604030504040204"/>
                        </a:rPr>
                        <a:t>1 </a:t>
                      </a:r>
                      <a:r>
                        <a:rPr lang="zh-CN" altLang="en-US">
                          <a:solidFill>
                            <a:srgbClr val="FF2941"/>
                          </a:solidFill>
                          <a:latin typeface="Verdana" panose="020B0604030504040204"/>
                        </a:rPr>
                        <a:t>城市和镇中心区内的民用建筑；</a:t>
                      </a:r>
                      <a:endParaRPr lang="zh-CN" altLang="en-US">
                        <a:latin typeface="Verdana" panose="020B0604030504040204"/>
                      </a:endParaRPr>
                    </a:p>
                    <a:p>
                      <a:pPr algn="l" fontAlgn="t" latinLnBrk="1"/>
                      <a:r>
                        <a:rPr lang="en-US" altLang="zh-CN">
                          <a:solidFill>
                            <a:srgbClr val="FF2941"/>
                          </a:solidFill>
                          <a:latin typeface="Verdana" panose="020B0604030504040204"/>
                        </a:rPr>
                        <a:t>2 </a:t>
                      </a:r>
                      <a:r>
                        <a:rPr lang="zh-CN" altLang="en-US">
                          <a:solidFill>
                            <a:srgbClr val="FF2941"/>
                          </a:solidFill>
                          <a:latin typeface="Verdana" panose="020B0604030504040204"/>
                        </a:rPr>
                        <a:t>老年人照料设施、教学建筑、医疗建筑。</a:t>
                      </a:r>
                      <a:endParaRPr lang="zh-CN" altLang="en-US">
                        <a:latin typeface="Verdana" panose="020B0604030504040204"/>
                      </a:endParaRPr>
                    </a:p>
                  </a:txBody>
                  <a:tcPr marL="114300" marR="114300" marT="76200" marB="76200">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l" fontAlgn="t" latinLnBrk="1"/>
                      <a:r>
                        <a:rPr lang="en-US" altLang="zh-CN">
                          <a:latin typeface="Verdana" panose="020B0604030504040204"/>
                        </a:rPr>
                        <a:t>5.1.3A </a:t>
                      </a:r>
                      <a:r>
                        <a:rPr lang="zh-CN" altLang="en-US">
                          <a:latin typeface="Verdana" panose="020B0604030504040204"/>
                        </a:rPr>
                        <a:t>除木结构建筑外，老年人照料设施的耐火等级不应低于三级。</a:t>
                      </a:r>
                    </a:p>
                    <a:p>
                      <a:pPr algn="l" fontAlgn="t" latinLnBrk="1"/>
                      <a:r>
                        <a:rPr lang="zh-CN" altLang="en-US">
                          <a:latin typeface="Verdana" panose="020B0604030504040204"/>
                        </a:rPr>
                        <a:t> </a:t>
                      </a:r>
                    </a:p>
                  </a:txBody>
                  <a:tcPr marL="114300" marR="114300" marT="76200" marB="76200">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l" fontAlgn="t" latinLnBrk="1"/>
                      <a:r>
                        <a:rPr lang="zh-CN" altLang="en-US" dirty="0">
                          <a:solidFill>
                            <a:srgbClr val="AB1942"/>
                          </a:solidFill>
                          <a:latin typeface="Verdana" panose="020B0604030504040204"/>
                        </a:rPr>
                        <a:t>城市和镇中心区内的民用建筑、教学建筑、医疗建筑的最低耐火等级提高为三级</a:t>
                      </a:r>
                      <a:endParaRPr lang="zh-CN" altLang="en-US" dirty="0">
                        <a:latin typeface="Verdana" panose="020B0604030504040204"/>
                      </a:endParaRPr>
                    </a:p>
                  </a:txBody>
                  <a:tcPr marL="114300" marR="114300" marT="76200" marB="76200">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advClick="0" advTm="1000">
        <p14:prism isContent="1" isInverted="1"/>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300" fill="hold"/>
                                        <p:tgtEl>
                                          <p:spTgt spid="44"/>
                                        </p:tgtEl>
                                        <p:attrNameLst>
                                          <p:attrName>ppt_x</p:attrName>
                                        </p:attrNameLst>
                                      </p:cBhvr>
                                      <p:tavLst>
                                        <p:tav tm="0">
                                          <p:val>
                                            <p:strVal val="0-#ppt_w/2"/>
                                          </p:val>
                                        </p:tav>
                                        <p:tav tm="100000">
                                          <p:val>
                                            <p:strVal val="#ppt_x"/>
                                          </p:val>
                                        </p:tav>
                                      </p:tavLst>
                                    </p:anim>
                                    <p:anim calcmode="lin" valueType="num">
                                      <p:cBhvr additive="base">
                                        <p:cTn id="8" dur="3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autoUpdateAnimBg="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788274" y="307455"/>
            <a:ext cx="10293013" cy="953135"/>
          </a:xfrm>
          <a:prstGeom prst="rect">
            <a:avLst/>
          </a:prstGeom>
          <a:noFill/>
        </p:spPr>
        <p:txBody>
          <a:bodyPr wrap="square" rtlCol="0">
            <a:spAutoFit/>
          </a:bodyPr>
          <a:lstStyle/>
          <a:p>
            <a:r>
              <a:rPr lang="en-US" altLang="zh-CN" sz="2800" b="1" dirty="0" smtClean="0">
                <a:sym typeface="+mn-ea"/>
              </a:rPr>
              <a:t>2.5</a:t>
            </a:r>
            <a:r>
              <a:rPr lang="zh-CN" altLang="en-US" sz="2800" b="1" dirty="0" smtClean="0"/>
              <a:t>住建部发布国家标准</a:t>
            </a:r>
            <a:r>
              <a:rPr lang="en-US" altLang="zh-CN" sz="2800" b="1" dirty="0" smtClean="0"/>
              <a:t>《</a:t>
            </a:r>
            <a:r>
              <a:rPr lang="zh-CN" altLang="en-US" sz="2800" b="1" dirty="0" smtClean="0"/>
              <a:t>建筑防火通用规范</a:t>
            </a:r>
            <a:r>
              <a:rPr lang="en-US" altLang="zh-CN" sz="2800" b="1" dirty="0" smtClean="0"/>
              <a:t>》</a:t>
            </a:r>
            <a:r>
              <a:rPr lang="zh-CN" altLang="en-US" sz="2800" b="1" dirty="0" smtClean="0"/>
              <a:t>。自</a:t>
            </a:r>
            <a:r>
              <a:rPr lang="en-US" altLang="zh-CN" sz="2800" b="1" dirty="0" smtClean="0"/>
              <a:t>2023</a:t>
            </a:r>
            <a:r>
              <a:rPr lang="zh-CN" altLang="en-US" sz="2800" b="1" dirty="0" smtClean="0"/>
              <a:t>年</a:t>
            </a:r>
            <a:r>
              <a:rPr lang="en-US" altLang="zh-CN" sz="2800" b="1" dirty="0" smtClean="0"/>
              <a:t>6</a:t>
            </a:r>
            <a:r>
              <a:rPr lang="zh-CN" altLang="en-US" sz="2800" b="1" dirty="0" smtClean="0"/>
              <a:t>月</a:t>
            </a:r>
            <a:r>
              <a:rPr lang="en-US" altLang="zh-CN" sz="2800" b="1" dirty="0" smtClean="0"/>
              <a:t>1</a:t>
            </a:r>
            <a:r>
              <a:rPr lang="zh-CN" altLang="en-US" sz="2800" b="1" dirty="0" smtClean="0"/>
              <a:t>日起实施</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五边形 2"/>
          <p:cNvSpPr>
            <a:spLocks noChangeArrowheads="1"/>
          </p:cNvSpPr>
          <p:nvPr/>
        </p:nvSpPr>
        <p:spPr bwMode="auto">
          <a:xfrm>
            <a:off x="0" y="317501"/>
            <a:ext cx="698227"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0" tIns="45700" rIns="91400" bIns="45700"/>
          <a:lstStyle/>
          <a:p>
            <a:endParaRPr lang="zh-CN" altLang="en-US"/>
          </a:p>
        </p:txBody>
      </p:sp>
      <p:graphicFrame>
        <p:nvGraphicFramePr>
          <p:cNvPr id="7" name="表格 6"/>
          <p:cNvGraphicFramePr>
            <a:graphicFrameLocks noGrp="1"/>
          </p:cNvGraphicFramePr>
          <p:nvPr/>
        </p:nvGraphicFramePr>
        <p:xfrm>
          <a:off x="635430" y="1549831"/>
          <a:ext cx="10848813" cy="4311908"/>
        </p:xfrm>
        <a:graphic>
          <a:graphicData uri="http://schemas.openxmlformats.org/drawingml/2006/table">
            <a:tbl>
              <a:tblPr/>
              <a:tblGrid>
                <a:gridCol w="3616271"/>
                <a:gridCol w="3616271"/>
                <a:gridCol w="3616271"/>
              </a:tblGrid>
              <a:tr h="684617">
                <a:tc>
                  <a:txBody>
                    <a:bodyPr/>
                    <a:lstStyle/>
                    <a:p>
                      <a:pPr algn="ctr" fontAlgn="t" latinLnBrk="1"/>
                      <a:r>
                        <a:rPr lang="en-US" altLang="zh-CN" sz="2000" dirty="0">
                          <a:solidFill>
                            <a:srgbClr val="FF2941"/>
                          </a:solidFill>
                          <a:latin typeface="Verdana" panose="020B0604030504040204"/>
                        </a:rPr>
                        <a:t>GB 55037-2022 </a:t>
                      </a:r>
                      <a:endParaRPr lang="zh-CN" altLang="en-US" sz="2000" dirty="0">
                        <a:latin typeface="Verdana" panose="020B0604030504040204"/>
                      </a:endParaRPr>
                    </a:p>
                    <a:p>
                      <a:pPr algn="ctr" fontAlgn="t" latinLnBrk="1"/>
                      <a:r>
                        <a:rPr lang="en-US" altLang="zh-CN" sz="2000" dirty="0">
                          <a:solidFill>
                            <a:srgbClr val="FF2941"/>
                          </a:solidFill>
                          <a:latin typeface="Verdana" panose="020B0604030504040204"/>
                        </a:rPr>
                        <a:t>《</a:t>
                      </a:r>
                      <a:r>
                        <a:rPr lang="zh-CN" altLang="en-US" sz="2000" dirty="0">
                          <a:solidFill>
                            <a:srgbClr val="FF2941"/>
                          </a:solidFill>
                          <a:latin typeface="Verdana" panose="020B0604030504040204"/>
                        </a:rPr>
                        <a:t>建筑防火通用规范</a:t>
                      </a:r>
                      <a:r>
                        <a:rPr lang="en-US" altLang="zh-CN" sz="2000" dirty="0">
                          <a:solidFill>
                            <a:srgbClr val="FF2941"/>
                          </a:solidFill>
                          <a:latin typeface="Verdana" panose="020B0604030504040204"/>
                        </a:rPr>
                        <a:t>》</a:t>
                      </a:r>
                      <a:endParaRPr lang="zh-CN" altLang="en-US" sz="2000" dirty="0">
                        <a:latin typeface="Verdana" panose="020B0604030504040204"/>
                      </a:endParaRPr>
                    </a:p>
                  </a:txBody>
                  <a:tcPr marL="102111" marR="102111" marT="68074" marB="68074">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ctr" fontAlgn="t" latinLnBrk="1"/>
                      <a:r>
                        <a:rPr lang="en-US" altLang="zh-CN" sz="2000">
                          <a:solidFill>
                            <a:srgbClr val="0080FF"/>
                          </a:solidFill>
                          <a:latin typeface="Verdana" panose="020B0604030504040204"/>
                        </a:rPr>
                        <a:t>GB 50016-2014</a:t>
                      </a:r>
                      <a:endParaRPr lang="zh-CN" altLang="en-US" sz="2000">
                        <a:latin typeface="Verdana" panose="020B0604030504040204"/>
                      </a:endParaRPr>
                    </a:p>
                    <a:p>
                      <a:pPr algn="ctr" fontAlgn="t" latinLnBrk="1"/>
                      <a:r>
                        <a:rPr lang="en-US" altLang="zh-CN" sz="2000">
                          <a:solidFill>
                            <a:srgbClr val="0080FF"/>
                          </a:solidFill>
                          <a:latin typeface="Verdana" panose="020B0604030504040204"/>
                        </a:rPr>
                        <a:t>《</a:t>
                      </a:r>
                      <a:r>
                        <a:rPr lang="zh-CN" altLang="en-US" sz="2000">
                          <a:solidFill>
                            <a:srgbClr val="0080FF"/>
                          </a:solidFill>
                          <a:latin typeface="Verdana" panose="020B0604030504040204"/>
                        </a:rPr>
                        <a:t>建筑设计防火规范</a:t>
                      </a:r>
                      <a:r>
                        <a:rPr lang="en-US" altLang="zh-CN" sz="2000">
                          <a:solidFill>
                            <a:srgbClr val="0080FF"/>
                          </a:solidFill>
                          <a:latin typeface="Verdana" panose="020B0604030504040204"/>
                        </a:rPr>
                        <a:t>》</a:t>
                      </a:r>
                      <a:endParaRPr lang="zh-CN" altLang="en-US" sz="2000">
                        <a:latin typeface="Verdana" panose="020B0604030504040204"/>
                      </a:endParaRPr>
                    </a:p>
                  </a:txBody>
                  <a:tcPr marL="102111" marR="102111" marT="68074" marB="68074">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ctr" fontAlgn="t" latinLnBrk="1"/>
                      <a:r>
                        <a:rPr lang="zh-CN" altLang="en-US" sz="2000" dirty="0">
                          <a:latin typeface="Verdana" panose="020B0604030504040204"/>
                        </a:rPr>
                        <a:t> </a:t>
                      </a:r>
                    </a:p>
                    <a:p>
                      <a:pPr algn="ctr" fontAlgn="t" latinLnBrk="1"/>
                      <a:r>
                        <a:rPr lang="zh-CN" altLang="en-US" sz="2000" dirty="0">
                          <a:solidFill>
                            <a:srgbClr val="AB1942"/>
                          </a:solidFill>
                          <a:latin typeface="Verdana" panose="020B0604030504040204"/>
                        </a:rPr>
                        <a:t>变化分析</a:t>
                      </a:r>
                      <a:endParaRPr lang="zh-CN" altLang="en-US" sz="2000" dirty="0">
                        <a:latin typeface="Verdana" panose="020B0604030504040204"/>
                      </a:endParaRPr>
                    </a:p>
                  </a:txBody>
                  <a:tcPr marL="102111" marR="102111" marT="68074" marB="68074">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r>
              <a:tr h="3155366">
                <a:tc>
                  <a:txBody>
                    <a:bodyPr/>
                    <a:lstStyle/>
                    <a:p>
                      <a:pPr algn="l" fontAlgn="t" latinLnBrk="1"/>
                      <a:r>
                        <a:rPr lang="en-US" altLang="zh-CN" sz="1400">
                          <a:latin typeface="Verdana" panose="020B0604030504040204"/>
                        </a:rPr>
                        <a:t>6.4.3 </a:t>
                      </a:r>
                      <a:r>
                        <a:rPr lang="zh-CN" altLang="en-US" sz="1400">
                          <a:latin typeface="Verdana" panose="020B0604030504040204"/>
                        </a:rPr>
                        <a:t>除建筑直通室外和屋面的门可采用普通门外，下列部位的门的耐火性能不应低于乙级防火门的要求，且其中建筑高度大于</a:t>
                      </a:r>
                      <a:r>
                        <a:rPr lang="en-US" altLang="zh-CN" sz="1400">
                          <a:latin typeface="Verdana" panose="020B0604030504040204"/>
                        </a:rPr>
                        <a:t>100m</a:t>
                      </a:r>
                      <a:r>
                        <a:rPr lang="zh-CN" altLang="en-US" sz="1400">
                          <a:latin typeface="Verdana" panose="020B0604030504040204"/>
                        </a:rPr>
                        <a:t>的建筑相应部位的门应为</a:t>
                      </a:r>
                      <a:r>
                        <a:rPr lang="zh-CN" altLang="en-US" sz="1400">
                          <a:solidFill>
                            <a:srgbClr val="FF2941"/>
                          </a:solidFill>
                          <a:latin typeface="Verdana" panose="020B0604030504040204"/>
                        </a:rPr>
                        <a:t>甲级</a:t>
                      </a:r>
                      <a:r>
                        <a:rPr lang="zh-CN" altLang="en-US" sz="1400">
                          <a:latin typeface="Verdana" panose="020B0604030504040204"/>
                        </a:rPr>
                        <a:t>防火门：</a:t>
                      </a:r>
                    </a:p>
                    <a:p>
                      <a:pPr algn="l" fontAlgn="t" latinLnBrk="1"/>
                      <a:r>
                        <a:rPr lang="en-US" altLang="zh-CN" sz="1400">
                          <a:latin typeface="Verdana" panose="020B0604030504040204"/>
                        </a:rPr>
                        <a:t>1 </a:t>
                      </a:r>
                      <a:r>
                        <a:rPr lang="zh-CN" altLang="en-US" sz="1400">
                          <a:latin typeface="Verdana" panose="020B0604030504040204"/>
                        </a:rPr>
                        <a:t>甲、乙类厂房，</a:t>
                      </a:r>
                      <a:r>
                        <a:rPr lang="zh-CN" altLang="en-US" sz="1400">
                          <a:solidFill>
                            <a:srgbClr val="FF2941"/>
                          </a:solidFill>
                          <a:latin typeface="Verdana" panose="020B0604030504040204"/>
                        </a:rPr>
                        <a:t>多层丙类厂房，</a:t>
                      </a:r>
                      <a:r>
                        <a:rPr lang="zh-CN" altLang="en-US" sz="1400">
                          <a:latin typeface="Verdana" panose="020B0604030504040204"/>
                        </a:rPr>
                        <a:t>人员密集的公共建筑和其他高层工业与民用建筑中封闭楼梯间的门；</a:t>
                      </a:r>
                    </a:p>
                    <a:p>
                      <a:pPr algn="l" fontAlgn="t" latinLnBrk="1"/>
                      <a:r>
                        <a:rPr lang="en-US" altLang="zh-CN" sz="1400">
                          <a:solidFill>
                            <a:srgbClr val="191919"/>
                          </a:solidFill>
                          <a:latin typeface="Verdana" panose="020B0604030504040204"/>
                        </a:rPr>
                        <a:t>2 </a:t>
                      </a:r>
                      <a:r>
                        <a:rPr lang="zh-CN" altLang="en-US" sz="1400">
                          <a:solidFill>
                            <a:srgbClr val="191919"/>
                          </a:solidFill>
                          <a:latin typeface="Verdana" panose="020B0604030504040204"/>
                        </a:rPr>
                        <a:t>防烟楼梯间及其前室的门；</a:t>
                      </a:r>
                      <a:endParaRPr lang="zh-CN" altLang="en-US" sz="1400">
                        <a:latin typeface="Verdana" panose="020B0604030504040204"/>
                      </a:endParaRPr>
                    </a:p>
                    <a:p>
                      <a:pPr algn="l" fontAlgn="t" latinLnBrk="1"/>
                      <a:r>
                        <a:rPr lang="en-US" altLang="zh-CN" sz="1400">
                          <a:solidFill>
                            <a:srgbClr val="191919"/>
                          </a:solidFill>
                          <a:latin typeface="Verdana" panose="020B0604030504040204"/>
                        </a:rPr>
                        <a:t>3 </a:t>
                      </a:r>
                      <a:r>
                        <a:rPr lang="zh-CN" altLang="en-US" sz="1400">
                          <a:solidFill>
                            <a:srgbClr val="191919"/>
                          </a:solidFill>
                          <a:latin typeface="Verdana" panose="020B0604030504040204"/>
                        </a:rPr>
                        <a:t>消防电梯前室或合用前室的门；</a:t>
                      </a:r>
                      <a:endParaRPr lang="zh-CN" altLang="en-US" sz="1400">
                        <a:latin typeface="Verdana" panose="020B0604030504040204"/>
                      </a:endParaRPr>
                    </a:p>
                    <a:p>
                      <a:pPr algn="l" fontAlgn="t" latinLnBrk="1"/>
                      <a:r>
                        <a:rPr lang="en-US" altLang="zh-CN" sz="1400">
                          <a:solidFill>
                            <a:srgbClr val="191919"/>
                          </a:solidFill>
                          <a:latin typeface="Verdana" panose="020B0604030504040204"/>
                        </a:rPr>
                        <a:t>4 </a:t>
                      </a:r>
                      <a:r>
                        <a:rPr lang="zh-CN" altLang="en-US" sz="1400">
                          <a:solidFill>
                            <a:srgbClr val="191919"/>
                          </a:solidFill>
                          <a:latin typeface="Verdana" panose="020B0604030504040204"/>
                        </a:rPr>
                        <a:t>前室开向避难走道的门；</a:t>
                      </a:r>
                      <a:endParaRPr lang="zh-CN" altLang="en-US" sz="1400">
                        <a:latin typeface="Verdana" panose="020B0604030504040204"/>
                      </a:endParaRPr>
                    </a:p>
                    <a:p>
                      <a:pPr algn="l" fontAlgn="t" latinLnBrk="1"/>
                      <a:r>
                        <a:rPr lang="en-US" altLang="zh-CN" sz="1400">
                          <a:solidFill>
                            <a:srgbClr val="191919"/>
                          </a:solidFill>
                          <a:latin typeface="Verdana" panose="020B0604030504040204"/>
                        </a:rPr>
                        <a:t>5 </a:t>
                      </a:r>
                      <a:r>
                        <a:rPr lang="zh-CN" altLang="en-US" sz="1400">
                          <a:solidFill>
                            <a:srgbClr val="191919"/>
                          </a:solidFill>
                          <a:latin typeface="Verdana" panose="020B0604030504040204"/>
                        </a:rPr>
                        <a:t>地下、半地下及多、高层丁类仓库中从库房通向疏散走道或疏散楼梯的门；</a:t>
                      </a:r>
                      <a:endParaRPr lang="zh-CN" altLang="en-US" sz="1400">
                        <a:latin typeface="Verdana" panose="020B0604030504040204"/>
                      </a:endParaRPr>
                    </a:p>
                    <a:p>
                      <a:pPr algn="l" fontAlgn="t" latinLnBrk="1"/>
                      <a:r>
                        <a:rPr lang="en-US" altLang="zh-CN" sz="1400">
                          <a:solidFill>
                            <a:srgbClr val="FF2941"/>
                          </a:solidFill>
                          <a:latin typeface="Verdana" panose="020B0604030504040204"/>
                        </a:rPr>
                        <a:t>6 </a:t>
                      </a:r>
                      <a:r>
                        <a:rPr lang="zh-CN" altLang="en-US" sz="1400">
                          <a:solidFill>
                            <a:srgbClr val="FF2941"/>
                          </a:solidFill>
                          <a:latin typeface="Verdana" panose="020B0604030504040204"/>
                        </a:rPr>
                        <a:t>歌舞娱乐放映游艺场所中的房间疏散门；</a:t>
                      </a:r>
                      <a:endParaRPr lang="zh-CN" altLang="en-US" sz="1400">
                        <a:latin typeface="Verdana" panose="020B0604030504040204"/>
                      </a:endParaRPr>
                    </a:p>
                    <a:p>
                      <a:pPr algn="l" fontAlgn="t" latinLnBrk="1"/>
                      <a:r>
                        <a:rPr lang="en-US" altLang="zh-CN" sz="1400">
                          <a:solidFill>
                            <a:srgbClr val="191919"/>
                          </a:solidFill>
                          <a:latin typeface="Verdana" panose="020B0604030504040204"/>
                        </a:rPr>
                        <a:t>7 </a:t>
                      </a:r>
                      <a:r>
                        <a:rPr lang="zh-CN" altLang="en-US" sz="1400">
                          <a:solidFill>
                            <a:srgbClr val="191919"/>
                          </a:solidFill>
                          <a:latin typeface="Verdana" panose="020B0604030504040204"/>
                        </a:rPr>
                        <a:t>从室内通向室外疏散楼梯的疏散门；</a:t>
                      </a:r>
                      <a:endParaRPr lang="zh-CN" altLang="en-US" sz="1400">
                        <a:latin typeface="Verdana" panose="020B0604030504040204"/>
                      </a:endParaRPr>
                    </a:p>
                    <a:p>
                      <a:pPr algn="l" fontAlgn="t" latinLnBrk="1"/>
                      <a:r>
                        <a:rPr lang="en-US" altLang="zh-CN" sz="1400">
                          <a:solidFill>
                            <a:srgbClr val="FF2941"/>
                          </a:solidFill>
                          <a:latin typeface="Verdana" panose="020B0604030504040204"/>
                        </a:rPr>
                        <a:t>8 </a:t>
                      </a:r>
                      <a:r>
                        <a:rPr lang="zh-CN" altLang="en-US" sz="1400">
                          <a:solidFill>
                            <a:srgbClr val="FF2941"/>
                          </a:solidFill>
                          <a:latin typeface="Verdana" panose="020B0604030504040204"/>
                        </a:rPr>
                        <a:t>设置在耐火极限要求不低于</a:t>
                      </a:r>
                      <a:r>
                        <a:rPr lang="en-US" altLang="zh-CN" sz="1400">
                          <a:solidFill>
                            <a:srgbClr val="FF2941"/>
                          </a:solidFill>
                          <a:latin typeface="Verdana" panose="020B0604030504040204"/>
                        </a:rPr>
                        <a:t>2.00h</a:t>
                      </a:r>
                      <a:r>
                        <a:rPr lang="zh-CN" altLang="en-US" sz="1400">
                          <a:solidFill>
                            <a:srgbClr val="FF2941"/>
                          </a:solidFill>
                          <a:latin typeface="Verdana" panose="020B0604030504040204"/>
                        </a:rPr>
                        <a:t>的防火隔墙上的门。</a:t>
                      </a:r>
                      <a:endParaRPr lang="zh-CN" altLang="en-US" sz="1400">
                        <a:latin typeface="Verdana" panose="020B0604030504040204"/>
                      </a:endParaRPr>
                    </a:p>
                  </a:txBody>
                  <a:tcPr marL="114300" marR="114300" marT="76200" marB="76200">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l" fontAlgn="t" latinLnBrk="1"/>
                      <a:r>
                        <a:rPr lang="en-US" altLang="zh-CN" sz="1400">
                          <a:latin typeface="Verdana" panose="020B0604030504040204"/>
                        </a:rPr>
                        <a:t>6.4.2 </a:t>
                      </a:r>
                      <a:r>
                        <a:rPr lang="zh-CN" altLang="en-US" sz="1400">
                          <a:latin typeface="Verdana" panose="020B0604030504040204"/>
                        </a:rPr>
                        <a:t>封闭楼梯间除应符合本规范第</a:t>
                      </a:r>
                      <a:r>
                        <a:rPr lang="en-US" altLang="zh-CN" sz="1400">
                          <a:latin typeface="Verdana" panose="020B0604030504040204"/>
                        </a:rPr>
                        <a:t>6.4.1 </a:t>
                      </a:r>
                      <a:r>
                        <a:rPr lang="zh-CN" altLang="en-US" sz="1400">
                          <a:latin typeface="Verdana" panose="020B0604030504040204"/>
                        </a:rPr>
                        <a:t>条的规定外，尚应符合下列规定：</a:t>
                      </a:r>
                    </a:p>
                    <a:p>
                      <a:pPr algn="l" fontAlgn="t" latinLnBrk="1"/>
                      <a:r>
                        <a:rPr lang="en-US" altLang="zh-CN" sz="1400">
                          <a:latin typeface="Verdana" panose="020B0604030504040204"/>
                        </a:rPr>
                        <a:t>3 </a:t>
                      </a:r>
                      <a:r>
                        <a:rPr lang="zh-CN" altLang="en-US" sz="1400">
                          <a:latin typeface="Verdana" panose="020B0604030504040204"/>
                        </a:rPr>
                        <a:t>高层建筑、人员密集的公共建筑、人员密集的多层丙类厂房、甲、乙类厂房，其封闭楼梯间的门应采用乙级防火门，并应向疏散方向开启；其他建筑，可采用双向弹簧门；</a:t>
                      </a:r>
                    </a:p>
                    <a:p>
                      <a:pPr algn="l" fontAlgn="t" latinLnBrk="1"/>
                      <a:r>
                        <a:rPr lang="en-US" altLang="zh-CN" sz="1400">
                          <a:latin typeface="Verdana" panose="020B0604030504040204"/>
                        </a:rPr>
                        <a:t>6.4.3 </a:t>
                      </a:r>
                      <a:r>
                        <a:rPr lang="zh-CN" altLang="en-US" sz="1400">
                          <a:latin typeface="Verdana" panose="020B0604030504040204"/>
                        </a:rPr>
                        <a:t>防烟楼梯间除应符合本规范第</a:t>
                      </a:r>
                      <a:r>
                        <a:rPr lang="en-US" altLang="zh-CN" sz="1400">
                          <a:latin typeface="Verdana" panose="020B0604030504040204"/>
                        </a:rPr>
                        <a:t>6.4.1 </a:t>
                      </a:r>
                      <a:r>
                        <a:rPr lang="zh-CN" altLang="en-US" sz="1400">
                          <a:latin typeface="Verdana" panose="020B0604030504040204"/>
                        </a:rPr>
                        <a:t>条的规定外，尚应符合下列规定：</a:t>
                      </a:r>
                    </a:p>
                    <a:p>
                      <a:pPr algn="l" fontAlgn="t" latinLnBrk="1"/>
                      <a:r>
                        <a:rPr lang="en-US" altLang="zh-CN" sz="1400">
                          <a:latin typeface="Verdana" panose="020B0604030504040204"/>
                        </a:rPr>
                        <a:t>4 </a:t>
                      </a:r>
                      <a:r>
                        <a:rPr lang="zh-CN" altLang="en-US" sz="1400">
                          <a:latin typeface="Verdana" panose="020B0604030504040204"/>
                        </a:rPr>
                        <a:t>疏散走道通向前室以及前室通向楼梯间的门应采用乙级防火门；</a:t>
                      </a:r>
                    </a:p>
                    <a:p>
                      <a:pPr algn="l" fontAlgn="t" latinLnBrk="1"/>
                      <a:r>
                        <a:rPr lang="en-US" altLang="zh-CN" sz="1400">
                          <a:latin typeface="Verdana" panose="020B0604030504040204"/>
                        </a:rPr>
                        <a:t>6.4.5 </a:t>
                      </a:r>
                      <a:r>
                        <a:rPr lang="zh-CN" altLang="en-US" sz="1400">
                          <a:latin typeface="Verdana" panose="020B0604030504040204"/>
                        </a:rPr>
                        <a:t>室外疏散楼梯应符合下列规定：</a:t>
                      </a:r>
                    </a:p>
                    <a:p>
                      <a:pPr algn="l" fontAlgn="t" latinLnBrk="1"/>
                      <a:r>
                        <a:rPr lang="en-US" altLang="zh-CN" sz="1400">
                          <a:latin typeface="Verdana" panose="020B0604030504040204"/>
                        </a:rPr>
                        <a:t>4 </a:t>
                      </a:r>
                      <a:r>
                        <a:rPr lang="zh-CN" altLang="en-US" sz="1400">
                          <a:latin typeface="Verdana" panose="020B0604030504040204"/>
                        </a:rPr>
                        <a:t>通向室外楼梯的门应采用乙级防火门，并应向外开启；</a:t>
                      </a:r>
                    </a:p>
                  </a:txBody>
                  <a:tcPr marL="114300" marR="114300" marT="76200" marB="76200">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l" fontAlgn="t" latinLnBrk="1"/>
                      <a:r>
                        <a:rPr lang="zh-CN" altLang="en-US" sz="1400" dirty="0">
                          <a:solidFill>
                            <a:srgbClr val="AB1942"/>
                          </a:solidFill>
                          <a:latin typeface="Verdana" panose="020B0604030504040204"/>
                        </a:rPr>
                        <a:t>原最低要求乙级防火门的情形，在超高层建筑中统一提高为甲级防火门。</a:t>
                      </a:r>
                      <a:endParaRPr lang="zh-CN" altLang="en-US" sz="1400" dirty="0">
                        <a:latin typeface="Verdana" panose="020B0604030504040204"/>
                      </a:endParaRPr>
                    </a:p>
                    <a:p>
                      <a:pPr algn="l" fontAlgn="t" latinLnBrk="1"/>
                      <a:r>
                        <a:rPr lang="zh-CN" altLang="en-US" sz="1400" dirty="0">
                          <a:solidFill>
                            <a:srgbClr val="AB1942"/>
                          </a:solidFill>
                          <a:latin typeface="Verdana" panose="020B0604030504040204"/>
                        </a:rPr>
                        <a:t>增加了乙级防火门设置场景要求</a:t>
                      </a:r>
                      <a:r>
                        <a:rPr lang="en-US" altLang="zh-CN" sz="1400" dirty="0">
                          <a:solidFill>
                            <a:srgbClr val="AB1942"/>
                          </a:solidFill>
                          <a:latin typeface="Verdana" panose="020B0604030504040204"/>
                        </a:rPr>
                        <a:t>:</a:t>
                      </a:r>
                      <a:r>
                        <a:rPr lang="zh-CN" altLang="en-US" sz="1400" dirty="0">
                          <a:solidFill>
                            <a:srgbClr val="AB1942"/>
                          </a:solidFill>
                          <a:latin typeface="Verdana" panose="020B0604030504040204"/>
                        </a:rPr>
                        <a:t>所有多层丙类厂房、歌舞娱乐场所房间疏散门、设置在耐火极限要求不低于</a:t>
                      </a:r>
                      <a:r>
                        <a:rPr lang="en-US" altLang="zh-CN" sz="1400" dirty="0">
                          <a:solidFill>
                            <a:srgbClr val="AB1942"/>
                          </a:solidFill>
                          <a:latin typeface="Verdana" panose="020B0604030504040204"/>
                        </a:rPr>
                        <a:t>2.00h</a:t>
                      </a:r>
                      <a:r>
                        <a:rPr lang="zh-CN" altLang="en-US" sz="1400" dirty="0">
                          <a:solidFill>
                            <a:srgbClr val="AB1942"/>
                          </a:solidFill>
                          <a:latin typeface="Verdana" panose="020B0604030504040204"/>
                        </a:rPr>
                        <a:t>的防火隔墙上的门。</a:t>
                      </a:r>
                      <a:endParaRPr lang="zh-CN" altLang="en-US" sz="1400" dirty="0">
                        <a:latin typeface="Verdana" panose="020B0604030504040204"/>
                      </a:endParaRPr>
                    </a:p>
                  </a:txBody>
                  <a:tcPr marL="114300" marR="114300" marT="76200" marB="76200">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advClick="0" advTm="1000">
        <p14:prism isContent="1" isInverted="1"/>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300" fill="hold"/>
                                        <p:tgtEl>
                                          <p:spTgt spid="44"/>
                                        </p:tgtEl>
                                        <p:attrNameLst>
                                          <p:attrName>ppt_x</p:attrName>
                                        </p:attrNameLst>
                                      </p:cBhvr>
                                      <p:tavLst>
                                        <p:tav tm="0">
                                          <p:val>
                                            <p:strVal val="0-#ppt_w/2"/>
                                          </p:val>
                                        </p:tav>
                                        <p:tav tm="100000">
                                          <p:val>
                                            <p:strVal val="#ppt_x"/>
                                          </p:val>
                                        </p:tav>
                                      </p:tavLst>
                                    </p:anim>
                                    <p:anim calcmode="lin" valueType="num">
                                      <p:cBhvr additive="base">
                                        <p:cTn id="8" dur="3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autoUpdateAnimBg="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788274" y="307455"/>
            <a:ext cx="10293013" cy="953135"/>
          </a:xfrm>
          <a:prstGeom prst="rect">
            <a:avLst/>
          </a:prstGeom>
          <a:noFill/>
        </p:spPr>
        <p:txBody>
          <a:bodyPr wrap="square" rtlCol="0">
            <a:spAutoFit/>
          </a:bodyPr>
          <a:lstStyle/>
          <a:p>
            <a:r>
              <a:rPr lang="en-US" altLang="zh-CN" sz="2800" b="1" dirty="0" smtClean="0">
                <a:sym typeface="+mn-ea"/>
              </a:rPr>
              <a:t>2.5</a:t>
            </a:r>
            <a:r>
              <a:rPr lang="zh-CN" altLang="en-US" sz="2800" b="1" dirty="0" smtClean="0"/>
              <a:t>住建部发布国家标准</a:t>
            </a:r>
            <a:r>
              <a:rPr lang="en-US" altLang="zh-CN" sz="2800" b="1" dirty="0" smtClean="0"/>
              <a:t>《</a:t>
            </a:r>
            <a:r>
              <a:rPr lang="zh-CN" altLang="en-US" sz="2800" b="1" dirty="0" smtClean="0"/>
              <a:t>建筑防火通用规范</a:t>
            </a:r>
            <a:r>
              <a:rPr lang="en-US" altLang="zh-CN" sz="2800" b="1" dirty="0" smtClean="0"/>
              <a:t>》</a:t>
            </a:r>
            <a:r>
              <a:rPr lang="zh-CN" altLang="en-US" sz="2800" b="1" dirty="0" smtClean="0"/>
              <a:t>。自</a:t>
            </a:r>
            <a:r>
              <a:rPr lang="en-US" altLang="zh-CN" sz="2800" b="1" dirty="0" smtClean="0"/>
              <a:t>2023</a:t>
            </a:r>
            <a:r>
              <a:rPr lang="zh-CN" altLang="en-US" sz="2800" b="1" dirty="0" smtClean="0"/>
              <a:t>年</a:t>
            </a:r>
            <a:r>
              <a:rPr lang="en-US" altLang="zh-CN" sz="2800" b="1" dirty="0" smtClean="0"/>
              <a:t>6</a:t>
            </a:r>
            <a:r>
              <a:rPr lang="zh-CN" altLang="en-US" sz="2800" b="1" dirty="0" smtClean="0"/>
              <a:t>月</a:t>
            </a:r>
            <a:r>
              <a:rPr lang="en-US" altLang="zh-CN" sz="2800" b="1" dirty="0" smtClean="0"/>
              <a:t>1</a:t>
            </a:r>
            <a:r>
              <a:rPr lang="zh-CN" altLang="en-US" sz="2800" b="1" dirty="0" smtClean="0"/>
              <a:t>日起实施</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五边形 2"/>
          <p:cNvSpPr>
            <a:spLocks noChangeArrowheads="1"/>
          </p:cNvSpPr>
          <p:nvPr/>
        </p:nvSpPr>
        <p:spPr bwMode="auto">
          <a:xfrm>
            <a:off x="0" y="317501"/>
            <a:ext cx="698227"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0" tIns="45700" rIns="91400" bIns="45700"/>
          <a:lstStyle/>
          <a:p>
            <a:endParaRPr lang="zh-CN" altLang="en-US"/>
          </a:p>
        </p:txBody>
      </p:sp>
      <p:graphicFrame>
        <p:nvGraphicFramePr>
          <p:cNvPr id="7" name="表格 6"/>
          <p:cNvGraphicFramePr>
            <a:graphicFrameLocks noGrp="1"/>
          </p:cNvGraphicFramePr>
          <p:nvPr/>
        </p:nvGraphicFramePr>
        <p:xfrm>
          <a:off x="635430" y="1549831"/>
          <a:ext cx="10848813" cy="5012948"/>
        </p:xfrm>
        <a:graphic>
          <a:graphicData uri="http://schemas.openxmlformats.org/drawingml/2006/table">
            <a:tbl>
              <a:tblPr/>
              <a:tblGrid>
                <a:gridCol w="3616271"/>
                <a:gridCol w="3616271"/>
                <a:gridCol w="3616271"/>
              </a:tblGrid>
              <a:tr h="684617">
                <a:tc>
                  <a:txBody>
                    <a:bodyPr/>
                    <a:lstStyle/>
                    <a:p>
                      <a:pPr algn="ctr" fontAlgn="t" latinLnBrk="1"/>
                      <a:r>
                        <a:rPr lang="en-US" altLang="zh-CN" sz="2000" dirty="0">
                          <a:solidFill>
                            <a:srgbClr val="FF2941"/>
                          </a:solidFill>
                          <a:latin typeface="Verdana" panose="020B0604030504040204"/>
                        </a:rPr>
                        <a:t>GB 55037-2022 </a:t>
                      </a:r>
                      <a:endParaRPr lang="zh-CN" altLang="en-US" sz="2000" dirty="0">
                        <a:latin typeface="Verdana" panose="020B0604030504040204"/>
                      </a:endParaRPr>
                    </a:p>
                    <a:p>
                      <a:pPr algn="ctr" fontAlgn="t" latinLnBrk="1"/>
                      <a:r>
                        <a:rPr lang="en-US" altLang="zh-CN" sz="2000" dirty="0">
                          <a:solidFill>
                            <a:srgbClr val="FF2941"/>
                          </a:solidFill>
                          <a:latin typeface="Verdana" panose="020B0604030504040204"/>
                        </a:rPr>
                        <a:t>《</a:t>
                      </a:r>
                      <a:r>
                        <a:rPr lang="zh-CN" altLang="en-US" sz="2000" dirty="0">
                          <a:solidFill>
                            <a:srgbClr val="FF2941"/>
                          </a:solidFill>
                          <a:latin typeface="Verdana" panose="020B0604030504040204"/>
                        </a:rPr>
                        <a:t>建筑防火通用规范</a:t>
                      </a:r>
                      <a:r>
                        <a:rPr lang="en-US" altLang="zh-CN" sz="2000" dirty="0">
                          <a:solidFill>
                            <a:srgbClr val="FF2941"/>
                          </a:solidFill>
                          <a:latin typeface="Verdana" panose="020B0604030504040204"/>
                        </a:rPr>
                        <a:t>》</a:t>
                      </a:r>
                      <a:endParaRPr lang="zh-CN" altLang="en-US" sz="2000" dirty="0">
                        <a:latin typeface="Verdana" panose="020B0604030504040204"/>
                      </a:endParaRPr>
                    </a:p>
                  </a:txBody>
                  <a:tcPr marL="102111" marR="102111" marT="68074" marB="68074">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ctr" fontAlgn="t" latinLnBrk="1"/>
                      <a:r>
                        <a:rPr lang="en-US" altLang="zh-CN" sz="2000">
                          <a:solidFill>
                            <a:srgbClr val="0080FF"/>
                          </a:solidFill>
                          <a:latin typeface="Verdana" panose="020B0604030504040204"/>
                        </a:rPr>
                        <a:t>GB 50016-2014</a:t>
                      </a:r>
                      <a:endParaRPr lang="zh-CN" altLang="en-US" sz="2000">
                        <a:latin typeface="Verdana" panose="020B0604030504040204"/>
                      </a:endParaRPr>
                    </a:p>
                    <a:p>
                      <a:pPr algn="ctr" fontAlgn="t" latinLnBrk="1"/>
                      <a:r>
                        <a:rPr lang="en-US" altLang="zh-CN" sz="2000">
                          <a:solidFill>
                            <a:srgbClr val="0080FF"/>
                          </a:solidFill>
                          <a:latin typeface="Verdana" panose="020B0604030504040204"/>
                        </a:rPr>
                        <a:t>《</a:t>
                      </a:r>
                      <a:r>
                        <a:rPr lang="zh-CN" altLang="en-US" sz="2000">
                          <a:solidFill>
                            <a:srgbClr val="0080FF"/>
                          </a:solidFill>
                          <a:latin typeface="Verdana" panose="020B0604030504040204"/>
                        </a:rPr>
                        <a:t>建筑设计防火规范</a:t>
                      </a:r>
                      <a:r>
                        <a:rPr lang="en-US" altLang="zh-CN" sz="2000">
                          <a:solidFill>
                            <a:srgbClr val="0080FF"/>
                          </a:solidFill>
                          <a:latin typeface="Verdana" panose="020B0604030504040204"/>
                        </a:rPr>
                        <a:t>》</a:t>
                      </a:r>
                      <a:endParaRPr lang="zh-CN" altLang="en-US" sz="2000">
                        <a:latin typeface="Verdana" panose="020B0604030504040204"/>
                      </a:endParaRPr>
                    </a:p>
                  </a:txBody>
                  <a:tcPr marL="102111" marR="102111" marT="68074" marB="68074">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ctr" fontAlgn="t" latinLnBrk="1"/>
                      <a:r>
                        <a:rPr lang="zh-CN" altLang="en-US" sz="2000" dirty="0">
                          <a:latin typeface="Verdana" panose="020B0604030504040204"/>
                        </a:rPr>
                        <a:t> </a:t>
                      </a:r>
                    </a:p>
                    <a:p>
                      <a:pPr algn="ctr" fontAlgn="t" latinLnBrk="1"/>
                      <a:r>
                        <a:rPr lang="zh-CN" altLang="en-US" sz="2000" dirty="0">
                          <a:solidFill>
                            <a:srgbClr val="AB1942"/>
                          </a:solidFill>
                          <a:latin typeface="Verdana" panose="020B0604030504040204"/>
                        </a:rPr>
                        <a:t>变化分析</a:t>
                      </a:r>
                      <a:endParaRPr lang="zh-CN" altLang="en-US" sz="2000" dirty="0">
                        <a:latin typeface="Verdana" panose="020B0604030504040204"/>
                      </a:endParaRPr>
                    </a:p>
                  </a:txBody>
                  <a:tcPr marL="102111" marR="102111" marT="68074" marB="68074">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r>
              <a:tr h="3155366">
                <a:tc>
                  <a:txBody>
                    <a:bodyPr/>
                    <a:lstStyle/>
                    <a:p>
                      <a:pPr algn="l" fontAlgn="t" latinLnBrk="1"/>
                      <a:r>
                        <a:rPr lang="en-US" altLang="zh-CN">
                          <a:solidFill>
                            <a:srgbClr val="FF2941"/>
                          </a:solidFill>
                          <a:latin typeface="Verdana" panose="020B0604030504040204"/>
                        </a:rPr>
                        <a:t>6.4.4 </a:t>
                      </a:r>
                      <a:r>
                        <a:rPr lang="zh-CN" altLang="en-US">
                          <a:solidFill>
                            <a:srgbClr val="FF2941"/>
                          </a:solidFill>
                          <a:latin typeface="Verdana" panose="020B0604030504040204"/>
                        </a:rPr>
                        <a:t>电气竖井、管道井、排烟道、排气道、垃圾道等竖井井壁上的检查门，应符合下列规定：</a:t>
                      </a:r>
                      <a:endParaRPr lang="zh-CN" altLang="en-US">
                        <a:latin typeface="Verdana" panose="020B0604030504040204"/>
                      </a:endParaRPr>
                    </a:p>
                    <a:p>
                      <a:pPr algn="l" fontAlgn="t" latinLnBrk="1"/>
                      <a:r>
                        <a:rPr lang="en-US" altLang="zh-CN">
                          <a:solidFill>
                            <a:srgbClr val="FF2941"/>
                          </a:solidFill>
                          <a:latin typeface="Verdana" panose="020B0604030504040204"/>
                        </a:rPr>
                        <a:t>1 </a:t>
                      </a:r>
                      <a:r>
                        <a:rPr lang="zh-CN" altLang="en-US">
                          <a:solidFill>
                            <a:srgbClr val="FF2941"/>
                          </a:solidFill>
                          <a:latin typeface="Verdana" panose="020B0604030504040204"/>
                        </a:rPr>
                        <a:t>对于埋深大于</a:t>
                      </a:r>
                      <a:r>
                        <a:rPr lang="en-US" altLang="zh-CN">
                          <a:solidFill>
                            <a:srgbClr val="FF2941"/>
                          </a:solidFill>
                          <a:latin typeface="Verdana" panose="020B0604030504040204"/>
                        </a:rPr>
                        <a:t>10m</a:t>
                      </a:r>
                      <a:r>
                        <a:rPr lang="zh-CN" altLang="en-US">
                          <a:solidFill>
                            <a:srgbClr val="FF2941"/>
                          </a:solidFill>
                          <a:latin typeface="Verdana" panose="020B0604030504040204"/>
                        </a:rPr>
                        <a:t>的地下建筑或地下工程，应为甲级防火门；</a:t>
                      </a:r>
                      <a:endParaRPr lang="zh-CN" altLang="en-US">
                        <a:latin typeface="Verdana" panose="020B0604030504040204"/>
                      </a:endParaRPr>
                    </a:p>
                    <a:p>
                      <a:pPr algn="l" fontAlgn="t" latinLnBrk="1"/>
                      <a:r>
                        <a:rPr lang="en-US" altLang="zh-CN">
                          <a:solidFill>
                            <a:srgbClr val="FF2941"/>
                          </a:solidFill>
                          <a:latin typeface="Verdana" panose="020B0604030504040204"/>
                        </a:rPr>
                        <a:t>2 </a:t>
                      </a:r>
                      <a:r>
                        <a:rPr lang="zh-CN" altLang="en-US">
                          <a:solidFill>
                            <a:srgbClr val="FF2941"/>
                          </a:solidFill>
                          <a:latin typeface="Verdana" panose="020B0604030504040204"/>
                        </a:rPr>
                        <a:t>对于建筑高度大于</a:t>
                      </a:r>
                      <a:r>
                        <a:rPr lang="en-US" altLang="zh-CN">
                          <a:solidFill>
                            <a:srgbClr val="FF2941"/>
                          </a:solidFill>
                          <a:latin typeface="Verdana" panose="020B0604030504040204"/>
                        </a:rPr>
                        <a:t>100m</a:t>
                      </a:r>
                      <a:r>
                        <a:rPr lang="zh-CN" altLang="en-US">
                          <a:solidFill>
                            <a:srgbClr val="FF2941"/>
                          </a:solidFill>
                          <a:latin typeface="Verdana" panose="020B0604030504040204"/>
                        </a:rPr>
                        <a:t>的建筑，应为甲级防火门；</a:t>
                      </a:r>
                      <a:endParaRPr lang="zh-CN" altLang="en-US">
                        <a:latin typeface="Verdana" panose="020B0604030504040204"/>
                      </a:endParaRPr>
                    </a:p>
                    <a:p>
                      <a:pPr algn="l" fontAlgn="t" latinLnBrk="1"/>
                      <a:r>
                        <a:rPr lang="en-US" altLang="zh-CN">
                          <a:solidFill>
                            <a:srgbClr val="FF2941"/>
                          </a:solidFill>
                          <a:latin typeface="Verdana" panose="020B0604030504040204"/>
                        </a:rPr>
                        <a:t>3 </a:t>
                      </a:r>
                      <a:r>
                        <a:rPr lang="zh-CN" altLang="en-US">
                          <a:solidFill>
                            <a:srgbClr val="FF2941"/>
                          </a:solidFill>
                          <a:latin typeface="Verdana" panose="020B0604030504040204"/>
                        </a:rPr>
                        <a:t>对于层间无防火分隔的竖井和住宅建筑的合用前室，门的耐火性能不应低于乙级防火门的要求；</a:t>
                      </a:r>
                      <a:endParaRPr lang="zh-CN" altLang="en-US">
                        <a:latin typeface="Verdana" panose="020B0604030504040204"/>
                      </a:endParaRPr>
                    </a:p>
                    <a:p>
                      <a:pPr algn="l" fontAlgn="t" latinLnBrk="1"/>
                      <a:r>
                        <a:rPr lang="en-US" altLang="zh-CN">
                          <a:solidFill>
                            <a:srgbClr val="FF2941"/>
                          </a:solidFill>
                          <a:latin typeface="Verdana" panose="020B0604030504040204"/>
                        </a:rPr>
                        <a:t>4 </a:t>
                      </a:r>
                      <a:r>
                        <a:rPr lang="zh-CN" altLang="en-US">
                          <a:solidFill>
                            <a:srgbClr val="FF2941"/>
                          </a:solidFill>
                          <a:latin typeface="Verdana" panose="020B0604030504040204"/>
                        </a:rPr>
                        <a:t>对于其他建筑，门的耐火性能不应低于丙级防火门的要求，当竖井在楼层处无水平防火分隔时，门的耐火性能不应低于乙级防火门的要求。</a:t>
                      </a:r>
                      <a:endParaRPr lang="zh-CN" altLang="en-US">
                        <a:latin typeface="Verdana" panose="020B0604030504040204"/>
                      </a:endParaRPr>
                    </a:p>
                  </a:txBody>
                  <a:tcPr marL="114300" marR="114300" marT="76200" marB="76200">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l" fontAlgn="t" latinLnBrk="1"/>
                      <a:r>
                        <a:rPr lang="en-US" altLang="zh-CN">
                          <a:latin typeface="Verdana" panose="020B0604030504040204"/>
                        </a:rPr>
                        <a:t>6.2.9 </a:t>
                      </a:r>
                      <a:r>
                        <a:rPr lang="zh-CN" altLang="en-US">
                          <a:latin typeface="Verdana" panose="020B0604030504040204"/>
                        </a:rPr>
                        <a:t>建筑内的电梯井等竖井应符合下列规定：</a:t>
                      </a:r>
                    </a:p>
                    <a:p>
                      <a:pPr algn="l" fontAlgn="t" latinLnBrk="1"/>
                      <a:r>
                        <a:rPr lang="en-US" altLang="zh-CN">
                          <a:latin typeface="Verdana" panose="020B0604030504040204"/>
                        </a:rPr>
                        <a:t>1 </a:t>
                      </a:r>
                      <a:r>
                        <a:rPr lang="zh-CN" altLang="en-US">
                          <a:latin typeface="Verdana" panose="020B0604030504040204"/>
                        </a:rPr>
                        <a:t>电梯井应独立设置，井内严禁敷设可燃气体和甲、乙、丙类液体管道，不应敷设与电梯无关的电缆、电线等。电梯井的井壁除设置电梯门、安全逃生门和通气孔洞外，不应设置其他开口；</a:t>
                      </a:r>
                    </a:p>
                    <a:p>
                      <a:pPr algn="l" fontAlgn="t" latinLnBrk="1"/>
                      <a:r>
                        <a:rPr lang="en-US" altLang="zh-CN">
                          <a:latin typeface="Verdana" panose="020B0604030504040204"/>
                        </a:rPr>
                        <a:t>2 </a:t>
                      </a:r>
                      <a:r>
                        <a:rPr lang="zh-CN" altLang="en-US">
                          <a:latin typeface="Verdana" panose="020B0604030504040204"/>
                        </a:rPr>
                        <a:t>电缆井、管道井、排烟道、排气道、垃圾道等竖向井道，应分别独立设置。井壁的耐火极限不应低于</a:t>
                      </a:r>
                      <a:r>
                        <a:rPr lang="en-US" altLang="zh-CN">
                          <a:latin typeface="Verdana" panose="020B0604030504040204"/>
                        </a:rPr>
                        <a:t>1.00h</a:t>
                      </a:r>
                      <a:r>
                        <a:rPr lang="zh-CN" altLang="en-US">
                          <a:latin typeface="Verdana" panose="020B0604030504040204"/>
                        </a:rPr>
                        <a:t>，井壁上的检查门应采用丙级防火门；</a:t>
                      </a:r>
                    </a:p>
                  </a:txBody>
                  <a:tcPr marL="114300" marR="114300" marT="76200" marB="76200">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l" fontAlgn="t" latinLnBrk="1"/>
                      <a:r>
                        <a:rPr lang="zh-CN" altLang="en-US" dirty="0">
                          <a:solidFill>
                            <a:srgbClr val="AB1942"/>
                          </a:solidFill>
                          <a:latin typeface="Verdana" panose="020B0604030504040204"/>
                        </a:rPr>
                        <a:t>井壁上的检查门</a:t>
                      </a:r>
                      <a:r>
                        <a:rPr lang="en-US" altLang="zh-CN" dirty="0">
                          <a:solidFill>
                            <a:srgbClr val="AB1942"/>
                          </a:solidFill>
                          <a:latin typeface="Verdana" panose="020B0604030504040204"/>
                        </a:rPr>
                        <a:t>,</a:t>
                      </a:r>
                      <a:r>
                        <a:rPr lang="zh-CN" altLang="en-US" dirty="0">
                          <a:solidFill>
                            <a:srgbClr val="AB1942"/>
                          </a:solidFill>
                          <a:latin typeface="Verdana" panose="020B0604030504040204"/>
                        </a:rPr>
                        <a:t>原只规定了丙级防火门要求，新标增加了乙级防火门、甲级防火门的情形</a:t>
                      </a:r>
                      <a:endParaRPr lang="zh-CN" altLang="en-US" dirty="0">
                        <a:latin typeface="Verdana" panose="020B0604030504040204"/>
                      </a:endParaRPr>
                    </a:p>
                  </a:txBody>
                  <a:tcPr marL="114300" marR="114300" marT="76200" marB="76200">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advClick="0" advTm="1000">
        <p14:prism isContent="1" isInverted="1"/>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300" fill="hold"/>
                                        <p:tgtEl>
                                          <p:spTgt spid="44"/>
                                        </p:tgtEl>
                                        <p:attrNameLst>
                                          <p:attrName>ppt_x</p:attrName>
                                        </p:attrNameLst>
                                      </p:cBhvr>
                                      <p:tavLst>
                                        <p:tav tm="0">
                                          <p:val>
                                            <p:strVal val="0-#ppt_w/2"/>
                                          </p:val>
                                        </p:tav>
                                        <p:tav tm="100000">
                                          <p:val>
                                            <p:strVal val="#ppt_x"/>
                                          </p:val>
                                        </p:tav>
                                      </p:tavLst>
                                    </p:anim>
                                    <p:anim calcmode="lin" valueType="num">
                                      <p:cBhvr additive="base">
                                        <p:cTn id="8" dur="3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autoUpdateAnimBg="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788274" y="307455"/>
            <a:ext cx="10293013" cy="953135"/>
          </a:xfrm>
          <a:prstGeom prst="rect">
            <a:avLst/>
          </a:prstGeom>
          <a:noFill/>
        </p:spPr>
        <p:txBody>
          <a:bodyPr wrap="square" rtlCol="0">
            <a:spAutoFit/>
          </a:bodyPr>
          <a:lstStyle/>
          <a:p>
            <a:r>
              <a:rPr lang="en-US" altLang="zh-CN" sz="2800" b="1" dirty="0" smtClean="0">
                <a:sym typeface="+mn-ea"/>
              </a:rPr>
              <a:t>2.5</a:t>
            </a:r>
            <a:r>
              <a:rPr lang="zh-CN" altLang="en-US" sz="2800" b="1" dirty="0" smtClean="0"/>
              <a:t>住建部发布国家标准</a:t>
            </a:r>
            <a:r>
              <a:rPr lang="en-US" altLang="zh-CN" sz="2800" b="1" dirty="0" smtClean="0"/>
              <a:t>《</a:t>
            </a:r>
            <a:r>
              <a:rPr lang="zh-CN" altLang="en-US" sz="2800" b="1" dirty="0" smtClean="0"/>
              <a:t>建筑防火通用规范</a:t>
            </a:r>
            <a:r>
              <a:rPr lang="en-US" altLang="zh-CN" sz="2800" b="1" dirty="0" smtClean="0"/>
              <a:t>》</a:t>
            </a:r>
            <a:r>
              <a:rPr lang="zh-CN" altLang="en-US" sz="2800" b="1" dirty="0" smtClean="0"/>
              <a:t>。自</a:t>
            </a:r>
            <a:r>
              <a:rPr lang="en-US" altLang="zh-CN" sz="2800" b="1" dirty="0" smtClean="0"/>
              <a:t>2023</a:t>
            </a:r>
            <a:r>
              <a:rPr lang="zh-CN" altLang="en-US" sz="2800" b="1" dirty="0" smtClean="0"/>
              <a:t>年</a:t>
            </a:r>
            <a:r>
              <a:rPr lang="en-US" altLang="zh-CN" sz="2800" b="1" dirty="0" smtClean="0"/>
              <a:t>6</a:t>
            </a:r>
            <a:r>
              <a:rPr lang="zh-CN" altLang="en-US" sz="2800" b="1" dirty="0" smtClean="0"/>
              <a:t>月</a:t>
            </a:r>
            <a:r>
              <a:rPr lang="en-US" altLang="zh-CN" sz="2800" b="1" dirty="0" smtClean="0"/>
              <a:t>1</a:t>
            </a:r>
            <a:r>
              <a:rPr lang="zh-CN" altLang="en-US" sz="2800" b="1" dirty="0" smtClean="0"/>
              <a:t>日起实施</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五边形 2"/>
          <p:cNvSpPr>
            <a:spLocks noChangeArrowheads="1"/>
          </p:cNvSpPr>
          <p:nvPr/>
        </p:nvSpPr>
        <p:spPr bwMode="auto">
          <a:xfrm>
            <a:off x="0" y="317501"/>
            <a:ext cx="698227"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0" tIns="45700" rIns="91400" bIns="45700"/>
          <a:lstStyle/>
          <a:p>
            <a:endParaRPr lang="zh-CN" altLang="en-US"/>
          </a:p>
        </p:txBody>
      </p:sp>
      <p:graphicFrame>
        <p:nvGraphicFramePr>
          <p:cNvPr id="7" name="表格 6"/>
          <p:cNvGraphicFramePr>
            <a:graphicFrameLocks noGrp="1"/>
          </p:cNvGraphicFramePr>
          <p:nvPr>
            <p:custDataLst>
              <p:tags r:id="rId1"/>
            </p:custDataLst>
          </p:nvPr>
        </p:nvGraphicFramePr>
        <p:xfrm>
          <a:off x="635430" y="1549831"/>
          <a:ext cx="10848813" cy="5043428"/>
        </p:xfrm>
        <a:graphic>
          <a:graphicData uri="http://schemas.openxmlformats.org/drawingml/2006/table">
            <a:tbl>
              <a:tblPr/>
              <a:tblGrid>
                <a:gridCol w="3616271"/>
                <a:gridCol w="3616271"/>
                <a:gridCol w="3616271"/>
              </a:tblGrid>
              <a:tr h="684617">
                <a:tc>
                  <a:txBody>
                    <a:bodyPr/>
                    <a:lstStyle/>
                    <a:p>
                      <a:pPr algn="ctr" fontAlgn="t" latinLnBrk="1"/>
                      <a:r>
                        <a:rPr lang="en-US" altLang="zh-CN" sz="2000" dirty="0">
                          <a:solidFill>
                            <a:srgbClr val="FF2941"/>
                          </a:solidFill>
                          <a:latin typeface="Verdana" panose="020B0604030504040204"/>
                        </a:rPr>
                        <a:t>GB 55037-2022 </a:t>
                      </a:r>
                      <a:endParaRPr lang="zh-CN" altLang="en-US" sz="2000" dirty="0">
                        <a:latin typeface="Verdana" panose="020B0604030504040204"/>
                      </a:endParaRPr>
                    </a:p>
                    <a:p>
                      <a:pPr algn="ctr" fontAlgn="t" latinLnBrk="1"/>
                      <a:r>
                        <a:rPr lang="en-US" altLang="zh-CN" sz="2000" dirty="0">
                          <a:solidFill>
                            <a:srgbClr val="FF2941"/>
                          </a:solidFill>
                          <a:latin typeface="Verdana" panose="020B0604030504040204"/>
                        </a:rPr>
                        <a:t>《</a:t>
                      </a:r>
                      <a:r>
                        <a:rPr lang="zh-CN" altLang="en-US" sz="2000" dirty="0">
                          <a:solidFill>
                            <a:srgbClr val="FF2941"/>
                          </a:solidFill>
                          <a:latin typeface="Verdana" panose="020B0604030504040204"/>
                        </a:rPr>
                        <a:t>建筑防火通用规范</a:t>
                      </a:r>
                      <a:r>
                        <a:rPr lang="en-US" altLang="zh-CN" sz="2000" dirty="0">
                          <a:solidFill>
                            <a:srgbClr val="FF2941"/>
                          </a:solidFill>
                          <a:latin typeface="Verdana" panose="020B0604030504040204"/>
                        </a:rPr>
                        <a:t>》</a:t>
                      </a:r>
                      <a:endParaRPr lang="zh-CN" altLang="en-US" sz="2000" dirty="0">
                        <a:latin typeface="Verdana" panose="020B0604030504040204"/>
                      </a:endParaRPr>
                    </a:p>
                  </a:txBody>
                  <a:tcPr marL="102111" marR="102111" marT="68074" marB="68074">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ctr" fontAlgn="t" latinLnBrk="1"/>
                      <a:r>
                        <a:rPr lang="en-US" altLang="zh-CN" sz="2000">
                          <a:solidFill>
                            <a:srgbClr val="0080FF"/>
                          </a:solidFill>
                          <a:latin typeface="Verdana" panose="020B0604030504040204"/>
                        </a:rPr>
                        <a:t>GB 50016-2014</a:t>
                      </a:r>
                      <a:endParaRPr lang="zh-CN" altLang="en-US" sz="2000">
                        <a:latin typeface="Verdana" panose="020B0604030504040204"/>
                      </a:endParaRPr>
                    </a:p>
                    <a:p>
                      <a:pPr algn="ctr" fontAlgn="t" latinLnBrk="1"/>
                      <a:r>
                        <a:rPr lang="en-US" altLang="zh-CN" sz="2000">
                          <a:solidFill>
                            <a:srgbClr val="0080FF"/>
                          </a:solidFill>
                          <a:latin typeface="Verdana" panose="020B0604030504040204"/>
                        </a:rPr>
                        <a:t>《</a:t>
                      </a:r>
                      <a:r>
                        <a:rPr lang="zh-CN" altLang="en-US" sz="2000">
                          <a:solidFill>
                            <a:srgbClr val="0080FF"/>
                          </a:solidFill>
                          <a:latin typeface="Verdana" panose="020B0604030504040204"/>
                        </a:rPr>
                        <a:t>建筑设计防火规范</a:t>
                      </a:r>
                      <a:r>
                        <a:rPr lang="en-US" altLang="zh-CN" sz="2000">
                          <a:solidFill>
                            <a:srgbClr val="0080FF"/>
                          </a:solidFill>
                          <a:latin typeface="Verdana" panose="020B0604030504040204"/>
                        </a:rPr>
                        <a:t>》</a:t>
                      </a:r>
                      <a:endParaRPr lang="zh-CN" altLang="en-US" sz="2000">
                        <a:latin typeface="Verdana" panose="020B0604030504040204"/>
                      </a:endParaRPr>
                    </a:p>
                  </a:txBody>
                  <a:tcPr marL="102111" marR="102111" marT="68074" marB="68074">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ctr" fontAlgn="t" latinLnBrk="1"/>
                      <a:r>
                        <a:rPr lang="zh-CN" altLang="en-US" sz="2000" dirty="0">
                          <a:latin typeface="Verdana" panose="020B0604030504040204"/>
                        </a:rPr>
                        <a:t> </a:t>
                      </a:r>
                    </a:p>
                    <a:p>
                      <a:pPr algn="ctr" fontAlgn="t" latinLnBrk="1"/>
                      <a:r>
                        <a:rPr lang="zh-CN" altLang="en-US" sz="2000" dirty="0">
                          <a:solidFill>
                            <a:srgbClr val="AB1942"/>
                          </a:solidFill>
                          <a:latin typeface="Verdana" panose="020B0604030504040204"/>
                        </a:rPr>
                        <a:t>变化分析</a:t>
                      </a:r>
                      <a:endParaRPr lang="zh-CN" altLang="en-US" sz="2000" dirty="0">
                        <a:latin typeface="Verdana" panose="020B0604030504040204"/>
                      </a:endParaRPr>
                    </a:p>
                  </a:txBody>
                  <a:tcPr marL="102111" marR="102111" marT="68074" marB="68074">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r>
              <a:tr h="3155366">
                <a:tc>
                  <a:txBody>
                    <a:bodyPr/>
                    <a:lstStyle/>
                    <a:p>
                      <a:pPr algn="l" fontAlgn="t" latinLnBrk="1"/>
                      <a:r>
                        <a:rPr lang="en-US" altLang="zh-CN" sz="1600">
                          <a:solidFill>
                            <a:srgbClr val="191919"/>
                          </a:solidFill>
                          <a:latin typeface="Verdana" panose="020B0604030504040204"/>
                        </a:rPr>
                        <a:t>7.1.4 </a:t>
                      </a:r>
                      <a:r>
                        <a:rPr lang="zh-CN" altLang="en-US" sz="1600">
                          <a:solidFill>
                            <a:srgbClr val="191919"/>
                          </a:solidFill>
                          <a:latin typeface="Verdana" panose="020B0604030504040204"/>
                        </a:rPr>
                        <a:t>疏散出口门、疏散走道、疏散楼梯等的净宽度应符合下列规定：</a:t>
                      </a:r>
                      <a:endParaRPr lang="zh-CN" altLang="en-US" sz="1600">
                        <a:latin typeface="Verdana" panose="020B0604030504040204"/>
                      </a:endParaRPr>
                    </a:p>
                    <a:p>
                      <a:pPr algn="l" fontAlgn="t" latinLnBrk="1"/>
                      <a:r>
                        <a:rPr lang="en-US" altLang="zh-CN" sz="1600">
                          <a:latin typeface="Verdana" panose="020B0604030504040204"/>
                        </a:rPr>
                        <a:t>1 </a:t>
                      </a:r>
                      <a:r>
                        <a:rPr lang="zh-CN" altLang="en-US" sz="1600">
                          <a:latin typeface="Verdana" panose="020B0604030504040204"/>
                        </a:rPr>
                        <a:t>疏散出口门、室外疏散楼梯的净宽度均不应小于</a:t>
                      </a:r>
                      <a:r>
                        <a:rPr lang="en-US" altLang="zh-CN" sz="1600">
                          <a:solidFill>
                            <a:srgbClr val="FF2941"/>
                          </a:solidFill>
                          <a:latin typeface="Verdana" panose="020B0604030504040204"/>
                        </a:rPr>
                        <a:t>0.80m</a:t>
                      </a:r>
                      <a:r>
                        <a:rPr lang="zh-CN" altLang="en-US" sz="1600">
                          <a:latin typeface="Verdana" panose="020B0604030504040204"/>
                        </a:rPr>
                        <a:t>；</a:t>
                      </a:r>
                    </a:p>
                    <a:p>
                      <a:pPr algn="l" fontAlgn="t" latinLnBrk="1"/>
                      <a:r>
                        <a:rPr lang="en-US" altLang="zh-CN" sz="1600">
                          <a:latin typeface="Verdana" panose="020B0604030504040204"/>
                        </a:rPr>
                        <a:t>2 </a:t>
                      </a:r>
                      <a:r>
                        <a:rPr lang="zh-CN" altLang="en-US" sz="1600">
                          <a:latin typeface="Verdana" panose="020B0604030504040204"/>
                        </a:rPr>
                        <a:t>住宅建筑中直通室外地面的住宅户门的净宽度不应小于</a:t>
                      </a:r>
                      <a:r>
                        <a:rPr lang="en-US" altLang="zh-CN" sz="1600">
                          <a:solidFill>
                            <a:srgbClr val="FF2941"/>
                          </a:solidFill>
                          <a:latin typeface="Verdana" panose="020B0604030504040204"/>
                        </a:rPr>
                        <a:t>0.80m</a:t>
                      </a:r>
                      <a:r>
                        <a:rPr lang="zh-CN" altLang="en-US" sz="1600">
                          <a:latin typeface="Verdana" panose="020B0604030504040204"/>
                        </a:rPr>
                        <a:t>，当住宅建筑高度不大于</a:t>
                      </a:r>
                      <a:r>
                        <a:rPr lang="en-US" altLang="zh-CN" sz="1600">
                          <a:latin typeface="Verdana" panose="020B0604030504040204"/>
                        </a:rPr>
                        <a:t>18m</a:t>
                      </a:r>
                      <a:r>
                        <a:rPr lang="zh-CN" altLang="en-US" sz="1600">
                          <a:latin typeface="Verdana" panose="020B0604030504040204"/>
                        </a:rPr>
                        <a:t>且一边设置栏杆时，室内疏散楼梯的净宽度不应小于</a:t>
                      </a:r>
                      <a:r>
                        <a:rPr lang="en-US" altLang="zh-CN" sz="1600">
                          <a:latin typeface="Verdana" panose="020B0604030504040204"/>
                        </a:rPr>
                        <a:t>1.0m</a:t>
                      </a:r>
                      <a:r>
                        <a:rPr lang="zh-CN" altLang="en-US" sz="1600">
                          <a:latin typeface="Verdana" panose="020B0604030504040204"/>
                        </a:rPr>
                        <a:t>，其他住宅建筑室内疏散楼梯的净宽度不应小于</a:t>
                      </a:r>
                      <a:r>
                        <a:rPr lang="en-US" altLang="zh-CN" sz="1600">
                          <a:latin typeface="Verdana" panose="020B0604030504040204"/>
                        </a:rPr>
                        <a:t>1.1m</a:t>
                      </a:r>
                      <a:r>
                        <a:rPr lang="zh-CN" altLang="en-US" sz="1600">
                          <a:latin typeface="Verdana" panose="020B0604030504040204"/>
                        </a:rPr>
                        <a:t>；</a:t>
                      </a:r>
                    </a:p>
                    <a:p>
                      <a:pPr algn="l" fontAlgn="t" latinLnBrk="1"/>
                      <a:r>
                        <a:rPr lang="en-US" altLang="zh-CN" sz="1600">
                          <a:latin typeface="Verdana" panose="020B0604030504040204"/>
                        </a:rPr>
                        <a:t>7.1.5 </a:t>
                      </a:r>
                      <a:r>
                        <a:rPr lang="zh-CN" altLang="en-US" sz="1600">
                          <a:latin typeface="Verdana" panose="020B0604030504040204"/>
                        </a:rPr>
                        <a:t>在疏散通道、疏散走道、疏散出口处，不应有任何影响人员疏散的物体，并应在疏散通道、疏散走道、疏散出口的明显位置设置明显的指示标志。</a:t>
                      </a:r>
                      <a:r>
                        <a:rPr lang="zh-CN" altLang="en-US" sz="1600">
                          <a:solidFill>
                            <a:srgbClr val="FF2941"/>
                          </a:solidFill>
                          <a:latin typeface="Verdana" panose="020B0604030504040204"/>
                        </a:rPr>
                        <a:t>疏散通道、疏散走道、疏散出口的净高度均不应小于</a:t>
                      </a:r>
                      <a:r>
                        <a:rPr lang="en-US" altLang="zh-CN" sz="1600">
                          <a:solidFill>
                            <a:srgbClr val="FF2941"/>
                          </a:solidFill>
                          <a:latin typeface="Verdana" panose="020B0604030504040204"/>
                        </a:rPr>
                        <a:t>2.1m</a:t>
                      </a:r>
                      <a:r>
                        <a:rPr lang="zh-CN" altLang="en-US" sz="1600">
                          <a:latin typeface="Verdana" panose="020B0604030504040204"/>
                        </a:rPr>
                        <a:t>。疏散走道在防火分区分隔处应设置疏散门。</a:t>
                      </a:r>
                    </a:p>
                  </a:txBody>
                  <a:tcPr marL="114300" marR="114300" marT="76200" marB="76200">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l" fontAlgn="t" latinLnBrk="1"/>
                      <a:r>
                        <a:rPr lang="en-US" altLang="zh-CN" sz="1600">
                          <a:latin typeface="Verdana" panose="020B0604030504040204"/>
                        </a:rPr>
                        <a:t>5.5.18 </a:t>
                      </a:r>
                      <a:r>
                        <a:rPr lang="zh-CN" altLang="en-US" sz="1600">
                          <a:latin typeface="Verdana" panose="020B0604030504040204"/>
                        </a:rPr>
                        <a:t>除本规范另有规定外，公共建筑内疏散门和安全出口的净宽度不应小于</a:t>
                      </a:r>
                      <a:r>
                        <a:rPr lang="en-US" altLang="zh-CN" sz="1600">
                          <a:latin typeface="Verdana" panose="020B0604030504040204"/>
                        </a:rPr>
                        <a:t>0.90m</a:t>
                      </a:r>
                      <a:r>
                        <a:rPr lang="zh-CN" altLang="en-US" sz="1600">
                          <a:latin typeface="Verdana" panose="020B0604030504040204"/>
                        </a:rPr>
                        <a:t>，疏散走道和疏散楼梯的净宽度不应小于</a:t>
                      </a:r>
                      <a:r>
                        <a:rPr lang="en-US" altLang="zh-CN" sz="1600">
                          <a:latin typeface="Verdana" panose="020B0604030504040204"/>
                        </a:rPr>
                        <a:t>1.10m</a:t>
                      </a:r>
                      <a:r>
                        <a:rPr lang="zh-CN" altLang="en-US" sz="1600">
                          <a:latin typeface="Verdana" panose="020B0604030504040204"/>
                        </a:rPr>
                        <a:t>。</a:t>
                      </a:r>
                    </a:p>
                    <a:p>
                      <a:pPr algn="l" fontAlgn="t" latinLnBrk="1"/>
                      <a:r>
                        <a:rPr lang="en-US" altLang="zh-CN" sz="1600">
                          <a:latin typeface="Verdana" panose="020B0604030504040204"/>
                        </a:rPr>
                        <a:t>5.5.30 </a:t>
                      </a:r>
                      <a:r>
                        <a:rPr lang="zh-CN" altLang="en-US" sz="1600">
                          <a:latin typeface="Verdana" panose="020B0604030504040204"/>
                        </a:rPr>
                        <a:t>住宅建筑的户门、安全出口、疏散走道和疏散楼梯的各自总净宽度应经计算确定，且户门和安全出口的净宽度不应小于</a:t>
                      </a:r>
                      <a:r>
                        <a:rPr lang="en-US" altLang="zh-CN" sz="1600">
                          <a:latin typeface="Verdana" panose="020B0604030504040204"/>
                        </a:rPr>
                        <a:t>0.90m</a:t>
                      </a:r>
                      <a:r>
                        <a:rPr lang="zh-CN" altLang="en-US" sz="1600">
                          <a:latin typeface="Verdana" panose="020B0604030504040204"/>
                        </a:rPr>
                        <a:t>，疏散走道、疏散楼梯和首层疏散外门的净宽度不应小于</a:t>
                      </a:r>
                      <a:r>
                        <a:rPr lang="en-US" altLang="zh-CN" sz="1600">
                          <a:latin typeface="Verdana" panose="020B0604030504040204"/>
                        </a:rPr>
                        <a:t>1.10m</a:t>
                      </a:r>
                      <a:r>
                        <a:rPr lang="zh-CN" altLang="en-US" sz="1600">
                          <a:latin typeface="Verdana" panose="020B0604030504040204"/>
                        </a:rPr>
                        <a:t>。建筑高度不大于</a:t>
                      </a:r>
                      <a:r>
                        <a:rPr lang="en-US" altLang="zh-CN" sz="1600">
                          <a:latin typeface="Verdana" panose="020B0604030504040204"/>
                        </a:rPr>
                        <a:t>18m </a:t>
                      </a:r>
                      <a:r>
                        <a:rPr lang="zh-CN" altLang="en-US" sz="1600">
                          <a:latin typeface="Verdana" panose="020B0604030504040204"/>
                        </a:rPr>
                        <a:t>的住宅中一边设置栏杆的疏散楼梯，其净宽度不应小于</a:t>
                      </a:r>
                      <a:r>
                        <a:rPr lang="en-US" altLang="zh-CN" sz="1600">
                          <a:latin typeface="Verdana" panose="020B0604030504040204"/>
                        </a:rPr>
                        <a:t>1.0m</a:t>
                      </a:r>
                      <a:r>
                        <a:rPr lang="zh-CN" altLang="en-US" sz="1600">
                          <a:latin typeface="Verdana" panose="020B0604030504040204"/>
                        </a:rPr>
                        <a:t>。</a:t>
                      </a:r>
                    </a:p>
                    <a:p>
                      <a:pPr algn="l" fontAlgn="t" latinLnBrk="1"/>
                      <a:r>
                        <a:rPr lang="zh-CN" altLang="en-US" sz="1600">
                          <a:latin typeface="Verdana" panose="020B0604030504040204"/>
                        </a:rPr>
                        <a:t> </a:t>
                      </a:r>
                    </a:p>
                  </a:txBody>
                  <a:tcPr marL="114300" marR="114300" marT="76200" marB="76200">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c>
                  <a:txBody>
                    <a:bodyPr/>
                    <a:lstStyle/>
                    <a:p>
                      <a:pPr algn="l" fontAlgn="t" latinLnBrk="1"/>
                      <a:r>
                        <a:rPr lang="zh-CN" altLang="en-US" sz="1600" dirty="0">
                          <a:solidFill>
                            <a:srgbClr val="AB1942"/>
                          </a:solidFill>
                          <a:latin typeface="Verdana" panose="020B0604030504040204"/>
                        </a:rPr>
                        <a:t>疏散出口门、室外疏散楼梯的净宽度、住宅建筑中直通室外地面的住宅户门的最小净宽度，放低至不应小于</a:t>
                      </a:r>
                      <a:r>
                        <a:rPr lang="en-US" altLang="zh-CN" sz="1600" dirty="0">
                          <a:solidFill>
                            <a:srgbClr val="AB1942"/>
                          </a:solidFill>
                          <a:latin typeface="Verdana" panose="020B0604030504040204"/>
                        </a:rPr>
                        <a:t>0.80m</a:t>
                      </a:r>
                      <a:endParaRPr lang="zh-CN" altLang="en-US" sz="1600" dirty="0">
                        <a:latin typeface="Verdana" panose="020B0604030504040204"/>
                      </a:endParaRPr>
                    </a:p>
                    <a:p>
                      <a:pPr algn="l" fontAlgn="t" latinLnBrk="1"/>
                      <a:r>
                        <a:rPr lang="zh-CN" altLang="en-US" sz="1600" dirty="0">
                          <a:solidFill>
                            <a:srgbClr val="AB1942"/>
                          </a:solidFill>
                          <a:latin typeface="Verdana" panose="020B0604030504040204"/>
                        </a:rPr>
                        <a:t>增加了疏散通道、疏散走道、疏散出口的净高度均不应小于</a:t>
                      </a:r>
                      <a:r>
                        <a:rPr lang="en-US" altLang="zh-CN" sz="1600" dirty="0">
                          <a:solidFill>
                            <a:srgbClr val="AB1942"/>
                          </a:solidFill>
                          <a:latin typeface="Verdana" panose="020B0604030504040204"/>
                        </a:rPr>
                        <a:t>2.1m</a:t>
                      </a:r>
                      <a:r>
                        <a:rPr lang="zh-CN" altLang="en-US" sz="1600" dirty="0">
                          <a:solidFill>
                            <a:srgbClr val="AB1942"/>
                          </a:solidFill>
                          <a:latin typeface="Verdana" panose="020B0604030504040204"/>
                        </a:rPr>
                        <a:t>的要求</a:t>
                      </a:r>
                      <a:endParaRPr lang="zh-CN" altLang="en-US" sz="1600" dirty="0">
                        <a:latin typeface="Verdana" panose="020B0604030504040204"/>
                      </a:endParaRPr>
                    </a:p>
                  </a:txBody>
                  <a:tcPr marL="114300" marR="114300" marT="76200" marB="76200">
                    <a:lnL w="9525" cap="flat" cmpd="sng" algn="ctr">
                      <a:solidFill>
                        <a:srgbClr val="E8E8E8"/>
                      </a:solidFill>
                      <a:prstDash val="solid"/>
                      <a:round/>
                      <a:headEnd type="none" w="med" len="med"/>
                      <a:tailEnd type="none" w="med" len="med"/>
                    </a:lnL>
                    <a:lnR w="9525" cap="flat" cmpd="sng" algn="ctr">
                      <a:solidFill>
                        <a:srgbClr val="E8E8E8"/>
                      </a:solidFill>
                      <a:prstDash val="solid"/>
                      <a:round/>
                      <a:headEnd type="none" w="med" len="med"/>
                      <a:tailEnd type="none" w="med" len="med"/>
                    </a:lnR>
                    <a:lnT w="9525" cap="flat" cmpd="sng" algn="ctr">
                      <a:solidFill>
                        <a:srgbClr val="E8E8E8"/>
                      </a:solidFill>
                      <a:prstDash val="solid"/>
                      <a:round/>
                      <a:headEnd type="none" w="med" len="med"/>
                      <a:tailEnd type="none" w="med" len="med"/>
                    </a:lnT>
                    <a:lnB w="9525" cap="flat" cmpd="sng" algn="ctr">
                      <a:solidFill>
                        <a:srgbClr val="E8E8E8"/>
                      </a:solidFill>
                      <a:prstDash val="solid"/>
                      <a:round/>
                      <a:headEnd type="none" w="med" len="med"/>
                      <a:tailEnd type="none" w="med" len="med"/>
                    </a:lnB>
                    <a:solidFill>
                      <a:srgbClr val="FFFFFF"/>
                    </a:solidFill>
                  </a:tcPr>
                </a:tc>
              </a:tr>
            </a:tbl>
          </a:graphicData>
        </a:graphic>
      </p:graphicFrame>
      <p:pic>
        <p:nvPicPr>
          <p:cNvPr id="2" name="图片 1" descr="9399d12ad09ab52b89a1d292074a01db"/>
          <p:cNvPicPr>
            <a:picLocks noChangeAspect="1"/>
          </p:cNvPicPr>
          <p:nvPr>
            <p:custDataLst>
              <p:tags r:id="rId2"/>
            </p:custDataLst>
          </p:nvPr>
        </p:nvPicPr>
        <p:blipFill>
          <a:blip r:embed="rId5"/>
          <a:stretch>
            <a:fillRect/>
          </a:stretch>
        </p:blipFill>
        <p:spPr>
          <a:xfrm>
            <a:off x="10105390" y="3962400"/>
            <a:ext cx="661035" cy="66103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Click="0" advTm="1000">
        <p14:prism isContent="1" isInverted="1"/>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300" fill="hold"/>
                                        <p:tgtEl>
                                          <p:spTgt spid="44"/>
                                        </p:tgtEl>
                                        <p:attrNameLst>
                                          <p:attrName>ppt_x</p:attrName>
                                        </p:attrNameLst>
                                      </p:cBhvr>
                                      <p:tavLst>
                                        <p:tav tm="0">
                                          <p:val>
                                            <p:strVal val="0-#ppt_w/2"/>
                                          </p:val>
                                        </p:tav>
                                        <p:tav tm="100000">
                                          <p:val>
                                            <p:strVal val="#ppt_x"/>
                                          </p:val>
                                        </p:tav>
                                      </p:tavLst>
                                    </p:anim>
                                    <p:anim calcmode="lin" valueType="num">
                                      <p:cBhvr additive="base">
                                        <p:cTn id="8" dur="3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autoUpdateAnimBg="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788274" y="307455"/>
            <a:ext cx="10293013" cy="953135"/>
          </a:xfrm>
          <a:prstGeom prst="rect">
            <a:avLst/>
          </a:prstGeom>
          <a:noFill/>
        </p:spPr>
        <p:txBody>
          <a:bodyPr wrap="square" rtlCol="0">
            <a:spAutoFit/>
          </a:bodyPr>
          <a:lstStyle/>
          <a:p>
            <a:r>
              <a:rPr lang="en-US" altLang="zh-CN" sz="2800" b="1" dirty="0" smtClean="0">
                <a:sym typeface="+mn-ea"/>
              </a:rPr>
              <a:t>2.6</a:t>
            </a:r>
            <a:r>
              <a:rPr sz="2800" b="1" dirty="0" smtClean="0"/>
              <a:t>应急管理部第10号</a:t>
            </a:r>
            <a:r>
              <a:rPr sz="2800" b="1" dirty="0" smtClean="0">
                <a:sym typeface="+mn-ea"/>
              </a:rPr>
              <a:t>令《工贸企业重大事故隐患判定标准》</a:t>
            </a:r>
            <a:r>
              <a:rPr lang="zh-CN" altLang="en-US" sz="2800" b="1" dirty="0" smtClean="0"/>
              <a:t>。自</a:t>
            </a:r>
            <a:r>
              <a:rPr lang="en-US" altLang="zh-CN" sz="2800" b="1" dirty="0" smtClean="0"/>
              <a:t>2023</a:t>
            </a:r>
            <a:r>
              <a:rPr lang="zh-CN" altLang="en-US" sz="2800" b="1" dirty="0" smtClean="0"/>
              <a:t>年</a:t>
            </a:r>
            <a:r>
              <a:rPr lang="en-US" altLang="zh-CN" sz="2800" b="1" dirty="0" smtClean="0"/>
              <a:t>5</a:t>
            </a:r>
            <a:r>
              <a:rPr lang="zh-CN" altLang="en-US" sz="2800" b="1" dirty="0" smtClean="0"/>
              <a:t>月</a:t>
            </a:r>
            <a:r>
              <a:rPr lang="en-US" altLang="zh-CN" sz="2800" b="1" dirty="0" smtClean="0"/>
              <a:t>15</a:t>
            </a:r>
            <a:r>
              <a:rPr lang="zh-CN" altLang="en-US" sz="2800" b="1" dirty="0" smtClean="0"/>
              <a:t>日起实施</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五边形 2"/>
          <p:cNvSpPr>
            <a:spLocks noChangeArrowheads="1"/>
          </p:cNvSpPr>
          <p:nvPr/>
        </p:nvSpPr>
        <p:spPr bwMode="auto">
          <a:xfrm>
            <a:off x="0" y="317501"/>
            <a:ext cx="698227"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0" tIns="45700" rIns="91400" bIns="45700"/>
          <a:lstStyle/>
          <a:p>
            <a:endParaRPr lang="zh-CN" altLang="en-US"/>
          </a:p>
        </p:txBody>
      </p:sp>
      <p:sp>
        <p:nvSpPr>
          <p:cNvPr id="3" name="文本框 2"/>
          <p:cNvSpPr txBox="1"/>
          <p:nvPr/>
        </p:nvSpPr>
        <p:spPr>
          <a:xfrm>
            <a:off x="779145" y="1511935"/>
            <a:ext cx="10430510" cy="953135"/>
          </a:xfrm>
          <a:prstGeom prst="rect">
            <a:avLst/>
          </a:prstGeom>
          <a:noFill/>
        </p:spPr>
        <p:txBody>
          <a:bodyPr wrap="square" rtlCol="0">
            <a:spAutoFit/>
          </a:bodyPr>
          <a:lstStyle/>
          <a:p>
            <a:r>
              <a:rPr lang="zh-CN" altLang="en-US" sz="2800"/>
              <a:t>标准共有</a:t>
            </a:r>
            <a:r>
              <a:rPr lang="zh-CN" altLang="en-US" sz="2800">
                <a:solidFill>
                  <a:srgbClr val="FF0000"/>
                </a:solidFill>
              </a:rPr>
              <a:t>十五</a:t>
            </a:r>
            <a:r>
              <a:rPr lang="zh-CN" altLang="en-US" sz="2800"/>
              <a:t>条，针对</a:t>
            </a:r>
            <a:r>
              <a:rPr lang="zh-CN" altLang="en-US" sz="2800">
                <a:solidFill>
                  <a:srgbClr val="FF0000"/>
                </a:solidFill>
              </a:rPr>
              <a:t>冶金、有色、建材、机械、轻工、纺织、烟草、商贸</a:t>
            </a:r>
            <a:r>
              <a:rPr lang="zh-CN" altLang="en-US" sz="2800"/>
              <a:t>等工贸企业存在的重大事故隐患情形进行了</a:t>
            </a:r>
            <a:r>
              <a:rPr lang="zh-CN" altLang="en-US" sz="2800">
                <a:sym typeface="+mn-ea"/>
              </a:rPr>
              <a:t>判定描述。</a:t>
            </a:r>
          </a:p>
        </p:txBody>
      </p:sp>
      <p:sp>
        <p:nvSpPr>
          <p:cNvPr id="4" name="文本框 3"/>
          <p:cNvSpPr txBox="1"/>
          <p:nvPr>
            <p:custDataLst>
              <p:tags r:id="rId1"/>
            </p:custDataLst>
          </p:nvPr>
        </p:nvSpPr>
        <p:spPr>
          <a:xfrm>
            <a:off x="780415" y="2716530"/>
            <a:ext cx="10430510" cy="3969385"/>
          </a:xfrm>
          <a:prstGeom prst="rect">
            <a:avLst/>
          </a:prstGeom>
          <a:noFill/>
        </p:spPr>
        <p:txBody>
          <a:bodyPr wrap="square" rtlCol="0">
            <a:spAutoFit/>
          </a:bodyPr>
          <a:lstStyle/>
          <a:p>
            <a:r>
              <a:rPr lang="zh-CN" altLang="en-US" sz="2800"/>
              <a:t>与本公司相关的需自行排查条款</a:t>
            </a:r>
            <a:r>
              <a:rPr lang="en-US" altLang="zh-CN" sz="2800"/>
              <a:t>:</a:t>
            </a:r>
          </a:p>
          <a:p>
            <a:r>
              <a:rPr lang="en-US" altLang="zh-CN" sz="2800"/>
              <a:t>第三条  工贸企业有下列情形之一的，应当判定为重大事故隐患：</a:t>
            </a:r>
          </a:p>
          <a:p>
            <a:r>
              <a:rPr lang="en-US" altLang="zh-CN" sz="2800"/>
              <a:t>（一）未对</a:t>
            </a:r>
            <a:r>
              <a:rPr lang="en-US" altLang="zh-CN" sz="2800">
                <a:solidFill>
                  <a:srgbClr val="FF0000"/>
                </a:solidFill>
              </a:rPr>
              <a:t>承包单位、承租单位</a:t>
            </a:r>
            <a:r>
              <a:rPr lang="en-US" altLang="zh-CN" sz="2800"/>
              <a:t>的安全生产工作统一协调、管理，或者未</a:t>
            </a:r>
            <a:r>
              <a:rPr lang="en-US" altLang="zh-CN" sz="2800">
                <a:solidFill>
                  <a:srgbClr val="FF0000"/>
                </a:solidFill>
              </a:rPr>
              <a:t>定期进行安全检查</a:t>
            </a:r>
            <a:r>
              <a:rPr lang="en-US" altLang="zh-CN" sz="2800"/>
              <a:t>的；</a:t>
            </a:r>
          </a:p>
          <a:p>
            <a:r>
              <a:rPr lang="en-US" altLang="zh-CN" sz="2800"/>
              <a:t>判定情形：</a:t>
            </a:r>
          </a:p>
          <a:p>
            <a:r>
              <a:rPr lang="en-US" altLang="zh-CN" sz="2800"/>
              <a:t>（1）生产经营项目、场所发包或者出租给其他单位的，企业未与承包单位、承租单位签订专门的安全生产管理协议，或者</a:t>
            </a:r>
            <a:r>
              <a:rPr lang="en-US" altLang="zh-CN" sz="2800">
                <a:solidFill>
                  <a:srgbClr val="FF0000"/>
                </a:solidFill>
              </a:rPr>
              <a:t>未在承包合同、承租合同中约定各自的安全生产管理职责</a:t>
            </a:r>
            <a:r>
              <a:rPr lang="en-US" altLang="zh-CN" sz="2800"/>
              <a:t>。</a:t>
            </a:r>
          </a:p>
          <a:p>
            <a:endParaRPr lang="en-US" altLang="zh-CN" sz="2800"/>
          </a:p>
        </p:txBody>
      </p:sp>
    </p:spTree>
  </p:cSld>
  <p:clrMapOvr>
    <a:masterClrMapping/>
  </p:clrMapOvr>
  <mc:AlternateContent xmlns:mc="http://schemas.openxmlformats.org/markup-compatibility/2006" xmlns:p14="http://schemas.microsoft.com/office/powerpoint/2010/main">
    <mc:Choice Requires="p14">
      <p:transition spd="slow" p14:dur="2000" advClick="0" advTm="1000">
        <p14:prism isContent="1" isInverted="1"/>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300" fill="hold"/>
                                        <p:tgtEl>
                                          <p:spTgt spid="44"/>
                                        </p:tgtEl>
                                        <p:attrNameLst>
                                          <p:attrName>ppt_x</p:attrName>
                                        </p:attrNameLst>
                                      </p:cBhvr>
                                      <p:tavLst>
                                        <p:tav tm="0">
                                          <p:val>
                                            <p:strVal val="0-#ppt_w/2"/>
                                          </p:val>
                                        </p:tav>
                                        <p:tav tm="100000">
                                          <p:val>
                                            <p:strVal val="#ppt_x"/>
                                          </p:val>
                                        </p:tav>
                                      </p:tavLst>
                                    </p:anim>
                                    <p:anim calcmode="lin" valueType="num">
                                      <p:cBhvr additive="base">
                                        <p:cTn id="8" dur="3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bldLvl="0" animBg="1" autoUpdateAnimBg="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788274" y="307455"/>
            <a:ext cx="10293013" cy="953135"/>
          </a:xfrm>
          <a:prstGeom prst="rect">
            <a:avLst/>
          </a:prstGeom>
          <a:noFill/>
        </p:spPr>
        <p:txBody>
          <a:bodyPr wrap="square" rtlCol="0">
            <a:spAutoFit/>
          </a:bodyPr>
          <a:lstStyle/>
          <a:p>
            <a:r>
              <a:rPr lang="en-US" altLang="zh-CN" sz="2800" b="1" dirty="0" smtClean="0">
                <a:sym typeface="+mn-ea"/>
              </a:rPr>
              <a:t>2.6</a:t>
            </a:r>
            <a:r>
              <a:rPr sz="2800" b="1" dirty="0" smtClean="0"/>
              <a:t>应急管理部第10号</a:t>
            </a:r>
            <a:r>
              <a:rPr sz="2800" b="1" dirty="0" smtClean="0">
                <a:sym typeface="+mn-ea"/>
              </a:rPr>
              <a:t>令《工贸企业重大事故隐患判定标准》</a:t>
            </a:r>
            <a:r>
              <a:rPr lang="zh-CN" altLang="en-US" sz="2800" b="1" dirty="0" smtClean="0"/>
              <a:t>。自</a:t>
            </a:r>
            <a:r>
              <a:rPr lang="en-US" altLang="zh-CN" sz="2800" b="1" dirty="0" smtClean="0"/>
              <a:t>2023</a:t>
            </a:r>
            <a:r>
              <a:rPr lang="zh-CN" altLang="en-US" sz="2800" b="1" dirty="0" smtClean="0"/>
              <a:t>年</a:t>
            </a:r>
            <a:r>
              <a:rPr lang="en-US" altLang="zh-CN" sz="2800" b="1" dirty="0" smtClean="0"/>
              <a:t>5</a:t>
            </a:r>
            <a:r>
              <a:rPr lang="zh-CN" altLang="en-US" sz="2800" b="1" dirty="0" smtClean="0"/>
              <a:t>月</a:t>
            </a:r>
            <a:r>
              <a:rPr lang="en-US" altLang="zh-CN" sz="2800" b="1" dirty="0" smtClean="0"/>
              <a:t>15</a:t>
            </a:r>
            <a:r>
              <a:rPr lang="zh-CN" altLang="en-US" sz="2800" b="1" dirty="0" smtClean="0"/>
              <a:t>日起实施</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五边形 2"/>
          <p:cNvSpPr>
            <a:spLocks noChangeArrowheads="1"/>
          </p:cNvSpPr>
          <p:nvPr/>
        </p:nvSpPr>
        <p:spPr bwMode="auto">
          <a:xfrm>
            <a:off x="0" y="317501"/>
            <a:ext cx="698227"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0" tIns="45700" rIns="91400" bIns="45700"/>
          <a:lstStyle/>
          <a:p>
            <a:endParaRPr lang="zh-CN" altLang="en-US"/>
          </a:p>
        </p:txBody>
      </p:sp>
      <p:pic>
        <p:nvPicPr>
          <p:cNvPr id="2" name="图片 1" descr="微信截图_20230628160625"/>
          <p:cNvPicPr>
            <a:picLocks noChangeAspect="1"/>
          </p:cNvPicPr>
          <p:nvPr/>
        </p:nvPicPr>
        <p:blipFill>
          <a:blip r:embed="rId3"/>
          <a:stretch>
            <a:fillRect/>
          </a:stretch>
        </p:blipFill>
        <p:spPr>
          <a:xfrm>
            <a:off x="1495425" y="1457960"/>
            <a:ext cx="9201150" cy="490537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Click="0" advTm="1000">
        <p14:prism isContent="1" isInverted="1"/>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300" fill="hold"/>
                                        <p:tgtEl>
                                          <p:spTgt spid="44"/>
                                        </p:tgtEl>
                                        <p:attrNameLst>
                                          <p:attrName>ppt_x</p:attrName>
                                        </p:attrNameLst>
                                      </p:cBhvr>
                                      <p:tavLst>
                                        <p:tav tm="0">
                                          <p:val>
                                            <p:strVal val="0-#ppt_w/2"/>
                                          </p:val>
                                        </p:tav>
                                        <p:tav tm="100000">
                                          <p:val>
                                            <p:strVal val="#ppt_x"/>
                                          </p:val>
                                        </p:tav>
                                      </p:tavLst>
                                    </p:anim>
                                    <p:anim calcmode="lin" valueType="num">
                                      <p:cBhvr additive="base">
                                        <p:cTn id="8" dur="3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bldLvl="0" animBg="1" autoUpdateAnimBg="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788274" y="307455"/>
            <a:ext cx="10293013" cy="953135"/>
          </a:xfrm>
          <a:prstGeom prst="rect">
            <a:avLst/>
          </a:prstGeom>
          <a:noFill/>
        </p:spPr>
        <p:txBody>
          <a:bodyPr wrap="square" rtlCol="0">
            <a:spAutoFit/>
          </a:bodyPr>
          <a:lstStyle/>
          <a:p>
            <a:r>
              <a:rPr lang="en-US" altLang="zh-CN" sz="2800" b="1" dirty="0" smtClean="0">
                <a:sym typeface="+mn-ea"/>
              </a:rPr>
              <a:t>2.6</a:t>
            </a:r>
            <a:r>
              <a:rPr sz="2800" b="1" dirty="0" smtClean="0"/>
              <a:t>应急管理部第10号</a:t>
            </a:r>
            <a:r>
              <a:rPr sz="2800" b="1" dirty="0" smtClean="0">
                <a:sym typeface="+mn-ea"/>
              </a:rPr>
              <a:t>令《工贸企业重大事故隐患判定标准》</a:t>
            </a:r>
            <a:r>
              <a:rPr lang="zh-CN" altLang="en-US" sz="2800" b="1" dirty="0" smtClean="0"/>
              <a:t>。自</a:t>
            </a:r>
            <a:r>
              <a:rPr lang="en-US" altLang="zh-CN" sz="2800" b="1" dirty="0" smtClean="0"/>
              <a:t>2023</a:t>
            </a:r>
            <a:r>
              <a:rPr lang="zh-CN" altLang="en-US" sz="2800" b="1" dirty="0" smtClean="0"/>
              <a:t>年</a:t>
            </a:r>
            <a:r>
              <a:rPr lang="en-US" altLang="zh-CN" sz="2800" b="1" dirty="0" smtClean="0"/>
              <a:t>5</a:t>
            </a:r>
            <a:r>
              <a:rPr lang="zh-CN" altLang="en-US" sz="2800" b="1" dirty="0" smtClean="0"/>
              <a:t>月</a:t>
            </a:r>
            <a:r>
              <a:rPr lang="en-US" altLang="zh-CN" sz="2800" b="1" dirty="0" smtClean="0"/>
              <a:t>15</a:t>
            </a:r>
            <a:r>
              <a:rPr lang="zh-CN" altLang="en-US" sz="2800" b="1" dirty="0" smtClean="0"/>
              <a:t>日起实施</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五边形 2"/>
          <p:cNvSpPr>
            <a:spLocks noChangeArrowheads="1"/>
          </p:cNvSpPr>
          <p:nvPr/>
        </p:nvSpPr>
        <p:spPr bwMode="auto">
          <a:xfrm>
            <a:off x="0" y="317501"/>
            <a:ext cx="698227"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0" tIns="45700" rIns="91400" bIns="45700"/>
          <a:lstStyle/>
          <a:p>
            <a:endParaRPr lang="zh-CN" altLang="en-US"/>
          </a:p>
        </p:txBody>
      </p:sp>
      <p:sp>
        <p:nvSpPr>
          <p:cNvPr id="4" name="文本框 3"/>
          <p:cNvSpPr txBox="1"/>
          <p:nvPr>
            <p:custDataLst>
              <p:tags r:id="rId1"/>
            </p:custDataLst>
          </p:nvPr>
        </p:nvSpPr>
        <p:spPr>
          <a:xfrm>
            <a:off x="788035" y="1347470"/>
            <a:ext cx="10430510" cy="1814830"/>
          </a:xfrm>
          <a:prstGeom prst="rect">
            <a:avLst/>
          </a:prstGeom>
          <a:noFill/>
        </p:spPr>
        <p:txBody>
          <a:bodyPr wrap="square" rtlCol="0">
            <a:spAutoFit/>
          </a:bodyPr>
          <a:lstStyle/>
          <a:p>
            <a:r>
              <a:rPr lang="en-US" altLang="zh-CN" sz="2800"/>
              <a:t>（2）生产经营项目、场所发包或者出租给其他单位的，企业与承包单位、承租单位签订的安全生产管理协议、承包合同、承租合同中，</a:t>
            </a:r>
            <a:r>
              <a:rPr lang="en-US" altLang="zh-CN" sz="2800">
                <a:solidFill>
                  <a:srgbClr val="FF0000"/>
                </a:solidFill>
              </a:rPr>
              <a:t>免除或者转嫁企业安全生产工作统一协调、管理义务</a:t>
            </a:r>
            <a:r>
              <a:rPr lang="en-US" altLang="zh-CN" sz="2800"/>
              <a:t>。</a:t>
            </a:r>
          </a:p>
          <a:p>
            <a:endParaRPr lang="en-US" altLang="zh-CN" sz="2800"/>
          </a:p>
        </p:txBody>
      </p:sp>
      <p:pic>
        <p:nvPicPr>
          <p:cNvPr id="2" name="图片 1" descr="微信截图_20230628160814"/>
          <p:cNvPicPr>
            <a:picLocks noChangeAspect="1"/>
          </p:cNvPicPr>
          <p:nvPr/>
        </p:nvPicPr>
        <p:blipFill>
          <a:blip r:embed="rId4"/>
          <a:stretch>
            <a:fillRect/>
          </a:stretch>
        </p:blipFill>
        <p:spPr>
          <a:xfrm>
            <a:off x="2101850" y="2745105"/>
            <a:ext cx="7394575" cy="38862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Click="0" advTm="1000">
        <p14:prism isContent="1" isInverted="1"/>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300" fill="hold"/>
                                        <p:tgtEl>
                                          <p:spTgt spid="44"/>
                                        </p:tgtEl>
                                        <p:attrNameLst>
                                          <p:attrName>ppt_x</p:attrName>
                                        </p:attrNameLst>
                                      </p:cBhvr>
                                      <p:tavLst>
                                        <p:tav tm="0">
                                          <p:val>
                                            <p:strVal val="0-#ppt_w/2"/>
                                          </p:val>
                                        </p:tav>
                                        <p:tav tm="100000">
                                          <p:val>
                                            <p:strVal val="#ppt_x"/>
                                          </p:val>
                                        </p:tav>
                                      </p:tavLst>
                                    </p:anim>
                                    <p:anim calcmode="lin" valueType="num">
                                      <p:cBhvr additive="base">
                                        <p:cTn id="8" dur="3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bldLvl="0" animBg="1" autoUpdateAnimBg="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788274" y="307455"/>
            <a:ext cx="10293013" cy="953135"/>
          </a:xfrm>
          <a:prstGeom prst="rect">
            <a:avLst/>
          </a:prstGeom>
          <a:noFill/>
        </p:spPr>
        <p:txBody>
          <a:bodyPr wrap="square" rtlCol="0">
            <a:spAutoFit/>
          </a:bodyPr>
          <a:lstStyle/>
          <a:p>
            <a:r>
              <a:rPr lang="en-US" altLang="zh-CN" sz="2800" b="1" dirty="0" smtClean="0">
                <a:sym typeface="+mn-ea"/>
              </a:rPr>
              <a:t>2.6</a:t>
            </a:r>
            <a:r>
              <a:rPr sz="2800" b="1" dirty="0" smtClean="0"/>
              <a:t>应急管理部第10号</a:t>
            </a:r>
            <a:r>
              <a:rPr sz="2800" b="1" dirty="0" smtClean="0">
                <a:sym typeface="+mn-ea"/>
              </a:rPr>
              <a:t>令《工贸企业重大事故隐患判定标准》</a:t>
            </a:r>
            <a:r>
              <a:rPr lang="zh-CN" altLang="en-US" sz="2800" b="1" dirty="0" smtClean="0"/>
              <a:t>。自</a:t>
            </a:r>
            <a:r>
              <a:rPr lang="en-US" altLang="zh-CN" sz="2800" b="1" dirty="0" smtClean="0"/>
              <a:t>2023</a:t>
            </a:r>
            <a:r>
              <a:rPr lang="zh-CN" altLang="en-US" sz="2800" b="1" dirty="0" smtClean="0"/>
              <a:t>年</a:t>
            </a:r>
            <a:r>
              <a:rPr lang="en-US" altLang="zh-CN" sz="2800" b="1" dirty="0" smtClean="0"/>
              <a:t>5</a:t>
            </a:r>
            <a:r>
              <a:rPr lang="zh-CN" altLang="en-US" sz="2800" b="1" dirty="0" smtClean="0"/>
              <a:t>月</a:t>
            </a:r>
            <a:r>
              <a:rPr lang="en-US" altLang="zh-CN" sz="2800" b="1" dirty="0" smtClean="0"/>
              <a:t>15</a:t>
            </a:r>
            <a:r>
              <a:rPr lang="zh-CN" altLang="en-US" sz="2800" b="1" dirty="0" smtClean="0"/>
              <a:t>日起实施</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五边形 2"/>
          <p:cNvSpPr>
            <a:spLocks noChangeArrowheads="1"/>
          </p:cNvSpPr>
          <p:nvPr/>
        </p:nvSpPr>
        <p:spPr bwMode="auto">
          <a:xfrm>
            <a:off x="0" y="317501"/>
            <a:ext cx="698227"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0" tIns="45700" rIns="91400" bIns="45700"/>
          <a:lstStyle/>
          <a:p>
            <a:endParaRPr lang="zh-CN" altLang="en-US"/>
          </a:p>
        </p:txBody>
      </p:sp>
      <p:sp>
        <p:nvSpPr>
          <p:cNvPr id="4" name="文本框 3"/>
          <p:cNvSpPr txBox="1"/>
          <p:nvPr>
            <p:custDataLst>
              <p:tags r:id="rId1"/>
            </p:custDataLst>
          </p:nvPr>
        </p:nvSpPr>
        <p:spPr>
          <a:xfrm>
            <a:off x="788035" y="1350010"/>
            <a:ext cx="10430510" cy="1383665"/>
          </a:xfrm>
          <a:prstGeom prst="rect">
            <a:avLst/>
          </a:prstGeom>
          <a:noFill/>
        </p:spPr>
        <p:txBody>
          <a:bodyPr wrap="square" rtlCol="0">
            <a:spAutoFit/>
          </a:bodyPr>
          <a:lstStyle/>
          <a:p>
            <a:r>
              <a:rPr lang="en-US" altLang="zh-CN" sz="2800"/>
              <a:t>（3）生产经营项目、场所发包或者出租给其他单位的，</a:t>
            </a:r>
            <a:r>
              <a:rPr lang="en-US" altLang="zh-CN" sz="2800">
                <a:solidFill>
                  <a:srgbClr val="FF0000"/>
                </a:solidFill>
              </a:rPr>
              <a:t>企业未</a:t>
            </a:r>
            <a:r>
              <a:rPr lang="en-US" altLang="zh-CN" sz="2800"/>
              <a:t>按照安全生产规章制度或者协议、合同中的要求，</a:t>
            </a:r>
            <a:r>
              <a:rPr lang="en-US" altLang="zh-CN" sz="2800">
                <a:solidFill>
                  <a:srgbClr val="FF0000"/>
                </a:solidFill>
              </a:rPr>
              <a:t>定期对承包单位、承租单位进行安全检查，或者发现安全问题未督促整改</a:t>
            </a:r>
            <a:r>
              <a:rPr lang="en-US" altLang="zh-CN" sz="2800"/>
              <a:t>。</a:t>
            </a:r>
          </a:p>
        </p:txBody>
      </p:sp>
      <p:pic>
        <p:nvPicPr>
          <p:cNvPr id="2" name="图片 1" descr="微信截图_20230628161320"/>
          <p:cNvPicPr>
            <a:picLocks noChangeAspect="1"/>
          </p:cNvPicPr>
          <p:nvPr/>
        </p:nvPicPr>
        <p:blipFill>
          <a:blip r:embed="rId4"/>
          <a:stretch>
            <a:fillRect/>
          </a:stretch>
        </p:blipFill>
        <p:spPr>
          <a:xfrm>
            <a:off x="788035" y="2823210"/>
            <a:ext cx="10725150" cy="370522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Click="0" advTm="1000">
        <p14:prism isContent="1" isInverted="1"/>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300" fill="hold"/>
                                        <p:tgtEl>
                                          <p:spTgt spid="44"/>
                                        </p:tgtEl>
                                        <p:attrNameLst>
                                          <p:attrName>ppt_x</p:attrName>
                                        </p:attrNameLst>
                                      </p:cBhvr>
                                      <p:tavLst>
                                        <p:tav tm="0">
                                          <p:val>
                                            <p:strVal val="0-#ppt_w/2"/>
                                          </p:val>
                                        </p:tav>
                                        <p:tav tm="100000">
                                          <p:val>
                                            <p:strVal val="#ppt_x"/>
                                          </p:val>
                                        </p:tav>
                                      </p:tavLst>
                                    </p:anim>
                                    <p:anim calcmode="lin" valueType="num">
                                      <p:cBhvr additive="base">
                                        <p:cTn id="8" dur="3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bldLvl="0"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894" name="圆角矩形 10"/>
          <p:cNvSpPr/>
          <p:nvPr/>
        </p:nvSpPr>
        <p:spPr>
          <a:xfrm>
            <a:off x="645662" y="574674"/>
            <a:ext cx="8513836" cy="829152"/>
          </a:xfrm>
          <a:prstGeom prst="roundRect">
            <a:avLst>
              <a:gd name="adj" fmla="val 7505"/>
            </a:avLst>
          </a:prstGeom>
          <a:solidFill>
            <a:schemeClr val="tx2"/>
          </a:solidFill>
          <a:ln>
            <a:noFill/>
          </a:ln>
          <a:effectLst>
            <a:outerShdw blurRad="2159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48895" name="矩形 2"/>
          <p:cNvSpPr/>
          <p:nvPr/>
        </p:nvSpPr>
        <p:spPr>
          <a:xfrm>
            <a:off x="1047715" y="789924"/>
            <a:ext cx="7939994" cy="523220"/>
          </a:xfrm>
          <a:prstGeom prst="rect">
            <a:avLst/>
          </a:prstGeom>
        </p:spPr>
        <p:txBody>
          <a:bodyPr wrap="none">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案例</a:t>
            </a:r>
            <a:r>
              <a:rPr lang="en-US" altLang="zh-CN" sz="2800" b="1"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800" b="1"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2023</a:t>
            </a:r>
            <a:r>
              <a:rPr lang="zh-CN" altLang="en-US" sz="2800" b="1"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年江海区外海街道</a:t>
            </a:r>
            <a:r>
              <a:rPr lang="en-US" altLang="zh-CN" sz="2800" b="1"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4.5</a:t>
            </a:r>
            <a:r>
              <a:rPr lang="zh-CN" altLang="en-US" sz="2800" b="1"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一般中毒事故</a:t>
            </a:r>
            <a:endParaRPr lang="zh-CN" altLang="en-US" sz="28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48896" name="矩形 3"/>
          <p:cNvSpPr/>
          <p:nvPr/>
        </p:nvSpPr>
        <p:spPr>
          <a:xfrm>
            <a:off x="737544" y="2692066"/>
            <a:ext cx="10692493" cy="3924151"/>
          </a:xfrm>
          <a:prstGeom prst="rect">
            <a:avLst/>
          </a:prstGeom>
        </p:spPr>
        <p:txBody>
          <a:bodyPr wrap="square">
            <a:spAutoFit/>
          </a:bodyPr>
          <a:lstStyle/>
          <a:p>
            <a:pPr algn="just">
              <a:lnSpc>
                <a:spcPct val="150000"/>
              </a:lnSpc>
            </a:pPr>
            <a:r>
              <a:rPr lang="zh-CN" altLang="en-US" sz="2200" b="1" dirty="0" smtClean="0">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事故简要经过：</a:t>
            </a:r>
            <a:endParaRPr lang="en-US" altLang="zh-CN" sz="2200"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a:p>
            <a:pPr algn="just">
              <a:lnSpc>
                <a:spcPct val="150000"/>
              </a:lnSpc>
            </a:pPr>
            <a:r>
              <a:rPr lang="zh-CN" altLang="en-US" sz="2400" dirty="0" smtClean="0"/>
              <a:t>涉事企业主要为园区内各企业提供环保污水处理服务，当天，现场人员对污水处理系统中的一个污水池进行清池工作时，因池下积淤无法彻底清理，在有限空间作业审批许可的情况下，仅穿着化学防护服，未佩戴防毒面（口）罩便下池，移动池下抽水泵，过程吸入有毒气体倒下，监护人员发现后同样在未佩戴防毒面（口）罩的情况下，下池救人，吸入有毒气体后出现短暂晕厥后自行苏醒，后经池外另两名监护人员，取来救生绳并佩戴防毒面罩下池将两人救起。</a:t>
            </a:r>
            <a:endParaRPr lang="zh-CN" altLang="en-US" sz="2200"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48897" name="矩形 9"/>
          <p:cNvSpPr/>
          <p:nvPr/>
        </p:nvSpPr>
        <p:spPr>
          <a:xfrm>
            <a:off x="713824" y="1581107"/>
            <a:ext cx="10716213" cy="1200329"/>
          </a:xfrm>
          <a:prstGeom prst="rect">
            <a:avLst/>
          </a:prstGeom>
        </p:spPr>
        <p:txBody>
          <a:bodyPr wrap="square">
            <a:spAutoFit/>
          </a:bodyPr>
          <a:lstStyle/>
          <a:p>
            <a:pPr>
              <a:lnSpc>
                <a:spcPct val="150000"/>
              </a:lnSpc>
            </a:pPr>
            <a:r>
              <a:rPr lang="en-US" altLang="zh-CN" sz="2400" dirty="0" smtClean="0"/>
              <a:t>4</a:t>
            </a:r>
            <a:r>
              <a:rPr lang="zh-CN" altLang="en-US" sz="2400" dirty="0" smtClean="0"/>
              <a:t>月</a:t>
            </a:r>
            <a:r>
              <a:rPr lang="en-US" altLang="zh-CN" sz="2400" dirty="0" smtClean="0"/>
              <a:t>5</a:t>
            </a:r>
            <a:r>
              <a:rPr lang="zh-CN" altLang="en-US" sz="2400" dirty="0" smtClean="0"/>
              <a:t>日，江海区一家电子公司发生有限空间作业中毒事故，事故造成一人死亡，一人轻伤。</a:t>
            </a:r>
            <a:endParaRPr lang="zh-CN" altLang="en-US" sz="2400"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switch dir="r"/>
      </p:transition>
    </mc:Choice>
    <mc:Fallback xmlns="">
      <p:transition spd="slow">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788274" y="307455"/>
            <a:ext cx="10293013" cy="953135"/>
          </a:xfrm>
          <a:prstGeom prst="rect">
            <a:avLst/>
          </a:prstGeom>
          <a:noFill/>
        </p:spPr>
        <p:txBody>
          <a:bodyPr wrap="square" rtlCol="0">
            <a:spAutoFit/>
          </a:bodyPr>
          <a:lstStyle/>
          <a:p>
            <a:r>
              <a:rPr lang="en-US" altLang="zh-CN" sz="2800" b="1" dirty="0" smtClean="0">
                <a:sym typeface="+mn-ea"/>
              </a:rPr>
              <a:t>2.6</a:t>
            </a:r>
            <a:r>
              <a:rPr sz="2800" b="1" dirty="0" smtClean="0"/>
              <a:t>应急管理部第10号</a:t>
            </a:r>
            <a:r>
              <a:rPr sz="2800" b="1" dirty="0" smtClean="0">
                <a:sym typeface="+mn-ea"/>
              </a:rPr>
              <a:t>令《工贸企业重大事故隐患判定标准》</a:t>
            </a:r>
            <a:r>
              <a:rPr lang="zh-CN" altLang="en-US" sz="2800" b="1" dirty="0" smtClean="0"/>
              <a:t>。自</a:t>
            </a:r>
            <a:r>
              <a:rPr lang="en-US" altLang="zh-CN" sz="2800" b="1" dirty="0" smtClean="0"/>
              <a:t>2023</a:t>
            </a:r>
            <a:r>
              <a:rPr lang="zh-CN" altLang="en-US" sz="2800" b="1" dirty="0" smtClean="0"/>
              <a:t>年</a:t>
            </a:r>
            <a:r>
              <a:rPr lang="en-US" altLang="zh-CN" sz="2800" b="1" dirty="0" smtClean="0"/>
              <a:t>5</a:t>
            </a:r>
            <a:r>
              <a:rPr lang="zh-CN" altLang="en-US" sz="2800" b="1" dirty="0" smtClean="0"/>
              <a:t>月</a:t>
            </a:r>
            <a:r>
              <a:rPr lang="en-US" altLang="zh-CN" sz="2800" b="1" dirty="0" smtClean="0"/>
              <a:t>15</a:t>
            </a:r>
            <a:r>
              <a:rPr lang="zh-CN" altLang="en-US" sz="2800" b="1" dirty="0" smtClean="0"/>
              <a:t>日起实施</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五边形 2"/>
          <p:cNvSpPr>
            <a:spLocks noChangeArrowheads="1"/>
          </p:cNvSpPr>
          <p:nvPr/>
        </p:nvSpPr>
        <p:spPr bwMode="auto">
          <a:xfrm>
            <a:off x="0" y="317501"/>
            <a:ext cx="698227"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0" tIns="45700" rIns="91400" bIns="45700"/>
          <a:lstStyle/>
          <a:p>
            <a:endParaRPr lang="zh-CN" altLang="en-US"/>
          </a:p>
        </p:txBody>
      </p:sp>
      <p:sp>
        <p:nvSpPr>
          <p:cNvPr id="4" name="文本框 3"/>
          <p:cNvSpPr txBox="1"/>
          <p:nvPr>
            <p:custDataLst>
              <p:tags r:id="rId1"/>
            </p:custDataLst>
          </p:nvPr>
        </p:nvSpPr>
        <p:spPr>
          <a:xfrm>
            <a:off x="788035" y="1288415"/>
            <a:ext cx="10430510" cy="1691640"/>
          </a:xfrm>
          <a:prstGeom prst="rect">
            <a:avLst/>
          </a:prstGeom>
          <a:noFill/>
        </p:spPr>
        <p:txBody>
          <a:bodyPr wrap="square" rtlCol="0">
            <a:spAutoFit/>
          </a:bodyPr>
          <a:lstStyle/>
          <a:p>
            <a:r>
              <a:rPr lang="en-US" altLang="zh-CN" sz="2800"/>
              <a:t>第三条  工贸企业有下列情形之一的，应当判定为重大事故隐患：</a:t>
            </a:r>
          </a:p>
          <a:p>
            <a:r>
              <a:rPr lang="en-US" altLang="zh-CN" sz="2800"/>
              <a:t>（二）</a:t>
            </a:r>
            <a:r>
              <a:rPr lang="en-US" altLang="zh-CN" sz="2800">
                <a:solidFill>
                  <a:srgbClr val="FF0000"/>
                </a:solidFill>
              </a:rPr>
              <a:t>特种作业人员未</a:t>
            </a:r>
            <a:r>
              <a:rPr lang="en-US" altLang="zh-CN" sz="2800"/>
              <a:t>按照规定经专门的安全作业培训并</a:t>
            </a:r>
            <a:r>
              <a:rPr lang="en-US" altLang="zh-CN" sz="2800">
                <a:solidFill>
                  <a:srgbClr val="FF0000"/>
                </a:solidFill>
              </a:rPr>
              <a:t>取得相应资格，上岗作业</a:t>
            </a:r>
            <a:r>
              <a:rPr lang="en-US" altLang="zh-CN" sz="2800"/>
              <a:t>的；</a:t>
            </a:r>
          </a:p>
          <a:p>
            <a:endParaRPr lang="en-US" altLang="zh-CN" sz="2000"/>
          </a:p>
        </p:txBody>
      </p:sp>
      <p:sp>
        <p:nvSpPr>
          <p:cNvPr id="2" name="文本框 1"/>
          <p:cNvSpPr txBox="1"/>
          <p:nvPr/>
        </p:nvSpPr>
        <p:spPr>
          <a:xfrm>
            <a:off x="945515" y="2829560"/>
            <a:ext cx="9933940" cy="2676525"/>
          </a:xfrm>
          <a:prstGeom prst="rect">
            <a:avLst/>
          </a:prstGeom>
          <a:noFill/>
        </p:spPr>
        <p:txBody>
          <a:bodyPr wrap="square" rtlCol="0" anchor="t">
            <a:spAutoFit/>
          </a:bodyPr>
          <a:lstStyle/>
          <a:p>
            <a:r>
              <a:rPr lang="zh-CN" altLang="en-US" sz="2800"/>
              <a:t>判定情形：</a:t>
            </a:r>
          </a:p>
          <a:p>
            <a:r>
              <a:rPr lang="zh-CN" altLang="en-US" sz="2800"/>
              <a:t>（1）企业使用未取得相应特种作业操作证的特种作业人员上岗作业。</a:t>
            </a:r>
          </a:p>
          <a:p>
            <a:r>
              <a:rPr lang="zh-CN" altLang="en-US" sz="2800"/>
              <a:t>（2）企业使用伪造特种作业操作证的特种作业人员上岗作业。</a:t>
            </a:r>
          </a:p>
          <a:p>
            <a:r>
              <a:rPr lang="zh-CN" altLang="en-US" sz="2800"/>
              <a:t>（3）企业使用特种作业操作证已过有效期或者到期未复审的特种作业人员上岗作业。</a:t>
            </a:r>
          </a:p>
        </p:txBody>
      </p:sp>
    </p:spTree>
  </p:cSld>
  <p:clrMapOvr>
    <a:masterClrMapping/>
  </p:clrMapOvr>
  <mc:AlternateContent xmlns:mc="http://schemas.openxmlformats.org/markup-compatibility/2006" xmlns:p14="http://schemas.microsoft.com/office/powerpoint/2010/main">
    <mc:Choice Requires="p14">
      <p:transition spd="slow" p14:dur="2000" advClick="0" advTm="1000">
        <p14:prism isContent="1" isInverted="1"/>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300" fill="hold"/>
                                        <p:tgtEl>
                                          <p:spTgt spid="44"/>
                                        </p:tgtEl>
                                        <p:attrNameLst>
                                          <p:attrName>ppt_x</p:attrName>
                                        </p:attrNameLst>
                                      </p:cBhvr>
                                      <p:tavLst>
                                        <p:tav tm="0">
                                          <p:val>
                                            <p:strVal val="0-#ppt_w/2"/>
                                          </p:val>
                                        </p:tav>
                                        <p:tav tm="100000">
                                          <p:val>
                                            <p:strVal val="#ppt_x"/>
                                          </p:val>
                                        </p:tav>
                                      </p:tavLst>
                                    </p:anim>
                                    <p:anim calcmode="lin" valueType="num">
                                      <p:cBhvr additive="base">
                                        <p:cTn id="8" dur="3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bldLvl="0" animBg="1" autoUpdateAnimBg="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788274" y="307455"/>
            <a:ext cx="10293013" cy="953135"/>
          </a:xfrm>
          <a:prstGeom prst="rect">
            <a:avLst/>
          </a:prstGeom>
          <a:noFill/>
        </p:spPr>
        <p:txBody>
          <a:bodyPr wrap="square" rtlCol="0">
            <a:spAutoFit/>
          </a:bodyPr>
          <a:lstStyle/>
          <a:p>
            <a:r>
              <a:rPr lang="en-US" altLang="zh-CN" sz="2800" b="1" dirty="0" smtClean="0">
                <a:sym typeface="+mn-ea"/>
              </a:rPr>
              <a:t>2.6</a:t>
            </a:r>
            <a:r>
              <a:rPr sz="2800" b="1" dirty="0" smtClean="0"/>
              <a:t>应急管理部第10号</a:t>
            </a:r>
            <a:r>
              <a:rPr sz="2800" b="1" dirty="0" smtClean="0">
                <a:sym typeface="+mn-ea"/>
              </a:rPr>
              <a:t>令《工贸企业重大事故隐患判定标准》</a:t>
            </a:r>
            <a:r>
              <a:rPr lang="zh-CN" altLang="en-US" sz="2800" b="1" dirty="0" smtClean="0"/>
              <a:t>。自</a:t>
            </a:r>
            <a:r>
              <a:rPr lang="en-US" altLang="zh-CN" sz="2800" b="1" dirty="0" smtClean="0"/>
              <a:t>2023</a:t>
            </a:r>
            <a:r>
              <a:rPr lang="zh-CN" altLang="en-US" sz="2800" b="1" dirty="0" smtClean="0"/>
              <a:t>年</a:t>
            </a:r>
            <a:r>
              <a:rPr lang="en-US" altLang="zh-CN" sz="2800" b="1" dirty="0" smtClean="0"/>
              <a:t>5</a:t>
            </a:r>
            <a:r>
              <a:rPr lang="zh-CN" altLang="en-US" sz="2800" b="1" dirty="0" smtClean="0"/>
              <a:t>月</a:t>
            </a:r>
            <a:r>
              <a:rPr lang="en-US" altLang="zh-CN" sz="2800" b="1" dirty="0" smtClean="0"/>
              <a:t>15</a:t>
            </a:r>
            <a:r>
              <a:rPr lang="zh-CN" altLang="en-US" sz="2800" b="1" dirty="0" smtClean="0"/>
              <a:t>日起实施</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五边形 2"/>
          <p:cNvSpPr>
            <a:spLocks noChangeArrowheads="1"/>
          </p:cNvSpPr>
          <p:nvPr/>
        </p:nvSpPr>
        <p:spPr bwMode="auto">
          <a:xfrm>
            <a:off x="0" y="317501"/>
            <a:ext cx="698227"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0" tIns="45700" rIns="91400" bIns="45700"/>
          <a:lstStyle/>
          <a:p>
            <a:endParaRPr lang="zh-CN" altLang="en-US"/>
          </a:p>
        </p:txBody>
      </p:sp>
      <p:pic>
        <p:nvPicPr>
          <p:cNvPr id="3" name="图片 2" descr="微信截图_20230628161806"/>
          <p:cNvPicPr>
            <a:picLocks noChangeAspect="1"/>
          </p:cNvPicPr>
          <p:nvPr/>
        </p:nvPicPr>
        <p:blipFill>
          <a:blip r:embed="rId3"/>
          <a:stretch>
            <a:fillRect/>
          </a:stretch>
        </p:blipFill>
        <p:spPr>
          <a:xfrm>
            <a:off x="1710055" y="1260475"/>
            <a:ext cx="8448675" cy="507682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Click="0" advTm="1000">
        <p14:prism isContent="1" isInverted="1"/>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300" fill="hold"/>
                                        <p:tgtEl>
                                          <p:spTgt spid="44"/>
                                        </p:tgtEl>
                                        <p:attrNameLst>
                                          <p:attrName>ppt_x</p:attrName>
                                        </p:attrNameLst>
                                      </p:cBhvr>
                                      <p:tavLst>
                                        <p:tav tm="0">
                                          <p:val>
                                            <p:strVal val="0-#ppt_w/2"/>
                                          </p:val>
                                        </p:tav>
                                        <p:tav tm="100000">
                                          <p:val>
                                            <p:strVal val="#ppt_x"/>
                                          </p:val>
                                        </p:tav>
                                      </p:tavLst>
                                    </p:anim>
                                    <p:anim calcmode="lin" valueType="num">
                                      <p:cBhvr additive="base">
                                        <p:cTn id="8" dur="3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bldLvl="0" animBg="1" autoUpdateAnimBg="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788274" y="307455"/>
            <a:ext cx="10293013" cy="953135"/>
          </a:xfrm>
          <a:prstGeom prst="rect">
            <a:avLst/>
          </a:prstGeom>
          <a:noFill/>
        </p:spPr>
        <p:txBody>
          <a:bodyPr wrap="square" rtlCol="0">
            <a:spAutoFit/>
          </a:bodyPr>
          <a:lstStyle/>
          <a:p>
            <a:r>
              <a:rPr lang="en-US" altLang="zh-CN" sz="2800" b="1" dirty="0" smtClean="0">
                <a:sym typeface="+mn-ea"/>
              </a:rPr>
              <a:t>2.6</a:t>
            </a:r>
            <a:r>
              <a:rPr sz="2800" b="1" dirty="0" smtClean="0"/>
              <a:t>应急管理部第10号</a:t>
            </a:r>
            <a:r>
              <a:rPr sz="2800" b="1" dirty="0" smtClean="0">
                <a:sym typeface="+mn-ea"/>
              </a:rPr>
              <a:t>令《工贸企业重大事故隐患判定标准》</a:t>
            </a:r>
            <a:r>
              <a:rPr lang="zh-CN" altLang="en-US" sz="2800" b="1" dirty="0" smtClean="0"/>
              <a:t>。自</a:t>
            </a:r>
            <a:r>
              <a:rPr lang="en-US" altLang="zh-CN" sz="2800" b="1" dirty="0" smtClean="0"/>
              <a:t>2023</a:t>
            </a:r>
            <a:r>
              <a:rPr lang="zh-CN" altLang="en-US" sz="2800" b="1" dirty="0" smtClean="0"/>
              <a:t>年</a:t>
            </a:r>
            <a:r>
              <a:rPr lang="en-US" altLang="zh-CN" sz="2800" b="1" dirty="0" smtClean="0"/>
              <a:t>5</a:t>
            </a:r>
            <a:r>
              <a:rPr lang="zh-CN" altLang="en-US" sz="2800" b="1" dirty="0" smtClean="0"/>
              <a:t>月</a:t>
            </a:r>
            <a:r>
              <a:rPr lang="en-US" altLang="zh-CN" sz="2800" b="1" dirty="0" smtClean="0"/>
              <a:t>15</a:t>
            </a:r>
            <a:r>
              <a:rPr lang="zh-CN" altLang="en-US" sz="2800" b="1" dirty="0" smtClean="0"/>
              <a:t>日起实施</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五边形 2"/>
          <p:cNvSpPr>
            <a:spLocks noChangeArrowheads="1"/>
          </p:cNvSpPr>
          <p:nvPr/>
        </p:nvSpPr>
        <p:spPr bwMode="auto">
          <a:xfrm>
            <a:off x="0" y="317501"/>
            <a:ext cx="698227"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0" tIns="45700" rIns="91400" bIns="45700"/>
          <a:lstStyle/>
          <a:p>
            <a:endParaRPr lang="zh-CN" altLang="en-US"/>
          </a:p>
        </p:txBody>
      </p:sp>
      <p:sp>
        <p:nvSpPr>
          <p:cNvPr id="4" name="文本框 3"/>
          <p:cNvSpPr txBox="1"/>
          <p:nvPr>
            <p:custDataLst>
              <p:tags r:id="rId1"/>
            </p:custDataLst>
          </p:nvPr>
        </p:nvSpPr>
        <p:spPr>
          <a:xfrm>
            <a:off x="788035" y="1288415"/>
            <a:ext cx="10430510" cy="2676525"/>
          </a:xfrm>
          <a:prstGeom prst="rect">
            <a:avLst/>
          </a:prstGeom>
          <a:noFill/>
        </p:spPr>
        <p:txBody>
          <a:bodyPr wrap="square" rtlCol="0">
            <a:spAutoFit/>
          </a:bodyPr>
          <a:lstStyle/>
          <a:p>
            <a:r>
              <a:rPr lang="en-US" altLang="zh-CN" sz="2800"/>
              <a:t>第三条  工贸企业有下列情形之一的，应当判定为重大事故隐患：</a:t>
            </a:r>
          </a:p>
          <a:p>
            <a:r>
              <a:rPr lang="en-US" altLang="zh-CN" sz="2800"/>
              <a:t>（三）</a:t>
            </a:r>
            <a:r>
              <a:rPr lang="en-US" altLang="zh-CN" sz="2800">
                <a:solidFill>
                  <a:srgbClr val="FF0000"/>
                </a:solidFill>
              </a:rPr>
              <a:t>金属冶炼企业主要负责人、安全生产管理人员未</a:t>
            </a:r>
            <a:r>
              <a:rPr lang="en-US" altLang="zh-CN" sz="2800"/>
              <a:t>按照规定经</a:t>
            </a:r>
            <a:r>
              <a:rPr lang="en-US" altLang="zh-CN" sz="2800">
                <a:solidFill>
                  <a:srgbClr val="FF0000"/>
                </a:solidFill>
              </a:rPr>
              <a:t>考核合格</a:t>
            </a:r>
            <a:r>
              <a:rPr lang="en-US" altLang="zh-CN" sz="2800"/>
              <a:t>的。</a:t>
            </a:r>
          </a:p>
          <a:p>
            <a:r>
              <a:rPr lang="en-US" altLang="zh-CN" sz="2800"/>
              <a:t>判定情形：</a:t>
            </a:r>
          </a:p>
          <a:p>
            <a:r>
              <a:rPr lang="en-US" altLang="zh-CN" sz="2800"/>
              <a:t>金属冶炼企业主要负责人、安全生产管理人员</a:t>
            </a:r>
            <a:r>
              <a:rPr lang="en-US" altLang="zh-CN" sz="2800">
                <a:solidFill>
                  <a:srgbClr val="FF0000"/>
                </a:solidFill>
              </a:rPr>
              <a:t>任职之日起6个月后</a:t>
            </a:r>
            <a:r>
              <a:rPr lang="en-US" altLang="zh-CN" sz="2800"/>
              <a:t>，未经相应的应急管理部门考核合格。</a:t>
            </a:r>
          </a:p>
        </p:txBody>
      </p:sp>
    </p:spTree>
  </p:cSld>
  <p:clrMapOvr>
    <a:masterClrMapping/>
  </p:clrMapOvr>
  <mc:AlternateContent xmlns:mc="http://schemas.openxmlformats.org/markup-compatibility/2006" xmlns:p14="http://schemas.microsoft.com/office/powerpoint/2010/main">
    <mc:Choice Requires="p14">
      <p:transition spd="slow" p14:dur="2000" advClick="0" advTm="1000">
        <p14:prism isContent="1" isInverted="1"/>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300" fill="hold"/>
                                        <p:tgtEl>
                                          <p:spTgt spid="44"/>
                                        </p:tgtEl>
                                        <p:attrNameLst>
                                          <p:attrName>ppt_x</p:attrName>
                                        </p:attrNameLst>
                                      </p:cBhvr>
                                      <p:tavLst>
                                        <p:tav tm="0">
                                          <p:val>
                                            <p:strVal val="0-#ppt_w/2"/>
                                          </p:val>
                                        </p:tav>
                                        <p:tav tm="100000">
                                          <p:val>
                                            <p:strVal val="#ppt_x"/>
                                          </p:val>
                                        </p:tav>
                                      </p:tavLst>
                                    </p:anim>
                                    <p:anim calcmode="lin" valueType="num">
                                      <p:cBhvr additive="base">
                                        <p:cTn id="8" dur="3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bldLvl="0" animBg="1" autoUpdateAnimBg="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788274" y="307455"/>
            <a:ext cx="10293013" cy="953135"/>
          </a:xfrm>
          <a:prstGeom prst="rect">
            <a:avLst/>
          </a:prstGeom>
          <a:noFill/>
        </p:spPr>
        <p:txBody>
          <a:bodyPr wrap="square" rtlCol="0">
            <a:spAutoFit/>
          </a:bodyPr>
          <a:lstStyle/>
          <a:p>
            <a:r>
              <a:rPr lang="en-US" altLang="zh-CN" sz="2800" b="1" dirty="0" smtClean="0">
                <a:sym typeface="+mn-ea"/>
              </a:rPr>
              <a:t>2.6</a:t>
            </a:r>
            <a:r>
              <a:rPr sz="2800" b="1" dirty="0" smtClean="0"/>
              <a:t>应急管理部第10号</a:t>
            </a:r>
            <a:r>
              <a:rPr sz="2800" b="1" dirty="0" smtClean="0">
                <a:sym typeface="+mn-ea"/>
              </a:rPr>
              <a:t>令《工贸企业重大事故隐患判定标准》</a:t>
            </a:r>
            <a:r>
              <a:rPr lang="zh-CN" altLang="en-US" sz="2800" b="1" dirty="0" smtClean="0"/>
              <a:t>。自</a:t>
            </a:r>
            <a:r>
              <a:rPr lang="en-US" altLang="zh-CN" sz="2800" b="1" dirty="0" smtClean="0"/>
              <a:t>2023</a:t>
            </a:r>
            <a:r>
              <a:rPr lang="zh-CN" altLang="en-US" sz="2800" b="1" dirty="0" smtClean="0"/>
              <a:t>年</a:t>
            </a:r>
            <a:r>
              <a:rPr lang="en-US" altLang="zh-CN" sz="2800" b="1" dirty="0" smtClean="0"/>
              <a:t>5</a:t>
            </a:r>
            <a:r>
              <a:rPr lang="zh-CN" altLang="en-US" sz="2800" b="1" dirty="0" smtClean="0"/>
              <a:t>月</a:t>
            </a:r>
            <a:r>
              <a:rPr lang="en-US" altLang="zh-CN" sz="2800" b="1" dirty="0" smtClean="0"/>
              <a:t>15</a:t>
            </a:r>
            <a:r>
              <a:rPr lang="zh-CN" altLang="en-US" sz="2800" b="1" dirty="0" smtClean="0"/>
              <a:t>日起实施</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五边形 2"/>
          <p:cNvSpPr>
            <a:spLocks noChangeArrowheads="1"/>
          </p:cNvSpPr>
          <p:nvPr/>
        </p:nvSpPr>
        <p:spPr bwMode="auto">
          <a:xfrm>
            <a:off x="0" y="317501"/>
            <a:ext cx="698227"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0" tIns="45700" rIns="91400" bIns="45700"/>
          <a:lstStyle/>
          <a:p>
            <a:endParaRPr lang="zh-CN" altLang="en-US"/>
          </a:p>
        </p:txBody>
      </p:sp>
      <p:sp>
        <p:nvSpPr>
          <p:cNvPr id="4" name="文本框 3"/>
          <p:cNvSpPr txBox="1"/>
          <p:nvPr>
            <p:custDataLst>
              <p:tags r:id="rId1"/>
            </p:custDataLst>
          </p:nvPr>
        </p:nvSpPr>
        <p:spPr>
          <a:xfrm>
            <a:off x="457200" y="1347470"/>
            <a:ext cx="11265535" cy="4831080"/>
          </a:xfrm>
          <a:prstGeom prst="rect">
            <a:avLst/>
          </a:prstGeom>
          <a:noFill/>
        </p:spPr>
        <p:txBody>
          <a:bodyPr wrap="square" rtlCol="0">
            <a:spAutoFit/>
          </a:bodyPr>
          <a:lstStyle/>
          <a:p>
            <a:r>
              <a:rPr sz="2800"/>
              <a:t>第五条  有色企业有下列情形之一的，应当判定为重大事故隐患：</a:t>
            </a:r>
          </a:p>
          <a:p>
            <a:r>
              <a:rPr sz="2800"/>
              <a:t>（一）会议室、活动室、休息室、操作室、交接班室、更衣室（含澡堂）等6类人员聚集场所设置在熔融金属吊运跨的地坪区域内的；</a:t>
            </a:r>
          </a:p>
          <a:p>
            <a:r>
              <a:rPr sz="2800"/>
              <a:t>（二）生产期间冶炼、精炼、铸造生产区域的事故坑、炉下渣坑，以及熔融金属泄漏、喷溅影响范围内的炉前平台、炉基区域、厂房内吊运和地面运输通道等6类区域存在非生产性积水的；</a:t>
            </a:r>
          </a:p>
          <a:p>
            <a:r>
              <a:rPr sz="2800"/>
              <a:t>（三）熔融金属铸造环节未设置紧急排放和应急储存设施的（倾动式熔炼炉、倾动式保温炉、倾动式熔保一体炉、带保温炉的固定式熔炼炉除外）；</a:t>
            </a:r>
          </a:p>
          <a:p>
            <a:r>
              <a:rPr sz="2800"/>
              <a:t>（四）采用水冷冷却的冶炼炉窑、铸造机（铝加工深井铸造工艺的结晶器除外）、加热炉未设置应急水源的；</a:t>
            </a:r>
          </a:p>
        </p:txBody>
      </p:sp>
    </p:spTree>
  </p:cSld>
  <p:clrMapOvr>
    <a:masterClrMapping/>
  </p:clrMapOvr>
  <mc:AlternateContent xmlns:mc="http://schemas.openxmlformats.org/markup-compatibility/2006" xmlns:p14="http://schemas.microsoft.com/office/powerpoint/2010/main">
    <mc:Choice Requires="p14">
      <p:transition spd="slow" p14:dur="2000" advClick="0" advTm="1000">
        <p14:prism isContent="1" isInverted="1"/>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300" fill="hold"/>
                                        <p:tgtEl>
                                          <p:spTgt spid="44"/>
                                        </p:tgtEl>
                                        <p:attrNameLst>
                                          <p:attrName>ppt_x</p:attrName>
                                        </p:attrNameLst>
                                      </p:cBhvr>
                                      <p:tavLst>
                                        <p:tav tm="0">
                                          <p:val>
                                            <p:strVal val="0-#ppt_w/2"/>
                                          </p:val>
                                        </p:tav>
                                        <p:tav tm="100000">
                                          <p:val>
                                            <p:strVal val="#ppt_x"/>
                                          </p:val>
                                        </p:tav>
                                      </p:tavLst>
                                    </p:anim>
                                    <p:anim calcmode="lin" valueType="num">
                                      <p:cBhvr additive="base">
                                        <p:cTn id="8" dur="3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bldLvl="0" animBg="1" autoUpdateAnimBg="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788274" y="307455"/>
            <a:ext cx="10293013" cy="953135"/>
          </a:xfrm>
          <a:prstGeom prst="rect">
            <a:avLst/>
          </a:prstGeom>
          <a:noFill/>
        </p:spPr>
        <p:txBody>
          <a:bodyPr wrap="square" rtlCol="0">
            <a:spAutoFit/>
          </a:bodyPr>
          <a:lstStyle/>
          <a:p>
            <a:r>
              <a:rPr lang="en-US" altLang="zh-CN" sz="2800" b="1" dirty="0" smtClean="0">
                <a:sym typeface="+mn-ea"/>
              </a:rPr>
              <a:t>2.6</a:t>
            </a:r>
            <a:r>
              <a:rPr sz="2800" b="1" dirty="0" smtClean="0"/>
              <a:t>应急管理部第10号</a:t>
            </a:r>
            <a:r>
              <a:rPr sz="2800" b="1" dirty="0" smtClean="0">
                <a:sym typeface="+mn-ea"/>
              </a:rPr>
              <a:t>令《工贸企业重大事故隐患判定标准》</a:t>
            </a:r>
            <a:r>
              <a:rPr lang="zh-CN" altLang="en-US" sz="2800" b="1" dirty="0" smtClean="0"/>
              <a:t>。自</a:t>
            </a:r>
            <a:r>
              <a:rPr lang="en-US" altLang="zh-CN" sz="2800" b="1" dirty="0" smtClean="0"/>
              <a:t>2023</a:t>
            </a:r>
            <a:r>
              <a:rPr lang="zh-CN" altLang="en-US" sz="2800" b="1" dirty="0" smtClean="0"/>
              <a:t>年</a:t>
            </a:r>
            <a:r>
              <a:rPr lang="en-US" altLang="zh-CN" sz="2800" b="1" dirty="0" smtClean="0"/>
              <a:t>5</a:t>
            </a:r>
            <a:r>
              <a:rPr lang="zh-CN" altLang="en-US" sz="2800" b="1" dirty="0" smtClean="0"/>
              <a:t>月</a:t>
            </a:r>
            <a:r>
              <a:rPr lang="en-US" altLang="zh-CN" sz="2800" b="1" dirty="0" smtClean="0"/>
              <a:t>15</a:t>
            </a:r>
            <a:r>
              <a:rPr lang="zh-CN" altLang="en-US" sz="2800" b="1" dirty="0" smtClean="0"/>
              <a:t>日起实施</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五边形 2"/>
          <p:cNvSpPr>
            <a:spLocks noChangeArrowheads="1"/>
          </p:cNvSpPr>
          <p:nvPr/>
        </p:nvSpPr>
        <p:spPr bwMode="auto">
          <a:xfrm>
            <a:off x="0" y="317501"/>
            <a:ext cx="698227"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0" tIns="45700" rIns="91400" bIns="45700"/>
          <a:lstStyle/>
          <a:p>
            <a:endParaRPr lang="zh-CN" altLang="en-US"/>
          </a:p>
        </p:txBody>
      </p:sp>
      <p:sp>
        <p:nvSpPr>
          <p:cNvPr id="4" name="文本框 3"/>
          <p:cNvSpPr txBox="1"/>
          <p:nvPr>
            <p:custDataLst>
              <p:tags r:id="rId1"/>
            </p:custDataLst>
          </p:nvPr>
        </p:nvSpPr>
        <p:spPr>
          <a:xfrm>
            <a:off x="457200" y="1347470"/>
            <a:ext cx="11265535" cy="5569585"/>
          </a:xfrm>
          <a:prstGeom prst="rect">
            <a:avLst/>
          </a:prstGeom>
          <a:noFill/>
        </p:spPr>
        <p:txBody>
          <a:bodyPr wrap="square" rtlCol="0">
            <a:spAutoFit/>
          </a:bodyPr>
          <a:lstStyle/>
          <a:p>
            <a:r>
              <a:rPr sz="2000"/>
              <a:t>第五条  有色企业有下列情形之一的，应当判定为重大事故隐患：</a:t>
            </a:r>
          </a:p>
          <a:p>
            <a:r>
              <a:rPr sz="2800"/>
              <a:t>（五）熔融金属冶炼炉窑的闭路循环水冷元件未设置出水温度、进出水流量差监测报警装置，或者开路水冷元件未设置进水流量、压力监测报警装置，或者未监测开路水冷元件出水温度的；</a:t>
            </a:r>
          </a:p>
          <a:p>
            <a:r>
              <a:rPr sz="2800"/>
              <a:t>（六）铝加工深井铸造工艺的结晶器冷却水系统未设置进水压力、进水流量监测报警装置，或者监测报警装置未与快速切断阀、紧急排放阀、流槽断开装置联锁，或者监测报警装置未与倾动式浇铸炉控制系统联锁的；</a:t>
            </a:r>
          </a:p>
          <a:p>
            <a:r>
              <a:rPr sz="2800"/>
              <a:t>（七）铝加工深井铸造工艺的浇铸炉铝液出口流槽、流槽与模盘（分配流槽）入口连接处未设置液位监测报警装置，或者固定式浇铸炉的铝液出口未设置机械锁紧装置的；</a:t>
            </a:r>
          </a:p>
          <a:p>
            <a:endParaRPr sz="2800"/>
          </a:p>
          <a:p>
            <a:endParaRPr sz="2800"/>
          </a:p>
        </p:txBody>
      </p:sp>
    </p:spTree>
  </p:cSld>
  <p:clrMapOvr>
    <a:masterClrMapping/>
  </p:clrMapOvr>
  <mc:AlternateContent xmlns:mc="http://schemas.openxmlformats.org/markup-compatibility/2006" xmlns:p14="http://schemas.microsoft.com/office/powerpoint/2010/main">
    <mc:Choice Requires="p14">
      <p:transition spd="slow" p14:dur="2000" advClick="0" advTm="1000">
        <p14:prism isContent="1" isInverted="1"/>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300" fill="hold"/>
                                        <p:tgtEl>
                                          <p:spTgt spid="44"/>
                                        </p:tgtEl>
                                        <p:attrNameLst>
                                          <p:attrName>ppt_x</p:attrName>
                                        </p:attrNameLst>
                                      </p:cBhvr>
                                      <p:tavLst>
                                        <p:tav tm="0">
                                          <p:val>
                                            <p:strVal val="0-#ppt_w/2"/>
                                          </p:val>
                                        </p:tav>
                                        <p:tav tm="100000">
                                          <p:val>
                                            <p:strVal val="#ppt_x"/>
                                          </p:val>
                                        </p:tav>
                                      </p:tavLst>
                                    </p:anim>
                                    <p:anim calcmode="lin" valueType="num">
                                      <p:cBhvr additive="base">
                                        <p:cTn id="8" dur="3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bldLvl="0" animBg="1" autoUpdateAnimBg="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788274" y="307455"/>
            <a:ext cx="10293013" cy="953135"/>
          </a:xfrm>
          <a:prstGeom prst="rect">
            <a:avLst/>
          </a:prstGeom>
          <a:noFill/>
        </p:spPr>
        <p:txBody>
          <a:bodyPr wrap="square" rtlCol="0">
            <a:spAutoFit/>
          </a:bodyPr>
          <a:lstStyle/>
          <a:p>
            <a:r>
              <a:rPr lang="en-US" altLang="zh-CN" sz="2800" b="1" dirty="0" smtClean="0">
                <a:sym typeface="+mn-ea"/>
              </a:rPr>
              <a:t>2.6</a:t>
            </a:r>
            <a:r>
              <a:rPr sz="2800" b="1" dirty="0" smtClean="0"/>
              <a:t>应急管理部第10号</a:t>
            </a:r>
            <a:r>
              <a:rPr sz="2800" b="1" dirty="0" smtClean="0">
                <a:sym typeface="+mn-ea"/>
              </a:rPr>
              <a:t>令《工贸企业重大事故隐患判定标准》</a:t>
            </a:r>
            <a:r>
              <a:rPr lang="zh-CN" altLang="en-US" sz="2800" b="1" dirty="0" smtClean="0"/>
              <a:t>。自</a:t>
            </a:r>
            <a:r>
              <a:rPr lang="en-US" altLang="zh-CN" sz="2800" b="1" dirty="0" smtClean="0"/>
              <a:t>2023</a:t>
            </a:r>
            <a:r>
              <a:rPr lang="zh-CN" altLang="en-US" sz="2800" b="1" dirty="0" smtClean="0"/>
              <a:t>年</a:t>
            </a:r>
            <a:r>
              <a:rPr lang="en-US" altLang="zh-CN" sz="2800" b="1" dirty="0" smtClean="0"/>
              <a:t>5</a:t>
            </a:r>
            <a:r>
              <a:rPr lang="zh-CN" altLang="en-US" sz="2800" b="1" dirty="0" smtClean="0"/>
              <a:t>月</a:t>
            </a:r>
            <a:r>
              <a:rPr lang="en-US" altLang="zh-CN" sz="2800" b="1" dirty="0" smtClean="0"/>
              <a:t>15</a:t>
            </a:r>
            <a:r>
              <a:rPr lang="zh-CN" altLang="en-US" sz="2800" b="1" dirty="0" smtClean="0"/>
              <a:t>日起实施</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五边形 2"/>
          <p:cNvSpPr>
            <a:spLocks noChangeArrowheads="1"/>
          </p:cNvSpPr>
          <p:nvPr/>
        </p:nvSpPr>
        <p:spPr bwMode="auto">
          <a:xfrm>
            <a:off x="0" y="317501"/>
            <a:ext cx="698227"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0" tIns="45700" rIns="91400" bIns="45700"/>
          <a:lstStyle/>
          <a:p>
            <a:endParaRPr lang="zh-CN" altLang="en-US"/>
          </a:p>
        </p:txBody>
      </p:sp>
      <p:sp>
        <p:nvSpPr>
          <p:cNvPr id="4" name="文本框 3"/>
          <p:cNvSpPr txBox="1"/>
          <p:nvPr>
            <p:custDataLst>
              <p:tags r:id="rId1"/>
            </p:custDataLst>
          </p:nvPr>
        </p:nvSpPr>
        <p:spPr>
          <a:xfrm>
            <a:off x="398780" y="1347470"/>
            <a:ext cx="11337925" cy="4831080"/>
          </a:xfrm>
          <a:prstGeom prst="rect">
            <a:avLst/>
          </a:prstGeom>
          <a:noFill/>
        </p:spPr>
        <p:txBody>
          <a:bodyPr wrap="square" rtlCol="0">
            <a:spAutoFit/>
          </a:bodyPr>
          <a:lstStyle/>
          <a:p>
            <a:r>
              <a:rPr sz="2800"/>
              <a:t>第五条  有色企业有下列情形之一的，应当判定为重大事故隐患：</a:t>
            </a:r>
          </a:p>
          <a:p>
            <a:r>
              <a:rPr sz="2800">
                <a:sym typeface="+mn-ea"/>
              </a:rPr>
              <a:t>（八）铝加工深井铸造工艺的固定式浇铸炉的铝液流槽未设置紧急排放阀，或者流槽与模盘（分配流槽）入口连接处未设置快速切断阀（断开装置），或者流槽与模盘（分配流槽）入口连接处的液位监测报警装置未与快速切断阀（断开装置）、紧急排放阀联锁的；</a:t>
            </a:r>
          </a:p>
          <a:p>
            <a:r>
              <a:rPr sz="2800"/>
              <a:t>（九）铝加工深井铸造工艺的倾动式浇铸炉流槽与模盘（分配流槽）入口连接处未设置快速切断阀（断开装置），或者流槽与模盘（分配流槽）入口连接处的液位监测报警装置未与浇铸炉倾动控制系统、快速切断阀（断开装置）联锁的；</a:t>
            </a:r>
          </a:p>
          <a:p>
            <a:r>
              <a:rPr sz="2800"/>
              <a:t>（十）铝加工深井铸造机钢丝卷扬系统选用非钢芯钢丝绳，或者未落实钢丝绳定期检查、更换制度的；</a:t>
            </a:r>
          </a:p>
        </p:txBody>
      </p:sp>
    </p:spTree>
  </p:cSld>
  <p:clrMapOvr>
    <a:masterClrMapping/>
  </p:clrMapOvr>
  <mc:AlternateContent xmlns:mc="http://schemas.openxmlformats.org/markup-compatibility/2006" xmlns:p14="http://schemas.microsoft.com/office/powerpoint/2010/main">
    <mc:Choice Requires="p14">
      <p:transition spd="slow" p14:dur="2000" advClick="0" advTm="1000">
        <p14:prism isContent="1" isInverted="1"/>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300" fill="hold"/>
                                        <p:tgtEl>
                                          <p:spTgt spid="44"/>
                                        </p:tgtEl>
                                        <p:attrNameLst>
                                          <p:attrName>ppt_x</p:attrName>
                                        </p:attrNameLst>
                                      </p:cBhvr>
                                      <p:tavLst>
                                        <p:tav tm="0">
                                          <p:val>
                                            <p:strVal val="0-#ppt_w/2"/>
                                          </p:val>
                                        </p:tav>
                                        <p:tav tm="100000">
                                          <p:val>
                                            <p:strVal val="#ppt_x"/>
                                          </p:val>
                                        </p:tav>
                                      </p:tavLst>
                                    </p:anim>
                                    <p:anim calcmode="lin" valueType="num">
                                      <p:cBhvr additive="base">
                                        <p:cTn id="8" dur="3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bldLvl="0" animBg="1" autoUpdateAnimBg="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788274" y="307455"/>
            <a:ext cx="10293013" cy="953135"/>
          </a:xfrm>
          <a:prstGeom prst="rect">
            <a:avLst/>
          </a:prstGeom>
          <a:noFill/>
        </p:spPr>
        <p:txBody>
          <a:bodyPr wrap="square" rtlCol="0">
            <a:spAutoFit/>
          </a:bodyPr>
          <a:lstStyle/>
          <a:p>
            <a:r>
              <a:rPr lang="en-US" altLang="zh-CN" sz="2800" b="1" dirty="0" smtClean="0">
                <a:sym typeface="+mn-ea"/>
              </a:rPr>
              <a:t>2.6</a:t>
            </a:r>
            <a:r>
              <a:rPr sz="2800" b="1" dirty="0" smtClean="0"/>
              <a:t>应急管理部第10号</a:t>
            </a:r>
            <a:r>
              <a:rPr sz="2800" b="1" dirty="0" smtClean="0">
                <a:sym typeface="+mn-ea"/>
              </a:rPr>
              <a:t>令《工贸企业重大事故隐患判定标准》</a:t>
            </a:r>
            <a:r>
              <a:rPr lang="zh-CN" altLang="en-US" sz="2800" b="1" dirty="0" smtClean="0"/>
              <a:t>。自</a:t>
            </a:r>
            <a:r>
              <a:rPr lang="en-US" altLang="zh-CN" sz="2800" b="1" dirty="0" smtClean="0"/>
              <a:t>2023</a:t>
            </a:r>
            <a:r>
              <a:rPr lang="zh-CN" altLang="en-US" sz="2800" b="1" dirty="0" smtClean="0"/>
              <a:t>年</a:t>
            </a:r>
            <a:r>
              <a:rPr lang="en-US" altLang="zh-CN" sz="2800" b="1" dirty="0" smtClean="0"/>
              <a:t>5</a:t>
            </a:r>
            <a:r>
              <a:rPr lang="zh-CN" altLang="en-US" sz="2800" b="1" dirty="0" smtClean="0"/>
              <a:t>月</a:t>
            </a:r>
            <a:r>
              <a:rPr lang="en-US" altLang="zh-CN" sz="2800" b="1" dirty="0" smtClean="0"/>
              <a:t>15</a:t>
            </a:r>
            <a:r>
              <a:rPr lang="zh-CN" altLang="en-US" sz="2800" b="1" dirty="0" smtClean="0"/>
              <a:t>日起实施</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五边形 2"/>
          <p:cNvSpPr>
            <a:spLocks noChangeArrowheads="1"/>
          </p:cNvSpPr>
          <p:nvPr/>
        </p:nvSpPr>
        <p:spPr bwMode="auto">
          <a:xfrm>
            <a:off x="0" y="317501"/>
            <a:ext cx="698227"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0" tIns="45700" rIns="91400" bIns="45700"/>
          <a:lstStyle/>
          <a:p>
            <a:endParaRPr lang="zh-CN" altLang="en-US"/>
          </a:p>
        </p:txBody>
      </p:sp>
      <p:sp>
        <p:nvSpPr>
          <p:cNvPr id="4" name="文本框 3"/>
          <p:cNvSpPr txBox="1"/>
          <p:nvPr>
            <p:custDataLst>
              <p:tags r:id="rId1"/>
            </p:custDataLst>
          </p:nvPr>
        </p:nvSpPr>
        <p:spPr>
          <a:xfrm>
            <a:off x="398780" y="1347470"/>
            <a:ext cx="11337925" cy="4831080"/>
          </a:xfrm>
          <a:prstGeom prst="rect">
            <a:avLst/>
          </a:prstGeom>
          <a:noFill/>
        </p:spPr>
        <p:txBody>
          <a:bodyPr wrap="square" rtlCol="0">
            <a:spAutoFit/>
          </a:bodyPr>
          <a:lstStyle/>
          <a:p>
            <a:r>
              <a:rPr sz="2800"/>
              <a:t>第五条  有色企业有下列情形之一的，应当判定为重大事故隐患：</a:t>
            </a:r>
          </a:p>
          <a:p>
            <a:r>
              <a:rPr sz="2800"/>
              <a:t>（十一）可能发生</a:t>
            </a:r>
            <a:r>
              <a:rPr sz="2800">
                <a:solidFill>
                  <a:srgbClr val="FF0000"/>
                </a:solidFill>
              </a:rPr>
              <a:t>一氧化碳、砷化氢、氯气、硫化氢等4种有毒气体泄漏、积聚的场所和部位未设置固定式气体浓度监测报警装置</a:t>
            </a:r>
            <a:r>
              <a:rPr sz="2800"/>
              <a:t>，或者</a:t>
            </a:r>
            <a:r>
              <a:rPr sz="2800">
                <a:solidFill>
                  <a:srgbClr val="FF0000"/>
                </a:solidFill>
              </a:rPr>
              <a:t>监测数据未接入24小时有人值守场所</a:t>
            </a:r>
            <a:r>
              <a:rPr sz="2800"/>
              <a:t>，或者未对可能有砷化氢气体的场所和部位采取同等效果的检测措施的；</a:t>
            </a:r>
          </a:p>
          <a:p>
            <a:r>
              <a:rPr sz="2800"/>
              <a:t>（十二）</a:t>
            </a:r>
            <a:r>
              <a:rPr sz="2800">
                <a:solidFill>
                  <a:srgbClr val="FF0000"/>
                </a:solidFill>
              </a:rPr>
              <a:t>使用煤气（天然气）并强制送风的燃烧装置的燃气总管未设置压力监测报警装置，或者监测报警装置未与紧急自动切断装置联锁的</a:t>
            </a:r>
            <a:r>
              <a:rPr sz="2800"/>
              <a:t>；</a:t>
            </a:r>
          </a:p>
          <a:p>
            <a:r>
              <a:rPr sz="2800"/>
              <a:t>（十三）正压煤气输配管线水封式排水器的最高封堵煤气压力小于30kPa，或者同一煤气管道隔断装置的两侧共用一个排水器，或者不同煤气管道排水器上部的排水管连通，或者不同介质的煤气管道共用一个排水器的。</a:t>
            </a:r>
          </a:p>
        </p:txBody>
      </p:sp>
    </p:spTree>
  </p:cSld>
  <p:clrMapOvr>
    <a:masterClrMapping/>
  </p:clrMapOvr>
  <mc:AlternateContent xmlns:mc="http://schemas.openxmlformats.org/markup-compatibility/2006" xmlns:p14="http://schemas.microsoft.com/office/powerpoint/2010/main">
    <mc:Choice Requires="p14">
      <p:transition spd="slow" p14:dur="2000" advClick="0" advTm="1000">
        <p14:prism isContent="1" isInverted="1"/>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300" fill="hold"/>
                                        <p:tgtEl>
                                          <p:spTgt spid="44"/>
                                        </p:tgtEl>
                                        <p:attrNameLst>
                                          <p:attrName>ppt_x</p:attrName>
                                        </p:attrNameLst>
                                      </p:cBhvr>
                                      <p:tavLst>
                                        <p:tav tm="0">
                                          <p:val>
                                            <p:strVal val="0-#ppt_w/2"/>
                                          </p:val>
                                        </p:tav>
                                        <p:tav tm="100000">
                                          <p:val>
                                            <p:strVal val="#ppt_x"/>
                                          </p:val>
                                        </p:tav>
                                      </p:tavLst>
                                    </p:anim>
                                    <p:anim calcmode="lin" valueType="num">
                                      <p:cBhvr additive="base">
                                        <p:cTn id="8" dur="3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bldLvl="0" animBg="1" autoUpdateAnimBg="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788274" y="307455"/>
            <a:ext cx="10293013" cy="953135"/>
          </a:xfrm>
          <a:prstGeom prst="rect">
            <a:avLst/>
          </a:prstGeom>
          <a:noFill/>
        </p:spPr>
        <p:txBody>
          <a:bodyPr wrap="square" rtlCol="0">
            <a:spAutoFit/>
          </a:bodyPr>
          <a:lstStyle/>
          <a:p>
            <a:r>
              <a:rPr lang="en-US" altLang="zh-CN" sz="2800" b="1" dirty="0" smtClean="0">
                <a:sym typeface="+mn-ea"/>
              </a:rPr>
              <a:t>2.6</a:t>
            </a:r>
            <a:r>
              <a:rPr sz="2800" b="1" dirty="0" smtClean="0"/>
              <a:t>应急管理部第10号</a:t>
            </a:r>
            <a:r>
              <a:rPr sz="2800" b="1" dirty="0" smtClean="0">
                <a:sym typeface="+mn-ea"/>
              </a:rPr>
              <a:t>令《工贸企业重大事故隐患判定标准》</a:t>
            </a:r>
            <a:r>
              <a:rPr lang="zh-CN" altLang="en-US" sz="2800" b="1" dirty="0" smtClean="0"/>
              <a:t>。自</a:t>
            </a:r>
            <a:r>
              <a:rPr lang="en-US" altLang="zh-CN" sz="2800" b="1" dirty="0" smtClean="0"/>
              <a:t>2023</a:t>
            </a:r>
            <a:r>
              <a:rPr lang="zh-CN" altLang="en-US" sz="2800" b="1" dirty="0" smtClean="0"/>
              <a:t>年</a:t>
            </a:r>
            <a:r>
              <a:rPr lang="en-US" altLang="zh-CN" sz="2800" b="1" dirty="0" smtClean="0"/>
              <a:t>5</a:t>
            </a:r>
            <a:r>
              <a:rPr lang="zh-CN" altLang="en-US" sz="2800" b="1" dirty="0" smtClean="0"/>
              <a:t>月</a:t>
            </a:r>
            <a:r>
              <a:rPr lang="en-US" altLang="zh-CN" sz="2800" b="1" dirty="0" smtClean="0"/>
              <a:t>15</a:t>
            </a:r>
            <a:r>
              <a:rPr lang="zh-CN" altLang="en-US" sz="2800" b="1" dirty="0" smtClean="0"/>
              <a:t>日起实施</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五边形 2"/>
          <p:cNvSpPr>
            <a:spLocks noChangeArrowheads="1"/>
          </p:cNvSpPr>
          <p:nvPr/>
        </p:nvSpPr>
        <p:spPr bwMode="auto">
          <a:xfrm>
            <a:off x="0" y="317501"/>
            <a:ext cx="698227"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0" tIns="45700" rIns="91400" bIns="45700"/>
          <a:lstStyle/>
          <a:p>
            <a:endParaRPr lang="zh-CN" altLang="en-US"/>
          </a:p>
        </p:txBody>
      </p:sp>
      <p:sp>
        <p:nvSpPr>
          <p:cNvPr id="4" name="文本框 3"/>
          <p:cNvSpPr txBox="1"/>
          <p:nvPr>
            <p:custDataLst>
              <p:tags r:id="rId1"/>
            </p:custDataLst>
          </p:nvPr>
        </p:nvSpPr>
        <p:spPr>
          <a:xfrm>
            <a:off x="398780" y="1347470"/>
            <a:ext cx="11337925" cy="5262245"/>
          </a:xfrm>
          <a:prstGeom prst="rect">
            <a:avLst/>
          </a:prstGeom>
          <a:noFill/>
        </p:spPr>
        <p:txBody>
          <a:bodyPr wrap="square" rtlCol="0">
            <a:spAutoFit/>
          </a:bodyPr>
          <a:lstStyle/>
          <a:p>
            <a:r>
              <a:rPr sz="2800"/>
              <a:t>第七条  机械企业有下列情形之一的，应当判定为重大事故隐患：</a:t>
            </a:r>
          </a:p>
          <a:p>
            <a:r>
              <a:rPr sz="2800"/>
              <a:t>（一）会议室、活动室、休息室、更衣室、交接班室等5类人员聚集场所设置在熔融金属吊运跨或者浇注跨的地坪区域内的；</a:t>
            </a:r>
          </a:p>
          <a:p>
            <a:r>
              <a:rPr sz="2800"/>
              <a:t>（二）铸造用熔炼炉、精炼炉、保温炉未设置紧急排放和应急储存设施的；</a:t>
            </a:r>
          </a:p>
          <a:p>
            <a:r>
              <a:rPr sz="2800"/>
              <a:t>（三）生产期间铸造用熔炼炉、精炼炉、保温炉的炉底、炉坑和事故坑，以及熔融金属泄漏、喷溅影响范围内的炉前平台、炉基区域、造型地坑、浇注作业坑和熔融金属转运通道等8类区域存在积水的；</a:t>
            </a:r>
          </a:p>
          <a:p>
            <a:r>
              <a:rPr sz="2800">
                <a:sym typeface="+mn-ea"/>
              </a:rPr>
              <a:t>（四）铸造用熔炼炉、精炼炉、压铸机、氧枪的冷却水系统未设置出水温度、进出水流量差监测报警装置，或者监测报警装置未与熔融金属加热、输送控制系统联锁的；</a:t>
            </a:r>
            <a:endParaRPr sz="2800"/>
          </a:p>
          <a:p>
            <a:endParaRPr sz="2800"/>
          </a:p>
        </p:txBody>
      </p:sp>
    </p:spTree>
  </p:cSld>
  <p:clrMapOvr>
    <a:masterClrMapping/>
  </p:clrMapOvr>
  <mc:AlternateContent xmlns:mc="http://schemas.openxmlformats.org/markup-compatibility/2006" xmlns:p14="http://schemas.microsoft.com/office/powerpoint/2010/main">
    <mc:Choice Requires="p14">
      <p:transition spd="slow" p14:dur="2000" advClick="0" advTm="1000">
        <p14:prism isContent="1" isInverted="1"/>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300" fill="hold"/>
                                        <p:tgtEl>
                                          <p:spTgt spid="44"/>
                                        </p:tgtEl>
                                        <p:attrNameLst>
                                          <p:attrName>ppt_x</p:attrName>
                                        </p:attrNameLst>
                                      </p:cBhvr>
                                      <p:tavLst>
                                        <p:tav tm="0">
                                          <p:val>
                                            <p:strVal val="0-#ppt_w/2"/>
                                          </p:val>
                                        </p:tav>
                                        <p:tav tm="100000">
                                          <p:val>
                                            <p:strVal val="#ppt_x"/>
                                          </p:val>
                                        </p:tav>
                                      </p:tavLst>
                                    </p:anim>
                                    <p:anim calcmode="lin" valueType="num">
                                      <p:cBhvr additive="base">
                                        <p:cTn id="8" dur="3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bldLvl="0" animBg="1" autoUpdateAnimBg="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788274" y="307455"/>
            <a:ext cx="10293013" cy="953135"/>
          </a:xfrm>
          <a:prstGeom prst="rect">
            <a:avLst/>
          </a:prstGeom>
          <a:noFill/>
        </p:spPr>
        <p:txBody>
          <a:bodyPr wrap="square" rtlCol="0">
            <a:spAutoFit/>
          </a:bodyPr>
          <a:lstStyle/>
          <a:p>
            <a:r>
              <a:rPr lang="en-US" altLang="zh-CN" sz="2800" b="1" dirty="0" smtClean="0">
                <a:sym typeface="+mn-ea"/>
              </a:rPr>
              <a:t>2.6</a:t>
            </a:r>
            <a:r>
              <a:rPr sz="2800" b="1" dirty="0" smtClean="0"/>
              <a:t>应急管理部第10号</a:t>
            </a:r>
            <a:r>
              <a:rPr sz="2800" b="1" dirty="0" smtClean="0">
                <a:sym typeface="+mn-ea"/>
              </a:rPr>
              <a:t>令《工贸企业重大事故隐患判定标准》</a:t>
            </a:r>
            <a:r>
              <a:rPr lang="zh-CN" altLang="en-US" sz="2800" b="1" dirty="0" smtClean="0"/>
              <a:t>。自</a:t>
            </a:r>
            <a:r>
              <a:rPr lang="en-US" altLang="zh-CN" sz="2800" b="1" dirty="0" smtClean="0"/>
              <a:t>2023</a:t>
            </a:r>
            <a:r>
              <a:rPr lang="zh-CN" altLang="en-US" sz="2800" b="1" dirty="0" smtClean="0"/>
              <a:t>年</a:t>
            </a:r>
            <a:r>
              <a:rPr lang="en-US" altLang="zh-CN" sz="2800" b="1" dirty="0" smtClean="0"/>
              <a:t>5</a:t>
            </a:r>
            <a:r>
              <a:rPr lang="zh-CN" altLang="en-US" sz="2800" b="1" dirty="0" smtClean="0"/>
              <a:t>月</a:t>
            </a:r>
            <a:r>
              <a:rPr lang="en-US" altLang="zh-CN" sz="2800" b="1" dirty="0" smtClean="0"/>
              <a:t>15</a:t>
            </a:r>
            <a:r>
              <a:rPr lang="zh-CN" altLang="en-US" sz="2800" b="1" dirty="0" smtClean="0"/>
              <a:t>日起实施</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五边形 2"/>
          <p:cNvSpPr>
            <a:spLocks noChangeArrowheads="1"/>
          </p:cNvSpPr>
          <p:nvPr/>
        </p:nvSpPr>
        <p:spPr bwMode="auto">
          <a:xfrm>
            <a:off x="0" y="317501"/>
            <a:ext cx="698227"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0" tIns="45700" rIns="91400" bIns="45700"/>
          <a:lstStyle/>
          <a:p>
            <a:endParaRPr lang="zh-CN" altLang="en-US"/>
          </a:p>
        </p:txBody>
      </p:sp>
      <p:sp>
        <p:nvSpPr>
          <p:cNvPr id="4" name="文本框 3"/>
          <p:cNvSpPr txBox="1"/>
          <p:nvPr>
            <p:custDataLst>
              <p:tags r:id="rId1"/>
            </p:custDataLst>
          </p:nvPr>
        </p:nvSpPr>
        <p:spPr>
          <a:xfrm>
            <a:off x="398780" y="1347470"/>
            <a:ext cx="11337925" cy="4399915"/>
          </a:xfrm>
          <a:prstGeom prst="rect">
            <a:avLst/>
          </a:prstGeom>
          <a:noFill/>
        </p:spPr>
        <p:txBody>
          <a:bodyPr wrap="square" rtlCol="0">
            <a:spAutoFit/>
          </a:bodyPr>
          <a:lstStyle/>
          <a:p>
            <a:r>
              <a:rPr sz="2800"/>
              <a:t>第七条  机械企业有下列情形之一的，应当判定为重大事故隐患：</a:t>
            </a:r>
          </a:p>
          <a:p>
            <a:endParaRPr sz="2800"/>
          </a:p>
          <a:p>
            <a:r>
              <a:rPr sz="2800"/>
              <a:t>（五）</a:t>
            </a:r>
            <a:r>
              <a:rPr sz="2800">
                <a:solidFill>
                  <a:srgbClr val="FF0000"/>
                </a:solidFill>
              </a:rPr>
              <a:t>使用煤气（天然气）的燃烧装置的燃气总管</a:t>
            </a:r>
            <a:r>
              <a:rPr sz="2800"/>
              <a:t>未设置管道压力监测报警装置，或者监测报警装置</a:t>
            </a:r>
            <a:r>
              <a:rPr sz="2800">
                <a:solidFill>
                  <a:srgbClr val="FF0000"/>
                </a:solidFill>
              </a:rPr>
              <a:t>未与紧急自动切断装置联锁</a:t>
            </a:r>
            <a:r>
              <a:rPr sz="2800"/>
              <a:t>，或者燃烧装置</a:t>
            </a:r>
            <a:r>
              <a:rPr sz="2800">
                <a:solidFill>
                  <a:srgbClr val="FF0000"/>
                </a:solidFill>
              </a:rPr>
              <a:t>未设置火焰监测和熄火保护系统</a:t>
            </a:r>
            <a:r>
              <a:rPr sz="2800"/>
              <a:t>的；</a:t>
            </a:r>
          </a:p>
          <a:p>
            <a:endParaRPr sz="2800"/>
          </a:p>
          <a:p>
            <a:r>
              <a:rPr sz="2800"/>
              <a:t>1、名词解释：“燃烧装置的燃气总管”是指以煤气（天然气）为燃料的烘烤器、熔炼炉、精炼炉、保温炉、加热炉、退火炉、热处理炉等单台设备的煤气（天然气）入口总管道。</a:t>
            </a:r>
          </a:p>
          <a:p>
            <a:endParaRPr sz="2800"/>
          </a:p>
        </p:txBody>
      </p:sp>
    </p:spTree>
  </p:cSld>
  <p:clrMapOvr>
    <a:masterClrMapping/>
  </p:clrMapOvr>
  <mc:AlternateContent xmlns:mc="http://schemas.openxmlformats.org/markup-compatibility/2006" xmlns:p14="http://schemas.microsoft.com/office/powerpoint/2010/main">
    <mc:Choice Requires="p14">
      <p:transition spd="slow" p14:dur="2000" advClick="0" advTm="1000">
        <p14:prism isContent="1" isInverted="1"/>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300" fill="hold"/>
                                        <p:tgtEl>
                                          <p:spTgt spid="44"/>
                                        </p:tgtEl>
                                        <p:attrNameLst>
                                          <p:attrName>ppt_x</p:attrName>
                                        </p:attrNameLst>
                                      </p:cBhvr>
                                      <p:tavLst>
                                        <p:tav tm="0">
                                          <p:val>
                                            <p:strVal val="0-#ppt_w/2"/>
                                          </p:val>
                                        </p:tav>
                                        <p:tav tm="100000">
                                          <p:val>
                                            <p:strVal val="#ppt_x"/>
                                          </p:val>
                                        </p:tav>
                                      </p:tavLst>
                                    </p:anim>
                                    <p:anim calcmode="lin" valueType="num">
                                      <p:cBhvr additive="base">
                                        <p:cTn id="8" dur="3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bldLvl="0" animBg="1" autoUpdateAnimBg="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788274" y="307455"/>
            <a:ext cx="10293013" cy="953135"/>
          </a:xfrm>
          <a:prstGeom prst="rect">
            <a:avLst/>
          </a:prstGeom>
          <a:noFill/>
        </p:spPr>
        <p:txBody>
          <a:bodyPr wrap="square" rtlCol="0">
            <a:spAutoFit/>
          </a:bodyPr>
          <a:lstStyle/>
          <a:p>
            <a:r>
              <a:rPr lang="en-US" altLang="zh-CN" sz="2800" b="1" dirty="0" smtClean="0">
                <a:sym typeface="+mn-ea"/>
              </a:rPr>
              <a:t>2.6</a:t>
            </a:r>
            <a:r>
              <a:rPr sz="2800" b="1" dirty="0" smtClean="0"/>
              <a:t>应急管理部第10号</a:t>
            </a:r>
            <a:r>
              <a:rPr sz="2800" b="1" dirty="0" smtClean="0">
                <a:sym typeface="+mn-ea"/>
              </a:rPr>
              <a:t>令《工贸企业重大事故隐患判定标准》</a:t>
            </a:r>
            <a:r>
              <a:rPr lang="zh-CN" altLang="en-US" sz="2800" b="1" dirty="0" smtClean="0"/>
              <a:t>。自</a:t>
            </a:r>
            <a:r>
              <a:rPr lang="en-US" altLang="zh-CN" sz="2800" b="1" dirty="0" smtClean="0"/>
              <a:t>2023</a:t>
            </a:r>
            <a:r>
              <a:rPr lang="zh-CN" altLang="en-US" sz="2800" b="1" dirty="0" smtClean="0"/>
              <a:t>年</a:t>
            </a:r>
            <a:r>
              <a:rPr lang="en-US" altLang="zh-CN" sz="2800" b="1" dirty="0" smtClean="0"/>
              <a:t>5</a:t>
            </a:r>
            <a:r>
              <a:rPr lang="zh-CN" altLang="en-US" sz="2800" b="1" dirty="0" smtClean="0"/>
              <a:t>月</a:t>
            </a:r>
            <a:r>
              <a:rPr lang="en-US" altLang="zh-CN" sz="2800" b="1" dirty="0" smtClean="0"/>
              <a:t>15</a:t>
            </a:r>
            <a:r>
              <a:rPr lang="zh-CN" altLang="en-US" sz="2800" b="1" dirty="0" smtClean="0"/>
              <a:t>日起实施</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五边形 2"/>
          <p:cNvSpPr>
            <a:spLocks noChangeArrowheads="1"/>
          </p:cNvSpPr>
          <p:nvPr/>
        </p:nvSpPr>
        <p:spPr bwMode="auto">
          <a:xfrm>
            <a:off x="0" y="317501"/>
            <a:ext cx="698227"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0" tIns="45700" rIns="91400" bIns="45700"/>
          <a:lstStyle/>
          <a:p>
            <a:endParaRPr lang="zh-CN" altLang="en-US"/>
          </a:p>
        </p:txBody>
      </p:sp>
      <p:sp>
        <p:nvSpPr>
          <p:cNvPr id="4" name="文本框 3"/>
          <p:cNvSpPr txBox="1"/>
          <p:nvPr>
            <p:custDataLst>
              <p:tags r:id="rId1"/>
            </p:custDataLst>
          </p:nvPr>
        </p:nvSpPr>
        <p:spPr>
          <a:xfrm>
            <a:off x="398780" y="1347470"/>
            <a:ext cx="11337925" cy="2676525"/>
          </a:xfrm>
          <a:prstGeom prst="rect">
            <a:avLst/>
          </a:prstGeom>
          <a:noFill/>
        </p:spPr>
        <p:txBody>
          <a:bodyPr wrap="square" rtlCol="0">
            <a:spAutoFit/>
          </a:bodyPr>
          <a:lstStyle/>
          <a:p>
            <a:r>
              <a:rPr sz="2800"/>
              <a:t>第七条  机械企业有下列情形之一的，应当判定为重大事故隐患：</a:t>
            </a:r>
          </a:p>
          <a:p>
            <a:r>
              <a:rPr sz="2800">
                <a:sym typeface="+mn-ea"/>
              </a:rPr>
              <a:t>2、判定情形：</a:t>
            </a:r>
            <a:endParaRPr sz="2800"/>
          </a:p>
          <a:p>
            <a:r>
              <a:rPr sz="2800">
                <a:sym typeface="+mn-ea"/>
              </a:rPr>
              <a:t>（1）使用煤气（天然气）的燃烧装置的燃气总管</a:t>
            </a:r>
            <a:r>
              <a:rPr sz="2800">
                <a:solidFill>
                  <a:srgbClr val="FF0000"/>
                </a:solidFill>
                <a:sym typeface="+mn-ea"/>
              </a:rPr>
              <a:t>未设置管道压力监测报警装置</a:t>
            </a:r>
            <a:r>
              <a:rPr sz="2800">
                <a:sym typeface="+mn-ea"/>
              </a:rPr>
              <a:t>。（2）使用煤气（天然气）的燃烧装置的燃气总管的压力监测报警装置</a:t>
            </a:r>
            <a:r>
              <a:rPr sz="2800">
                <a:solidFill>
                  <a:srgbClr val="FF0000"/>
                </a:solidFill>
                <a:sym typeface="+mn-ea"/>
              </a:rPr>
              <a:t>未与紧急自动切断装置联锁</a:t>
            </a:r>
            <a:r>
              <a:rPr sz="2800">
                <a:sym typeface="+mn-ea"/>
              </a:rPr>
              <a:t>。（3）使用煤气（天然气）的燃烧装置</a:t>
            </a:r>
            <a:r>
              <a:rPr sz="2800">
                <a:solidFill>
                  <a:srgbClr val="FF0000"/>
                </a:solidFill>
                <a:sym typeface="+mn-ea"/>
              </a:rPr>
              <a:t>未设置火焰监测和熄火保护系统</a:t>
            </a:r>
            <a:r>
              <a:rPr sz="2800">
                <a:sym typeface="+mn-ea"/>
              </a:rPr>
              <a:t>。</a:t>
            </a:r>
            <a:endParaRPr sz="2800"/>
          </a:p>
        </p:txBody>
      </p:sp>
      <p:pic>
        <p:nvPicPr>
          <p:cNvPr id="2" name="图片 1" descr="微信截图_20230628163648"/>
          <p:cNvPicPr>
            <a:picLocks noChangeAspect="1"/>
          </p:cNvPicPr>
          <p:nvPr/>
        </p:nvPicPr>
        <p:blipFill>
          <a:blip r:embed="rId4"/>
          <a:stretch>
            <a:fillRect/>
          </a:stretch>
        </p:blipFill>
        <p:spPr>
          <a:xfrm>
            <a:off x="908685" y="4023995"/>
            <a:ext cx="10172700" cy="263842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Click="0" advTm="1000">
        <p14:prism isContent="1" isInverted="1"/>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300" fill="hold"/>
                                        <p:tgtEl>
                                          <p:spTgt spid="44"/>
                                        </p:tgtEl>
                                        <p:attrNameLst>
                                          <p:attrName>ppt_x</p:attrName>
                                        </p:attrNameLst>
                                      </p:cBhvr>
                                      <p:tavLst>
                                        <p:tav tm="0">
                                          <p:val>
                                            <p:strVal val="0-#ppt_w/2"/>
                                          </p:val>
                                        </p:tav>
                                        <p:tav tm="100000">
                                          <p:val>
                                            <p:strVal val="#ppt_x"/>
                                          </p:val>
                                        </p:tav>
                                      </p:tavLst>
                                    </p:anim>
                                    <p:anim calcmode="lin" valueType="num">
                                      <p:cBhvr additive="base">
                                        <p:cTn id="8" dur="3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bldLvl="0" animBg="1"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894" name="圆角矩形 10"/>
          <p:cNvSpPr/>
          <p:nvPr/>
        </p:nvSpPr>
        <p:spPr>
          <a:xfrm>
            <a:off x="645662" y="574674"/>
            <a:ext cx="8498338" cy="829152"/>
          </a:xfrm>
          <a:prstGeom prst="roundRect">
            <a:avLst>
              <a:gd name="adj" fmla="val 7505"/>
            </a:avLst>
          </a:prstGeom>
          <a:solidFill>
            <a:schemeClr val="tx2"/>
          </a:solidFill>
          <a:ln>
            <a:noFill/>
          </a:ln>
          <a:effectLst>
            <a:outerShdw blurRad="2159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48895" name="矩形 2"/>
          <p:cNvSpPr/>
          <p:nvPr/>
        </p:nvSpPr>
        <p:spPr>
          <a:xfrm>
            <a:off x="1047715" y="789924"/>
            <a:ext cx="7939994" cy="523220"/>
          </a:xfrm>
          <a:prstGeom prst="rect">
            <a:avLst/>
          </a:prstGeom>
        </p:spPr>
        <p:txBody>
          <a:bodyPr wrap="none">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案例</a:t>
            </a:r>
            <a:r>
              <a:rPr lang="en-US" altLang="zh-CN" sz="2800" b="1"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800" b="1"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2023</a:t>
            </a:r>
            <a:r>
              <a:rPr lang="zh-CN" altLang="en-US" sz="2800" b="1"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年江海区电子公司</a:t>
            </a:r>
            <a:r>
              <a:rPr lang="en-US" altLang="zh-CN" sz="2800" b="1"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4.5</a:t>
            </a:r>
            <a:r>
              <a:rPr lang="zh-CN" altLang="en-US" sz="2800" b="1"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一般中毒事故</a:t>
            </a:r>
            <a:endParaRPr lang="zh-CN" altLang="en-US" sz="28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6" name="图片 5" descr="微信图片_20230417213515.jpg"/>
          <p:cNvPicPr>
            <a:picLocks noChangeAspect="1"/>
          </p:cNvPicPr>
          <p:nvPr/>
        </p:nvPicPr>
        <p:blipFill>
          <a:blip r:embed="rId3" cstate="print"/>
          <a:stretch>
            <a:fillRect/>
          </a:stretch>
        </p:blipFill>
        <p:spPr>
          <a:xfrm>
            <a:off x="625099" y="1565328"/>
            <a:ext cx="5388243" cy="4041182"/>
          </a:xfrm>
          <a:prstGeom prst="rect">
            <a:avLst/>
          </a:prstGeom>
        </p:spPr>
      </p:pic>
      <p:pic>
        <p:nvPicPr>
          <p:cNvPr id="7" name="图片 6" descr="微信图片_20230417213701.jpg"/>
          <p:cNvPicPr>
            <a:picLocks noChangeAspect="1"/>
          </p:cNvPicPr>
          <p:nvPr/>
        </p:nvPicPr>
        <p:blipFill>
          <a:blip r:embed="rId4" cstate="print"/>
          <a:stretch>
            <a:fillRect/>
          </a:stretch>
        </p:blipFill>
        <p:spPr>
          <a:xfrm>
            <a:off x="6178656" y="1549830"/>
            <a:ext cx="5414075" cy="406055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switch dir="r"/>
      </p:transition>
    </mc:Choice>
    <mc:Fallback xmlns="">
      <p:transition spd="slow">
        <p:fade/>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788274" y="307455"/>
            <a:ext cx="10293013" cy="953135"/>
          </a:xfrm>
          <a:prstGeom prst="rect">
            <a:avLst/>
          </a:prstGeom>
          <a:noFill/>
        </p:spPr>
        <p:txBody>
          <a:bodyPr wrap="square" rtlCol="0">
            <a:spAutoFit/>
          </a:bodyPr>
          <a:lstStyle/>
          <a:p>
            <a:r>
              <a:rPr lang="en-US" altLang="zh-CN" sz="2800" b="1" dirty="0" smtClean="0">
                <a:sym typeface="+mn-ea"/>
              </a:rPr>
              <a:t>2.6</a:t>
            </a:r>
            <a:r>
              <a:rPr sz="2800" b="1" dirty="0" smtClean="0"/>
              <a:t>应急管理部第10号</a:t>
            </a:r>
            <a:r>
              <a:rPr sz="2800" b="1" dirty="0" smtClean="0">
                <a:sym typeface="+mn-ea"/>
              </a:rPr>
              <a:t>令《工贸企业重大事故隐患判定标准》</a:t>
            </a:r>
            <a:r>
              <a:rPr lang="zh-CN" altLang="en-US" sz="2800" b="1" dirty="0" smtClean="0"/>
              <a:t>。自</a:t>
            </a:r>
            <a:r>
              <a:rPr lang="en-US" altLang="zh-CN" sz="2800" b="1" dirty="0" smtClean="0"/>
              <a:t>2023</a:t>
            </a:r>
            <a:r>
              <a:rPr lang="zh-CN" altLang="en-US" sz="2800" b="1" dirty="0" smtClean="0"/>
              <a:t>年</a:t>
            </a:r>
            <a:r>
              <a:rPr lang="en-US" altLang="zh-CN" sz="2800" b="1" dirty="0" smtClean="0"/>
              <a:t>5</a:t>
            </a:r>
            <a:r>
              <a:rPr lang="zh-CN" altLang="en-US" sz="2800" b="1" dirty="0" smtClean="0"/>
              <a:t>月</a:t>
            </a:r>
            <a:r>
              <a:rPr lang="en-US" altLang="zh-CN" sz="2800" b="1" dirty="0" smtClean="0"/>
              <a:t>15</a:t>
            </a:r>
            <a:r>
              <a:rPr lang="zh-CN" altLang="en-US" sz="2800" b="1" dirty="0" smtClean="0"/>
              <a:t>日起实施</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五边形 2"/>
          <p:cNvSpPr>
            <a:spLocks noChangeArrowheads="1"/>
          </p:cNvSpPr>
          <p:nvPr/>
        </p:nvSpPr>
        <p:spPr bwMode="auto">
          <a:xfrm>
            <a:off x="0" y="317501"/>
            <a:ext cx="698227"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0" tIns="45700" rIns="91400" bIns="45700"/>
          <a:lstStyle/>
          <a:p>
            <a:endParaRPr lang="zh-CN" altLang="en-US"/>
          </a:p>
        </p:txBody>
      </p:sp>
      <p:sp>
        <p:nvSpPr>
          <p:cNvPr id="4" name="文本框 3"/>
          <p:cNvSpPr txBox="1"/>
          <p:nvPr>
            <p:custDataLst>
              <p:tags r:id="rId1"/>
            </p:custDataLst>
          </p:nvPr>
        </p:nvSpPr>
        <p:spPr>
          <a:xfrm>
            <a:off x="398780" y="1347470"/>
            <a:ext cx="11337925" cy="2245360"/>
          </a:xfrm>
          <a:prstGeom prst="rect">
            <a:avLst/>
          </a:prstGeom>
          <a:noFill/>
        </p:spPr>
        <p:txBody>
          <a:bodyPr wrap="square" rtlCol="0">
            <a:spAutoFit/>
          </a:bodyPr>
          <a:lstStyle/>
          <a:p>
            <a:r>
              <a:rPr sz="2800"/>
              <a:t>第七条  机械企业有下列情形之一的，应当判定为重大事故隐患：</a:t>
            </a:r>
          </a:p>
          <a:p>
            <a:r>
              <a:rPr sz="2800"/>
              <a:t>（六）使用可燃性有机溶剂清洗设备设施、工装器具、地面时，未采取防止可燃气体在周边密闭或者半密闭空间内积聚措施的；</a:t>
            </a:r>
          </a:p>
          <a:p>
            <a:r>
              <a:rPr sz="2800"/>
              <a:t>（七）使用</a:t>
            </a:r>
            <a:r>
              <a:rPr sz="2800">
                <a:solidFill>
                  <a:srgbClr val="FF0000"/>
                </a:solidFill>
              </a:rPr>
              <a:t>非水性漆的调漆间、喷漆室未设置固定式可燃气体浓度监测报警装置或者通风设施</a:t>
            </a:r>
            <a:r>
              <a:rPr sz="2800"/>
              <a:t>的。</a:t>
            </a:r>
          </a:p>
        </p:txBody>
      </p:sp>
      <p:pic>
        <p:nvPicPr>
          <p:cNvPr id="2" name="图片 1" descr="微信截图_20230628164058"/>
          <p:cNvPicPr>
            <a:picLocks noChangeAspect="1"/>
          </p:cNvPicPr>
          <p:nvPr/>
        </p:nvPicPr>
        <p:blipFill>
          <a:blip r:embed="rId4"/>
          <a:stretch>
            <a:fillRect/>
          </a:stretch>
        </p:blipFill>
        <p:spPr>
          <a:xfrm>
            <a:off x="1982470" y="3540760"/>
            <a:ext cx="7676515" cy="311594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Click="0" advTm="1000">
        <p14:prism isContent="1" isInverted="1"/>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300" fill="hold"/>
                                        <p:tgtEl>
                                          <p:spTgt spid="44"/>
                                        </p:tgtEl>
                                        <p:attrNameLst>
                                          <p:attrName>ppt_x</p:attrName>
                                        </p:attrNameLst>
                                      </p:cBhvr>
                                      <p:tavLst>
                                        <p:tav tm="0">
                                          <p:val>
                                            <p:strVal val="0-#ppt_w/2"/>
                                          </p:val>
                                        </p:tav>
                                        <p:tav tm="100000">
                                          <p:val>
                                            <p:strVal val="#ppt_x"/>
                                          </p:val>
                                        </p:tav>
                                      </p:tavLst>
                                    </p:anim>
                                    <p:anim calcmode="lin" valueType="num">
                                      <p:cBhvr additive="base">
                                        <p:cTn id="8" dur="3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bldLvl="0" animBg="1" autoUpdateAnimBg="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788274" y="307455"/>
            <a:ext cx="10293013" cy="953135"/>
          </a:xfrm>
          <a:prstGeom prst="rect">
            <a:avLst/>
          </a:prstGeom>
          <a:noFill/>
        </p:spPr>
        <p:txBody>
          <a:bodyPr wrap="square" rtlCol="0">
            <a:spAutoFit/>
          </a:bodyPr>
          <a:lstStyle/>
          <a:p>
            <a:r>
              <a:rPr lang="en-US" altLang="zh-CN" sz="2800" b="1" dirty="0" smtClean="0">
                <a:sym typeface="+mn-ea"/>
              </a:rPr>
              <a:t>2.6</a:t>
            </a:r>
            <a:r>
              <a:rPr sz="2800" b="1" dirty="0" smtClean="0"/>
              <a:t>应急管理部第10号</a:t>
            </a:r>
            <a:r>
              <a:rPr sz="2800" b="1" dirty="0" smtClean="0">
                <a:sym typeface="+mn-ea"/>
              </a:rPr>
              <a:t>令《工贸企业重大事故隐患判定标准》</a:t>
            </a:r>
            <a:r>
              <a:rPr lang="zh-CN" altLang="en-US" sz="2800" b="1" dirty="0" smtClean="0"/>
              <a:t>。自</a:t>
            </a:r>
            <a:r>
              <a:rPr lang="en-US" altLang="zh-CN" sz="2800" b="1" dirty="0" smtClean="0"/>
              <a:t>2023</a:t>
            </a:r>
            <a:r>
              <a:rPr lang="zh-CN" altLang="en-US" sz="2800" b="1" dirty="0" smtClean="0"/>
              <a:t>年</a:t>
            </a:r>
            <a:r>
              <a:rPr lang="en-US" altLang="zh-CN" sz="2800" b="1" dirty="0" smtClean="0"/>
              <a:t>5</a:t>
            </a:r>
            <a:r>
              <a:rPr lang="zh-CN" altLang="en-US" sz="2800" b="1" dirty="0" smtClean="0"/>
              <a:t>月</a:t>
            </a:r>
            <a:r>
              <a:rPr lang="en-US" altLang="zh-CN" sz="2800" b="1" dirty="0" smtClean="0"/>
              <a:t>15</a:t>
            </a:r>
            <a:r>
              <a:rPr lang="zh-CN" altLang="en-US" sz="2800" b="1" dirty="0" smtClean="0"/>
              <a:t>日起实施</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五边形 2"/>
          <p:cNvSpPr>
            <a:spLocks noChangeArrowheads="1"/>
          </p:cNvSpPr>
          <p:nvPr/>
        </p:nvSpPr>
        <p:spPr bwMode="auto">
          <a:xfrm>
            <a:off x="0" y="317501"/>
            <a:ext cx="698227"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0" tIns="45700" rIns="91400" bIns="45700"/>
          <a:lstStyle/>
          <a:p>
            <a:endParaRPr lang="zh-CN" altLang="en-US"/>
          </a:p>
        </p:txBody>
      </p:sp>
      <p:sp>
        <p:nvSpPr>
          <p:cNvPr id="4" name="文本框 3"/>
          <p:cNvSpPr txBox="1"/>
          <p:nvPr>
            <p:custDataLst>
              <p:tags r:id="rId1"/>
            </p:custDataLst>
          </p:nvPr>
        </p:nvSpPr>
        <p:spPr>
          <a:xfrm>
            <a:off x="398780" y="1347470"/>
            <a:ext cx="11337925" cy="2676525"/>
          </a:xfrm>
          <a:prstGeom prst="rect">
            <a:avLst/>
          </a:prstGeom>
          <a:noFill/>
        </p:spPr>
        <p:txBody>
          <a:bodyPr wrap="square" rtlCol="0">
            <a:spAutoFit/>
          </a:bodyPr>
          <a:lstStyle/>
          <a:p>
            <a:r>
              <a:rPr sz="2800"/>
              <a:t>第十一条  存在粉尘爆炸危险的工贸企业有下列情形之一的，应当判定为重大事故隐患：</a:t>
            </a:r>
          </a:p>
          <a:p>
            <a:r>
              <a:rPr sz="2800"/>
              <a:t>（一）粉尘爆炸危险场所设置在非框架结构的多层建(构)筑物内，或者</a:t>
            </a:r>
            <a:r>
              <a:rPr sz="2800">
                <a:solidFill>
                  <a:srgbClr val="FF0000"/>
                </a:solidFill>
              </a:rPr>
              <a:t>粉尘爆炸危险场所内设有员工宿舍、会议室、办公室、休息室等人员聚集场所</a:t>
            </a:r>
            <a:r>
              <a:rPr sz="2800"/>
              <a:t>的；</a:t>
            </a:r>
          </a:p>
          <a:p>
            <a:endParaRPr sz="2800"/>
          </a:p>
        </p:txBody>
      </p:sp>
      <p:pic>
        <p:nvPicPr>
          <p:cNvPr id="2" name="图片 1" descr="微信截图_20230628164955"/>
          <p:cNvPicPr>
            <a:picLocks noChangeAspect="1"/>
          </p:cNvPicPr>
          <p:nvPr/>
        </p:nvPicPr>
        <p:blipFill>
          <a:blip r:embed="rId4"/>
          <a:stretch>
            <a:fillRect/>
          </a:stretch>
        </p:blipFill>
        <p:spPr>
          <a:xfrm>
            <a:off x="2431415" y="3335655"/>
            <a:ext cx="8994775" cy="343789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Click="0" advTm="1000">
        <p14:prism isContent="1" isInverted="1"/>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300" fill="hold"/>
                                        <p:tgtEl>
                                          <p:spTgt spid="44"/>
                                        </p:tgtEl>
                                        <p:attrNameLst>
                                          <p:attrName>ppt_x</p:attrName>
                                        </p:attrNameLst>
                                      </p:cBhvr>
                                      <p:tavLst>
                                        <p:tav tm="0">
                                          <p:val>
                                            <p:strVal val="0-#ppt_w/2"/>
                                          </p:val>
                                        </p:tav>
                                        <p:tav tm="100000">
                                          <p:val>
                                            <p:strVal val="#ppt_x"/>
                                          </p:val>
                                        </p:tav>
                                      </p:tavLst>
                                    </p:anim>
                                    <p:anim calcmode="lin" valueType="num">
                                      <p:cBhvr additive="base">
                                        <p:cTn id="8" dur="3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bldLvl="0" animBg="1" autoUpdateAnimBg="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788274" y="307455"/>
            <a:ext cx="10293013" cy="953135"/>
          </a:xfrm>
          <a:prstGeom prst="rect">
            <a:avLst/>
          </a:prstGeom>
          <a:noFill/>
        </p:spPr>
        <p:txBody>
          <a:bodyPr wrap="square" rtlCol="0">
            <a:spAutoFit/>
          </a:bodyPr>
          <a:lstStyle/>
          <a:p>
            <a:r>
              <a:rPr lang="en-US" altLang="zh-CN" sz="2800" b="1" dirty="0" smtClean="0">
                <a:sym typeface="+mn-ea"/>
              </a:rPr>
              <a:t>2.6</a:t>
            </a:r>
            <a:r>
              <a:rPr sz="2800" b="1" dirty="0" smtClean="0"/>
              <a:t>应急管理部第10号</a:t>
            </a:r>
            <a:r>
              <a:rPr sz="2800" b="1" dirty="0" smtClean="0">
                <a:sym typeface="+mn-ea"/>
              </a:rPr>
              <a:t>令《工贸企业重大事故隐患判定标准》</a:t>
            </a:r>
            <a:r>
              <a:rPr lang="zh-CN" altLang="en-US" sz="2800" b="1" dirty="0" smtClean="0"/>
              <a:t>。自</a:t>
            </a:r>
            <a:r>
              <a:rPr lang="en-US" altLang="zh-CN" sz="2800" b="1" dirty="0" smtClean="0"/>
              <a:t>2023</a:t>
            </a:r>
            <a:r>
              <a:rPr lang="zh-CN" altLang="en-US" sz="2800" b="1" dirty="0" smtClean="0"/>
              <a:t>年</a:t>
            </a:r>
            <a:r>
              <a:rPr lang="en-US" altLang="zh-CN" sz="2800" b="1" dirty="0" smtClean="0"/>
              <a:t>5</a:t>
            </a:r>
            <a:r>
              <a:rPr lang="zh-CN" altLang="en-US" sz="2800" b="1" dirty="0" smtClean="0"/>
              <a:t>月</a:t>
            </a:r>
            <a:r>
              <a:rPr lang="en-US" altLang="zh-CN" sz="2800" b="1" dirty="0" smtClean="0"/>
              <a:t>15</a:t>
            </a:r>
            <a:r>
              <a:rPr lang="zh-CN" altLang="en-US" sz="2800" b="1" dirty="0" smtClean="0"/>
              <a:t>日起实施</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五边形 2"/>
          <p:cNvSpPr>
            <a:spLocks noChangeArrowheads="1"/>
          </p:cNvSpPr>
          <p:nvPr/>
        </p:nvSpPr>
        <p:spPr bwMode="auto">
          <a:xfrm>
            <a:off x="0" y="317501"/>
            <a:ext cx="698227"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0" tIns="45700" rIns="91400" bIns="45700"/>
          <a:lstStyle/>
          <a:p>
            <a:endParaRPr lang="zh-CN" altLang="en-US"/>
          </a:p>
        </p:txBody>
      </p:sp>
      <p:sp>
        <p:nvSpPr>
          <p:cNvPr id="4" name="文本框 3"/>
          <p:cNvSpPr txBox="1"/>
          <p:nvPr>
            <p:custDataLst>
              <p:tags r:id="rId1"/>
            </p:custDataLst>
          </p:nvPr>
        </p:nvSpPr>
        <p:spPr>
          <a:xfrm>
            <a:off x="398780" y="1347470"/>
            <a:ext cx="11337925" cy="3969385"/>
          </a:xfrm>
          <a:prstGeom prst="rect">
            <a:avLst/>
          </a:prstGeom>
          <a:noFill/>
        </p:spPr>
        <p:txBody>
          <a:bodyPr wrap="square" rtlCol="0">
            <a:spAutoFit/>
          </a:bodyPr>
          <a:lstStyle/>
          <a:p>
            <a:r>
              <a:rPr sz="2800"/>
              <a:t>第十一条  存在粉尘爆炸危险的工贸企业有下列情形之一的，应当判定为重大事故隐患：</a:t>
            </a:r>
          </a:p>
          <a:p>
            <a:r>
              <a:rPr sz="2800"/>
              <a:t>（二）不同类别的可燃性粉尘、可燃性粉尘与可燃气体等易加剧爆炸危险的介质</a:t>
            </a:r>
            <a:r>
              <a:rPr sz="2800">
                <a:solidFill>
                  <a:srgbClr val="FF0000"/>
                </a:solidFill>
              </a:rPr>
              <a:t>共用一套除尘系统</a:t>
            </a:r>
            <a:r>
              <a:rPr sz="2800"/>
              <a:t>，或者不同建（构）筑物、不同防火分区共用一套除尘系统、除尘系统互联互通的；</a:t>
            </a:r>
          </a:p>
          <a:p>
            <a:r>
              <a:rPr sz="2800"/>
              <a:t>（三）干式除尘系统未采取泄爆、惰化、抑爆等任一种爆炸防控措施的；</a:t>
            </a:r>
          </a:p>
          <a:p>
            <a:r>
              <a:rPr sz="2800"/>
              <a:t>（四）</a:t>
            </a:r>
            <a:r>
              <a:rPr sz="2800">
                <a:solidFill>
                  <a:srgbClr val="FF0000"/>
                </a:solidFill>
              </a:rPr>
              <a:t>铝镁等金属粉尘</a:t>
            </a:r>
            <a:r>
              <a:rPr sz="2800"/>
              <a:t>除尘系统采用</a:t>
            </a:r>
            <a:r>
              <a:rPr sz="2800">
                <a:solidFill>
                  <a:srgbClr val="FF0000"/>
                </a:solidFill>
              </a:rPr>
              <a:t>正压除尘</a:t>
            </a:r>
            <a:r>
              <a:rPr sz="2800"/>
              <a:t>方式，或者其他可燃性粉尘除尘系统采用正压吹送粉尘时，未采取火花探测消除等防范点燃源措施的；</a:t>
            </a:r>
          </a:p>
        </p:txBody>
      </p:sp>
    </p:spTree>
  </p:cSld>
  <p:clrMapOvr>
    <a:masterClrMapping/>
  </p:clrMapOvr>
  <mc:AlternateContent xmlns:mc="http://schemas.openxmlformats.org/markup-compatibility/2006" xmlns:p14="http://schemas.microsoft.com/office/powerpoint/2010/main">
    <mc:Choice Requires="p14">
      <p:transition spd="slow" p14:dur="2000" advClick="0" advTm="1000">
        <p14:prism isContent="1" isInverted="1"/>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300" fill="hold"/>
                                        <p:tgtEl>
                                          <p:spTgt spid="44"/>
                                        </p:tgtEl>
                                        <p:attrNameLst>
                                          <p:attrName>ppt_x</p:attrName>
                                        </p:attrNameLst>
                                      </p:cBhvr>
                                      <p:tavLst>
                                        <p:tav tm="0">
                                          <p:val>
                                            <p:strVal val="0-#ppt_w/2"/>
                                          </p:val>
                                        </p:tav>
                                        <p:tav tm="100000">
                                          <p:val>
                                            <p:strVal val="#ppt_x"/>
                                          </p:val>
                                        </p:tav>
                                      </p:tavLst>
                                    </p:anim>
                                    <p:anim calcmode="lin" valueType="num">
                                      <p:cBhvr additive="base">
                                        <p:cTn id="8" dur="3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bldLvl="0" animBg="1" autoUpdateAnimBg="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788274" y="307455"/>
            <a:ext cx="10293013" cy="953135"/>
          </a:xfrm>
          <a:prstGeom prst="rect">
            <a:avLst/>
          </a:prstGeom>
          <a:noFill/>
        </p:spPr>
        <p:txBody>
          <a:bodyPr wrap="square" rtlCol="0">
            <a:spAutoFit/>
          </a:bodyPr>
          <a:lstStyle/>
          <a:p>
            <a:r>
              <a:rPr lang="en-US" altLang="zh-CN" sz="2800" b="1" dirty="0" smtClean="0">
                <a:sym typeface="+mn-ea"/>
              </a:rPr>
              <a:t>2.6</a:t>
            </a:r>
            <a:r>
              <a:rPr sz="2800" b="1" dirty="0" smtClean="0"/>
              <a:t>应急管理部第10号</a:t>
            </a:r>
            <a:r>
              <a:rPr sz="2800" b="1" dirty="0" smtClean="0">
                <a:sym typeface="+mn-ea"/>
              </a:rPr>
              <a:t>令《工贸企业重大事故隐患判定标准》</a:t>
            </a:r>
            <a:r>
              <a:rPr lang="zh-CN" altLang="en-US" sz="2800" b="1" dirty="0" smtClean="0"/>
              <a:t>。自</a:t>
            </a:r>
            <a:r>
              <a:rPr lang="en-US" altLang="zh-CN" sz="2800" b="1" dirty="0" smtClean="0"/>
              <a:t>2023</a:t>
            </a:r>
            <a:r>
              <a:rPr lang="zh-CN" altLang="en-US" sz="2800" b="1" dirty="0" smtClean="0"/>
              <a:t>年</a:t>
            </a:r>
            <a:r>
              <a:rPr lang="en-US" altLang="zh-CN" sz="2800" b="1" dirty="0" smtClean="0"/>
              <a:t>5</a:t>
            </a:r>
            <a:r>
              <a:rPr lang="zh-CN" altLang="en-US" sz="2800" b="1" dirty="0" smtClean="0"/>
              <a:t>月</a:t>
            </a:r>
            <a:r>
              <a:rPr lang="en-US" altLang="zh-CN" sz="2800" b="1" dirty="0" smtClean="0"/>
              <a:t>15</a:t>
            </a:r>
            <a:r>
              <a:rPr lang="zh-CN" altLang="en-US" sz="2800" b="1" dirty="0" smtClean="0"/>
              <a:t>日起实施</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五边形 2"/>
          <p:cNvSpPr>
            <a:spLocks noChangeArrowheads="1"/>
          </p:cNvSpPr>
          <p:nvPr/>
        </p:nvSpPr>
        <p:spPr bwMode="auto">
          <a:xfrm>
            <a:off x="0" y="317501"/>
            <a:ext cx="698227"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0" tIns="45700" rIns="91400" bIns="45700"/>
          <a:lstStyle/>
          <a:p>
            <a:endParaRPr lang="zh-CN" altLang="en-US"/>
          </a:p>
        </p:txBody>
      </p:sp>
      <p:pic>
        <p:nvPicPr>
          <p:cNvPr id="2" name="图片 1" descr="微信截图_20230628165411"/>
          <p:cNvPicPr>
            <a:picLocks noChangeAspect="1"/>
          </p:cNvPicPr>
          <p:nvPr/>
        </p:nvPicPr>
        <p:blipFill>
          <a:blip r:embed="rId3"/>
          <a:stretch>
            <a:fillRect/>
          </a:stretch>
        </p:blipFill>
        <p:spPr>
          <a:xfrm>
            <a:off x="698500" y="1507490"/>
            <a:ext cx="10706100" cy="412432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Click="0" advTm="1000">
        <p14:prism isContent="1" isInverted="1"/>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300" fill="hold"/>
                                        <p:tgtEl>
                                          <p:spTgt spid="44"/>
                                        </p:tgtEl>
                                        <p:attrNameLst>
                                          <p:attrName>ppt_x</p:attrName>
                                        </p:attrNameLst>
                                      </p:cBhvr>
                                      <p:tavLst>
                                        <p:tav tm="0">
                                          <p:val>
                                            <p:strVal val="0-#ppt_w/2"/>
                                          </p:val>
                                        </p:tav>
                                        <p:tav tm="100000">
                                          <p:val>
                                            <p:strVal val="#ppt_x"/>
                                          </p:val>
                                        </p:tav>
                                      </p:tavLst>
                                    </p:anim>
                                    <p:anim calcmode="lin" valueType="num">
                                      <p:cBhvr additive="base">
                                        <p:cTn id="8" dur="3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bldLvl="0" animBg="1" autoUpdateAnimBg="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788274" y="307455"/>
            <a:ext cx="10293013" cy="953135"/>
          </a:xfrm>
          <a:prstGeom prst="rect">
            <a:avLst/>
          </a:prstGeom>
          <a:noFill/>
        </p:spPr>
        <p:txBody>
          <a:bodyPr wrap="square" rtlCol="0">
            <a:spAutoFit/>
          </a:bodyPr>
          <a:lstStyle/>
          <a:p>
            <a:r>
              <a:rPr lang="en-US" altLang="zh-CN" sz="2800" b="1" dirty="0" smtClean="0">
                <a:sym typeface="+mn-ea"/>
              </a:rPr>
              <a:t>2.6</a:t>
            </a:r>
            <a:r>
              <a:rPr sz="2800" b="1" dirty="0" smtClean="0"/>
              <a:t>应急管理部第10号</a:t>
            </a:r>
            <a:r>
              <a:rPr sz="2800" b="1" dirty="0" smtClean="0">
                <a:sym typeface="+mn-ea"/>
              </a:rPr>
              <a:t>令《工贸企业重大事故隐患判定标准》</a:t>
            </a:r>
            <a:r>
              <a:rPr lang="zh-CN" altLang="en-US" sz="2800" b="1" dirty="0" smtClean="0"/>
              <a:t>。自</a:t>
            </a:r>
            <a:r>
              <a:rPr lang="en-US" altLang="zh-CN" sz="2800" b="1" dirty="0" smtClean="0"/>
              <a:t>2023</a:t>
            </a:r>
            <a:r>
              <a:rPr lang="zh-CN" altLang="en-US" sz="2800" b="1" dirty="0" smtClean="0"/>
              <a:t>年</a:t>
            </a:r>
            <a:r>
              <a:rPr lang="en-US" altLang="zh-CN" sz="2800" b="1" dirty="0" smtClean="0"/>
              <a:t>5</a:t>
            </a:r>
            <a:r>
              <a:rPr lang="zh-CN" altLang="en-US" sz="2800" b="1" dirty="0" smtClean="0"/>
              <a:t>月</a:t>
            </a:r>
            <a:r>
              <a:rPr lang="en-US" altLang="zh-CN" sz="2800" b="1" dirty="0" smtClean="0"/>
              <a:t>15</a:t>
            </a:r>
            <a:r>
              <a:rPr lang="zh-CN" altLang="en-US" sz="2800" b="1" dirty="0" smtClean="0"/>
              <a:t>日起实施</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五边形 2"/>
          <p:cNvSpPr>
            <a:spLocks noChangeArrowheads="1"/>
          </p:cNvSpPr>
          <p:nvPr/>
        </p:nvSpPr>
        <p:spPr bwMode="auto">
          <a:xfrm>
            <a:off x="0" y="317501"/>
            <a:ext cx="698227"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0" tIns="45700" rIns="91400" bIns="45700"/>
          <a:lstStyle/>
          <a:p>
            <a:endParaRPr lang="zh-CN" altLang="en-US"/>
          </a:p>
        </p:txBody>
      </p:sp>
      <p:sp>
        <p:nvSpPr>
          <p:cNvPr id="4" name="文本框 3"/>
          <p:cNvSpPr txBox="1"/>
          <p:nvPr>
            <p:custDataLst>
              <p:tags r:id="rId1"/>
            </p:custDataLst>
          </p:nvPr>
        </p:nvSpPr>
        <p:spPr>
          <a:xfrm>
            <a:off x="398780" y="1347470"/>
            <a:ext cx="11337925" cy="3415030"/>
          </a:xfrm>
          <a:prstGeom prst="rect">
            <a:avLst/>
          </a:prstGeom>
          <a:noFill/>
        </p:spPr>
        <p:txBody>
          <a:bodyPr wrap="square" rtlCol="0">
            <a:spAutoFit/>
          </a:bodyPr>
          <a:lstStyle/>
          <a:p>
            <a:r>
              <a:rPr sz="2400"/>
              <a:t>第十一条  存在粉尘爆炸危险的工贸企业有下列情形之一的，应当判定为重大事故隐患：</a:t>
            </a:r>
          </a:p>
          <a:p>
            <a:r>
              <a:rPr sz="2400"/>
              <a:t>（五）除尘系统采用重力沉降室除尘，或者采用干式巷道式构筑物作为除尘风道的；</a:t>
            </a:r>
          </a:p>
          <a:p>
            <a:r>
              <a:rPr sz="2400"/>
              <a:t>（六）铝镁等金属粉尘、木质粉尘的干式除尘系统未设置锁气卸灰装置的；</a:t>
            </a:r>
          </a:p>
          <a:p>
            <a:r>
              <a:rPr sz="2400"/>
              <a:t>（七）除尘器、收尘仓等划分为20区的粉尘爆炸危险场所电气设备不符合防爆要求的；</a:t>
            </a:r>
          </a:p>
          <a:p>
            <a:r>
              <a:rPr sz="2400"/>
              <a:t>（八）粉碎、研磨、造粒等易产生机械点燃源的工艺设备前，未设置铁、石等杂物去除装置，或者木制品加工企业与砂光机连接的风管未设置火花探测消除装置的；</a:t>
            </a:r>
          </a:p>
          <a:p>
            <a:endParaRPr sz="2400"/>
          </a:p>
        </p:txBody>
      </p:sp>
    </p:spTree>
  </p:cSld>
  <p:clrMapOvr>
    <a:masterClrMapping/>
  </p:clrMapOvr>
  <mc:AlternateContent xmlns:mc="http://schemas.openxmlformats.org/markup-compatibility/2006" xmlns:p14="http://schemas.microsoft.com/office/powerpoint/2010/main">
    <mc:Choice Requires="p14">
      <p:transition spd="slow" p14:dur="2000" advClick="0" advTm="1000">
        <p14:prism isContent="1" isInverted="1"/>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300" fill="hold"/>
                                        <p:tgtEl>
                                          <p:spTgt spid="44"/>
                                        </p:tgtEl>
                                        <p:attrNameLst>
                                          <p:attrName>ppt_x</p:attrName>
                                        </p:attrNameLst>
                                      </p:cBhvr>
                                      <p:tavLst>
                                        <p:tav tm="0">
                                          <p:val>
                                            <p:strVal val="0-#ppt_w/2"/>
                                          </p:val>
                                        </p:tav>
                                        <p:tav tm="100000">
                                          <p:val>
                                            <p:strVal val="#ppt_x"/>
                                          </p:val>
                                        </p:tav>
                                      </p:tavLst>
                                    </p:anim>
                                    <p:anim calcmode="lin" valueType="num">
                                      <p:cBhvr additive="base">
                                        <p:cTn id="8" dur="3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bldLvl="0" animBg="1" autoUpdateAnimBg="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788274" y="307455"/>
            <a:ext cx="10293013" cy="953135"/>
          </a:xfrm>
          <a:prstGeom prst="rect">
            <a:avLst/>
          </a:prstGeom>
          <a:noFill/>
        </p:spPr>
        <p:txBody>
          <a:bodyPr wrap="square" rtlCol="0">
            <a:spAutoFit/>
          </a:bodyPr>
          <a:lstStyle/>
          <a:p>
            <a:r>
              <a:rPr lang="en-US" altLang="zh-CN" sz="2800" b="1" dirty="0" smtClean="0">
                <a:sym typeface="+mn-ea"/>
              </a:rPr>
              <a:t>2.6</a:t>
            </a:r>
            <a:r>
              <a:rPr sz="2800" b="1" dirty="0" smtClean="0"/>
              <a:t>应急管理部第10号</a:t>
            </a:r>
            <a:r>
              <a:rPr sz="2800" b="1" dirty="0" smtClean="0">
                <a:sym typeface="+mn-ea"/>
              </a:rPr>
              <a:t>令《工贸企业重大事故隐患判定标准》</a:t>
            </a:r>
            <a:r>
              <a:rPr lang="zh-CN" altLang="en-US" sz="2800" b="1" dirty="0" smtClean="0"/>
              <a:t>。自</a:t>
            </a:r>
            <a:r>
              <a:rPr lang="en-US" altLang="zh-CN" sz="2800" b="1" dirty="0" smtClean="0"/>
              <a:t>2023</a:t>
            </a:r>
            <a:r>
              <a:rPr lang="zh-CN" altLang="en-US" sz="2800" b="1" dirty="0" smtClean="0"/>
              <a:t>年</a:t>
            </a:r>
            <a:r>
              <a:rPr lang="en-US" altLang="zh-CN" sz="2800" b="1" dirty="0" smtClean="0"/>
              <a:t>5</a:t>
            </a:r>
            <a:r>
              <a:rPr lang="zh-CN" altLang="en-US" sz="2800" b="1" dirty="0" smtClean="0"/>
              <a:t>月</a:t>
            </a:r>
            <a:r>
              <a:rPr lang="en-US" altLang="zh-CN" sz="2800" b="1" dirty="0" smtClean="0"/>
              <a:t>15</a:t>
            </a:r>
            <a:r>
              <a:rPr lang="zh-CN" altLang="en-US" sz="2800" b="1" dirty="0" smtClean="0"/>
              <a:t>日起实施</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五边形 2"/>
          <p:cNvSpPr>
            <a:spLocks noChangeArrowheads="1"/>
          </p:cNvSpPr>
          <p:nvPr/>
        </p:nvSpPr>
        <p:spPr bwMode="auto">
          <a:xfrm>
            <a:off x="0" y="317501"/>
            <a:ext cx="698227"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0" tIns="45700" rIns="91400" bIns="45700"/>
          <a:lstStyle/>
          <a:p>
            <a:endParaRPr lang="zh-CN" altLang="en-US"/>
          </a:p>
        </p:txBody>
      </p:sp>
      <p:sp>
        <p:nvSpPr>
          <p:cNvPr id="4" name="文本框 3"/>
          <p:cNvSpPr txBox="1"/>
          <p:nvPr>
            <p:custDataLst>
              <p:tags r:id="rId1"/>
            </p:custDataLst>
          </p:nvPr>
        </p:nvSpPr>
        <p:spPr>
          <a:xfrm>
            <a:off x="398780" y="1347470"/>
            <a:ext cx="11337925" cy="1938020"/>
          </a:xfrm>
          <a:prstGeom prst="rect">
            <a:avLst/>
          </a:prstGeom>
          <a:noFill/>
        </p:spPr>
        <p:txBody>
          <a:bodyPr wrap="square" rtlCol="0">
            <a:spAutoFit/>
          </a:bodyPr>
          <a:lstStyle/>
          <a:p>
            <a:r>
              <a:rPr sz="2400"/>
              <a:t>第十一条  存在粉尘爆炸危险的工贸企业有下列情形之一的，应当判定为重大事故隐患：</a:t>
            </a:r>
          </a:p>
          <a:p>
            <a:r>
              <a:rPr sz="2400"/>
              <a:t>（九）遇湿自燃金属粉尘收集、堆放、储存场所未采取通风等</a:t>
            </a:r>
            <a:r>
              <a:rPr sz="2400">
                <a:solidFill>
                  <a:srgbClr val="FF0000"/>
                </a:solidFill>
              </a:rPr>
              <a:t>防止氢气积聚措施</a:t>
            </a:r>
            <a:r>
              <a:rPr sz="2400"/>
              <a:t>，或者</a:t>
            </a:r>
            <a:r>
              <a:rPr sz="2400">
                <a:solidFill>
                  <a:srgbClr val="FF0000"/>
                </a:solidFill>
              </a:rPr>
              <a:t>干式收集、堆放、储存场所未采取防水、防潮措施</a:t>
            </a:r>
            <a:r>
              <a:rPr sz="2400"/>
              <a:t>的；</a:t>
            </a:r>
          </a:p>
          <a:p>
            <a:endParaRPr sz="2400"/>
          </a:p>
        </p:txBody>
      </p:sp>
      <p:pic>
        <p:nvPicPr>
          <p:cNvPr id="3" name="图片 2" descr="微信截图_20230628170037"/>
          <p:cNvPicPr>
            <a:picLocks noChangeAspect="1"/>
          </p:cNvPicPr>
          <p:nvPr/>
        </p:nvPicPr>
        <p:blipFill>
          <a:blip r:embed="rId4"/>
          <a:stretch>
            <a:fillRect/>
          </a:stretch>
        </p:blipFill>
        <p:spPr>
          <a:xfrm>
            <a:off x="3307715" y="2940685"/>
            <a:ext cx="5253990" cy="371538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Click="0" advTm="1000">
        <p14:prism isContent="1" isInverted="1"/>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300" fill="hold"/>
                                        <p:tgtEl>
                                          <p:spTgt spid="44"/>
                                        </p:tgtEl>
                                        <p:attrNameLst>
                                          <p:attrName>ppt_x</p:attrName>
                                        </p:attrNameLst>
                                      </p:cBhvr>
                                      <p:tavLst>
                                        <p:tav tm="0">
                                          <p:val>
                                            <p:strVal val="0-#ppt_w/2"/>
                                          </p:val>
                                        </p:tav>
                                        <p:tav tm="100000">
                                          <p:val>
                                            <p:strVal val="#ppt_x"/>
                                          </p:val>
                                        </p:tav>
                                      </p:tavLst>
                                    </p:anim>
                                    <p:anim calcmode="lin" valueType="num">
                                      <p:cBhvr additive="base">
                                        <p:cTn id="8" dur="3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bldLvl="0" animBg="1" autoUpdateAnimBg="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788274" y="307455"/>
            <a:ext cx="10293013" cy="953135"/>
          </a:xfrm>
          <a:prstGeom prst="rect">
            <a:avLst/>
          </a:prstGeom>
          <a:noFill/>
        </p:spPr>
        <p:txBody>
          <a:bodyPr wrap="square" rtlCol="0">
            <a:spAutoFit/>
          </a:bodyPr>
          <a:lstStyle/>
          <a:p>
            <a:r>
              <a:rPr lang="en-US" altLang="zh-CN" sz="2800" b="1" dirty="0" smtClean="0">
                <a:sym typeface="+mn-ea"/>
              </a:rPr>
              <a:t>2.6</a:t>
            </a:r>
            <a:r>
              <a:rPr sz="2800" b="1" dirty="0" smtClean="0"/>
              <a:t>应急管理部第10号</a:t>
            </a:r>
            <a:r>
              <a:rPr sz="2800" b="1" dirty="0" smtClean="0">
                <a:sym typeface="+mn-ea"/>
              </a:rPr>
              <a:t>令《工贸企业重大事故隐患判定标准》</a:t>
            </a:r>
            <a:r>
              <a:rPr lang="zh-CN" altLang="en-US" sz="2800" b="1" dirty="0" smtClean="0"/>
              <a:t>。自</a:t>
            </a:r>
            <a:r>
              <a:rPr lang="en-US" altLang="zh-CN" sz="2800" b="1" dirty="0" smtClean="0"/>
              <a:t>2023</a:t>
            </a:r>
            <a:r>
              <a:rPr lang="zh-CN" altLang="en-US" sz="2800" b="1" dirty="0" smtClean="0"/>
              <a:t>年</a:t>
            </a:r>
            <a:r>
              <a:rPr lang="en-US" altLang="zh-CN" sz="2800" b="1" dirty="0" smtClean="0"/>
              <a:t>5</a:t>
            </a:r>
            <a:r>
              <a:rPr lang="zh-CN" altLang="en-US" sz="2800" b="1" dirty="0" smtClean="0"/>
              <a:t>月</a:t>
            </a:r>
            <a:r>
              <a:rPr lang="en-US" altLang="zh-CN" sz="2800" b="1" dirty="0" smtClean="0"/>
              <a:t>15</a:t>
            </a:r>
            <a:r>
              <a:rPr lang="zh-CN" altLang="en-US" sz="2800" b="1" dirty="0" smtClean="0"/>
              <a:t>日起实施</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五边形 2"/>
          <p:cNvSpPr>
            <a:spLocks noChangeArrowheads="1"/>
          </p:cNvSpPr>
          <p:nvPr/>
        </p:nvSpPr>
        <p:spPr bwMode="auto">
          <a:xfrm>
            <a:off x="0" y="317501"/>
            <a:ext cx="698227"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0" tIns="45700" rIns="91400" bIns="45700"/>
          <a:lstStyle/>
          <a:p>
            <a:endParaRPr lang="zh-CN" altLang="en-US"/>
          </a:p>
        </p:txBody>
      </p:sp>
      <p:sp>
        <p:nvSpPr>
          <p:cNvPr id="4" name="文本框 3"/>
          <p:cNvSpPr txBox="1"/>
          <p:nvPr>
            <p:custDataLst>
              <p:tags r:id="rId1"/>
            </p:custDataLst>
          </p:nvPr>
        </p:nvSpPr>
        <p:spPr>
          <a:xfrm>
            <a:off x="398780" y="1347470"/>
            <a:ext cx="11337925" cy="1198880"/>
          </a:xfrm>
          <a:prstGeom prst="rect">
            <a:avLst/>
          </a:prstGeom>
          <a:noFill/>
        </p:spPr>
        <p:txBody>
          <a:bodyPr wrap="square" rtlCol="0">
            <a:spAutoFit/>
          </a:bodyPr>
          <a:lstStyle/>
          <a:p>
            <a:r>
              <a:rPr sz="2400"/>
              <a:t>第十一条  存在粉尘爆炸危险的工贸企业有下列情形之一的，应当判定为重大事故隐患：</a:t>
            </a:r>
          </a:p>
          <a:p>
            <a:r>
              <a:rPr sz="2400"/>
              <a:t>（十）</a:t>
            </a:r>
            <a:r>
              <a:rPr sz="2400">
                <a:solidFill>
                  <a:srgbClr val="FF0000"/>
                </a:solidFill>
              </a:rPr>
              <a:t>未落实粉尘清理制度</a:t>
            </a:r>
            <a:r>
              <a:rPr sz="2400"/>
              <a:t>，造成</a:t>
            </a:r>
            <a:r>
              <a:rPr sz="2400">
                <a:solidFill>
                  <a:srgbClr val="FF0000"/>
                </a:solidFill>
              </a:rPr>
              <a:t>作业现场积尘严重</a:t>
            </a:r>
            <a:r>
              <a:rPr sz="2400"/>
              <a:t>的。</a:t>
            </a:r>
          </a:p>
        </p:txBody>
      </p:sp>
      <p:pic>
        <p:nvPicPr>
          <p:cNvPr id="2" name="图片 1" descr="微信截图_20230628170149"/>
          <p:cNvPicPr>
            <a:picLocks noChangeAspect="1"/>
          </p:cNvPicPr>
          <p:nvPr/>
        </p:nvPicPr>
        <p:blipFill>
          <a:blip r:embed="rId4"/>
          <a:stretch>
            <a:fillRect/>
          </a:stretch>
        </p:blipFill>
        <p:spPr>
          <a:xfrm>
            <a:off x="629920" y="2633345"/>
            <a:ext cx="10688320" cy="380174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Click="0" advTm="1000">
        <p14:prism isContent="1" isInverted="1"/>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300" fill="hold"/>
                                        <p:tgtEl>
                                          <p:spTgt spid="44"/>
                                        </p:tgtEl>
                                        <p:attrNameLst>
                                          <p:attrName>ppt_x</p:attrName>
                                        </p:attrNameLst>
                                      </p:cBhvr>
                                      <p:tavLst>
                                        <p:tav tm="0">
                                          <p:val>
                                            <p:strVal val="0-#ppt_w/2"/>
                                          </p:val>
                                        </p:tav>
                                        <p:tav tm="100000">
                                          <p:val>
                                            <p:strVal val="#ppt_x"/>
                                          </p:val>
                                        </p:tav>
                                      </p:tavLst>
                                    </p:anim>
                                    <p:anim calcmode="lin" valueType="num">
                                      <p:cBhvr additive="base">
                                        <p:cTn id="8" dur="3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bldLvl="0" animBg="1" autoUpdateAnimBg="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788274" y="307455"/>
            <a:ext cx="10293013" cy="953135"/>
          </a:xfrm>
          <a:prstGeom prst="rect">
            <a:avLst/>
          </a:prstGeom>
          <a:noFill/>
        </p:spPr>
        <p:txBody>
          <a:bodyPr wrap="square" rtlCol="0">
            <a:spAutoFit/>
          </a:bodyPr>
          <a:lstStyle/>
          <a:p>
            <a:r>
              <a:rPr lang="en-US" altLang="zh-CN" sz="2800" b="1" dirty="0" smtClean="0">
                <a:sym typeface="+mn-ea"/>
              </a:rPr>
              <a:t>2.6</a:t>
            </a:r>
            <a:r>
              <a:rPr sz="2800" b="1" dirty="0" smtClean="0"/>
              <a:t>应急管理部第10号</a:t>
            </a:r>
            <a:r>
              <a:rPr sz="2800" b="1" dirty="0" smtClean="0">
                <a:sym typeface="+mn-ea"/>
              </a:rPr>
              <a:t>令《</a:t>
            </a:r>
            <a:r>
              <a:rPr sz="2800" b="1" dirty="0" smtClean="0">
                <a:sym typeface="+mn-ea"/>
                <a:hlinkClick r:id="rId4" action="ppaction://hlinkfile"/>
              </a:rPr>
              <a:t>工贸企业重大事故隐患判定标准</a:t>
            </a:r>
            <a:r>
              <a:rPr sz="2800" b="1" dirty="0" smtClean="0">
                <a:sym typeface="+mn-ea"/>
              </a:rPr>
              <a:t>》</a:t>
            </a:r>
            <a:r>
              <a:rPr lang="zh-CN" altLang="en-US" sz="2800" b="1" dirty="0" smtClean="0"/>
              <a:t>。自</a:t>
            </a:r>
            <a:r>
              <a:rPr lang="en-US" altLang="zh-CN" sz="2800" b="1" dirty="0" smtClean="0"/>
              <a:t>2023</a:t>
            </a:r>
            <a:r>
              <a:rPr lang="zh-CN" altLang="en-US" sz="2800" b="1" dirty="0" smtClean="0"/>
              <a:t>年</a:t>
            </a:r>
            <a:r>
              <a:rPr lang="en-US" altLang="zh-CN" sz="2800" b="1" dirty="0" smtClean="0"/>
              <a:t>5</a:t>
            </a:r>
            <a:r>
              <a:rPr lang="zh-CN" altLang="en-US" sz="2800" b="1" dirty="0" smtClean="0"/>
              <a:t>月</a:t>
            </a:r>
            <a:r>
              <a:rPr lang="en-US" altLang="zh-CN" sz="2800" b="1" dirty="0" smtClean="0"/>
              <a:t>15</a:t>
            </a:r>
            <a:r>
              <a:rPr lang="zh-CN" altLang="en-US" sz="2800" b="1" dirty="0" smtClean="0"/>
              <a:t>日起实施</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五边形 2"/>
          <p:cNvSpPr>
            <a:spLocks noChangeArrowheads="1"/>
          </p:cNvSpPr>
          <p:nvPr/>
        </p:nvSpPr>
        <p:spPr bwMode="auto">
          <a:xfrm>
            <a:off x="0" y="317501"/>
            <a:ext cx="698227"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0" tIns="45700" rIns="91400" bIns="45700"/>
          <a:lstStyle/>
          <a:p>
            <a:endParaRPr lang="zh-CN" altLang="en-US"/>
          </a:p>
        </p:txBody>
      </p:sp>
      <p:sp>
        <p:nvSpPr>
          <p:cNvPr id="4" name="文本框 3"/>
          <p:cNvSpPr txBox="1"/>
          <p:nvPr>
            <p:custDataLst>
              <p:tags r:id="rId1"/>
            </p:custDataLst>
          </p:nvPr>
        </p:nvSpPr>
        <p:spPr>
          <a:xfrm>
            <a:off x="398780" y="1347470"/>
            <a:ext cx="11337925" cy="4399915"/>
          </a:xfrm>
          <a:prstGeom prst="rect">
            <a:avLst/>
          </a:prstGeom>
          <a:noFill/>
        </p:spPr>
        <p:txBody>
          <a:bodyPr wrap="square" rtlCol="0">
            <a:spAutoFit/>
          </a:bodyPr>
          <a:lstStyle/>
          <a:p>
            <a:r>
              <a:rPr sz="2800"/>
              <a:t>第十三条  存在硫化氢、一氧化碳等中毒风险的有限空间作业的工贸企业有下列情形之一的，应当判定为重大事故隐患：</a:t>
            </a:r>
          </a:p>
          <a:p>
            <a:r>
              <a:rPr sz="2800"/>
              <a:t>（一）</a:t>
            </a:r>
            <a:r>
              <a:rPr sz="2800">
                <a:solidFill>
                  <a:srgbClr val="FF0000"/>
                </a:solidFill>
              </a:rPr>
              <a:t>未</a:t>
            </a:r>
            <a:r>
              <a:rPr sz="2800"/>
              <a:t>对有限空间进行</a:t>
            </a:r>
            <a:r>
              <a:rPr sz="2800">
                <a:solidFill>
                  <a:srgbClr val="FF0000"/>
                </a:solidFill>
              </a:rPr>
              <a:t>辨识、建立安全管理台账</a:t>
            </a:r>
            <a:r>
              <a:rPr sz="2800"/>
              <a:t>，并且</a:t>
            </a:r>
            <a:r>
              <a:rPr sz="2800">
                <a:solidFill>
                  <a:srgbClr val="FF0000"/>
                </a:solidFill>
              </a:rPr>
              <a:t>未设置明显的安全警示标志</a:t>
            </a:r>
            <a:r>
              <a:rPr sz="2800"/>
              <a:t>的；</a:t>
            </a:r>
          </a:p>
          <a:p>
            <a:r>
              <a:rPr sz="2800"/>
              <a:t>（二）</a:t>
            </a:r>
            <a:r>
              <a:rPr sz="2800">
                <a:solidFill>
                  <a:srgbClr val="FF0000"/>
                </a:solidFill>
              </a:rPr>
              <a:t>未落实</a:t>
            </a:r>
            <a:r>
              <a:rPr sz="2800"/>
              <a:t>有限空间</a:t>
            </a:r>
            <a:r>
              <a:rPr sz="2800">
                <a:solidFill>
                  <a:srgbClr val="FF0000"/>
                </a:solidFill>
              </a:rPr>
              <a:t>作业审批</a:t>
            </a:r>
            <a:r>
              <a:rPr sz="2800"/>
              <a:t>，或者</a:t>
            </a:r>
            <a:r>
              <a:rPr sz="2800">
                <a:solidFill>
                  <a:srgbClr val="FF0000"/>
                </a:solidFill>
              </a:rPr>
              <a:t>未执行“先通风、再检测、后作业”</a:t>
            </a:r>
            <a:r>
              <a:rPr sz="2800"/>
              <a:t>要求，或者</a:t>
            </a:r>
            <a:r>
              <a:rPr sz="2800">
                <a:solidFill>
                  <a:srgbClr val="FF0000"/>
                </a:solidFill>
              </a:rPr>
              <a:t>作业现场未设置监护人员</a:t>
            </a:r>
            <a:r>
              <a:rPr sz="2800"/>
              <a:t>的。</a:t>
            </a:r>
          </a:p>
          <a:p>
            <a:endParaRPr sz="2800"/>
          </a:p>
          <a:p>
            <a:r>
              <a:rPr sz="2800"/>
              <a:t>第十四条  本标准所列情形中</a:t>
            </a:r>
            <a:r>
              <a:rPr sz="2800">
                <a:solidFill>
                  <a:srgbClr val="FF0000"/>
                </a:solidFill>
              </a:rPr>
              <a:t>直接关系生产安全的监控、报警、防护等设施、设备、装置</a:t>
            </a:r>
            <a:r>
              <a:rPr sz="2800"/>
              <a:t>，应当保证正常运行、使用，</a:t>
            </a:r>
            <a:r>
              <a:rPr sz="2800">
                <a:solidFill>
                  <a:srgbClr val="FF0000"/>
                </a:solidFill>
              </a:rPr>
              <a:t>失效或者无效均判定为重大事故隐患</a:t>
            </a:r>
            <a:r>
              <a:rPr sz="2800"/>
              <a:t>。</a:t>
            </a:r>
          </a:p>
        </p:txBody>
      </p:sp>
    </p:spTree>
  </p:cSld>
  <p:clrMapOvr>
    <a:masterClrMapping/>
  </p:clrMapOvr>
  <mc:AlternateContent xmlns:mc="http://schemas.openxmlformats.org/markup-compatibility/2006" xmlns:p14="http://schemas.microsoft.com/office/powerpoint/2010/main">
    <mc:Choice Requires="p14">
      <p:transition spd="slow" p14:dur="2000" advClick="0" advTm="1000">
        <p14:prism isContent="1" isInverted="1"/>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300" fill="hold"/>
                                        <p:tgtEl>
                                          <p:spTgt spid="44"/>
                                        </p:tgtEl>
                                        <p:attrNameLst>
                                          <p:attrName>ppt_x</p:attrName>
                                        </p:attrNameLst>
                                      </p:cBhvr>
                                      <p:tavLst>
                                        <p:tav tm="0">
                                          <p:val>
                                            <p:strVal val="0-#ppt_w/2"/>
                                          </p:val>
                                        </p:tav>
                                        <p:tav tm="100000">
                                          <p:val>
                                            <p:strVal val="#ppt_x"/>
                                          </p:val>
                                        </p:tav>
                                      </p:tavLst>
                                    </p:anim>
                                    <p:anim calcmode="lin" valueType="num">
                                      <p:cBhvr additive="base">
                                        <p:cTn id="8" dur="3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bldLvl="0" animBg="1" autoUpdateAnimBg="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788274" y="307455"/>
            <a:ext cx="10293013" cy="953135"/>
          </a:xfrm>
          <a:prstGeom prst="rect">
            <a:avLst/>
          </a:prstGeom>
          <a:noFill/>
        </p:spPr>
        <p:txBody>
          <a:bodyPr wrap="square" rtlCol="0">
            <a:spAutoFit/>
          </a:bodyPr>
          <a:lstStyle/>
          <a:p>
            <a:r>
              <a:rPr lang="en-US" altLang="zh-CN" sz="2800" b="1" dirty="0" smtClean="0">
                <a:sym typeface="+mn-ea"/>
              </a:rPr>
              <a:t>2.6</a:t>
            </a:r>
            <a:r>
              <a:rPr sz="2800" b="1" dirty="0" smtClean="0"/>
              <a:t>应急管理部第10号</a:t>
            </a:r>
            <a:r>
              <a:rPr sz="2800" b="1" dirty="0" smtClean="0">
                <a:sym typeface="+mn-ea"/>
              </a:rPr>
              <a:t>令《</a:t>
            </a:r>
            <a:r>
              <a:rPr sz="2800" b="1" dirty="0" smtClean="0">
                <a:sym typeface="+mn-ea"/>
                <a:hlinkClick r:id="rId3" action="ppaction://hlinkfile"/>
              </a:rPr>
              <a:t>工贸企业重大事故隐患判定标准</a:t>
            </a:r>
            <a:r>
              <a:rPr sz="2800" b="1" dirty="0" smtClean="0">
                <a:sym typeface="+mn-ea"/>
              </a:rPr>
              <a:t>》</a:t>
            </a:r>
            <a:r>
              <a:rPr lang="zh-CN" altLang="en-US" sz="2800" b="1" dirty="0" smtClean="0"/>
              <a:t>。自</a:t>
            </a:r>
            <a:r>
              <a:rPr lang="en-US" altLang="zh-CN" sz="2800" b="1" dirty="0" smtClean="0"/>
              <a:t>2023</a:t>
            </a:r>
            <a:r>
              <a:rPr lang="zh-CN" altLang="en-US" sz="2800" b="1" dirty="0" smtClean="0"/>
              <a:t>年</a:t>
            </a:r>
            <a:r>
              <a:rPr lang="en-US" altLang="zh-CN" sz="2800" b="1" dirty="0" smtClean="0"/>
              <a:t>5</a:t>
            </a:r>
            <a:r>
              <a:rPr lang="zh-CN" altLang="en-US" sz="2800" b="1" dirty="0" smtClean="0"/>
              <a:t>月</a:t>
            </a:r>
            <a:r>
              <a:rPr lang="en-US" altLang="zh-CN" sz="2800" b="1" dirty="0" smtClean="0"/>
              <a:t>15</a:t>
            </a:r>
            <a:r>
              <a:rPr lang="zh-CN" altLang="en-US" sz="2800" b="1" dirty="0" smtClean="0"/>
              <a:t>日起实施</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五边形 2"/>
          <p:cNvSpPr>
            <a:spLocks noChangeArrowheads="1"/>
          </p:cNvSpPr>
          <p:nvPr/>
        </p:nvSpPr>
        <p:spPr bwMode="auto">
          <a:xfrm>
            <a:off x="0" y="317501"/>
            <a:ext cx="698227"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0" tIns="45700" rIns="91400" bIns="45700"/>
          <a:lstStyle/>
          <a:p>
            <a:endParaRPr lang="zh-CN" altLang="en-US"/>
          </a:p>
        </p:txBody>
      </p:sp>
      <p:pic>
        <p:nvPicPr>
          <p:cNvPr id="2" name="图片 1" descr="微信截图_20230628170359"/>
          <p:cNvPicPr>
            <a:picLocks noChangeAspect="1"/>
          </p:cNvPicPr>
          <p:nvPr/>
        </p:nvPicPr>
        <p:blipFill>
          <a:blip r:embed="rId4"/>
          <a:stretch>
            <a:fillRect/>
          </a:stretch>
        </p:blipFill>
        <p:spPr>
          <a:xfrm>
            <a:off x="335915" y="1562100"/>
            <a:ext cx="11520170" cy="458089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Click="0" advTm="1000">
        <p14:prism isContent="1" isInverted="1"/>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300" fill="hold"/>
                                        <p:tgtEl>
                                          <p:spTgt spid="44"/>
                                        </p:tgtEl>
                                        <p:attrNameLst>
                                          <p:attrName>ppt_x</p:attrName>
                                        </p:attrNameLst>
                                      </p:cBhvr>
                                      <p:tavLst>
                                        <p:tav tm="0">
                                          <p:val>
                                            <p:strVal val="0-#ppt_w/2"/>
                                          </p:val>
                                        </p:tav>
                                        <p:tav tm="100000">
                                          <p:val>
                                            <p:strVal val="#ppt_x"/>
                                          </p:val>
                                        </p:tav>
                                      </p:tavLst>
                                    </p:anim>
                                    <p:anim calcmode="lin" valueType="num">
                                      <p:cBhvr additive="base">
                                        <p:cTn id="8" dur="3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bldLvl="0" animBg="1" autoUpdateAnimBg="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788274" y="307455"/>
            <a:ext cx="10293013" cy="953135"/>
          </a:xfrm>
          <a:prstGeom prst="rect">
            <a:avLst/>
          </a:prstGeom>
          <a:noFill/>
        </p:spPr>
        <p:txBody>
          <a:bodyPr wrap="square" rtlCol="0">
            <a:spAutoFit/>
          </a:bodyPr>
          <a:lstStyle/>
          <a:p>
            <a:r>
              <a:rPr lang="en-US" altLang="zh-CN" sz="2800" b="1" dirty="0" smtClean="0">
                <a:sym typeface="+mn-ea"/>
              </a:rPr>
              <a:t>2.6</a:t>
            </a:r>
            <a:r>
              <a:rPr sz="2800" b="1" dirty="0" smtClean="0"/>
              <a:t>应急管理部第10号</a:t>
            </a:r>
            <a:r>
              <a:rPr sz="2800" b="1" dirty="0" smtClean="0">
                <a:sym typeface="+mn-ea"/>
              </a:rPr>
              <a:t>令《</a:t>
            </a:r>
            <a:r>
              <a:rPr sz="2800" b="1" dirty="0" smtClean="0">
                <a:sym typeface="+mn-ea"/>
                <a:hlinkClick r:id="rId3" action="ppaction://hlinkfile"/>
              </a:rPr>
              <a:t>工贸企业重大事故隐患判定标准</a:t>
            </a:r>
            <a:r>
              <a:rPr sz="2800" b="1" dirty="0" smtClean="0">
                <a:sym typeface="+mn-ea"/>
              </a:rPr>
              <a:t>》</a:t>
            </a:r>
            <a:r>
              <a:rPr lang="zh-CN" altLang="en-US" sz="2800" b="1" dirty="0" smtClean="0"/>
              <a:t>。自</a:t>
            </a:r>
            <a:r>
              <a:rPr lang="en-US" altLang="zh-CN" sz="2800" b="1" dirty="0" smtClean="0"/>
              <a:t>2023</a:t>
            </a:r>
            <a:r>
              <a:rPr lang="zh-CN" altLang="en-US" sz="2800" b="1" dirty="0" smtClean="0"/>
              <a:t>年</a:t>
            </a:r>
            <a:r>
              <a:rPr lang="en-US" altLang="zh-CN" sz="2800" b="1" dirty="0" smtClean="0"/>
              <a:t>5</a:t>
            </a:r>
            <a:r>
              <a:rPr lang="zh-CN" altLang="en-US" sz="2800" b="1" dirty="0" smtClean="0"/>
              <a:t>月</a:t>
            </a:r>
            <a:r>
              <a:rPr lang="en-US" altLang="zh-CN" sz="2800" b="1" dirty="0" smtClean="0"/>
              <a:t>15</a:t>
            </a:r>
            <a:r>
              <a:rPr lang="zh-CN" altLang="en-US" sz="2800" b="1" dirty="0" smtClean="0"/>
              <a:t>日起实施</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五边形 2"/>
          <p:cNvSpPr>
            <a:spLocks noChangeArrowheads="1"/>
          </p:cNvSpPr>
          <p:nvPr/>
        </p:nvSpPr>
        <p:spPr bwMode="auto">
          <a:xfrm>
            <a:off x="0" y="317501"/>
            <a:ext cx="698227"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0" tIns="45700" rIns="91400" bIns="45700"/>
          <a:lstStyle/>
          <a:p>
            <a:endParaRPr lang="zh-CN" altLang="en-US"/>
          </a:p>
        </p:txBody>
      </p:sp>
      <p:pic>
        <p:nvPicPr>
          <p:cNvPr id="2" name="图片 1" descr="微信截图_20230628170424"/>
          <p:cNvPicPr>
            <a:picLocks noChangeAspect="1"/>
          </p:cNvPicPr>
          <p:nvPr/>
        </p:nvPicPr>
        <p:blipFill>
          <a:blip r:embed="rId4"/>
          <a:stretch>
            <a:fillRect/>
          </a:stretch>
        </p:blipFill>
        <p:spPr>
          <a:xfrm>
            <a:off x="344170" y="1562100"/>
            <a:ext cx="11398250" cy="453644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Click="0" advTm="1000">
        <p14:prism isContent="1" isInverted="1"/>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300" fill="hold"/>
                                        <p:tgtEl>
                                          <p:spTgt spid="44"/>
                                        </p:tgtEl>
                                        <p:attrNameLst>
                                          <p:attrName>ppt_x</p:attrName>
                                        </p:attrNameLst>
                                      </p:cBhvr>
                                      <p:tavLst>
                                        <p:tav tm="0">
                                          <p:val>
                                            <p:strVal val="0-#ppt_w/2"/>
                                          </p:val>
                                        </p:tav>
                                        <p:tav tm="100000">
                                          <p:val>
                                            <p:strVal val="#ppt_x"/>
                                          </p:val>
                                        </p:tav>
                                      </p:tavLst>
                                    </p:anim>
                                    <p:anim calcmode="lin" valueType="num">
                                      <p:cBhvr additive="base">
                                        <p:cTn id="8" dur="3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bldLvl="0" animBg="1"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a:spLocks noChangeArrowheads="1"/>
          </p:cNvSpPr>
          <p:nvPr/>
        </p:nvSpPr>
        <p:spPr bwMode="auto">
          <a:xfrm>
            <a:off x="666751" y="642939"/>
            <a:ext cx="3416320" cy="646331"/>
          </a:xfrm>
          <a:prstGeom prst="rect">
            <a:avLst/>
          </a:prstGeom>
          <a:noFill/>
          <a:ln w="9525">
            <a:noFill/>
            <a:miter lim="800000"/>
          </a:ln>
        </p:spPr>
        <p:txBody>
          <a:bodyPr wrap="none">
            <a:spAutoFit/>
          </a:bodyPr>
          <a:lstStyle/>
          <a:p>
            <a:r>
              <a:rPr lang="zh-CN" altLang="en-US" sz="3600" dirty="0" smtClean="0">
                <a:solidFill>
                  <a:srgbClr val="002060"/>
                </a:solidFill>
              </a:rPr>
              <a:t>带风管轴流风机</a:t>
            </a:r>
            <a:endParaRPr lang="zh-CN" altLang="en-US" sz="3600" dirty="0">
              <a:solidFill>
                <a:srgbClr val="002060"/>
              </a:solidFill>
            </a:endParaRPr>
          </a:p>
        </p:txBody>
      </p:sp>
      <p:pic>
        <p:nvPicPr>
          <p:cNvPr id="5" name="图片 4" descr="带风管轴流风机.jpg"/>
          <p:cNvPicPr>
            <a:picLocks noChangeAspect="1"/>
          </p:cNvPicPr>
          <p:nvPr/>
        </p:nvPicPr>
        <p:blipFill>
          <a:blip r:embed="rId2"/>
          <a:stretch>
            <a:fillRect/>
          </a:stretch>
        </p:blipFill>
        <p:spPr>
          <a:xfrm>
            <a:off x="2446634" y="1481702"/>
            <a:ext cx="7143750" cy="4762500"/>
          </a:xfrm>
          <a:prstGeom prst="rect">
            <a:avLst/>
          </a:prstGeom>
          <a:ln>
            <a:noFill/>
          </a:ln>
          <a:effectLst>
            <a:outerShdw blurRad="190500" algn="tl" rotWithShape="0">
              <a:srgbClr val="000000">
                <a:alpha val="70000"/>
              </a:srgbClr>
            </a:outerShdw>
          </a:effectLst>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 calcmode="lin" valueType="num">
                                      <p:cBhvr additive="base">
                                        <p:cTn id="7"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allAtOnce"/>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788274" y="307455"/>
            <a:ext cx="10293013" cy="953135"/>
          </a:xfrm>
          <a:prstGeom prst="rect">
            <a:avLst/>
          </a:prstGeom>
          <a:noFill/>
        </p:spPr>
        <p:txBody>
          <a:bodyPr wrap="square" rtlCol="0">
            <a:spAutoFit/>
          </a:bodyPr>
          <a:lstStyle/>
          <a:p>
            <a:r>
              <a:rPr lang="en-US" altLang="zh-CN" sz="2800" b="1" dirty="0" smtClean="0">
                <a:sym typeface="+mn-ea"/>
              </a:rPr>
              <a:t>2.6</a:t>
            </a:r>
            <a:r>
              <a:rPr sz="2800" b="1" dirty="0" smtClean="0"/>
              <a:t>应急管理部第10号</a:t>
            </a:r>
            <a:r>
              <a:rPr sz="2800" b="1" dirty="0" smtClean="0">
                <a:sym typeface="+mn-ea"/>
              </a:rPr>
              <a:t>令《</a:t>
            </a:r>
            <a:r>
              <a:rPr sz="2800" b="1" dirty="0" smtClean="0">
                <a:sym typeface="+mn-ea"/>
                <a:hlinkClick r:id="rId3" action="ppaction://hlinkfile"/>
              </a:rPr>
              <a:t>工贸企业重大事故隐患判定标准</a:t>
            </a:r>
            <a:r>
              <a:rPr sz="2800" b="1" dirty="0" smtClean="0">
                <a:sym typeface="+mn-ea"/>
              </a:rPr>
              <a:t>》</a:t>
            </a:r>
            <a:r>
              <a:rPr lang="zh-CN" altLang="en-US" sz="2800" b="1" dirty="0" smtClean="0"/>
              <a:t>。自</a:t>
            </a:r>
            <a:r>
              <a:rPr lang="en-US" altLang="zh-CN" sz="2800" b="1" dirty="0" smtClean="0"/>
              <a:t>2023</a:t>
            </a:r>
            <a:r>
              <a:rPr lang="zh-CN" altLang="en-US" sz="2800" b="1" dirty="0" smtClean="0"/>
              <a:t>年</a:t>
            </a:r>
            <a:r>
              <a:rPr lang="en-US" altLang="zh-CN" sz="2800" b="1" dirty="0" smtClean="0"/>
              <a:t>5</a:t>
            </a:r>
            <a:r>
              <a:rPr lang="zh-CN" altLang="en-US" sz="2800" b="1" dirty="0" smtClean="0"/>
              <a:t>月</a:t>
            </a:r>
            <a:r>
              <a:rPr lang="en-US" altLang="zh-CN" sz="2800" b="1" dirty="0" smtClean="0"/>
              <a:t>15</a:t>
            </a:r>
            <a:r>
              <a:rPr lang="zh-CN" altLang="en-US" sz="2800" b="1" dirty="0" smtClean="0"/>
              <a:t>日起实施</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五边形 2"/>
          <p:cNvSpPr>
            <a:spLocks noChangeArrowheads="1"/>
          </p:cNvSpPr>
          <p:nvPr/>
        </p:nvSpPr>
        <p:spPr bwMode="auto">
          <a:xfrm>
            <a:off x="0" y="317501"/>
            <a:ext cx="698227"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00" tIns="45700" rIns="91400" bIns="45700"/>
          <a:lstStyle/>
          <a:p>
            <a:endParaRPr lang="zh-CN" altLang="en-US"/>
          </a:p>
        </p:txBody>
      </p:sp>
      <p:pic>
        <p:nvPicPr>
          <p:cNvPr id="2" name="图片 1" descr="微信截图_20230628170447"/>
          <p:cNvPicPr>
            <a:picLocks noChangeAspect="1"/>
          </p:cNvPicPr>
          <p:nvPr/>
        </p:nvPicPr>
        <p:blipFill>
          <a:blip r:embed="rId4"/>
          <a:stretch>
            <a:fillRect/>
          </a:stretch>
        </p:blipFill>
        <p:spPr>
          <a:xfrm>
            <a:off x="926465" y="1452880"/>
            <a:ext cx="10312400" cy="510921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Click="0" advTm="1000">
        <p14:prism isContent="1" isInverted="1"/>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300" fill="hold"/>
                                        <p:tgtEl>
                                          <p:spTgt spid="44"/>
                                        </p:tgtEl>
                                        <p:attrNameLst>
                                          <p:attrName>ppt_x</p:attrName>
                                        </p:attrNameLst>
                                      </p:cBhvr>
                                      <p:tavLst>
                                        <p:tav tm="0">
                                          <p:val>
                                            <p:strVal val="0-#ppt_w/2"/>
                                          </p:val>
                                        </p:tav>
                                        <p:tav tm="100000">
                                          <p:val>
                                            <p:strVal val="#ppt_x"/>
                                          </p:val>
                                        </p:tav>
                                      </p:tavLst>
                                    </p:anim>
                                    <p:anim calcmode="lin" valueType="num">
                                      <p:cBhvr additive="base">
                                        <p:cTn id="8" dur="3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bldLvl="0" animBg="1" autoUpdateAnimBg="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email"/>
          <a:stretch>
            <a:fillRect/>
          </a:stretch>
        </p:blipFill>
        <p:spPr>
          <a:xfrm>
            <a:off x="-1" y="0"/>
            <a:ext cx="12189421" cy="6858000"/>
          </a:xfrm>
          <a:prstGeom prst="rect">
            <a:avLst/>
          </a:prstGeom>
        </p:spPr>
      </p:pic>
      <p:sp>
        <p:nvSpPr>
          <p:cNvPr id="28" name="文本框 27"/>
          <p:cNvSpPr txBox="1"/>
          <p:nvPr/>
        </p:nvSpPr>
        <p:spPr>
          <a:xfrm>
            <a:off x="3287079" y="3534038"/>
            <a:ext cx="2247208" cy="2059940"/>
          </a:xfrm>
          <a:prstGeom prst="rect">
            <a:avLst/>
          </a:prstGeom>
          <a:noFill/>
        </p:spPr>
        <p:txBody>
          <a:bodyPr wrap="square" lIns="91412" tIns="45706" rIns="91412" bIns="45706" rtlCol="0">
            <a:spAutoFit/>
          </a:bodyPr>
          <a:lstStyle/>
          <a:p>
            <a:pPr algn="ctr"/>
            <a:r>
              <a:rPr lang="en-US" altLang="zh-CN" sz="12795" dirty="0" smtClean="0">
                <a:solidFill>
                  <a:schemeClr val="accent1"/>
                </a:solidFill>
                <a:latin typeface="Impact" panose="020B0806030902050204" pitchFamily="34" charset="0"/>
              </a:rPr>
              <a:t>3</a:t>
            </a:r>
            <a:endParaRPr lang="zh-CN" altLang="en-US" sz="12795" dirty="0">
              <a:solidFill>
                <a:schemeClr val="accent1"/>
              </a:solidFill>
              <a:latin typeface="Impact" panose="020B0806030902050204" pitchFamily="34" charset="0"/>
            </a:endParaRPr>
          </a:p>
        </p:txBody>
      </p:sp>
      <p:sp>
        <p:nvSpPr>
          <p:cNvPr id="29" name="矩形 28"/>
          <p:cNvSpPr/>
          <p:nvPr/>
        </p:nvSpPr>
        <p:spPr>
          <a:xfrm>
            <a:off x="5604510" y="4092575"/>
            <a:ext cx="4965700" cy="828675"/>
          </a:xfrm>
          <a:prstGeom prst="rect">
            <a:avLst/>
          </a:prstGeom>
        </p:spPr>
        <p:txBody>
          <a:bodyPr wrap="square" lIns="91412" tIns="45706" rIns="91412" bIns="45706">
            <a:spAutoFit/>
          </a:bodyPr>
          <a:lstStyle/>
          <a:p>
            <a:pPr algn="ctr"/>
            <a:r>
              <a:rPr lang="zh-CN" altLang="en-US" sz="4800" b="1" dirty="0">
                <a:solidFill>
                  <a:srgbClr val="FF4E00"/>
                </a:solidFill>
                <a:latin typeface="微软雅黑" panose="020B0503020204020204" pitchFamily="34" charset="-122"/>
                <a:ea typeface="微软雅黑" panose="020B0503020204020204" pitchFamily="34" charset="-122"/>
              </a:rPr>
              <a:t>应急管理与急救</a:t>
            </a:r>
          </a:p>
        </p:txBody>
      </p:sp>
      <p:sp>
        <p:nvSpPr>
          <p:cNvPr id="6" name="矩形 5"/>
          <p:cNvSpPr/>
          <p:nvPr/>
        </p:nvSpPr>
        <p:spPr>
          <a:xfrm>
            <a:off x="5244293" y="5002538"/>
            <a:ext cx="5760000" cy="98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Click="0" advTm="1000">
        <p14:prism isContent="1" isInverted="1"/>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1000"/>
                                        <p:tgtEl>
                                          <p:spTgt spid="28"/>
                                        </p:tgtEl>
                                      </p:cBhvr>
                                    </p:animEffect>
                                    <p:anim calcmode="lin" valueType="num">
                                      <p:cBhvr>
                                        <p:cTn id="8" dur="1000" fill="hold"/>
                                        <p:tgtEl>
                                          <p:spTgt spid="28"/>
                                        </p:tgtEl>
                                        <p:attrNameLst>
                                          <p:attrName>ppt_x</p:attrName>
                                        </p:attrNameLst>
                                      </p:cBhvr>
                                      <p:tavLst>
                                        <p:tav tm="0">
                                          <p:val>
                                            <p:strVal val="#ppt_x"/>
                                          </p:val>
                                        </p:tav>
                                        <p:tav tm="100000">
                                          <p:val>
                                            <p:strVal val="#ppt_x"/>
                                          </p:val>
                                        </p:tav>
                                      </p:tavLst>
                                    </p:anim>
                                    <p:anim calcmode="lin" valueType="num">
                                      <p:cBhvr>
                                        <p:cTn id="9" dur="1000" fill="hold"/>
                                        <p:tgtEl>
                                          <p:spTgt spid="2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600"/>
                                  </p:stCondLst>
                                  <p:iterate type="lt">
                                    <p:tmPct val="2000"/>
                                  </p:iterate>
                                  <p:childTnLst>
                                    <p:set>
                                      <p:cBhvr>
                                        <p:cTn id="11" dur="1" fill="hold">
                                          <p:stCondLst>
                                            <p:cond delay="0"/>
                                          </p:stCondLst>
                                        </p:cTn>
                                        <p:tgtEl>
                                          <p:spTgt spid="29"/>
                                        </p:tgtEl>
                                        <p:attrNameLst>
                                          <p:attrName>style.visibility</p:attrName>
                                        </p:attrNameLst>
                                      </p:cBhvr>
                                      <p:to>
                                        <p:strVal val="visible"/>
                                      </p:to>
                                    </p:set>
                                    <p:animEffect transition="in" filter="fade">
                                      <p:cBhvr>
                                        <p:cTn id="12" dur="500"/>
                                        <p:tgtEl>
                                          <p:spTgt spid="29"/>
                                        </p:tgtEl>
                                      </p:cBhvr>
                                    </p:animEffect>
                                    <p:anim calcmode="lin" valueType="num">
                                      <p:cBhvr>
                                        <p:cTn id="13" dur="500" fill="hold"/>
                                        <p:tgtEl>
                                          <p:spTgt spid="29"/>
                                        </p:tgtEl>
                                        <p:attrNameLst>
                                          <p:attrName>ppt_x</p:attrName>
                                        </p:attrNameLst>
                                      </p:cBhvr>
                                      <p:tavLst>
                                        <p:tav tm="0">
                                          <p:val>
                                            <p:strVal val="#ppt_x"/>
                                          </p:val>
                                        </p:tav>
                                        <p:tav tm="100000">
                                          <p:val>
                                            <p:strVal val="#ppt_x"/>
                                          </p:val>
                                        </p:tav>
                                      </p:tavLst>
                                    </p:anim>
                                    <p:anim calcmode="lin" valueType="num">
                                      <p:cBhvr>
                                        <p:cTn id="14"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70934" y="769256"/>
            <a:ext cx="1620957" cy="523220"/>
          </a:xfrm>
          <a:prstGeom prst="rect">
            <a:avLst/>
          </a:prstGeom>
          <a:noFill/>
        </p:spPr>
        <p:txBody>
          <a:bodyPr wrap="none" rtlCol="0">
            <a:spAutoFit/>
          </a:bodyPr>
          <a:lstStyle/>
          <a:p>
            <a:r>
              <a:rPr lang="zh-CN" altLang="en-US" sz="2800" dirty="0" smtClean="0"/>
              <a:t>应急物资</a:t>
            </a:r>
            <a:endParaRPr lang="zh-CN" altLang="en-US" sz="2800" dirty="0"/>
          </a:p>
        </p:txBody>
      </p:sp>
      <p:pic>
        <p:nvPicPr>
          <p:cNvPr id="20" name="图片 19" descr="1-22040321560Nb.jpg"/>
          <p:cNvPicPr>
            <a:picLocks noChangeAspect="1"/>
          </p:cNvPicPr>
          <p:nvPr/>
        </p:nvPicPr>
        <p:blipFill>
          <a:blip r:embed="rId3"/>
          <a:stretch>
            <a:fillRect/>
          </a:stretch>
        </p:blipFill>
        <p:spPr>
          <a:xfrm>
            <a:off x="6490987" y="279224"/>
            <a:ext cx="4218341" cy="6284308"/>
          </a:xfrm>
          <a:prstGeom prst="rect">
            <a:avLst/>
          </a:prstGeom>
        </p:spPr>
      </p:pic>
      <p:pic>
        <p:nvPicPr>
          <p:cNvPr id="21" name="图片 20" descr="9490216185_1681048415.jpg"/>
          <p:cNvPicPr>
            <a:picLocks noChangeAspect="1"/>
          </p:cNvPicPr>
          <p:nvPr/>
        </p:nvPicPr>
        <p:blipFill>
          <a:blip r:embed="rId4"/>
          <a:stretch>
            <a:fillRect/>
          </a:stretch>
        </p:blipFill>
        <p:spPr>
          <a:xfrm>
            <a:off x="1205162" y="1487837"/>
            <a:ext cx="5086210" cy="5086210"/>
          </a:xfrm>
          <a:prstGeom prst="rect">
            <a:avLst/>
          </a:prstGeom>
        </p:spPr>
      </p:pic>
    </p:spTree>
  </p:cSld>
  <p:clrMapOvr>
    <a:masterClrMapping/>
  </p:clrMapOvr>
  <p:transition spd="slow" advClick="0" advTm="1000">
    <p:fade/>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55435" y="536781"/>
            <a:ext cx="3057247" cy="523220"/>
          </a:xfrm>
          <a:prstGeom prst="rect">
            <a:avLst/>
          </a:prstGeom>
          <a:noFill/>
        </p:spPr>
        <p:txBody>
          <a:bodyPr wrap="none" rtlCol="0">
            <a:spAutoFit/>
          </a:bodyPr>
          <a:lstStyle/>
          <a:p>
            <a:r>
              <a:rPr lang="zh-CN" altLang="en-US" sz="2800" dirty="0" smtClean="0"/>
              <a:t>有限空间应急物资</a:t>
            </a:r>
            <a:endParaRPr lang="zh-CN" altLang="en-US" sz="2800" dirty="0"/>
          </a:p>
        </p:txBody>
      </p:sp>
      <p:graphicFrame>
        <p:nvGraphicFramePr>
          <p:cNvPr id="6" name="表格 5"/>
          <p:cNvGraphicFramePr>
            <a:graphicFrameLocks noGrp="1"/>
          </p:cNvGraphicFramePr>
          <p:nvPr/>
        </p:nvGraphicFramePr>
        <p:xfrm>
          <a:off x="852408" y="1270861"/>
          <a:ext cx="10507850" cy="4788979"/>
        </p:xfrm>
        <a:graphic>
          <a:graphicData uri="http://schemas.openxmlformats.org/drawingml/2006/table">
            <a:tbl>
              <a:tblPr/>
              <a:tblGrid>
                <a:gridCol w="971625"/>
                <a:gridCol w="5978943"/>
                <a:gridCol w="1909958"/>
                <a:gridCol w="1647324"/>
              </a:tblGrid>
              <a:tr h="478898">
                <a:tc>
                  <a:txBody>
                    <a:bodyPr/>
                    <a:lstStyle/>
                    <a:p>
                      <a:pPr algn="ctr">
                        <a:spcAft>
                          <a:spcPts val="0"/>
                        </a:spcAft>
                      </a:pPr>
                      <a:r>
                        <a:rPr lang="zh-CN" sz="2400" kern="0" dirty="0">
                          <a:latin typeface="等线" panose="02010600030101010101" charset="-122"/>
                          <a:ea typeface="宋体" panose="02010600030101010101" pitchFamily="2" charset="-122"/>
                          <a:cs typeface="Times New Roman" panose="02020603050405020304"/>
                        </a:rPr>
                        <a:t>序号</a:t>
                      </a:r>
                      <a:endParaRPr lang="zh-CN" sz="2400" kern="100" dirty="0">
                        <a:latin typeface="等线" panose="02010600030101010101" charset="-122"/>
                        <a:ea typeface="等线" panose="02010600030101010101"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2400" kern="0">
                          <a:latin typeface="等线" panose="02010600030101010101" charset="-122"/>
                          <a:ea typeface="宋体" panose="02010600030101010101" pitchFamily="2" charset="-122"/>
                          <a:cs typeface="Times New Roman" panose="02020603050405020304"/>
                        </a:rPr>
                        <a:t>应急物资名称</a:t>
                      </a:r>
                      <a:endParaRPr lang="zh-CN" sz="2400" kern="100">
                        <a:latin typeface="等线" panose="02010600030101010101" charset="-122"/>
                        <a:ea typeface="等线" panose="02010600030101010101"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2400" kern="0">
                          <a:latin typeface="等线" panose="02010600030101010101" charset="-122"/>
                          <a:ea typeface="宋体" panose="02010600030101010101" pitchFamily="2" charset="-122"/>
                          <a:cs typeface="Times New Roman" panose="02020603050405020304"/>
                        </a:rPr>
                        <a:t>配备情况</a:t>
                      </a:r>
                      <a:endParaRPr lang="zh-CN" sz="2400" kern="100">
                        <a:latin typeface="等线" panose="02010600030101010101" charset="-122"/>
                        <a:ea typeface="等线" panose="02010600030101010101"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2400" kern="0">
                          <a:latin typeface="等线" panose="02010600030101010101" charset="-122"/>
                          <a:ea typeface="宋体" panose="02010600030101010101" pitchFamily="2" charset="-122"/>
                          <a:cs typeface="Times New Roman" panose="02020603050405020304"/>
                        </a:rPr>
                        <a:t>数量</a:t>
                      </a:r>
                      <a:endParaRPr lang="zh-CN" sz="2400" kern="100">
                        <a:latin typeface="等线" panose="02010600030101010101" charset="-122"/>
                        <a:ea typeface="等线" panose="02010600030101010101"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8898">
                <a:tc>
                  <a:txBody>
                    <a:bodyPr/>
                    <a:lstStyle/>
                    <a:p>
                      <a:pPr algn="ctr">
                        <a:spcAft>
                          <a:spcPts val="0"/>
                        </a:spcAft>
                      </a:pPr>
                      <a:r>
                        <a:rPr lang="en-US" sz="2400" kern="0">
                          <a:latin typeface="宋体" panose="02010600030101010101" pitchFamily="2" charset="-122"/>
                          <a:ea typeface="等线" panose="02010600030101010101" charset="-122"/>
                          <a:cs typeface="Times New Roman" panose="02020603050405020304"/>
                        </a:rPr>
                        <a:t>1</a:t>
                      </a:r>
                      <a:endParaRPr lang="zh-CN" sz="2400" kern="100">
                        <a:latin typeface="等线" panose="02010600030101010101" charset="-122"/>
                        <a:ea typeface="等线" panose="02010600030101010101"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400" kern="0">
                          <a:latin typeface="等线" panose="02010600030101010101" charset="-122"/>
                          <a:ea typeface="宋体" panose="02010600030101010101" pitchFamily="2" charset="-122"/>
                          <a:cs typeface="Times New Roman" panose="02020603050405020304"/>
                        </a:rPr>
                        <a:t>警戒线</a:t>
                      </a:r>
                      <a:endParaRPr lang="zh-CN" sz="2400" kern="100">
                        <a:latin typeface="等线" panose="02010600030101010101" charset="-122"/>
                        <a:ea typeface="等线" panose="02010600030101010101"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400" kern="0">
                          <a:latin typeface="等线" panose="02010600030101010101" charset="-122"/>
                          <a:ea typeface="宋体" panose="02010600030101010101" pitchFamily="2" charset="-122"/>
                          <a:cs typeface="Times New Roman" panose="02020603050405020304"/>
                        </a:rPr>
                        <a:t>有□ 无□</a:t>
                      </a:r>
                      <a:endParaRPr lang="zh-CN" sz="2400" kern="100">
                        <a:latin typeface="等线" panose="02010600030101010101" charset="-122"/>
                        <a:ea typeface="等线" panose="02010600030101010101"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zh-CN" sz="2400" kern="0">
                          <a:latin typeface="等线" panose="02010600030101010101" charset="-122"/>
                          <a:ea typeface="宋体" panose="02010600030101010101" pitchFamily="2" charset="-122"/>
                          <a:cs typeface="Times New Roman" panose="02020603050405020304"/>
                        </a:rPr>
                        <a:t>卷</a:t>
                      </a:r>
                      <a:endParaRPr lang="zh-CN" sz="2400" kern="100">
                        <a:latin typeface="等线" panose="02010600030101010101" charset="-122"/>
                        <a:ea typeface="等线" panose="02010600030101010101"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8898">
                <a:tc>
                  <a:txBody>
                    <a:bodyPr/>
                    <a:lstStyle/>
                    <a:p>
                      <a:pPr algn="ctr">
                        <a:spcAft>
                          <a:spcPts val="0"/>
                        </a:spcAft>
                      </a:pPr>
                      <a:r>
                        <a:rPr lang="en-US" sz="2400" kern="0">
                          <a:latin typeface="宋体" panose="02010600030101010101" pitchFamily="2" charset="-122"/>
                          <a:ea typeface="等线" panose="02010600030101010101" charset="-122"/>
                          <a:cs typeface="Times New Roman" panose="02020603050405020304"/>
                        </a:rPr>
                        <a:t>2</a:t>
                      </a:r>
                      <a:endParaRPr lang="zh-CN" sz="2400" kern="100">
                        <a:latin typeface="等线" panose="02010600030101010101" charset="-122"/>
                        <a:ea typeface="等线" panose="02010600030101010101"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400" kern="0">
                          <a:latin typeface="等线" panose="02010600030101010101" charset="-122"/>
                          <a:ea typeface="宋体" panose="02010600030101010101" pitchFamily="2" charset="-122"/>
                          <a:cs typeface="Times New Roman" panose="02020603050405020304"/>
                        </a:rPr>
                        <a:t>安全绳（全身式）</a:t>
                      </a:r>
                      <a:r>
                        <a:rPr lang="en-US" sz="2400" kern="0">
                          <a:latin typeface="等线" panose="02010600030101010101" charset="-122"/>
                          <a:ea typeface="宋体" panose="02010600030101010101" pitchFamily="2" charset="-122"/>
                          <a:cs typeface="Times New Roman" panose="02020603050405020304"/>
                        </a:rPr>
                        <a:t>/</a:t>
                      </a:r>
                      <a:r>
                        <a:rPr lang="zh-CN" sz="2400" kern="0">
                          <a:latin typeface="等线" panose="02010600030101010101" charset="-122"/>
                          <a:ea typeface="宋体" panose="02010600030101010101" pitchFamily="2" charset="-122"/>
                          <a:cs typeface="Times New Roman" panose="02020603050405020304"/>
                        </a:rPr>
                        <a:t>救生绳套装</a:t>
                      </a:r>
                      <a:endParaRPr lang="zh-CN" sz="2400" kern="100">
                        <a:latin typeface="等线" panose="02010600030101010101" charset="-122"/>
                        <a:ea typeface="等线" panose="02010600030101010101"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400" kern="0">
                          <a:latin typeface="等线" panose="02010600030101010101" charset="-122"/>
                          <a:ea typeface="宋体" panose="02010600030101010101" pitchFamily="2" charset="-122"/>
                          <a:cs typeface="Times New Roman" panose="02020603050405020304"/>
                        </a:rPr>
                        <a:t>有□ 无□</a:t>
                      </a:r>
                      <a:endParaRPr lang="zh-CN" sz="2400" kern="100">
                        <a:latin typeface="等线" panose="02010600030101010101" charset="-122"/>
                        <a:ea typeface="等线" panose="02010600030101010101"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zh-CN" sz="2400" kern="0">
                          <a:latin typeface="等线" panose="02010600030101010101" charset="-122"/>
                          <a:ea typeface="宋体" panose="02010600030101010101" pitchFamily="2" charset="-122"/>
                          <a:cs typeface="Times New Roman" panose="02020603050405020304"/>
                        </a:rPr>
                        <a:t>套</a:t>
                      </a:r>
                      <a:endParaRPr lang="zh-CN" sz="2400" kern="100">
                        <a:latin typeface="等线" panose="02010600030101010101" charset="-122"/>
                        <a:ea typeface="等线" panose="02010600030101010101"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8898">
                <a:tc>
                  <a:txBody>
                    <a:bodyPr/>
                    <a:lstStyle/>
                    <a:p>
                      <a:pPr algn="ctr">
                        <a:spcAft>
                          <a:spcPts val="0"/>
                        </a:spcAft>
                      </a:pPr>
                      <a:r>
                        <a:rPr lang="en-US" sz="2400" kern="0">
                          <a:latin typeface="宋体" panose="02010600030101010101" pitchFamily="2" charset="-122"/>
                          <a:ea typeface="等线" panose="02010600030101010101" charset="-122"/>
                          <a:cs typeface="Times New Roman" panose="02020603050405020304"/>
                        </a:rPr>
                        <a:t>3</a:t>
                      </a:r>
                      <a:endParaRPr lang="zh-CN" sz="2400" kern="100">
                        <a:latin typeface="等线" panose="02010600030101010101" charset="-122"/>
                        <a:ea typeface="等线" panose="02010600030101010101"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400" kern="0">
                          <a:latin typeface="等线" panose="02010600030101010101" charset="-122"/>
                          <a:ea typeface="宋体" panose="02010600030101010101" pitchFamily="2" charset="-122"/>
                          <a:cs typeface="Times New Roman" panose="02020603050405020304"/>
                        </a:rPr>
                        <a:t>正压式空气呼吸器</a:t>
                      </a:r>
                      <a:endParaRPr lang="zh-CN" sz="2400" kern="100">
                        <a:latin typeface="等线" panose="02010600030101010101" charset="-122"/>
                        <a:ea typeface="等线" panose="02010600030101010101"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400" kern="0">
                          <a:latin typeface="等线" panose="02010600030101010101" charset="-122"/>
                          <a:ea typeface="宋体" panose="02010600030101010101" pitchFamily="2" charset="-122"/>
                          <a:cs typeface="Times New Roman" panose="02020603050405020304"/>
                        </a:rPr>
                        <a:t>有□ 无□</a:t>
                      </a:r>
                      <a:endParaRPr lang="zh-CN" sz="2400" kern="100">
                        <a:latin typeface="等线" panose="02010600030101010101" charset="-122"/>
                        <a:ea typeface="等线" panose="02010600030101010101"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zh-CN" sz="2400" kern="0">
                          <a:latin typeface="等线" panose="02010600030101010101" charset="-122"/>
                          <a:ea typeface="宋体" panose="02010600030101010101" pitchFamily="2" charset="-122"/>
                          <a:cs typeface="Times New Roman" panose="02020603050405020304"/>
                        </a:rPr>
                        <a:t>套</a:t>
                      </a:r>
                      <a:endParaRPr lang="zh-CN" sz="2400" kern="100">
                        <a:latin typeface="等线" panose="02010600030101010101" charset="-122"/>
                        <a:ea typeface="等线" panose="02010600030101010101"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57795">
                <a:tc>
                  <a:txBody>
                    <a:bodyPr/>
                    <a:lstStyle/>
                    <a:p>
                      <a:pPr algn="ctr">
                        <a:spcAft>
                          <a:spcPts val="0"/>
                        </a:spcAft>
                      </a:pPr>
                      <a:r>
                        <a:rPr lang="en-US" sz="2400" kern="0">
                          <a:latin typeface="宋体" panose="02010600030101010101" pitchFamily="2" charset="-122"/>
                          <a:ea typeface="等线" panose="02010600030101010101" charset="-122"/>
                          <a:cs typeface="Times New Roman" panose="02020603050405020304"/>
                        </a:rPr>
                        <a:t>4</a:t>
                      </a:r>
                      <a:endParaRPr lang="zh-CN" sz="2400" kern="100">
                        <a:latin typeface="等线" panose="02010600030101010101" charset="-122"/>
                        <a:ea typeface="等线" panose="02010600030101010101"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400" kern="0">
                          <a:latin typeface="等线" panose="02010600030101010101" charset="-122"/>
                          <a:ea typeface="宋体" panose="02010600030101010101" pitchFamily="2" charset="-122"/>
                          <a:cs typeface="Times New Roman" panose="02020603050405020304"/>
                        </a:rPr>
                        <a:t>便携式气体检测报警仪</a:t>
                      </a:r>
                      <a:r>
                        <a:rPr lang="en-US" sz="2400" kern="0">
                          <a:latin typeface="等线" panose="02010600030101010101" charset="-122"/>
                          <a:ea typeface="宋体" panose="02010600030101010101" pitchFamily="2" charset="-122"/>
                          <a:cs typeface="Times New Roman" panose="02020603050405020304"/>
                        </a:rPr>
                        <a:t>/</a:t>
                      </a:r>
                      <a:r>
                        <a:rPr lang="zh-CN" sz="2400" kern="0">
                          <a:latin typeface="等线" panose="02010600030101010101" charset="-122"/>
                          <a:ea typeface="宋体" panose="02010600030101010101" pitchFamily="2" charset="-122"/>
                          <a:cs typeface="Times New Roman" panose="02020603050405020304"/>
                        </a:rPr>
                        <a:t>便携式有毒气体探测器</a:t>
                      </a:r>
                      <a:endParaRPr lang="zh-CN" sz="2400" kern="100">
                        <a:latin typeface="等线" panose="02010600030101010101" charset="-122"/>
                        <a:ea typeface="等线" panose="02010600030101010101"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400" kern="0">
                          <a:latin typeface="等线" panose="02010600030101010101" charset="-122"/>
                          <a:ea typeface="宋体" panose="02010600030101010101" pitchFamily="2" charset="-122"/>
                          <a:cs typeface="Times New Roman" panose="02020603050405020304"/>
                        </a:rPr>
                        <a:t>有□ 无□</a:t>
                      </a:r>
                      <a:endParaRPr lang="zh-CN" sz="2400" kern="100">
                        <a:latin typeface="等线" panose="02010600030101010101" charset="-122"/>
                        <a:ea typeface="等线" panose="02010600030101010101"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zh-CN" sz="2400" kern="0">
                          <a:latin typeface="等线" panose="02010600030101010101" charset="-122"/>
                          <a:ea typeface="宋体" panose="02010600030101010101" pitchFamily="2" charset="-122"/>
                          <a:cs typeface="Times New Roman" panose="02020603050405020304"/>
                        </a:rPr>
                        <a:t>台</a:t>
                      </a:r>
                      <a:endParaRPr lang="zh-CN" sz="2400" kern="100">
                        <a:latin typeface="等线" panose="02010600030101010101" charset="-122"/>
                        <a:ea typeface="等线" panose="02010600030101010101"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8898">
                <a:tc>
                  <a:txBody>
                    <a:bodyPr/>
                    <a:lstStyle/>
                    <a:p>
                      <a:pPr algn="ctr">
                        <a:spcAft>
                          <a:spcPts val="0"/>
                        </a:spcAft>
                      </a:pPr>
                      <a:r>
                        <a:rPr lang="en-US" sz="2400" kern="0">
                          <a:latin typeface="宋体" panose="02010600030101010101" pitchFamily="2" charset="-122"/>
                          <a:ea typeface="等线" panose="02010600030101010101" charset="-122"/>
                          <a:cs typeface="Times New Roman" panose="02020603050405020304"/>
                        </a:rPr>
                        <a:t>5</a:t>
                      </a:r>
                      <a:endParaRPr lang="zh-CN" sz="2400" kern="100">
                        <a:latin typeface="等线" panose="02010600030101010101" charset="-122"/>
                        <a:ea typeface="等线" panose="02010600030101010101"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400" kern="0">
                          <a:latin typeface="等线" panose="02010600030101010101" charset="-122"/>
                          <a:ea typeface="宋体" panose="02010600030101010101" pitchFamily="2" charset="-122"/>
                          <a:cs typeface="Times New Roman" panose="02020603050405020304"/>
                        </a:rPr>
                        <a:t>通风设备（移动式风机和风管）</a:t>
                      </a:r>
                      <a:endParaRPr lang="zh-CN" sz="2400" kern="100">
                        <a:latin typeface="等线" panose="02010600030101010101" charset="-122"/>
                        <a:ea typeface="等线" panose="02010600030101010101"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400" kern="0">
                          <a:latin typeface="等线" panose="02010600030101010101" charset="-122"/>
                          <a:ea typeface="宋体" panose="02010600030101010101" pitchFamily="2" charset="-122"/>
                          <a:cs typeface="Times New Roman" panose="02020603050405020304"/>
                        </a:rPr>
                        <a:t>有□ 无□</a:t>
                      </a:r>
                      <a:endParaRPr lang="zh-CN" sz="2400" kern="100">
                        <a:latin typeface="等线" panose="02010600030101010101" charset="-122"/>
                        <a:ea typeface="等线" panose="02010600030101010101"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zh-CN" sz="2400" kern="0">
                          <a:latin typeface="等线" panose="02010600030101010101" charset="-122"/>
                          <a:ea typeface="宋体" panose="02010600030101010101" pitchFamily="2" charset="-122"/>
                          <a:cs typeface="Times New Roman" panose="02020603050405020304"/>
                        </a:rPr>
                        <a:t>台</a:t>
                      </a:r>
                      <a:endParaRPr lang="zh-CN" sz="2400" kern="100">
                        <a:latin typeface="等线" panose="02010600030101010101" charset="-122"/>
                        <a:ea typeface="等线" panose="02010600030101010101"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8898">
                <a:tc>
                  <a:txBody>
                    <a:bodyPr/>
                    <a:lstStyle/>
                    <a:p>
                      <a:pPr algn="ctr">
                        <a:spcAft>
                          <a:spcPts val="0"/>
                        </a:spcAft>
                      </a:pPr>
                      <a:r>
                        <a:rPr lang="en-US" sz="2400" kern="0">
                          <a:latin typeface="宋体" panose="02010600030101010101" pitchFamily="2" charset="-122"/>
                          <a:ea typeface="等线" panose="02010600030101010101" charset="-122"/>
                          <a:cs typeface="Times New Roman" panose="02020603050405020304"/>
                        </a:rPr>
                        <a:t>6</a:t>
                      </a:r>
                      <a:endParaRPr lang="zh-CN" sz="2400" kern="100">
                        <a:latin typeface="等线" panose="02010600030101010101" charset="-122"/>
                        <a:ea typeface="等线" panose="02010600030101010101"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400" kern="0">
                          <a:latin typeface="等线" panose="02010600030101010101" charset="-122"/>
                          <a:ea typeface="宋体" panose="02010600030101010101" pitchFamily="2" charset="-122"/>
                          <a:cs typeface="Times New Roman" panose="02020603050405020304"/>
                        </a:rPr>
                        <a:t>担架</a:t>
                      </a:r>
                      <a:endParaRPr lang="zh-CN" sz="2400" kern="100">
                        <a:latin typeface="等线" panose="02010600030101010101" charset="-122"/>
                        <a:ea typeface="等线" panose="02010600030101010101"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400" kern="0">
                          <a:latin typeface="等线" panose="02010600030101010101" charset="-122"/>
                          <a:ea typeface="宋体" panose="02010600030101010101" pitchFamily="2" charset="-122"/>
                          <a:cs typeface="Times New Roman" panose="02020603050405020304"/>
                        </a:rPr>
                        <a:t>有□ 无□</a:t>
                      </a:r>
                      <a:endParaRPr lang="zh-CN" sz="2400" kern="100">
                        <a:latin typeface="等线" panose="02010600030101010101" charset="-122"/>
                        <a:ea typeface="等线" panose="02010600030101010101"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zh-CN" sz="2400" kern="0">
                          <a:latin typeface="等线" panose="02010600030101010101" charset="-122"/>
                          <a:ea typeface="宋体" panose="02010600030101010101" pitchFamily="2" charset="-122"/>
                          <a:cs typeface="Times New Roman" panose="02020603050405020304"/>
                        </a:rPr>
                        <a:t>副</a:t>
                      </a:r>
                      <a:endParaRPr lang="zh-CN" sz="2400" kern="100">
                        <a:latin typeface="等线" panose="02010600030101010101" charset="-122"/>
                        <a:ea typeface="等线" panose="02010600030101010101"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8898">
                <a:tc>
                  <a:txBody>
                    <a:bodyPr/>
                    <a:lstStyle/>
                    <a:p>
                      <a:pPr algn="ctr">
                        <a:spcAft>
                          <a:spcPts val="0"/>
                        </a:spcAft>
                      </a:pPr>
                      <a:r>
                        <a:rPr lang="en-US" sz="2400" kern="0">
                          <a:latin typeface="宋体" panose="02010600030101010101" pitchFamily="2" charset="-122"/>
                          <a:ea typeface="等线" panose="02010600030101010101" charset="-122"/>
                          <a:cs typeface="Times New Roman" panose="02020603050405020304"/>
                        </a:rPr>
                        <a:t>7</a:t>
                      </a:r>
                      <a:endParaRPr lang="zh-CN" sz="2400" kern="100">
                        <a:latin typeface="等线" panose="02010600030101010101" charset="-122"/>
                        <a:ea typeface="等线" panose="02010600030101010101"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400" kern="0">
                          <a:latin typeface="等线" panose="02010600030101010101" charset="-122"/>
                          <a:ea typeface="宋体" panose="02010600030101010101" pitchFamily="2" charset="-122"/>
                          <a:cs typeface="Times New Roman" panose="02020603050405020304"/>
                        </a:rPr>
                        <a:t>安全帽</a:t>
                      </a:r>
                      <a:endParaRPr lang="zh-CN" sz="2400" kern="100">
                        <a:latin typeface="等线" panose="02010600030101010101" charset="-122"/>
                        <a:ea typeface="等线" panose="02010600030101010101"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400" kern="0">
                          <a:latin typeface="等线" panose="02010600030101010101" charset="-122"/>
                          <a:ea typeface="宋体" panose="02010600030101010101" pitchFamily="2" charset="-122"/>
                          <a:cs typeface="Times New Roman" panose="02020603050405020304"/>
                        </a:rPr>
                        <a:t>有□ 无□</a:t>
                      </a:r>
                      <a:endParaRPr lang="zh-CN" sz="2400" kern="100">
                        <a:latin typeface="等线" panose="02010600030101010101" charset="-122"/>
                        <a:ea typeface="等线" panose="02010600030101010101"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zh-CN" sz="2400" kern="0">
                          <a:latin typeface="等线" panose="02010600030101010101" charset="-122"/>
                          <a:ea typeface="宋体" panose="02010600030101010101" pitchFamily="2" charset="-122"/>
                          <a:cs typeface="Times New Roman" panose="02020603050405020304"/>
                        </a:rPr>
                        <a:t>个</a:t>
                      </a:r>
                      <a:endParaRPr lang="zh-CN" sz="2400" kern="100">
                        <a:latin typeface="等线" panose="02010600030101010101" charset="-122"/>
                        <a:ea typeface="等线" panose="02010600030101010101"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8898">
                <a:tc>
                  <a:txBody>
                    <a:bodyPr/>
                    <a:lstStyle/>
                    <a:p>
                      <a:pPr algn="ctr">
                        <a:spcAft>
                          <a:spcPts val="0"/>
                        </a:spcAft>
                      </a:pPr>
                      <a:r>
                        <a:rPr lang="en-US" sz="2400" kern="0">
                          <a:latin typeface="宋体" panose="02010600030101010101" pitchFamily="2" charset="-122"/>
                          <a:ea typeface="等线" panose="02010600030101010101" charset="-122"/>
                          <a:cs typeface="Times New Roman" panose="02020603050405020304"/>
                        </a:rPr>
                        <a:t>8</a:t>
                      </a:r>
                      <a:endParaRPr lang="zh-CN" sz="2400" kern="100">
                        <a:latin typeface="等线" panose="02010600030101010101" charset="-122"/>
                        <a:ea typeface="等线" panose="02010600030101010101"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400" kern="0">
                          <a:latin typeface="等线" panose="02010600030101010101" charset="-122"/>
                          <a:ea typeface="宋体" panose="02010600030101010101" pitchFamily="2" charset="-122"/>
                          <a:cs typeface="Times New Roman" panose="02020603050405020304"/>
                        </a:rPr>
                        <a:t>防毒面具</a:t>
                      </a:r>
                      <a:endParaRPr lang="zh-CN" sz="2400" kern="100">
                        <a:latin typeface="等线" panose="02010600030101010101" charset="-122"/>
                        <a:ea typeface="等线" panose="02010600030101010101"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400" kern="0">
                          <a:latin typeface="等线" panose="02010600030101010101" charset="-122"/>
                          <a:ea typeface="宋体" panose="02010600030101010101" pitchFamily="2" charset="-122"/>
                          <a:cs typeface="Times New Roman" panose="02020603050405020304"/>
                        </a:rPr>
                        <a:t>有□ 无□</a:t>
                      </a:r>
                      <a:endParaRPr lang="zh-CN" sz="2400" kern="100">
                        <a:latin typeface="等线" panose="02010600030101010101" charset="-122"/>
                        <a:ea typeface="等线" panose="02010600030101010101"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zh-CN" sz="2400" kern="0" dirty="0">
                          <a:latin typeface="等线" panose="02010600030101010101" charset="-122"/>
                          <a:ea typeface="宋体" panose="02010600030101010101" pitchFamily="2" charset="-122"/>
                          <a:cs typeface="Times New Roman" panose="02020603050405020304"/>
                        </a:rPr>
                        <a:t>个</a:t>
                      </a:r>
                      <a:endParaRPr lang="zh-CN" sz="2400" kern="100" dirty="0">
                        <a:latin typeface="等线" panose="02010600030101010101" charset="-122"/>
                        <a:ea typeface="等线" panose="02010600030101010101"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slow" advClick="0" advTm="1000">
    <p:fade/>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70934" y="769256"/>
            <a:ext cx="1620957" cy="523220"/>
          </a:xfrm>
          <a:prstGeom prst="rect">
            <a:avLst/>
          </a:prstGeom>
          <a:noFill/>
        </p:spPr>
        <p:txBody>
          <a:bodyPr wrap="none" rtlCol="0">
            <a:spAutoFit/>
          </a:bodyPr>
          <a:lstStyle/>
          <a:p>
            <a:r>
              <a:rPr lang="zh-CN" altLang="en-US" sz="2800" dirty="0" smtClean="0"/>
              <a:t>应急组织</a:t>
            </a:r>
            <a:endParaRPr lang="zh-CN" altLang="en-US" sz="2800" dirty="0"/>
          </a:p>
        </p:txBody>
      </p:sp>
      <p:grpSp>
        <p:nvGrpSpPr>
          <p:cNvPr id="2" name="Group 2"/>
          <p:cNvGrpSpPr/>
          <p:nvPr/>
        </p:nvGrpSpPr>
        <p:grpSpPr bwMode="auto">
          <a:xfrm>
            <a:off x="406400" y="1451433"/>
            <a:ext cx="11108267" cy="4368801"/>
            <a:chOff x="1305" y="5331"/>
            <a:chExt cx="9161" cy="5532"/>
          </a:xfrm>
        </p:grpSpPr>
        <p:cxnSp>
          <p:nvCxnSpPr>
            <p:cNvPr id="1027" name="自选图形 3"/>
            <p:cNvCxnSpPr>
              <a:cxnSpLocks noChangeShapeType="1"/>
            </p:cNvCxnSpPr>
            <p:nvPr/>
          </p:nvCxnSpPr>
          <p:spPr bwMode="auto">
            <a:xfrm>
              <a:off x="7830" y="8898"/>
              <a:ext cx="0" cy="840"/>
            </a:xfrm>
            <a:prstGeom prst="straightConnector1">
              <a:avLst/>
            </a:prstGeom>
            <a:noFill/>
            <a:ln w="25400">
              <a:solidFill>
                <a:srgbClr val="000000"/>
              </a:solidFill>
              <a:round/>
            </a:ln>
          </p:spPr>
        </p:cxnSp>
        <p:cxnSp>
          <p:nvCxnSpPr>
            <p:cNvPr id="1028" name="自选图形 4"/>
            <p:cNvCxnSpPr>
              <a:cxnSpLocks noChangeShapeType="1"/>
            </p:cNvCxnSpPr>
            <p:nvPr/>
          </p:nvCxnSpPr>
          <p:spPr bwMode="auto">
            <a:xfrm>
              <a:off x="9735" y="8898"/>
              <a:ext cx="0" cy="840"/>
            </a:xfrm>
            <a:prstGeom prst="straightConnector1">
              <a:avLst/>
            </a:prstGeom>
            <a:noFill/>
            <a:ln w="25400">
              <a:solidFill>
                <a:srgbClr val="000000"/>
              </a:solidFill>
              <a:round/>
            </a:ln>
          </p:spPr>
        </p:cxnSp>
        <p:sp>
          <p:nvSpPr>
            <p:cNvPr id="1029" name="矩形 6"/>
            <p:cNvSpPr>
              <a:spLocks noChangeArrowheads="1"/>
            </p:cNvSpPr>
            <p:nvPr/>
          </p:nvSpPr>
          <p:spPr bwMode="auto">
            <a:xfrm>
              <a:off x="4827" y="5331"/>
              <a:ext cx="2340" cy="1077"/>
            </a:xfrm>
            <a:prstGeom prst="rect">
              <a:avLst/>
            </a:prstGeom>
            <a:solidFill>
              <a:srgbClr val="FFFFFF"/>
            </a:solidFill>
            <a:ln w="28575">
              <a:solidFill>
                <a:srgbClr val="000000"/>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总指挥</a:t>
              </a:r>
              <a:endParaRPr kumimoji="0" lang="zh-CN" altLang="en-US" sz="16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宋体" panose="02010600030101010101" pitchFamily="2" charset="-122"/>
              </a:endParaRPr>
            </a:p>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6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XXX</a:t>
              </a:r>
              <a:endParaRPr kumimoji="0" lang="en-US" altLang="zh-CN" sz="16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宋体" panose="02010600030101010101" pitchFamily="2" charset="-122"/>
              </a:endParaRPr>
            </a:p>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电话：</a:t>
              </a:r>
              <a:endParaRPr kumimoji="0" lang="zh-CN" sz="1600" b="0" i="0" u="none" strike="noStrike" cap="none" normalizeH="0" baseline="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
          <p:nvSpPr>
            <p:cNvPr id="1030" name="矩形 7"/>
            <p:cNvSpPr>
              <a:spLocks noChangeArrowheads="1"/>
            </p:cNvSpPr>
            <p:nvPr/>
          </p:nvSpPr>
          <p:spPr bwMode="auto">
            <a:xfrm>
              <a:off x="4827" y="7116"/>
              <a:ext cx="2340" cy="1134"/>
            </a:xfrm>
            <a:prstGeom prst="rect">
              <a:avLst/>
            </a:prstGeom>
            <a:solidFill>
              <a:srgbClr val="FFFFFF"/>
            </a:solidFill>
            <a:ln w="28575">
              <a:solidFill>
                <a:srgbClr val="000000"/>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副总指挥</a:t>
              </a:r>
              <a:endParaRPr kumimoji="0" lang="zh-CN" altLang="en-US" sz="16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宋体" panose="02010600030101010101" pitchFamily="2" charset="-122"/>
              </a:endParaRPr>
            </a:p>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6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XXX </a:t>
              </a:r>
            </a:p>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电话：</a:t>
              </a:r>
              <a:endParaRPr kumimoji="0" lang="zh-CN" sz="1600" b="0" i="0" u="none" strike="noStrike" cap="none" normalizeH="0" baseline="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
          <p:nvSpPr>
            <p:cNvPr id="1031" name="矩形 8"/>
            <p:cNvSpPr>
              <a:spLocks noChangeArrowheads="1"/>
            </p:cNvSpPr>
            <p:nvPr/>
          </p:nvSpPr>
          <p:spPr bwMode="auto">
            <a:xfrm>
              <a:off x="1305" y="9753"/>
              <a:ext cx="1620" cy="1110"/>
            </a:xfrm>
            <a:prstGeom prst="rect">
              <a:avLst/>
            </a:prstGeom>
            <a:solidFill>
              <a:srgbClr val="FFFFFF"/>
            </a:solidFill>
            <a:ln w="28575">
              <a:solidFill>
                <a:srgbClr val="000000"/>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应急抢险组</a:t>
              </a:r>
              <a:endParaRPr kumimoji="0" lang="zh-CN" altLang="en-US" sz="16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宋体" panose="02010600030101010101" pitchFamily="2" charset="-122"/>
              </a:endParaRPr>
            </a:p>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组长：</a:t>
              </a:r>
              <a:endParaRPr kumimoji="0" lang="zh-CN" altLang="en-US" sz="16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宋体" panose="02010600030101010101" pitchFamily="2" charset="-122"/>
              </a:endParaRPr>
            </a:p>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电话：</a:t>
              </a:r>
              <a:endParaRPr kumimoji="0" lang="zh-CN" altLang="en-US" sz="16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endParaRPr kumimoji="0" lang="zh-CN" sz="1600" b="0" i="0" u="none" strike="noStrike" cap="none" normalizeH="0" baseline="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
          <p:nvSpPr>
            <p:cNvPr id="1032" name="矩形 9"/>
            <p:cNvSpPr>
              <a:spLocks noChangeArrowheads="1"/>
            </p:cNvSpPr>
            <p:nvPr/>
          </p:nvSpPr>
          <p:spPr bwMode="auto">
            <a:xfrm>
              <a:off x="3207" y="9753"/>
              <a:ext cx="1620" cy="1110"/>
            </a:xfrm>
            <a:prstGeom prst="rect">
              <a:avLst/>
            </a:prstGeom>
            <a:solidFill>
              <a:srgbClr val="FFFFFF"/>
            </a:solidFill>
            <a:ln w="28575">
              <a:solidFill>
                <a:srgbClr val="000000"/>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警戒疏散组</a:t>
              </a:r>
              <a:endParaRPr kumimoji="0" lang="zh-CN" altLang="en-US" sz="16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宋体" panose="02010600030101010101" pitchFamily="2" charset="-122"/>
              </a:endParaRPr>
            </a:p>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组长：</a:t>
              </a:r>
              <a:endParaRPr kumimoji="0" lang="zh-CN" altLang="en-US" sz="16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宋体" panose="02010600030101010101" pitchFamily="2" charset="-122"/>
              </a:endParaRPr>
            </a:p>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电话：</a:t>
              </a:r>
              <a:endParaRPr kumimoji="0" lang="zh-CN" altLang="en-US" sz="16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endParaRPr kumimoji="0" lang="zh-CN" sz="1600" b="0" i="0" u="none" strike="noStrike" cap="none" normalizeH="0" baseline="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
          <p:nvSpPr>
            <p:cNvPr id="1033" name="矩形 10"/>
            <p:cNvSpPr>
              <a:spLocks noChangeArrowheads="1"/>
            </p:cNvSpPr>
            <p:nvPr/>
          </p:nvSpPr>
          <p:spPr bwMode="auto">
            <a:xfrm>
              <a:off x="5085" y="9753"/>
              <a:ext cx="1620" cy="1110"/>
            </a:xfrm>
            <a:prstGeom prst="rect">
              <a:avLst/>
            </a:prstGeom>
            <a:solidFill>
              <a:srgbClr val="FFFFFF"/>
            </a:solidFill>
            <a:ln w="28575">
              <a:solidFill>
                <a:srgbClr val="000000"/>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医疗救护组</a:t>
              </a:r>
              <a:endParaRPr kumimoji="0" lang="zh-CN" altLang="en-US" sz="16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宋体" panose="02010600030101010101" pitchFamily="2" charset="-122"/>
              </a:endParaRPr>
            </a:p>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组长：</a:t>
              </a:r>
              <a:endParaRPr kumimoji="0" lang="zh-CN" altLang="en-US" sz="16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宋体" panose="02010600030101010101" pitchFamily="2" charset="-122"/>
              </a:endParaRPr>
            </a:p>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电话：</a:t>
              </a:r>
              <a:endParaRPr kumimoji="0" lang="zh-CN" altLang="en-US" sz="16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endParaRPr kumimoji="0" lang="zh-CN" sz="1600" b="0" i="0" u="none" strike="noStrike" cap="none" normalizeH="0" baseline="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
          <p:nvSpPr>
            <p:cNvPr id="1034" name="矩形 11"/>
            <p:cNvSpPr>
              <a:spLocks noChangeArrowheads="1"/>
            </p:cNvSpPr>
            <p:nvPr/>
          </p:nvSpPr>
          <p:spPr bwMode="auto">
            <a:xfrm>
              <a:off x="6987" y="9753"/>
              <a:ext cx="1620" cy="1110"/>
            </a:xfrm>
            <a:prstGeom prst="rect">
              <a:avLst/>
            </a:prstGeom>
            <a:solidFill>
              <a:srgbClr val="FFFFFF"/>
            </a:solidFill>
            <a:ln w="28575">
              <a:solidFill>
                <a:srgbClr val="000000"/>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信息联络组</a:t>
              </a:r>
              <a:endParaRPr kumimoji="0" lang="zh-CN" altLang="en-US" sz="16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宋体" panose="02010600030101010101" pitchFamily="2" charset="-122"/>
              </a:endParaRPr>
            </a:p>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组长：</a:t>
              </a:r>
              <a:endParaRPr kumimoji="0" lang="zh-CN" altLang="en-US" sz="16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宋体" panose="02010600030101010101" pitchFamily="2" charset="-122"/>
              </a:endParaRPr>
            </a:p>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电话：</a:t>
              </a:r>
              <a:endParaRPr kumimoji="0" lang="zh-CN" altLang="en-US" sz="16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endParaRPr kumimoji="0" lang="zh-CN" sz="1600" b="0" i="0" u="none" strike="noStrike" cap="none" normalizeH="0" baseline="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
          <p:nvSpPr>
            <p:cNvPr id="1035" name="矩形 12"/>
            <p:cNvSpPr>
              <a:spLocks noChangeArrowheads="1"/>
            </p:cNvSpPr>
            <p:nvPr/>
          </p:nvSpPr>
          <p:spPr bwMode="auto">
            <a:xfrm>
              <a:off x="8846" y="9753"/>
              <a:ext cx="1620" cy="1110"/>
            </a:xfrm>
            <a:prstGeom prst="rect">
              <a:avLst/>
            </a:prstGeom>
            <a:solidFill>
              <a:srgbClr val="FFFFFF"/>
            </a:solidFill>
            <a:ln w="28575">
              <a:solidFill>
                <a:srgbClr val="000000"/>
              </a:solidFill>
              <a:miter lim="800000"/>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后勤保障组</a:t>
              </a:r>
              <a:endParaRPr kumimoji="0" lang="zh-CN" altLang="en-US" sz="16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宋体" panose="02010600030101010101" pitchFamily="2" charset="-122"/>
              </a:endParaRPr>
            </a:p>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组长：</a:t>
              </a:r>
              <a:endParaRPr kumimoji="0" lang="zh-CN" altLang="en-US" sz="16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宋体" panose="02010600030101010101" pitchFamily="2" charset="-122"/>
              </a:endParaRPr>
            </a:p>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0"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电话：</a:t>
              </a:r>
              <a:endParaRPr kumimoji="0" lang="zh-CN" altLang="en-US" sz="16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endParaRPr kumimoji="0" lang="zh-CN" sz="16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cxnSp>
          <p:nvCxnSpPr>
            <p:cNvPr id="1036" name="自选图形 13"/>
            <p:cNvCxnSpPr>
              <a:cxnSpLocks noChangeShapeType="1"/>
            </p:cNvCxnSpPr>
            <p:nvPr/>
          </p:nvCxnSpPr>
          <p:spPr bwMode="auto">
            <a:xfrm>
              <a:off x="6015" y="6408"/>
              <a:ext cx="0" cy="680"/>
            </a:xfrm>
            <a:prstGeom prst="straightConnector1">
              <a:avLst/>
            </a:prstGeom>
            <a:noFill/>
            <a:ln w="25400">
              <a:solidFill>
                <a:srgbClr val="000000"/>
              </a:solidFill>
              <a:round/>
            </a:ln>
          </p:spPr>
        </p:cxnSp>
        <p:cxnSp>
          <p:nvCxnSpPr>
            <p:cNvPr id="1037" name="自选图形 14"/>
            <p:cNvCxnSpPr>
              <a:cxnSpLocks noChangeShapeType="1"/>
            </p:cNvCxnSpPr>
            <p:nvPr/>
          </p:nvCxnSpPr>
          <p:spPr bwMode="auto">
            <a:xfrm>
              <a:off x="6015" y="8235"/>
              <a:ext cx="1" cy="680"/>
            </a:xfrm>
            <a:prstGeom prst="straightConnector1">
              <a:avLst/>
            </a:prstGeom>
            <a:noFill/>
            <a:ln w="25400">
              <a:solidFill>
                <a:srgbClr val="000000"/>
              </a:solidFill>
              <a:round/>
            </a:ln>
          </p:spPr>
        </p:cxnSp>
        <p:cxnSp>
          <p:nvCxnSpPr>
            <p:cNvPr id="1038" name="自选图形 15"/>
            <p:cNvCxnSpPr>
              <a:cxnSpLocks noChangeShapeType="1"/>
            </p:cNvCxnSpPr>
            <p:nvPr/>
          </p:nvCxnSpPr>
          <p:spPr bwMode="auto">
            <a:xfrm>
              <a:off x="2025" y="8913"/>
              <a:ext cx="7710" cy="0"/>
            </a:xfrm>
            <a:prstGeom prst="straightConnector1">
              <a:avLst/>
            </a:prstGeom>
            <a:noFill/>
            <a:ln w="25400">
              <a:solidFill>
                <a:srgbClr val="000000"/>
              </a:solidFill>
              <a:round/>
            </a:ln>
          </p:spPr>
        </p:cxnSp>
        <p:cxnSp>
          <p:nvCxnSpPr>
            <p:cNvPr id="1039" name="自选图形 16"/>
            <p:cNvCxnSpPr>
              <a:cxnSpLocks noChangeShapeType="1"/>
            </p:cNvCxnSpPr>
            <p:nvPr/>
          </p:nvCxnSpPr>
          <p:spPr bwMode="auto">
            <a:xfrm>
              <a:off x="2025" y="8913"/>
              <a:ext cx="0" cy="840"/>
            </a:xfrm>
            <a:prstGeom prst="straightConnector1">
              <a:avLst/>
            </a:prstGeom>
            <a:noFill/>
            <a:ln w="25400">
              <a:solidFill>
                <a:srgbClr val="000000"/>
              </a:solidFill>
              <a:round/>
            </a:ln>
          </p:spPr>
        </p:cxnSp>
        <p:cxnSp>
          <p:nvCxnSpPr>
            <p:cNvPr id="1040" name="自选图形 17"/>
            <p:cNvCxnSpPr>
              <a:cxnSpLocks noChangeShapeType="1"/>
            </p:cNvCxnSpPr>
            <p:nvPr/>
          </p:nvCxnSpPr>
          <p:spPr bwMode="auto">
            <a:xfrm>
              <a:off x="4050" y="8913"/>
              <a:ext cx="0" cy="840"/>
            </a:xfrm>
            <a:prstGeom prst="straightConnector1">
              <a:avLst/>
            </a:prstGeom>
            <a:noFill/>
            <a:ln w="25400">
              <a:solidFill>
                <a:srgbClr val="000000"/>
              </a:solidFill>
              <a:round/>
            </a:ln>
          </p:spPr>
        </p:cxnSp>
        <p:cxnSp>
          <p:nvCxnSpPr>
            <p:cNvPr id="1041" name="自选图形 18"/>
            <p:cNvCxnSpPr>
              <a:cxnSpLocks noChangeShapeType="1"/>
            </p:cNvCxnSpPr>
            <p:nvPr/>
          </p:nvCxnSpPr>
          <p:spPr bwMode="auto">
            <a:xfrm>
              <a:off x="6015" y="8913"/>
              <a:ext cx="1" cy="840"/>
            </a:xfrm>
            <a:prstGeom prst="straightConnector1">
              <a:avLst/>
            </a:prstGeom>
            <a:noFill/>
            <a:ln w="25400">
              <a:solidFill>
                <a:srgbClr val="000000"/>
              </a:solidFill>
              <a:round/>
            </a:ln>
          </p:spPr>
        </p:cxnSp>
      </p:grpSp>
    </p:spTree>
  </p:cSld>
  <p:clrMapOvr>
    <a:masterClrMapping/>
  </p:clrMapOvr>
  <p:transition spd="slow" advClick="0" advTm="1000">
    <p:fade/>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292404" y="695780"/>
            <a:ext cx="4197349" cy="588963"/>
          </a:xfrm>
          <a:prstGeom prst="rect">
            <a:avLst/>
          </a:prstGeom>
          <a:noFill/>
          <a:ln w="9525" algn="ctr">
            <a:noFill/>
            <a:miter lim="800000"/>
          </a:ln>
        </p:spPr>
        <p:txBody>
          <a:bodyPr anchor="ctr"/>
          <a:lstStyle/>
          <a:p>
            <a:pPr eaLnBrk="1" hangingPunct="1"/>
            <a:r>
              <a:rPr lang="zh-CN" altLang="en-US" sz="3200" b="1" dirty="0" smtClean="0">
                <a:latin typeface="微软雅黑" panose="020B0503020204020204" pitchFamily="34" charset="-122"/>
                <a:ea typeface="微软雅黑" panose="020B0503020204020204" pitchFamily="34" charset="-122"/>
              </a:rPr>
              <a:t>应急</a:t>
            </a:r>
            <a:r>
              <a:rPr lang="zh-CN" altLang="en-US" sz="3200" b="1" dirty="0">
                <a:latin typeface="微软雅黑" panose="020B0503020204020204" pitchFamily="34" charset="-122"/>
                <a:ea typeface="微软雅黑" panose="020B0503020204020204" pitchFamily="34" charset="-122"/>
              </a:rPr>
              <a:t>演练的目的</a:t>
            </a:r>
          </a:p>
        </p:txBody>
      </p:sp>
      <p:grpSp>
        <p:nvGrpSpPr>
          <p:cNvPr id="2" name="组合 4"/>
          <p:cNvGrpSpPr/>
          <p:nvPr/>
        </p:nvGrpSpPr>
        <p:grpSpPr bwMode="auto">
          <a:xfrm>
            <a:off x="4083052" y="2570616"/>
            <a:ext cx="4474633" cy="2222500"/>
            <a:chOff x="4583832" y="2430514"/>
            <a:chExt cx="3355998" cy="2222622"/>
          </a:xfrm>
        </p:grpSpPr>
        <p:grpSp>
          <p:nvGrpSpPr>
            <p:cNvPr id="3" name="Group 4"/>
            <p:cNvGrpSpPr>
              <a:grpSpLocks noChangeAspect="1"/>
            </p:cNvGrpSpPr>
            <p:nvPr/>
          </p:nvGrpSpPr>
          <p:grpSpPr bwMode="auto">
            <a:xfrm>
              <a:off x="5345521" y="2498267"/>
              <a:ext cx="2155883" cy="2154869"/>
              <a:chOff x="2481" y="1478"/>
              <a:chExt cx="2124" cy="2123"/>
            </a:xfrm>
          </p:grpSpPr>
          <p:sp>
            <p:nvSpPr>
              <p:cNvPr id="16" name="Oval 5"/>
              <p:cNvSpPr>
                <a:spLocks noChangeArrowheads="1"/>
              </p:cNvSpPr>
              <p:nvPr/>
            </p:nvSpPr>
            <p:spPr bwMode="auto">
              <a:xfrm>
                <a:off x="2481" y="1478"/>
                <a:ext cx="2124" cy="2123"/>
              </a:xfrm>
              <a:prstGeom prst="ellipse">
                <a:avLst/>
              </a:prstGeom>
              <a:solidFill>
                <a:srgbClr val="D26E29"/>
              </a:solidFill>
              <a:ln w="9525">
                <a:noFill/>
                <a:round/>
              </a:ln>
            </p:spPr>
            <p:txBody>
              <a:bodyPr/>
              <a:lstStyle/>
              <a:p>
                <a:endParaRPr lang="zh-CN" altLang="en-US">
                  <a:solidFill>
                    <a:srgbClr val="FF0000"/>
                  </a:solidFill>
                </a:endParaRPr>
              </a:p>
            </p:txBody>
          </p:sp>
          <p:sp>
            <p:nvSpPr>
              <p:cNvPr id="17" name="Oval 6"/>
              <p:cNvSpPr>
                <a:spLocks noChangeArrowheads="1"/>
              </p:cNvSpPr>
              <p:nvPr/>
            </p:nvSpPr>
            <p:spPr bwMode="auto">
              <a:xfrm>
                <a:off x="2538" y="1535"/>
                <a:ext cx="2010" cy="2009"/>
              </a:xfrm>
              <a:prstGeom prst="ellipse">
                <a:avLst/>
              </a:prstGeom>
              <a:solidFill>
                <a:srgbClr val="4F81BD"/>
              </a:solidFill>
              <a:ln w="9525">
                <a:noFill/>
                <a:round/>
              </a:ln>
            </p:spPr>
            <p:txBody>
              <a:bodyPr/>
              <a:lstStyle/>
              <a:p>
                <a:endParaRPr lang="zh-CN" altLang="en-US">
                  <a:solidFill>
                    <a:srgbClr val="FF0000"/>
                  </a:solidFill>
                </a:endParaRPr>
              </a:p>
            </p:txBody>
          </p:sp>
          <p:sp>
            <p:nvSpPr>
              <p:cNvPr id="18" name="Oval 7"/>
              <p:cNvSpPr>
                <a:spLocks noChangeArrowheads="1"/>
              </p:cNvSpPr>
              <p:nvPr/>
            </p:nvSpPr>
            <p:spPr bwMode="auto">
              <a:xfrm>
                <a:off x="2650" y="1646"/>
                <a:ext cx="1787" cy="1787"/>
              </a:xfrm>
              <a:prstGeom prst="ellipse">
                <a:avLst/>
              </a:prstGeom>
              <a:solidFill>
                <a:srgbClr val="FEFEFD"/>
              </a:solidFill>
              <a:ln w="9525">
                <a:noFill/>
                <a:round/>
              </a:ln>
            </p:spPr>
            <p:txBody>
              <a:bodyPr/>
              <a:lstStyle/>
              <a:p>
                <a:endParaRPr lang="zh-CN" altLang="en-US">
                  <a:solidFill>
                    <a:srgbClr val="FF0000"/>
                  </a:solidFill>
                </a:endParaRPr>
              </a:p>
            </p:txBody>
          </p:sp>
          <p:sp>
            <p:nvSpPr>
              <p:cNvPr id="19" name="Oval 8"/>
              <p:cNvSpPr>
                <a:spLocks noChangeArrowheads="1"/>
              </p:cNvSpPr>
              <p:nvPr/>
            </p:nvSpPr>
            <p:spPr bwMode="auto">
              <a:xfrm>
                <a:off x="2804" y="1798"/>
                <a:ext cx="1481" cy="1481"/>
              </a:xfrm>
              <a:prstGeom prst="ellipse">
                <a:avLst/>
              </a:prstGeom>
              <a:solidFill>
                <a:srgbClr val="DC3720"/>
              </a:solidFill>
              <a:ln w="9525">
                <a:noFill/>
                <a:round/>
              </a:ln>
            </p:spPr>
            <p:txBody>
              <a:bodyPr/>
              <a:lstStyle/>
              <a:p>
                <a:endParaRPr lang="zh-CN" altLang="en-US">
                  <a:solidFill>
                    <a:srgbClr val="FF0000"/>
                  </a:solidFill>
                </a:endParaRPr>
              </a:p>
            </p:txBody>
          </p:sp>
          <p:sp>
            <p:nvSpPr>
              <p:cNvPr id="20" name="Oval 9"/>
              <p:cNvSpPr>
                <a:spLocks noChangeArrowheads="1"/>
              </p:cNvSpPr>
              <p:nvPr/>
            </p:nvSpPr>
            <p:spPr bwMode="auto">
              <a:xfrm>
                <a:off x="2972" y="1966"/>
                <a:ext cx="1145" cy="1145"/>
              </a:xfrm>
              <a:prstGeom prst="ellipse">
                <a:avLst/>
              </a:prstGeom>
              <a:solidFill>
                <a:srgbClr val="FEFFFF"/>
              </a:solidFill>
              <a:ln w="9525">
                <a:noFill/>
                <a:round/>
              </a:ln>
            </p:spPr>
            <p:txBody>
              <a:bodyPr/>
              <a:lstStyle/>
              <a:p>
                <a:endParaRPr lang="zh-CN" altLang="en-US">
                  <a:solidFill>
                    <a:srgbClr val="FF0000"/>
                  </a:solidFill>
                </a:endParaRPr>
              </a:p>
            </p:txBody>
          </p:sp>
          <p:sp>
            <p:nvSpPr>
              <p:cNvPr id="21" name="Oval 10"/>
              <p:cNvSpPr>
                <a:spLocks noChangeArrowheads="1"/>
              </p:cNvSpPr>
              <p:nvPr/>
            </p:nvSpPr>
            <p:spPr bwMode="auto">
              <a:xfrm>
                <a:off x="3145" y="2139"/>
                <a:ext cx="799" cy="799"/>
              </a:xfrm>
              <a:prstGeom prst="ellipse">
                <a:avLst/>
              </a:prstGeom>
              <a:solidFill>
                <a:srgbClr val="55BB99"/>
              </a:solidFill>
              <a:ln w="9525">
                <a:noFill/>
                <a:round/>
              </a:ln>
            </p:spPr>
            <p:txBody>
              <a:bodyPr/>
              <a:lstStyle/>
              <a:p>
                <a:endParaRPr lang="zh-CN" altLang="en-US">
                  <a:solidFill>
                    <a:srgbClr val="FF0000"/>
                  </a:solidFill>
                </a:endParaRPr>
              </a:p>
            </p:txBody>
          </p:sp>
          <p:sp>
            <p:nvSpPr>
              <p:cNvPr id="22" name="Oval 11"/>
              <p:cNvSpPr>
                <a:spLocks noChangeArrowheads="1"/>
              </p:cNvSpPr>
              <p:nvPr/>
            </p:nvSpPr>
            <p:spPr bwMode="auto">
              <a:xfrm>
                <a:off x="3268" y="2262"/>
                <a:ext cx="552" cy="552"/>
              </a:xfrm>
              <a:prstGeom prst="ellipse">
                <a:avLst/>
              </a:prstGeom>
              <a:solidFill>
                <a:srgbClr val="F9F9F9"/>
              </a:solidFill>
              <a:ln w="9525">
                <a:noFill/>
                <a:round/>
              </a:ln>
            </p:spPr>
            <p:txBody>
              <a:bodyPr/>
              <a:lstStyle/>
              <a:p>
                <a:endParaRPr lang="zh-CN" altLang="en-US">
                  <a:solidFill>
                    <a:srgbClr val="FF0000"/>
                  </a:solidFill>
                </a:endParaRPr>
              </a:p>
            </p:txBody>
          </p:sp>
          <p:sp>
            <p:nvSpPr>
              <p:cNvPr id="23" name="Oval 12"/>
              <p:cNvSpPr>
                <a:spLocks noChangeArrowheads="1"/>
              </p:cNvSpPr>
              <p:nvPr/>
            </p:nvSpPr>
            <p:spPr bwMode="auto">
              <a:xfrm>
                <a:off x="3391" y="2388"/>
                <a:ext cx="304" cy="303"/>
              </a:xfrm>
              <a:prstGeom prst="ellipse">
                <a:avLst/>
              </a:prstGeom>
              <a:solidFill>
                <a:srgbClr val="415DA9"/>
              </a:solidFill>
              <a:ln w="9525">
                <a:noFill/>
                <a:round/>
              </a:ln>
            </p:spPr>
            <p:txBody>
              <a:bodyPr/>
              <a:lstStyle/>
              <a:p>
                <a:endParaRPr lang="zh-CN" altLang="en-US">
                  <a:solidFill>
                    <a:srgbClr val="FF0000"/>
                  </a:solidFill>
                </a:endParaRPr>
              </a:p>
            </p:txBody>
          </p:sp>
        </p:grpSp>
        <p:sp>
          <p:nvSpPr>
            <p:cNvPr id="8" name="弦形 7"/>
            <p:cNvSpPr/>
            <p:nvPr/>
          </p:nvSpPr>
          <p:spPr>
            <a:xfrm>
              <a:off x="5344249" y="2497193"/>
              <a:ext cx="2157428" cy="2154355"/>
            </a:xfrm>
            <a:prstGeom prst="chord">
              <a:avLst>
                <a:gd name="adj1" fmla="val 2733471"/>
                <a:gd name="adj2" fmla="val 13560721"/>
              </a:avLst>
            </a:prstGeom>
            <a:solidFill>
              <a:schemeClr val="accent3">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0000"/>
                </a:solidFill>
              </a:endParaRPr>
            </a:p>
          </p:txBody>
        </p:sp>
        <p:sp>
          <p:nvSpPr>
            <p:cNvPr id="9" name="任意多边形 1195"/>
            <p:cNvSpPr/>
            <p:nvPr/>
          </p:nvSpPr>
          <p:spPr>
            <a:xfrm rot="8301919" flipV="1">
              <a:off x="4583832" y="3708521"/>
              <a:ext cx="3355998" cy="44452"/>
            </a:xfrm>
            <a:custGeom>
              <a:avLst/>
              <a:gdLst>
                <a:gd name="connsiteX0" fmla="*/ 2525318 w 3355998"/>
                <a:gd name="connsiteY0" fmla="*/ 11429 h 45719"/>
                <a:gd name="connsiteX1" fmla="*/ 2525754 w 3355998"/>
                <a:gd name="connsiteY1" fmla="*/ 34290 h 45719"/>
                <a:gd name="connsiteX2" fmla="*/ 3234677 w 3355998"/>
                <a:gd name="connsiteY2" fmla="*/ 34290 h 45719"/>
                <a:gd name="connsiteX3" fmla="*/ 3234677 w 3355998"/>
                <a:gd name="connsiteY3" fmla="*/ 45719 h 45719"/>
                <a:gd name="connsiteX4" fmla="*/ 3355998 w 3355998"/>
                <a:gd name="connsiteY4" fmla="*/ 22860 h 45719"/>
                <a:gd name="connsiteX5" fmla="*/ 3234677 w 3355998"/>
                <a:gd name="connsiteY5" fmla="*/ 0 h 45719"/>
                <a:gd name="connsiteX6" fmla="*/ 3234677 w 3355998"/>
                <a:gd name="connsiteY6" fmla="*/ 11430 h 45719"/>
                <a:gd name="connsiteX7" fmla="*/ 2198 w 3355998"/>
                <a:gd name="connsiteY7" fmla="*/ 11430 h 45719"/>
                <a:gd name="connsiteX8" fmla="*/ 0 w 3355998"/>
                <a:gd name="connsiteY8" fmla="*/ 34289 h 45719"/>
                <a:gd name="connsiteX9" fmla="*/ 1439497 w 3355998"/>
                <a:gd name="connsiteY9" fmla="*/ 34289 h 45719"/>
                <a:gd name="connsiteX10" fmla="*/ 1440438 w 3355998"/>
                <a:gd name="connsiteY10" fmla="*/ 11429 h 45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55998" h="45719">
                  <a:moveTo>
                    <a:pt x="2525318" y="11429"/>
                  </a:moveTo>
                  <a:lnTo>
                    <a:pt x="2525754" y="34290"/>
                  </a:lnTo>
                  <a:lnTo>
                    <a:pt x="3234677" y="34290"/>
                  </a:lnTo>
                  <a:lnTo>
                    <a:pt x="3234677" y="45719"/>
                  </a:lnTo>
                  <a:lnTo>
                    <a:pt x="3355998" y="22860"/>
                  </a:lnTo>
                  <a:lnTo>
                    <a:pt x="3234677" y="0"/>
                  </a:lnTo>
                  <a:lnTo>
                    <a:pt x="3234677" y="11430"/>
                  </a:lnTo>
                  <a:close/>
                  <a:moveTo>
                    <a:pt x="2198" y="11430"/>
                  </a:moveTo>
                  <a:lnTo>
                    <a:pt x="0" y="34289"/>
                  </a:lnTo>
                  <a:lnTo>
                    <a:pt x="1439497" y="34289"/>
                  </a:lnTo>
                  <a:lnTo>
                    <a:pt x="1440438" y="11429"/>
                  </a:lnTo>
                  <a:close/>
                </a:path>
              </a:pathLst>
            </a:cu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0000"/>
                </a:solidFill>
              </a:endParaRPr>
            </a:p>
          </p:txBody>
        </p:sp>
        <p:grpSp>
          <p:nvGrpSpPr>
            <p:cNvPr id="5" name="组合 9"/>
            <p:cNvGrpSpPr/>
            <p:nvPr/>
          </p:nvGrpSpPr>
          <p:grpSpPr bwMode="auto">
            <a:xfrm>
              <a:off x="7112736" y="2430514"/>
              <a:ext cx="565154" cy="533429"/>
              <a:chOff x="7112736" y="2430514"/>
              <a:chExt cx="565154" cy="533429"/>
            </a:xfrm>
          </p:grpSpPr>
          <p:sp>
            <p:nvSpPr>
              <p:cNvPr id="12" name="L 形 11"/>
              <p:cNvSpPr/>
              <p:nvPr/>
            </p:nvSpPr>
            <p:spPr>
              <a:xfrm>
                <a:off x="7366738" y="2430514"/>
                <a:ext cx="311152" cy="311167"/>
              </a:xfrm>
              <a:prstGeom prst="corner">
                <a:avLst>
                  <a:gd name="adj1" fmla="val 11540"/>
                  <a:gd name="adj2" fmla="val 13432"/>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0000"/>
                  </a:solidFill>
                </a:endParaRPr>
              </a:p>
            </p:txBody>
          </p:sp>
          <p:sp>
            <p:nvSpPr>
              <p:cNvPr id="13" name="L 形 12"/>
              <p:cNvSpPr/>
              <p:nvPr/>
            </p:nvSpPr>
            <p:spPr>
              <a:xfrm>
                <a:off x="7282600" y="2511480"/>
                <a:ext cx="312739" cy="312755"/>
              </a:xfrm>
              <a:prstGeom prst="corner">
                <a:avLst>
                  <a:gd name="adj1" fmla="val 11540"/>
                  <a:gd name="adj2" fmla="val 13432"/>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0000"/>
                  </a:solidFill>
                </a:endParaRPr>
              </a:p>
            </p:txBody>
          </p:sp>
          <p:sp>
            <p:nvSpPr>
              <p:cNvPr id="14" name="L 形 13"/>
              <p:cNvSpPr/>
              <p:nvPr/>
            </p:nvSpPr>
            <p:spPr>
              <a:xfrm>
                <a:off x="7201637" y="2586097"/>
                <a:ext cx="311152" cy="311167"/>
              </a:xfrm>
              <a:prstGeom prst="corner">
                <a:avLst>
                  <a:gd name="adj1" fmla="val 11540"/>
                  <a:gd name="adj2" fmla="val 13432"/>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0000"/>
                  </a:solidFill>
                </a:endParaRPr>
              </a:p>
            </p:txBody>
          </p:sp>
          <p:sp>
            <p:nvSpPr>
              <p:cNvPr id="15" name="L 形 14"/>
              <p:cNvSpPr/>
              <p:nvPr/>
            </p:nvSpPr>
            <p:spPr>
              <a:xfrm>
                <a:off x="7112736" y="2652776"/>
                <a:ext cx="311152" cy="311167"/>
              </a:xfrm>
              <a:prstGeom prst="corner">
                <a:avLst>
                  <a:gd name="adj1" fmla="val 11540"/>
                  <a:gd name="adj2" fmla="val 13432"/>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0000"/>
                  </a:solidFill>
                </a:endParaRPr>
              </a:p>
            </p:txBody>
          </p:sp>
        </p:grpSp>
        <p:sp>
          <p:nvSpPr>
            <p:cNvPr id="11" name="任意多边形 1197"/>
            <p:cNvSpPr/>
            <p:nvPr/>
          </p:nvSpPr>
          <p:spPr>
            <a:xfrm rot="15391250" flipV="1">
              <a:off x="6019710" y="4085573"/>
              <a:ext cx="1079559" cy="20637"/>
            </a:xfrm>
            <a:custGeom>
              <a:avLst/>
              <a:gdLst>
                <a:gd name="connsiteX0" fmla="*/ 0 w 1929979"/>
                <a:gd name="connsiteY0" fmla="*/ 0 h 21627"/>
                <a:gd name="connsiteX1" fmla="*/ 0 w 1929979"/>
                <a:gd name="connsiteY1" fmla="*/ 21627 h 21627"/>
                <a:gd name="connsiteX2" fmla="*/ 1929005 w 1929979"/>
                <a:gd name="connsiteY2" fmla="*/ 21627 h 21627"/>
                <a:gd name="connsiteX3" fmla="*/ 1929979 w 1929979"/>
                <a:gd name="connsiteY3" fmla="*/ 0 h 21627"/>
              </a:gdLst>
              <a:ahLst/>
              <a:cxnLst>
                <a:cxn ang="0">
                  <a:pos x="connsiteX0" y="connsiteY0"/>
                </a:cxn>
                <a:cxn ang="0">
                  <a:pos x="connsiteX1" y="connsiteY1"/>
                </a:cxn>
                <a:cxn ang="0">
                  <a:pos x="connsiteX2" y="connsiteY2"/>
                </a:cxn>
                <a:cxn ang="0">
                  <a:pos x="connsiteX3" y="connsiteY3"/>
                </a:cxn>
              </a:cxnLst>
              <a:rect l="l" t="t" r="r" b="b"/>
              <a:pathLst>
                <a:path w="1929979" h="21627">
                  <a:moveTo>
                    <a:pt x="0" y="0"/>
                  </a:moveTo>
                  <a:lnTo>
                    <a:pt x="0" y="21627"/>
                  </a:lnTo>
                  <a:lnTo>
                    <a:pt x="1929005" y="21627"/>
                  </a:lnTo>
                  <a:lnTo>
                    <a:pt x="1929979" y="0"/>
                  </a:lnTo>
                  <a:close/>
                </a:path>
              </a:pathLst>
            </a:custGeom>
            <a:solidFill>
              <a:schemeClr val="tx1">
                <a:alpha val="7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0000"/>
                </a:solidFill>
              </a:endParaRPr>
            </a:p>
          </p:txBody>
        </p:sp>
      </p:grpSp>
      <p:grpSp>
        <p:nvGrpSpPr>
          <p:cNvPr id="6" name="组合 22"/>
          <p:cNvGrpSpPr/>
          <p:nvPr/>
        </p:nvGrpSpPr>
        <p:grpSpPr bwMode="auto">
          <a:xfrm>
            <a:off x="3753187" y="1020763"/>
            <a:ext cx="5835651" cy="1292662"/>
            <a:chOff x="2287016" y="1912827"/>
            <a:chExt cx="4377999" cy="1292464"/>
          </a:xfrm>
        </p:grpSpPr>
        <p:sp>
          <p:nvSpPr>
            <p:cNvPr id="25" name="文本框 23"/>
            <p:cNvSpPr txBox="1">
              <a:spLocks noChangeArrowheads="1"/>
            </p:cNvSpPr>
            <p:nvPr/>
          </p:nvSpPr>
          <p:spPr bwMode="auto">
            <a:xfrm>
              <a:off x="2987736" y="1912827"/>
              <a:ext cx="3677279" cy="1292464"/>
            </a:xfrm>
            <a:prstGeom prst="rect">
              <a:avLst/>
            </a:prstGeom>
            <a:noFill/>
            <a:ln w="9525">
              <a:noFill/>
              <a:miter lim="800000"/>
            </a:ln>
          </p:spPr>
          <p:txBody>
            <a:bodyPr>
              <a:spAutoFit/>
            </a:bodyPr>
            <a:lstStyle/>
            <a:p>
              <a:pPr>
                <a:lnSpc>
                  <a:spcPct val="150000"/>
                </a:lnSpc>
              </a:pPr>
              <a:r>
                <a:rPr lang="zh-CN" altLang="en-US" sz="2400" b="1" dirty="0">
                  <a:solidFill>
                    <a:srgbClr val="FF0000"/>
                  </a:solidFill>
                  <a:latin typeface="微软雅黑" panose="020B0503020204020204" pitchFamily="34" charset="-122"/>
                  <a:ea typeface="微软雅黑" panose="020B0503020204020204" pitchFamily="34" charset="-122"/>
                </a:rPr>
                <a:t>检验预案</a:t>
              </a:r>
              <a:endParaRPr lang="en-US" altLang="zh-CN" sz="2400" b="1" dirty="0">
                <a:solidFill>
                  <a:srgbClr val="FF0000"/>
                </a:solidFill>
                <a:latin typeface="微软雅黑" panose="020B0503020204020204" pitchFamily="34" charset="-122"/>
                <a:ea typeface="微软雅黑" panose="020B0503020204020204" pitchFamily="34" charset="-122"/>
              </a:endParaRPr>
            </a:p>
            <a:p>
              <a:pPr>
                <a:lnSpc>
                  <a:spcPct val="150000"/>
                </a:lnSpc>
              </a:pPr>
              <a:r>
                <a:rPr lang="zh-CN" altLang="en-US" sz="1400" dirty="0">
                  <a:latin typeface="微软雅黑" panose="020B0503020204020204" pitchFamily="34" charset="-122"/>
                  <a:ea typeface="微软雅黑" panose="020B0503020204020204" pitchFamily="34" charset="-122"/>
                </a:rPr>
                <a:t>通过开展应急演练，查找应急预案中存在的问题，进而完善应急预案，提高应急预案的实用性和可操作性。</a:t>
              </a:r>
              <a:endParaRPr lang="en-US" altLang="zh-CN" sz="1400" dirty="0">
                <a:solidFill>
                  <a:srgbClr val="FF0000"/>
                </a:solidFill>
                <a:latin typeface="微软雅黑" panose="020B0503020204020204" pitchFamily="34" charset="-122"/>
                <a:ea typeface="微软雅黑" panose="020B0503020204020204" pitchFamily="34" charset="-122"/>
              </a:endParaRPr>
            </a:p>
          </p:txBody>
        </p:sp>
        <p:sp>
          <p:nvSpPr>
            <p:cNvPr id="26" name="文本框 24"/>
            <p:cNvSpPr txBox="1">
              <a:spLocks noChangeArrowheads="1"/>
            </p:cNvSpPr>
            <p:nvPr/>
          </p:nvSpPr>
          <p:spPr bwMode="auto">
            <a:xfrm>
              <a:off x="2287016" y="2053361"/>
              <a:ext cx="761760" cy="553998"/>
            </a:xfrm>
            <a:prstGeom prst="rect">
              <a:avLst/>
            </a:prstGeom>
            <a:noFill/>
            <a:ln w="9525">
              <a:noFill/>
              <a:miter lim="800000"/>
            </a:ln>
          </p:spPr>
          <p:txBody>
            <a:bodyPr>
              <a:spAutoFit/>
            </a:bodyPr>
            <a:lstStyle/>
            <a:p>
              <a:pPr algn="r"/>
              <a:r>
                <a:rPr lang="en-US" altLang="zh-CN" sz="3000" b="1">
                  <a:solidFill>
                    <a:srgbClr val="FF0000"/>
                  </a:solidFill>
                  <a:latin typeface="微软雅黑" panose="020B0503020204020204" pitchFamily="34" charset="-122"/>
                  <a:ea typeface="微软雅黑" panose="020B0503020204020204" pitchFamily="34" charset="-122"/>
                </a:rPr>
                <a:t>01</a:t>
              </a:r>
            </a:p>
          </p:txBody>
        </p:sp>
      </p:grpSp>
      <p:grpSp>
        <p:nvGrpSpPr>
          <p:cNvPr id="7" name="组合 28"/>
          <p:cNvGrpSpPr/>
          <p:nvPr/>
        </p:nvGrpSpPr>
        <p:grpSpPr bwMode="auto">
          <a:xfrm>
            <a:off x="6724650" y="4617810"/>
            <a:ext cx="5467351" cy="1292662"/>
            <a:chOff x="2987737" y="1912827"/>
            <a:chExt cx="2463792" cy="1292464"/>
          </a:xfrm>
        </p:grpSpPr>
        <p:sp>
          <p:nvSpPr>
            <p:cNvPr id="28" name="文本框 29"/>
            <p:cNvSpPr txBox="1">
              <a:spLocks noChangeArrowheads="1"/>
            </p:cNvSpPr>
            <p:nvPr/>
          </p:nvSpPr>
          <p:spPr bwMode="auto">
            <a:xfrm>
              <a:off x="2987737" y="1912827"/>
              <a:ext cx="1740110" cy="1292464"/>
            </a:xfrm>
            <a:prstGeom prst="rect">
              <a:avLst/>
            </a:prstGeom>
            <a:noFill/>
            <a:ln w="9525">
              <a:noFill/>
              <a:miter lim="800000"/>
            </a:ln>
          </p:spPr>
          <p:txBody>
            <a:bodyPr>
              <a:spAutoFit/>
            </a:bodyPr>
            <a:lstStyle/>
            <a:p>
              <a:pPr algn="r">
                <a:lnSpc>
                  <a:spcPct val="150000"/>
                </a:lnSpc>
              </a:pPr>
              <a:r>
                <a:rPr lang="zh-CN" altLang="en-US" sz="2400" b="1" dirty="0">
                  <a:solidFill>
                    <a:srgbClr val="FF0000"/>
                  </a:solidFill>
                  <a:latin typeface="微软雅黑" panose="020B0503020204020204" pitchFamily="34" charset="-122"/>
                  <a:ea typeface="微软雅黑" panose="020B0503020204020204" pitchFamily="34" charset="-122"/>
                </a:rPr>
                <a:t>磨合机制</a:t>
              </a:r>
              <a:endParaRPr lang="en-US" altLang="zh-CN" sz="2400" b="1" dirty="0">
                <a:solidFill>
                  <a:srgbClr val="FF0000"/>
                </a:solidFill>
                <a:latin typeface="微软雅黑" panose="020B0503020204020204" pitchFamily="34" charset="-122"/>
                <a:ea typeface="微软雅黑" panose="020B0503020204020204" pitchFamily="34" charset="-122"/>
              </a:endParaRPr>
            </a:p>
            <a:p>
              <a:pPr eaLnBrk="1" hangingPunct="1">
                <a:lnSpc>
                  <a:spcPct val="150000"/>
                </a:lnSpc>
              </a:pPr>
              <a:r>
                <a:rPr lang="zh-CN" altLang="en-US" sz="1400" dirty="0">
                  <a:latin typeface="微软雅黑" panose="020B0503020204020204" pitchFamily="34" charset="-122"/>
                  <a:ea typeface="微软雅黑" panose="020B0503020204020204" pitchFamily="34" charset="-122"/>
                </a:rPr>
                <a:t>通过开展应急演练，进一步明确相关单位和人员的职责任务，理顺工作关系，完善应急机制</a:t>
              </a:r>
              <a:r>
                <a:rPr lang="zh-CN" altLang="en-US" sz="1200" b="1" dirty="0"/>
                <a:t>。</a:t>
              </a:r>
            </a:p>
          </p:txBody>
        </p:sp>
        <p:sp>
          <p:nvSpPr>
            <p:cNvPr id="30" name="文本框 30"/>
            <p:cNvSpPr txBox="1">
              <a:spLocks noChangeArrowheads="1"/>
            </p:cNvSpPr>
            <p:nvPr/>
          </p:nvSpPr>
          <p:spPr bwMode="auto">
            <a:xfrm>
              <a:off x="4689769" y="2053361"/>
              <a:ext cx="761760" cy="553998"/>
            </a:xfrm>
            <a:prstGeom prst="rect">
              <a:avLst/>
            </a:prstGeom>
            <a:noFill/>
            <a:ln w="9525">
              <a:noFill/>
              <a:miter lim="800000"/>
            </a:ln>
          </p:spPr>
          <p:txBody>
            <a:bodyPr>
              <a:spAutoFit/>
            </a:bodyPr>
            <a:lstStyle/>
            <a:p>
              <a:r>
                <a:rPr lang="en-US" altLang="zh-CN" sz="3000" b="1">
                  <a:solidFill>
                    <a:srgbClr val="FF0000"/>
                  </a:solidFill>
                  <a:latin typeface="微软雅黑" panose="020B0503020204020204" pitchFamily="34" charset="-122"/>
                  <a:ea typeface="微软雅黑" panose="020B0503020204020204" pitchFamily="34" charset="-122"/>
                </a:rPr>
                <a:t>04</a:t>
              </a:r>
            </a:p>
          </p:txBody>
        </p:sp>
      </p:grpSp>
      <p:grpSp>
        <p:nvGrpSpPr>
          <p:cNvPr id="10" name="组合 31"/>
          <p:cNvGrpSpPr/>
          <p:nvPr/>
        </p:nvGrpSpPr>
        <p:grpSpPr bwMode="auto">
          <a:xfrm>
            <a:off x="8052106" y="2692399"/>
            <a:ext cx="4756149" cy="1615827"/>
            <a:chOff x="2987737" y="1912827"/>
            <a:chExt cx="2463792" cy="1615806"/>
          </a:xfrm>
        </p:grpSpPr>
        <p:sp>
          <p:nvSpPr>
            <p:cNvPr id="32" name="文本框 32"/>
            <p:cNvSpPr txBox="1">
              <a:spLocks noChangeArrowheads="1"/>
            </p:cNvSpPr>
            <p:nvPr/>
          </p:nvSpPr>
          <p:spPr bwMode="auto">
            <a:xfrm>
              <a:off x="2987737" y="1912827"/>
              <a:ext cx="1740110" cy="1615806"/>
            </a:xfrm>
            <a:prstGeom prst="rect">
              <a:avLst/>
            </a:prstGeom>
            <a:noFill/>
            <a:ln w="9525">
              <a:noFill/>
              <a:miter lim="800000"/>
            </a:ln>
          </p:spPr>
          <p:txBody>
            <a:bodyPr>
              <a:spAutoFit/>
            </a:bodyPr>
            <a:lstStyle/>
            <a:p>
              <a:pPr algn="r">
                <a:lnSpc>
                  <a:spcPct val="150000"/>
                </a:lnSpc>
              </a:pPr>
              <a:r>
                <a:rPr lang="zh-CN" altLang="en-US" sz="2400" b="1" dirty="0">
                  <a:solidFill>
                    <a:srgbClr val="FF0000"/>
                  </a:solidFill>
                  <a:latin typeface="微软雅黑" panose="020B0503020204020204" pitchFamily="34" charset="-122"/>
                  <a:ea typeface="微软雅黑" panose="020B0503020204020204" pitchFamily="34" charset="-122"/>
                </a:rPr>
                <a:t>科普宣教</a:t>
              </a:r>
              <a:endParaRPr lang="en-US" altLang="zh-CN" sz="2400" b="1" dirty="0">
                <a:solidFill>
                  <a:srgbClr val="FF0000"/>
                </a:solidFill>
                <a:latin typeface="微软雅黑" panose="020B0503020204020204" pitchFamily="34" charset="-122"/>
                <a:ea typeface="微软雅黑" panose="020B0503020204020204" pitchFamily="34" charset="-122"/>
              </a:endParaRPr>
            </a:p>
            <a:p>
              <a:pPr algn="r">
                <a:lnSpc>
                  <a:spcPct val="150000"/>
                </a:lnSpc>
              </a:pPr>
              <a:r>
                <a:rPr lang="zh-CN" altLang="en-US" sz="1400" dirty="0">
                  <a:latin typeface="微软雅黑" panose="020B0503020204020204" pitchFamily="34" charset="-122"/>
                  <a:ea typeface="微软雅黑" panose="020B0503020204020204" pitchFamily="34" charset="-122"/>
                </a:rPr>
                <a:t>通过开展应急演练，普及应急知识，提高公众风险防范意识和自救互救等灾害应对能力。</a:t>
              </a:r>
              <a:endParaRPr lang="en-US" altLang="zh-CN" sz="1400" dirty="0">
                <a:latin typeface="微软雅黑" panose="020B0503020204020204" pitchFamily="34" charset="-122"/>
                <a:ea typeface="微软雅黑" panose="020B0503020204020204" pitchFamily="34" charset="-122"/>
              </a:endParaRPr>
            </a:p>
          </p:txBody>
        </p:sp>
        <p:sp>
          <p:nvSpPr>
            <p:cNvPr id="33" name="文本框 33"/>
            <p:cNvSpPr txBox="1">
              <a:spLocks noChangeArrowheads="1"/>
            </p:cNvSpPr>
            <p:nvPr/>
          </p:nvSpPr>
          <p:spPr bwMode="auto">
            <a:xfrm>
              <a:off x="4689769" y="2053361"/>
              <a:ext cx="761760" cy="553998"/>
            </a:xfrm>
            <a:prstGeom prst="rect">
              <a:avLst/>
            </a:prstGeom>
            <a:noFill/>
            <a:ln w="9525">
              <a:noFill/>
              <a:miter lim="800000"/>
            </a:ln>
          </p:spPr>
          <p:txBody>
            <a:bodyPr>
              <a:spAutoFit/>
            </a:bodyPr>
            <a:lstStyle/>
            <a:p>
              <a:r>
                <a:rPr lang="en-US" altLang="zh-CN" sz="3000" b="1">
                  <a:solidFill>
                    <a:srgbClr val="FF0000"/>
                  </a:solidFill>
                  <a:latin typeface="微软雅黑" panose="020B0503020204020204" pitchFamily="34" charset="-122"/>
                  <a:ea typeface="微软雅黑" panose="020B0503020204020204" pitchFamily="34" charset="-122"/>
                </a:rPr>
                <a:t>05</a:t>
              </a:r>
            </a:p>
          </p:txBody>
        </p:sp>
      </p:grpSp>
      <p:grpSp>
        <p:nvGrpSpPr>
          <p:cNvPr id="24" name="组合 34"/>
          <p:cNvGrpSpPr/>
          <p:nvPr/>
        </p:nvGrpSpPr>
        <p:grpSpPr bwMode="auto">
          <a:xfrm>
            <a:off x="1161143" y="4659087"/>
            <a:ext cx="5453443" cy="1292662"/>
            <a:chOff x="2715486" y="1912827"/>
            <a:chExt cx="2012361" cy="1204249"/>
          </a:xfrm>
        </p:grpSpPr>
        <p:sp>
          <p:nvSpPr>
            <p:cNvPr id="35" name="文本框 35"/>
            <p:cNvSpPr txBox="1">
              <a:spLocks noChangeArrowheads="1"/>
            </p:cNvSpPr>
            <p:nvPr/>
          </p:nvSpPr>
          <p:spPr bwMode="auto">
            <a:xfrm>
              <a:off x="2987737" y="1912827"/>
              <a:ext cx="1740110" cy="1204249"/>
            </a:xfrm>
            <a:prstGeom prst="rect">
              <a:avLst/>
            </a:prstGeom>
            <a:noFill/>
            <a:ln w="9525">
              <a:noFill/>
              <a:miter lim="800000"/>
            </a:ln>
          </p:spPr>
          <p:txBody>
            <a:bodyPr>
              <a:spAutoFit/>
            </a:bodyPr>
            <a:lstStyle/>
            <a:p>
              <a:pPr>
                <a:lnSpc>
                  <a:spcPct val="150000"/>
                </a:lnSpc>
              </a:pPr>
              <a:r>
                <a:rPr lang="zh-CN" altLang="en-US" sz="2400" b="1" dirty="0">
                  <a:solidFill>
                    <a:srgbClr val="FF0000"/>
                  </a:solidFill>
                  <a:latin typeface="微软雅黑" panose="020B0503020204020204" pitchFamily="34" charset="-122"/>
                  <a:ea typeface="微软雅黑" panose="020B0503020204020204" pitchFamily="34" charset="-122"/>
                </a:rPr>
                <a:t>锻炼队伍</a:t>
              </a:r>
              <a:endParaRPr lang="en-US" altLang="zh-CN" sz="2400" b="1" dirty="0">
                <a:solidFill>
                  <a:srgbClr val="FF0000"/>
                </a:solidFill>
                <a:latin typeface="微软雅黑" panose="020B0503020204020204" pitchFamily="34" charset="-122"/>
                <a:ea typeface="微软雅黑" panose="020B0503020204020204" pitchFamily="34" charset="-122"/>
              </a:endParaRPr>
            </a:p>
            <a:p>
              <a:pPr>
                <a:lnSpc>
                  <a:spcPct val="150000"/>
                </a:lnSpc>
              </a:pPr>
              <a:r>
                <a:rPr lang="zh-CN" altLang="en-US" sz="1400" dirty="0">
                  <a:latin typeface="微软雅黑" panose="020B0503020204020204" pitchFamily="34" charset="-122"/>
                  <a:ea typeface="微软雅黑" panose="020B0503020204020204" pitchFamily="34" charset="-122"/>
                </a:rPr>
                <a:t>通过开展应急演练，增强演练组织单位、参与单位和人员等对应急预案的熟悉程序，提高其应急处置能力。</a:t>
              </a:r>
              <a:endParaRPr lang="en-US" altLang="zh-CN" sz="1400" dirty="0">
                <a:latin typeface="微软雅黑" panose="020B0503020204020204" pitchFamily="34" charset="-122"/>
                <a:ea typeface="微软雅黑" panose="020B0503020204020204" pitchFamily="34" charset="-122"/>
              </a:endParaRPr>
            </a:p>
          </p:txBody>
        </p:sp>
        <p:sp>
          <p:nvSpPr>
            <p:cNvPr id="36" name="文本框 36"/>
            <p:cNvSpPr txBox="1">
              <a:spLocks noChangeArrowheads="1"/>
            </p:cNvSpPr>
            <p:nvPr/>
          </p:nvSpPr>
          <p:spPr bwMode="auto">
            <a:xfrm>
              <a:off x="2715486" y="2053361"/>
              <a:ext cx="333290" cy="516107"/>
            </a:xfrm>
            <a:prstGeom prst="rect">
              <a:avLst/>
            </a:prstGeom>
            <a:noFill/>
            <a:ln w="9525">
              <a:noFill/>
              <a:miter lim="800000"/>
            </a:ln>
          </p:spPr>
          <p:txBody>
            <a:bodyPr wrap="square">
              <a:spAutoFit/>
            </a:bodyPr>
            <a:lstStyle/>
            <a:p>
              <a:pPr algn="r"/>
              <a:r>
                <a:rPr lang="en-US" altLang="zh-CN" sz="3000" b="1" dirty="0">
                  <a:solidFill>
                    <a:srgbClr val="FF0000"/>
                  </a:solidFill>
                  <a:latin typeface="微软雅黑" panose="020B0503020204020204" pitchFamily="34" charset="-122"/>
                  <a:ea typeface="微软雅黑" panose="020B0503020204020204" pitchFamily="34" charset="-122"/>
                </a:rPr>
                <a:t>03</a:t>
              </a:r>
            </a:p>
          </p:txBody>
        </p:sp>
      </p:grpSp>
      <p:grpSp>
        <p:nvGrpSpPr>
          <p:cNvPr id="27" name="组合 25"/>
          <p:cNvGrpSpPr/>
          <p:nvPr/>
        </p:nvGrpSpPr>
        <p:grpSpPr bwMode="auto">
          <a:xfrm>
            <a:off x="-96760" y="2424347"/>
            <a:ext cx="4973563" cy="1615827"/>
            <a:chOff x="2568528" y="1912827"/>
            <a:chExt cx="2159319" cy="2180302"/>
          </a:xfrm>
        </p:grpSpPr>
        <p:sp>
          <p:nvSpPr>
            <p:cNvPr id="69" name="文本框 26"/>
            <p:cNvSpPr txBox="1">
              <a:spLocks noChangeArrowheads="1"/>
            </p:cNvSpPr>
            <p:nvPr/>
          </p:nvSpPr>
          <p:spPr bwMode="auto">
            <a:xfrm>
              <a:off x="2987737" y="1912827"/>
              <a:ext cx="1740110" cy="2180302"/>
            </a:xfrm>
            <a:prstGeom prst="rect">
              <a:avLst/>
            </a:prstGeom>
            <a:noFill/>
            <a:ln w="9525">
              <a:noFill/>
              <a:miter lim="800000"/>
            </a:ln>
          </p:spPr>
          <p:txBody>
            <a:bodyPr>
              <a:spAutoFit/>
            </a:bodyPr>
            <a:lstStyle/>
            <a:p>
              <a:pPr>
                <a:lnSpc>
                  <a:spcPct val="150000"/>
                </a:lnSpc>
              </a:pPr>
              <a:r>
                <a:rPr lang="zh-CN" altLang="en-US" sz="2400" b="1" dirty="0">
                  <a:solidFill>
                    <a:srgbClr val="FF0000"/>
                  </a:solidFill>
                  <a:latin typeface="微软雅黑" panose="020B0503020204020204" pitchFamily="34" charset="-122"/>
                  <a:ea typeface="微软雅黑" panose="020B0503020204020204" pitchFamily="34" charset="-122"/>
                </a:rPr>
                <a:t>完善准备</a:t>
              </a:r>
              <a:endParaRPr lang="en-US" altLang="zh-CN" sz="2400" b="1" dirty="0">
                <a:solidFill>
                  <a:srgbClr val="FF0000"/>
                </a:solidFill>
                <a:latin typeface="微软雅黑" panose="020B0503020204020204" pitchFamily="34" charset="-122"/>
                <a:ea typeface="微软雅黑" panose="020B0503020204020204" pitchFamily="34" charset="-122"/>
              </a:endParaRPr>
            </a:p>
            <a:p>
              <a:pPr>
                <a:lnSpc>
                  <a:spcPct val="150000"/>
                </a:lnSpc>
              </a:pPr>
              <a:r>
                <a:rPr lang="zh-CN" altLang="en-US" sz="1400" dirty="0">
                  <a:latin typeface="微软雅黑" panose="020B0503020204020204" pitchFamily="34" charset="-122"/>
                  <a:ea typeface="微软雅黑" panose="020B0503020204020204" pitchFamily="34" charset="-122"/>
                </a:rPr>
                <a:t>通过开展应急演练，检查应对突发事件所需应急队伍、物资、装备、技术等方面的准备情况，发现不足及时予以调整补充，做好应急准备工作。</a:t>
              </a:r>
              <a:endParaRPr lang="en-US" altLang="zh-CN" sz="1400" dirty="0">
                <a:latin typeface="微软雅黑" panose="020B0503020204020204" pitchFamily="34" charset="-122"/>
                <a:ea typeface="微软雅黑" panose="020B0503020204020204" pitchFamily="34" charset="-122"/>
              </a:endParaRPr>
            </a:p>
          </p:txBody>
        </p:sp>
        <p:sp>
          <p:nvSpPr>
            <p:cNvPr id="70" name="文本框 27"/>
            <p:cNvSpPr txBox="1">
              <a:spLocks noChangeArrowheads="1"/>
            </p:cNvSpPr>
            <p:nvPr/>
          </p:nvSpPr>
          <p:spPr bwMode="auto">
            <a:xfrm>
              <a:off x="2568528" y="2088148"/>
              <a:ext cx="455742" cy="747532"/>
            </a:xfrm>
            <a:prstGeom prst="rect">
              <a:avLst/>
            </a:prstGeom>
            <a:noFill/>
            <a:ln w="9525">
              <a:noFill/>
              <a:miter lim="800000"/>
            </a:ln>
          </p:spPr>
          <p:txBody>
            <a:bodyPr wrap="square">
              <a:spAutoFit/>
            </a:bodyPr>
            <a:lstStyle/>
            <a:p>
              <a:pPr algn="r"/>
              <a:r>
                <a:rPr lang="en-US" altLang="zh-CN" sz="3000" b="1" dirty="0">
                  <a:solidFill>
                    <a:srgbClr val="FF0000"/>
                  </a:solidFill>
                  <a:latin typeface="微软雅黑" panose="020B0503020204020204" pitchFamily="34" charset="-122"/>
                  <a:ea typeface="微软雅黑" panose="020B0503020204020204" pitchFamily="34" charset="-122"/>
                </a:rPr>
                <a:t>02</a:t>
              </a:r>
            </a:p>
          </p:txBody>
        </p:sp>
      </p:grpSp>
    </p:spTree>
  </p:cSld>
  <p:clrMapOvr>
    <a:masterClrMapping/>
  </p:clrMapOvr>
  <p:transition spd="slow" advClick="0" advTm="1000">
    <p:fade/>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70934" y="769256"/>
            <a:ext cx="1620957" cy="523220"/>
          </a:xfrm>
          <a:prstGeom prst="rect">
            <a:avLst/>
          </a:prstGeom>
          <a:noFill/>
        </p:spPr>
        <p:txBody>
          <a:bodyPr wrap="none" rtlCol="0">
            <a:spAutoFit/>
          </a:bodyPr>
          <a:lstStyle/>
          <a:p>
            <a:r>
              <a:rPr lang="zh-CN" altLang="en-US" sz="2800" dirty="0" smtClean="0"/>
              <a:t>应急小组</a:t>
            </a:r>
            <a:endParaRPr lang="zh-CN" altLang="en-US" sz="2800" dirty="0"/>
          </a:p>
        </p:txBody>
      </p:sp>
      <p:pic>
        <p:nvPicPr>
          <p:cNvPr id="6" name="图片 5" descr="微信图片_20220629163505.jpg"/>
          <p:cNvPicPr>
            <a:picLocks noChangeAspect="1"/>
          </p:cNvPicPr>
          <p:nvPr/>
        </p:nvPicPr>
        <p:blipFill>
          <a:blip r:embed="rId3"/>
          <a:stretch>
            <a:fillRect/>
          </a:stretch>
        </p:blipFill>
        <p:spPr>
          <a:xfrm>
            <a:off x="1683656" y="1442519"/>
            <a:ext cx="8723661" cy="4914739"/>
          </a:xfrm>
          <a:prstGeom prst="rect">
            <a:avLst/>
          </a:prstGeom>
        </p:spPr>
      </p:pic>
    </p:spTree>
  </p:cSld>
  <p:clrMapOvr>
    <a:masterClrMapping/>
  </p:clrMapOvr>
  <p:transition spd="slow" advClick="0" advTm="1000">
    <p:fade/>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83"/>
          <p:cNvGrpSpPr/>
          <p:nvPr/>
        </p:nvGrpSpPr>
        <p:grpSpPr bwMode="auto">
          <a:xfrm>
            <a:off x="198968" y="1136209"/>
            <a:ext cx="6913033" cy="833438"/>
            <a:chOff x="0" y="0"/>
            <a:chExt cx="4506" cy="724"/>
          </a:xfrm>
        </p:grpSpPr>
        <p:sp>
          <p:nvSpPr>
            <p:cNvPr id="17" name="Freeform 284" descr="喜气洋洋迎春节&#10;幸运闯关献重礼&#10;&#10;"/>
            <p:cNvSpPr>
              <a:spLocks noChangeArrowheads="1"/>
            </p:cNvSpPr>
            <p:nvPr/>
          </p:nvSpPr>
          <p:spPr bwMode="auto">
            <a:xfrm>
              <a:off x="13" y="71"/>
              <a:ext cx="2689" cy="532"/>
            </a:xfrm>
            <a:custGeom>
              <a:avLst/>
              <a:gdLst/>
              <a:ahLst/>
              <a:cxnLst>
                <a:cxn ang="0">
                  <a:pos x="8" y="1026"/>
                </a:cxn>
                <a:cxn ang="0">
                  <a:pos x="2650" y="1026"/>
                </a:cxn>
                <a:cxn ang="0">
                  <a:pos x="2649" y="1044"/>
                </a:cxn>
                <a:cxn ang="0">
                  <a:pos x="2653" y="1055"/>
                </a:cxn>
                <a:cxn ang="0">
                  <a:pos x="2660" y="1061"/>
                </a:cxn>
                <a:cxn ang="0">
                  <a:pos x="2669" y="1064"/>
                </a:cxn>
                <a:cxn ang="0">
                  <a:pos x="2678" y="1062"/>
                </a:cxn>
                <a:cxn ang="0">
                  <a:pos x="2685" y="1055"/>
                </a:cxn>
                <a:cxn ang="0">
                  <a:pos x="2689" y="1045"/>
                </a:cxn>
                <a:cxn ang="0">
                  <a:pos x="2688" y="1032"/>
                </a:cxn>
                <a:cxn ang="0">
                  <a:pos x="2688" y="23"/>
                </a:cxn>
                <a:cxn ang="0">
                  <a:pos x="2686" y="11"/>
                </a:cxn>
                <a:cxn ang="0">
                  <a:pos x="2681" y="4"/>
                </a:cxn>
                <a:cxn ang="0">
                  <a:pos x="2673" y="0"/>
                </a:cxn>
                <a:cxn ang="0">
                  <a:pos x="2665" y="0"/>
                </a:cxn>
                <a:cxn ang="0">
                  <a:pos x="2656" y="3"/>
                </a:cxn>
                <a:cxn ang="0">
                  <a:pos x="2648" y="8"/>
                </a:cxn>
                <a:cxn ang="0">
                  <a:pos x="2643" y="20"/>
                </a:cxn>
                <a:cxn ang="0">
                  <a:pos x="2641" y="35"/>
                </a:cxn>
                <a:cxn ang="0">
                  <a:pos x="0" y="35"/>
                </a:cxn>
                <a:cxn ang="0">
                  <a:pos x="172" y="511"/>
                </a:cxn>
                <a:cxn ang="0">
                  <a:pos x="8" y="1026"/>
                </a:cxn>
              </a:cxnLst>
              <a:rect l="0" t="0" r="r" b="b"/>
              <a:pathLst>
                <a:path w="2689" h="1064">
                  <a:moveTo>
                    <a:pt x="8" y="1026"/>
                  </a:moveTo>
                  <a:lnTo>
                    <a:pt x="2650" y="1026"/>
                  </a:lnTo>
                  <a:lnTo>
                    <a:pt x="2649" y="1044"/>
                  </a:lnTo>
                  <a:lnTo>
                    <a:pt x="2653" y="1055"/>
                  </a:lnTo>
                  <a:lnTo>
                    <a:pt x="2660" y="1061"/>
                  </a:lnTo>
                  <a:lnTo>
                    <a:pt x="2669" y="1064"/>
                  </a:lnTo>
                  <a:lnTo>
                    <a:pt x="2678" y="1062"/>
                  </a:lnTo>
                  <a:lnTo>
                    <a:pt x="2685" y="1055"/>
                  </a:lnTo>
                  <a:lnTo>
                    <a:pt x="2689" y="1045"/>
                  </a:lnTo>
                  <a:lnTo>
                    <a:pt x="2688" y="1032"/>
                  </a:lnTo>
                  <a:lnTo>
                    <a:pt x="2688" y="23"/>
                  </a:lnTo>
                  <a:lnTo>
                    <a:pt x="2686" y="11"/>
                  </a:lnTo>
                  <a:lnTo>
                    <a:pt x="2681" y="4"/>
                  </a:lnTo>
                  <a:lnTo>
                    <a:pt x="2673" y="0"/>
                  </a:lnTo>
                  <a:lnTo>
                    <a:pt x="2665" y="0"/>
                  </a:lnTo>
                  <a:lnTo>
                    <a:pt x="2656" y="3"/>
                  </a:lnTo>
                  <a:lnTo>
                    <a:pt x="2648" y="8"/>
                  </a:lnTo>
                  <a:lnTo>
                    <a:pt x="2643" y="20"/>
                  </a:lnTo>
                  <a:lnTo>
                    <a:pt x="2641" y="35"/>
                  </a:lnTo>
                  <a:lnTo>
                    <a:pt x="0" y="35"/>
                  </a:lnTo>
                  <a:lnTo>
                    <a:pt x="172" y="511"/>
                  </a:lnTo>
                  <a:lnTo>
                    <a:pt x="8" y="1026"/>
                  </a:lnTo>
                  <a:close/>
                </a:path>
              </a:pathLst>
            </a:custGeom>
            <a:gradFill rotWithShape="0">
              <a:gsLst>
                <a:gs pos="0">
                  <a:srgbClr val="5E0047"/>
                </a:gs>
                <a:gs pos="50000">
                  <a:srgbClr val="CC0099"/>
                </a:gs>
                <a:gs pos="100000">
                  <a:srgbClr val="5E0047"/>
                </a:gs>
              </a:gsLst>
              <a:lin ang="5400000" scaled="1"/>
            </a:gradFill>
            <a:ln w="9525">
              <a:solidFill>
                <a:schemeClr val="tx1"/>
              </a:solidFill>
              <a:miter lim="800000"/>
            </a:ln>
          </p:spPr>
          <p:txBody>
            <a:bodyPr/>
            <a:lstStyle/>
            <a:p>
              <a:endParaRPr lang="zh-CN" altLang="en-US">
                <a:latin typeface="微软雅黑" panose="020B0503020204020204" pitchFamily="34" charset="-122"/>
                <a:ea typeface="微软雅黑" panose="020B0503020204020204" pitchFamily="34" charset="-122"/>
              </a:endParaRPr>
            </a:p>
          </p:txBody>
        </p:sp>
        <p:sp>
          <p:nvSpPr>
            <p:cNvPr id="21" name="Freeform 285"/>
            <p:cNvSpPr>
              <a:spLocks noChangeArrowheads="1"/>
            </p:cNvSpPr>
            <p:nvPr/>
          </p:nvSpPr>
          <p:spPr bwMode="auto">
            <a:xfrm>
              <a:off x="21" y="578"/>
              <a:ext cx="2652" cy="12"/>
            </a:xfrm>
            <a:custGeom>
              <a:avLst/>
              <a:gdLst/>
              <a:ahLst/>
              <a:cxnLst>
                <a:cxn ang="0">
                  <a:pos x="2650" y="15"/>
                </a:cxn>
                <a:cxn ang="0">
                  <a:pos x="2642" y="0"/>
                </a:cxn>
                <a:cxn ang="0">
                  <a:pos x="0" y="0"/>
                </a:cxn>
                <a:cxn ang="0">
                  <a:pos x="0" y="24"/>
                </a:cxn>
                <a:cxn ang="0">
                  <a:pos x="2642" y="24"/>
                </a:cxn>
                <a:cxn ang="0">
                  <a:pos x="2634" y="9"/>
                </a:cxn>
                <a:cxn ang="0">
                  <a:pos x="2650" y="15"/>
                </a:cxn>
                <a:cxn ang="0">
                  <a:pos x="2652" y="0"/>
                </a:cxn>
                <a:cxn ang="0">
                  <a:pos x="2642" y="0"/>
                </a:cxn>
                <a:cxn ang="0">
                  <a:pos x="2650" y="15"/>
                </a:cxn>
              </a:cxnLst>
              <a:rect l="0" t="0" r="r" b="b"/>
              <a:pathLst>
                <a:path w="2652" h="24">
                  <a:moveTo>
                    <a:pt x="2650" y="15"/>
                  </a:moveTo>
                  <a:lnTo>
                    <a:pt x="2642" y="0"/>
                  </a:lnTo>
                  <a:lnTo>
                    <a:pt x="0" y="0"/>
                  </a:lnTo>
                  <a:lnTo>
                    <a:pt x="0" y="24"/>
                  </a:lnTo>
                  <a:lnTo>
                    <a:pt x="2642" y="24"/>
                  </a:lnTo>
                  <a:lnTo>
                    <a:pt x="2634" y="9"/>
                  </a:lnTo>
                  <a:lnTo>
                    <a:pt x="2650" y="15"/>
                  </a:lnTo>
                  <a:lnTo>
                    <a:pt x="2652" y="0"/>
                  </a:lnTo>
                  <a:lnTo>
                    <a:pt x="2642" y="0"/>
                  </a:lnTo>
                  <a:lnTo>
                    <a:pt x="2650" y="15"/>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2" name="Freeform 286"/>
            <p:cNvSpPr>
              <a:spLocks noChangeArrowheads="1"/>
            </p:cNvSpPr>
            <p:nvPr/>
          </p:nvSpPr>
          <p:spPr bwMode="auto">
            <a:xfrm>
              <a:off x="2654" y="583"/>
              <a:ext cx="56" cy="26"/>
            </a:xfrm>
            <a:custGeom>
              <a:avLst/>
              <a:gdLst/>
              <a:ahLst/>
              <a:cxnLst>
                <a:cxn ang="0">
                  <a:pos x="39" y="9"/>
                </a:cxn>
                <a:cxn ang="0">
                  <a:pos x="39" y="12"/>
                </a:cxn>
                <a:cxn ang="0">
                  <a:pos x="40" y="21"/>
                </a:cxn>
                <a:cxn ang="0">
                  <a:pos x="38" y="25"/>
                </a:cxn>
                <a:cxn ang="0">
                  <a:pos x="35" y="29"/>
                </a:cxn>
                <a:cxn ang="0">
                  <a:pos x="28" y="29"/>
                </a:cxn>
                <a:cxn ang="0">
                  <a:pos x="21" y="28"/>
                </a:cxn>
                <a:cxn ang="0">
                  <a:pos x="18" y="25"/>
                </a:cxn>
                <a:cxn ang="0">
                  <a:pos x="16" y="19"/>
                </a:cxn>
                <a:cxn ang="0">
                  <a:pos x="17" y="6"/>
                </a:cxn>
                <a:cxn ang="0">
                  <a:pos x="1" y="0"/>
                </a:cxn>
                <a:cxn ang="0">
                  <a:pos x="0" y="22"/>
                </a:cxn>
                <a:cxn ang="0">
                  <a:pos x="6" y="39"/>
                </a:cxn>
                <a:cxn ang="0">
                  <a:pos x="17" y="48"/>
                </a:cxn>
                <a:cxn ang="0">
                  <a:pos x="28" y="53"/>
                </a:cxn>
                <a:cxn ang="0">
                  <a:pos x="39" y="50"/>
                </a:cxn>
                <a:cxn ang="0">
                  <a:pos x="50" y="39"/>
                </a:cxn>
                <a:cxn ang="0">
                  <a:pos x="56" y="23"/>
                </a:cxn>
                <a:cxn ang="0">
                  <a:pos x="55" y="6"/>
                </a:cxn>
                <a:cxn ang="0">
                  <a:pos x="55" y="9"/>
                </a:cxn>
                <a:cxn ang="0">
                  <a:pos x="39" y="9"/>
                </a:cxn>
              </a:cxnLst>
              <a:rect l="0" t="0" r="r" b="b"/>
              <a:pathLst>
                <a:path w="56" h="53">
                  <a:moveTo>
                    <a:pt x="39" y="9"/>
                  </a:moveTo>
                  <a:lnTo>
                    <a:pt x="39" y="12"/>
                  </a:lnTo>
                  <a:lnTo>
                    <a:pt x="40" y="21"/>
                  </a:lnTo>
                  <a:lnTo>
                    <a:pt x="38" y="25"/>
                  </a:lnTo>
                  <a:lnTo>
                    <a:pt x="35" y="29"/>
                  </a:lnTo>
                  <a:lnTo>
                    <a:pt x="28" y="29"/>
                  </a:lnTo>
                  <a:lnTo>
                    <a:pt x="21" y="28"/>
                  </a:lnTo>
                  <a:lnTo>
                    <a:pt x="18" y="25"/>
                  </a:lnTo>
                  <a:lnTo>
                    <a:pt x="16" y="19"/>
                  </a:lnTo>
                  <a:lnTo>
                    <a:pt x="17" y="6"/>
                  </a:lnTo>
                  <a:lnTo>
                    <a:pt x="1" y="0"/>
                  </a:lnTo>
                  <a:lnTo>
                    <a:pt x="0" y="22"/>
                  </a:lnTo>
                  <a:lnTo>
                    <a:pt x="6" y="39"/>
                  </a:lnTo>
                  <a:lnTo>
                    <a:pt x="17" y="48"/>
                  </a:lnTo>
                  <a:lnTo>
                    <a:pt x="28" y="53"/>
                  </a:lnTo>
                  <a:lnTo>
                    <a:pt x="39" y="50"/>
                  </a:lnTo>
                  <a:lnTo>
                    <a:pt x="50" y="39"/>
                  </a:lnTo>
                  <a:lnTo>
                    <a:pt x="56" y="23"/>
                  </a:lnTo>
                  <a:lnTo>
                    <a:pt x="55" y="6"/>
                  </a:lnTo>
                  <a:lnTo>
                    <a:pt x="55" y="9"/>
                  </a:lnTo>
                  <a:lnTo>
                    <a:pt x="39" y="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3" name="Freeform 287"/>
            <p:cNvSpPr>
              <a:spLocks noChangeArrowheads="1"/>
            </p:cNvSpPr>
            <p:nvPr/>
          </p:nvSpPr>
          <p:spPr bwMode="auto">
            <a:xfrm>
              <a:off x="2693" y="82"/>
              <a:ext cx="16" cy="505"/>
            </a:xfrm>
            <a:custGeom>
              <a:avLst/>
              <a:gdLst/>
              <a:ahLst/>
              <a:cxnLst>
                <a:cxn ang="0">
                  <a:pos x="0" y="0"/>
                </a:cxn>
                <a:cxn ang="0">
                  <a:pos x="0" y="0"/>
                </a:cxn>
                <a:cxn ang="0">
                  <a:pos x="0" y="1009"/>
                </a:cxn>
                <a:cxn ang="0">
                  <a:pos x="16" y="1009"/>
                </a:cxn>
                <a:cxn ang="0">
                  <a:pos x="16" y="0"/>
                </a:cxn>
                <a:cxn ang="0">
                  <a:pos x="0" y="0"/>
                </a:cxn>
              </a:cxnLst>
              <a:rect l="0" t="0" r="r" b="b"/>
              <a:pathLst>
                <a:path w="16" h="1009">
                  <a:moveTo>
                    <a:pt x="0" y="0"/>
                  </a:moveTo>
                  <a:lnTo>
                    <a:pt x="0" y="0"/>
                  </a:lnTo>
                  <a:lnTo>
                    <a:pt x="0" y="1009"/>
                  </a:lnTo>
                  <a:lnTo>
                    <a:pt x="16" y="1009"/>
                  </a:lnTo>
                  <a:lnTo>
                    <a:pt x="16" y="0"/>
                  </a:lnTo>
                  <a:lnTo>
                    <a:pt x="0"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4" name="Freeform 288"/>
            <p:cNvSpPr>
              <a:spLocks noChangeArrowheads="1"/>
            </p:cNvSpPr>
            <p:nvPr/>
          </p:nvSpPr>
          <p:spPr bwMode="auto">
            <a:xfrm>
              <a:off x="2646" y="65"/>
              <a:ext cx="63" cy="29"/>
            </a:xfrm>
            <a:custGeom>
              <a:avLst/>
              <a:gdLst/>
              <a:ahLst/>
              <a:cxnLst>
                <a:cxn ang="0">
                  <a:pos x="8" y="58"/>
                </a:cxn>
                <a:cxn ang="0">
                  <a:pos x="16" y="47"/>
                </a:cxn>
                <a:cxn ang="0">
                  <a:pos x="17" y="36"/>
                </a:cxn>
                <a:cxn ang="0">
                  <a:pos x="20" y="29"/>
                </a:cxn>
                <a:cxn ang="0">
                  <a:pos x="25" y="26"/>
                </a:cxn>
                <a:cxn ang="0">
                  <a:pos x="32" y="23"/>
                </a:cxn>
                <a:cxn ang="0">
                  <a:pos x="39" y="23"/>
                </a:cxn>
                <a:cxn ang="0">
                  <a:pos x="44" y="26"/>
                </a:cxn>
                <a:cxn ang="0">
                  <a:pos x="46" y="29"/>
                </a:cxn>
                <a:cxn ang="0">
                  <a:pos x="47" y="35"/>
                </a:cxn>
                <a:cxn ang="0">
                  <a:pos x="63" y="35"/>
                </a:cxn>
                <a:cxn ang="0">
                  <a:pos x="60" y="17"/>
                </a:cxn>
                <a:cxn ang="0">
                  <a:pos x="52" y="6"/>
                </a:cxn>
                <a:cxn ang="0">
                  <a:pos x="41" y="0"/>
                </a:cxn>
                <a:cxn ang="0">
                  <a:pos x="32" y="0"/>
                </a:cxn>
                <a:cxn ang="0">
                  <a:pos x="21" y="3"/>
                </a:cxn>
                <a:cxn ang="0">
                  <a:pos x="10" y="12"/>
                </a:cxn>
                <a:cxn ang="0">
                  <a:pos x="3" y="28"/>
                </a:cxn>
                <a:cxn ang="0">
                  <a:pos x="0" y="47"/>
                </a:cxn>
                <a:cxn ang="0">
                  <a:pos x="8" y="35"/>
                </a:cxn>
                <a:cxn ang="0">
                  <a:pos x="8" y="58"/>
                </a:cxn>
              </a:cxnLst>
              <a:rect l="0" t="0" r="r" b="b"/>
              <a:pathLst>
                <a:path w="63" h="58">
                  <a:moveTo>
                    <a:pt x="8" y="58"/>
                  </a:moveTo>
                  <a:lnTo>
                    <a:pt x="16" y="47"/>
                  </a:lnTo>
                  <a:lnTo>
                    <a:pt x="17" y="36"/>
                  </a:lnTo>
                  <a:lnTo>
                    <a:pt x="20" y="29"/>
                  </a:lnTo>
                  <a:lnTo>
                    <a:pt x="25" y="26"/>
                  </a:lnTo>
                  <a:lnTo>
                    <a:pt x="32" y="23"/>
                  </a:lnTo>
                  <a:lnTo>
                    <a:pt x="39" y="23"/>
                  </a:lnTo>
                  <a:lnTo>
                    <a:pt x="44" y="26"/>
                  </a:lnTo>
                  <a:lnTo>
                    <a:pt x="46" y="29"/>
                  </a:lnTo>
                  <a:lnTo>
                    <a:pt x="47" y="35"/>
                  </a:lnTo>
                  <a:lnTo>
                    <a:pt x="63" y="35"/>
                  </a:lnTo>
                  <a:lnTo>
                    <a:pt x="60" y="17"/>
                  </a:lnTo>
                  <a:lnTo>
                    <a:pt x="52" y="6"/>
                  </a:lnTo>
                  <a:lnTo>
                    <a:pt x="41" y="0"/>
                  </a:lnTo>
                  <a:lnTo>
                    <a:pt x="32" y="0"/>
                  </a:lnTo>
                  <a:lnTo>
                    <a:pt x="21" y="3"/>
                  </a:lnTo>
                  <a:lnTo>
                    <a:pt x="10" y="12"/>
                  </a:lnTo>
                  <a:lnTo>
                    <a:pt x="3" y="28"/>
                  </a:lnTo>
                  <a:lnTo>
                    <a:pt x="0" y="47"/>
                  </a:lnTo>
                  <a:lnTo>
                    <a:pt x="8" y="35"/>
                  </a:lnTo>
                  <a:lnTo>
                    <a:pt x="8" y="58"/>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5" name="Freeform 289"/>
            <p:cNvSpPr>
              <a:spLocks noChangeArrowheads="1"/>
            </p:cNvSpPr>
            <p:nvPr/>
          </p:nvSpPr>
          <p:spPr bwMode="auto">
            <a:xfrm>
              <a:off x="0" y="82"/>
              <a:ext cx="2654" cy="12"/>
            </a:xfrm>
            <a:custGeom>
              <a:avLst/>
              <a:gdLst/>
              <a:ahLst/>
              <a:cxnLst>
                <a:cxn ang="0">
                  <a:pos x="20" y="7"/>
                </a:cxn>
                <a:cxn ang="0">
                  <a:pos x="13" y="23"/>
                </a:cxn>
                <a:cxn ang="0">
                  <a:pos x="2654" y="23"/>
                </a:cxn>
                <a:cxn ang="0">
                  <a:pos x="2654" y="0"/>
                </a:cxn>
                <a:cxn ang="0">
                  <a:pos x="13" y="0"/>
                </a:cxn>
                <a:cxn ang="0">
                  <a:pos x="6" y="16"/>
                </a:cxn>
                <a:cxn ang="0">
                  <a:pos x="13" y="0"/>
                </a:cxn>
                <a:cxn ang="0">
                  <a:pos x="0" y="0"/>
                </a:cxn>
                <a:cxn ang="0">
                  <a:pos x="6" y="16"/>
                </a:cxn>
                <a:cxn ang="0">
                  <a:pos x="20" y="7"/>
                </a:cxn>
              </a:cxnLst>
              <a:rect l="0" t="0" r="r" b="b"/>
              <a:pathLst>
                <a:path w="2654" h="23">
                  <a:moveTo>
                    <a:pt x="20" y="7"/>
                  </a:moveTo>
                  <a:lnTo>
                    <a:pt x="13" y="23"/>
                  </a:lnTo>
                  <a:lnTo>
                    <a:pt x="2654" y="23"/>
                  </a:lnTo>
                  <a:lnTo>
                    <a:pt x="2654" y="0"/>
                  </a:lnTo>
                  <a:lnTo>
                    <a:pt x="13" y="0"/>
                  </a:lnTo>
                  <a:lnTo>
                    <a:pt x="6" y="16"/>
                  </a:lnTo>
                  <a:lnTo>
                    <a:pt x="13" y="0"/>
                  </a:lnTo>
                  <a:lnTo>
                    <a:pt x="0" y="0"/>
                  </a:lnTo>
                  <a:lnTo>
                    <a:pt x="6" y="16"/>
                  </a:lnTo>
                  <a:lnTo>
                    <a:pt x="20" y="7"/>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6" name="Freeform 290"/>
            <p:cNvSpPr>
              <a:spLocks noChangeArrowheads="1"/>
            </p:cNvSpPr>
            <p:nvPr/>
          </p:nvSpPr>
          <p:spPr bwMode="auto">
            <a:xfrm>
              <a:off x="6" y="86"/>
              <a:ext cx="189" cy="243"/>
            </a:xfrm>
            <a:custGeom>
              <a:avLst/>
              <a:gdLst/>
              <a:ahLst/>
              <a:cxnLst>
                <a:cxn ang="0">
                  <a:pos x="187" y="485"/>
                </a:cxn>
                <a:cxn ang="0">
                  <a:pos x="187" y="476"/>
                </a:cxn>
                <a:cxn ang="0">
                  <a:pos x="14" y="0"/>
                </a:cxn>
                <a:cxn ang="0">
                  <a:pos x="0" y="9"/>
                </a:cxn>
                <a:cxn ang="0">
                  <a:pos x="172" y="485"/>
                </a:cxn>
                <a:cxn ang="0">
                  <a:pos x="172" y="476"/>
                </a:cxn>
                <a:cxn ang="0">
                  <a:pos x="187" y="485"/>
                </a:cxn>
                <a:cxn ang="0">
                  <a:pos x="189" y="481"/>
                </a:cxn>
                <a:cxn ang="0">
                  <a:pos x="187" y="476"/>
                </a:cxn>
                <a:cxn ang="0">
                  <a:pos x="187" y="485"/>
                </a:cxn>
              </a:cxnLst>
              <a:rect l="0" t="0" r="r" b="b"/>
              <a:pathLst>
                <a:path w="189" h="485">
                  <a:moveTo>
                    <a:pt x="187" y="485"/>
                  </a:moveTo>
                  <a:lnTo>
                    <a:pt x="187" y="476"/>
                  </a:lnTo>
                  <a:lnTo>
                    <a:pt x="14" y="0"/>
                  </a:lnTo>
                  <a:lnTo>
                    <a:pt x="0" y="9"/>
                  </a:lnTo>
                  <a:lnTo>
                    <a:pt x="172" y="485"/>
                  </a:lnTo>
                  <a:lnTo>
                    <a:pt x="172" y="476"/>
                  </a:lnTo>
                  <a:lnTo>
                    <a:pt x="187" y="485"/>
                  </a:lnTo>
                  <a:lnTo>
                    <a:pt x="189" y="481"/>
                  </a:lnTo>
                  <a:lnTo>
                    <a:pt x="187" y="476"/>
                  </a:lnTo>
                  <a:lnTo>
                    <a:pt x="187" y="485"/>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7" name="Freeform 291"/>
            <p:cNvSpPr>
              <a:spLocks noChangeArrowheads="1"/>
            </p:cNvSpPr>
            <p:nvPr/>
          </p:nvSpPr>
          <p:spPr bwMode="auto">
            <a:xfrm>
              <a:off x="8" y="324"/>
              <a:ext cx="185" cy="266"/>
            </a:xfrm>
            <a:custGeom>
              <a:avLst/>
              <a:gdLst/>
              <a:ahLst/>
              <a:cxnLst>
                <a:cxn ang="0">
                  <a:pos x="13" y="508"/>
                </a:cxn>
                <a:cxn ang="0">
                  <a:pos x="20" y="524"/>
                </a:cxn>
                <a:cxn ang="0">
                  <a:pos x="185" y="9"/>
                </a:cxn>
                <a:cxn ang="0">
                  <a:pos x="170" y="0"/>
                </a:cxn>
                <a:cxn ang="0">
                  <a:pos x="6" y="516"/>
                </a:cxn>
                <a:cxn ang="0">
                  <a:pos x="13" y="532"/>
                </a:cxn>
                <a:cxn ang="0">
                  <a:pos x="6" y="516"/>
                </a:cxn>
                <a:cxn ang="0">
                  <a:pos x="0" y="532"/>
                </a:cxn>
                <a:cxn ang="0">
                  <a:pos x="13" y="532"/>
                </a:cxn>
                <a:cxn ang="0">
                  <a:pos x="13" y="508"/>
                </a:cxn>
              </a:cxnLst>
              <a:rect l="0" t="0" r="r" b="b"/>
              <a:pathLst>
                <a:path w="185" h="532">
                  <a:moveTo>
                    <a:pt x="13" y="508"/>
                  </a:moveTo>
                  <a:lnTo>
                    <a:pt x="20" y="524"/>
                  </a:lnTo>
                  <a:lnTo>
                    <a:pt x="185" y="9"/>
                  </a:lnTo>
                  <a:lnTo>
                    <a:pt x="170" y="0"/>
                  </a:lnTo>
                  <a:lnTo>
                    <a:pt x="6" y="516"/>
                  </a:lnTo>
                  <a:lnTo>
                    <a:pt x="13" y="532"/>
                  </a:lnTo>
                  <a:lnTo>
                    <a:pt x="6" y="516"/>
                  </a:lnTo>
                  <a:lnTo>
                    <a:pt x="0" y="532"/>
                  </a:lnTo>
                  <a:lnTo>
                    <a:pt x="13" y="532"/>
                  </a:lnTo>
                  <a:lnTo>
                    <a:pt x="13" y="508"/>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8" name="Freeform 292"/>
            <p:cNvSpPr>
              <a:spLocks noChangeArrowheads="1"/>
            </p:cNvSpPr>
            <p:nvPr/>
          </p:nvSpPr>
          <p:spPr bwMode="auto">
            <a:xfrm>
              <a:off x="2702" y="132"/>
              <a:ext cx="230" cy="196"/>
            </a:xfrm>
            <a:custGeom>
              <a:avLst/>
              <a:gdLst/>
              <a:ahLst/>
              <a:cxnLst>
                <a:cxn ang="0">
                  <a:pos x="6" y="7"/>
                </a:cxn>
                <a:cxn ang="0">
                  <a:pos x="0" y="14"/>
                </a:cxn>
                <a:cxn ang="0">
                  <a:pos x="218" y="392"/>
                </a:cxn>
                <a:cxn ang="0">
                  <a:pos x="230" y="377"/>
                </a:cxn>
                <a:cxn ang="0">
                  <a:pos x="12" y="0"/>
                </a:cxn>
                <a:cxn ang="0">
                  <a:pos x="6" y="7"/>
                </a:cxn>
              </a:cxnLst>
              <a:rect l="0" t="0" r="r" b="b"/>
              <a:pathLst>
                <a:path w="230" h="392">
                  <a:moveTo>
                    <a:pt x="6" y="7"/>
                  </a:moveTo>
                  <a:lnTo>
                    <a:pt x="0" y="14"/>
                  </a:lnTo>
                  <a:lnTo>
                    <a:pt x="218" y="392"/>
                  </a:lnTo>
                  <a:lnTo>
                    <a:pt x="230" y="377"/>
                  </a:lnTo>
                  <a:lnTo>
                    <a:pt x="12" y="0"/>
                  </a:lnTo>
                  <a:lnTo>
                    <a:pt x="6" y="7"/>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0" name="Freeform 293"/>
            <p:cNvSpPr>
              <a:spLocks noChangeArrowheads="1"/>
            </p:cNvSpPr>
            <p:nvPr/>
          </p:nvSpPr>
          <p:spPr bwMode="auto">
            <a:xfrm>
              <a:off x="2701" y="130"/>
              <a:ext cx="13" cy="9"/>
            </a:xfrm>
            <a:custGeom>
              <a:avLst/>
              <a:gdLst/>
              <a:ahLst/>
              <a:cxnLst>
                <a:cxn ang="0">
                  <a:pos x="13" y="4"/>
                </a:cxn>
                <a:cxn ang="0">
                  <a:pos x="8" y="0"/>
                </a:cxn>
                <a:cxn ang="0">
                  <a:pos x="3" y="2"/>
                </a:cxn>
                <a:cxn ang="0">
                  <a:pos x="0" y="10"/>
                </a:cxn>
                <a:cxn ang="0">
                  <a:pos x="1" y="18"/>
                </a:cxn>
                <a:cxn ang="0">
                  <a:pos x="13" y="4"/>
                </a:cxn>
              </a:cxnLst>
              <a:rect l="0" t="0" r="r" b="b"/>
              <a:pathLst>
                <a:path w="13" h="18">
                  <a:moveTo>
                    <a:pt x="13" y="4"/>
                  </a:moveTo>
                  <a:lnTo>
                    <a:pt x="8" y="0"/>
                  </a:lnTo>
                  <a:lnTo>
                    <a:pt x="3" y="2"/>
                  </a:lnTo>
                  <a:lnTo>
                    <a:pt x="0" y="10"/>
                  </a:lnTo>
                  <a:lnTo>
                    <a:pt x="1" y="18"/>
                  </a:lnTo>
                  <a:lnTo>
                    <a:pt x="13" y="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1" name="Freeform 294"/>
            <p:cNvSpPr>
              <a:spLocks noChangeArrowheads="1"/>
            </p:cNvSpPr>
            <p:nvPr/>
          </p:nvSpPr>
          <p:spPr bwMode="auto">
            <a:xfrm>
              <a:off x="2706" y="321"/>
              <a:ext cx="226" cy="219"/>
            </a:xfrm>
            <a:custGeom>
              <a:avLst/>
              <a:gdLst/>
              <a:ahLst/>
              <a:cxnLst>
                <a:cxn ang="0">
                  <a:pos x="6" y="431"/>
                </a:cxn>
                <a:cxn ang="0">
                  <a:pos x="12" y="437"/>
                </a:cxn>
                <a:cxn ang="0">
                  <a:pos x="226" y="12"/>
                </a:cxn>
                <a:cxn ang="0">
                  <a:pos x="214" y="0"/>
                </a:cxn>
                <a:cxn ang="0">
                  <a:pos x="0" y="426"/>
                </a:cxn>
                <a:cxn ang="0">
                  <a:pos x="6" y="431"/>
                </a:cxn>
              </a:cxnLst>
              <a:rect l="0" t="0" r="r" b="b"/>
              <a:pathLst>
                <a:path w="226" h="437">
                  <a:moveTo>
                    <a:pt x="6" y="431"/>
                  </a:moveTo>
                  <a:lnTo>
                    <a:pt x="12" y="437"/>
                  </a:lnTo>
                  <a:lnTo>
                    <a:pt x="226" y="12"/>
                  </a:lnTo>
                  <a:lnTo>
                    <a:pt x="214" y="0"/>
                  </a:lnTo>
                  <a:lnTo>
                    <a:pt x="0" y="426"/>
                  </a:lnTo>
                  <a:lnTo>
                    <a:pt x="6" y="43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2" name="Freeform 295"/>
            <p:cNvSpPr>
              <a:spLocks noChangeArrowheads="1"/>
            </p:cNvSpPr>
            <p:nvPr/>
          </p:nvSpPr>
          <p:spPr bwMode="auto">
            <a:xfrm>
              <a:off x="2705" y="534"/>
              <a:ext cx="13" cy="8"/>
            </a:xfrm>
            <a:custGeom>
              <a:avLst/>
              <a:gdLst/>
              <a:ahLst/>
              <a:cxnLst>
                <a:cxn ang="0">
                  <a:pos x="1" y="0"/>
                </a:cxn>
                <a:cxn ang="0">
                  <a:pos x="0" y="8"/>
                </a:cxn>
                <a:cxn ang="0">
                  <a:pos x="3" y="14"/>
                </a:cxn>
                <a:cxn ang="0">
                  <a:pos x="8" y="16"/>
                </a:cxn>
                <a:cxn ang="0">
                  <a:pos x="13" y="11"/>
                </a:cxn>
                <a:cxn ang="0">
                  <a:pos x="1" y="0"/>
                </a:cxn>
              </a:cxnLst>
              <a:rect l="0" t="0" r="r" b="b"/>
              <a:pathLst>
                <a:path w="13" h="16">
                  <a:moveTo>
                    <a:pt x="1" y="0"/>
                  </a:moveTo>
                  <a:lnTo>
                    <a:pt x="0" y="8"/>
                  </a:lnTo>
                  <a:lnTo>
                    <a:pt x="3" y="14"/>
                  </a:lnTo>
                  <a:lnTo>
                    <a:pt x="8" y="16"/>
                  </a:lnTo>
                  <a:lnTo>
                    <a:pt x="13" y="11"/>
                  </a:lnTo>
                  <a:lnTo>
                    <a:pt x="1"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3" name="Freeform 296"/>
            <p:cNvSpPr>
              <a:spLocks noChangeArrowheads="1"/>
            </p:cNvSpPr>
            <p:nvPr/>
          </p:nvSpPr>
          <p:spPr bwMode="auto">
            <a:xfrm>
              <a:off x="2655" y="103"/>
              <a:ext cx="8" cy="3"/>
            </a:xfrm>
            <a:custGeom>
              <a:avLst/>
              <a:gdLst/>
              <a:ahLst/>
              <a:cxnLst>
                <a:cxn ang="0">
                  <a:pos x="8" y="5"/>
                </a:cxn>
                <a:cxn ang="0">
                  <a:pos x="7" y="1"/>
                </a:cxn>
                <a:cxn ang="0">
                  <a:pos x="4" y="0"/>
                </a:cxn>
                <a:cxn ang="0">
                  <a:pos x="1" y="1"/>
                </a:cxn>
                <a:cxn ang="0">
                  <a:pos x="0" y="5"/>
                </a:cxn>
                <a:cxn ang="0">
                  <a:pos x="8" y="5"/>
                </a:cxn>
              </a:cxnLst>
              <a:rect l="0" t="0" r="r" b="b"/>
              <a:pathLst>
                <a:path w="8" h="5">
                  <a:moveTo>
                    <a:pt x="8" y="5"/>
                  </a:moveTo>
                  <a:lnTo>
                    <a:pt x="7" y="1"/>
                  </a:lnTo>
                  <a:lnTo>
                    <a:pt x="4" y="0"/>
                  </a:lnTo>
                  <a:lnTo>
                    <a:pt x="1" y="1"/>
                  </a:lnTo>
                  <a:lnTo>
                    <a:pt x="0" y="5"/>
                  </a:lnTo>
                  <a:lnTo>
                    <a:pt x="8" y="5"/>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4" name="Freeform 297"/>
            <p:cNvSpPr>
              <a:spLocks noChangeArrowheads="1"/>
            </p:cNvSpPr>
            <p:nvPr/>
          </p:nvSpPr>
          <p:spPr bwMode="auto">
            <a:xfrm>
              <a:off x="2655" y="106"/>
              <a:ext cx="8" cy="458"/>
            </a:xfrm>
            <a:custGeom>
              <a:avLst/>
              <a:gdLst/>
              <a:ahLst/>
              <a:cxnLst>
                <a:cxn ang="0">
                  <a:pos x="4" y="918"/>
                </a:cxn>
                <a:cxn ang="0">
                  <a:pos x="8" y="918"/>
                </a:cxn>
                <a:cxn ang="0">
                  <a:pos x="8" y="0"/>
                </a:cxn>
                <a:cxn ang="0">
                  <a:pos x="0" y="0"/>
                </a:cxn>
                <a:cxn ang="0">
                  <a:pos x="0" y="918"/>
                </a:cxn>
                <a:cxn ang="0">
                  <a:pos x="4" y="918"/>
                </a:cxn>
              </a:cxnLst>
              <a:rect l="0" t="0" r="r" b="b"/>
              <a:pathLst>
                <a:path w="8" h="918">
                  <a:moveTo>
                    <a:pt x="4" y="918"/>
                  </a:moveTo>
                  <a:lnTo>
                    <a:pt x="8" y="918"/>
                  </a:lnTo>
                  <a:lnTo>
                    <a:pt x="8" y="0"/>
                  </a:lnTo>
                  <a:lnTo>
                    <a:pt x="0" y="0"/>
                  </a:lnTo>
                  <a:lnTo>
                    <a:pt x="0" y="918"/>
                  </a:lnTo>
                  <a:lnTo>
                    <a:pt x="4" y="918"/>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5" name="Freeform 298"/>
            <p:cNvSpPr>
              <a:spLocks noChangeArrowheads="1"/>
            </p:cNvSpPr>
            <p:nvPr/>
          </p:nvSpPr>
          <p:spPr bwMode="auto">
            <a:xfrm>
              <a:off x="2655" y="564"/>
              <a:ext cx="8" cy="3"/>
            </a:xfrm>
            <a:custGeom>
              <a:avLst/>
              <a:gdLst/>
              <a:ahLst/>
              <a:cxnLst>
                <a:cxn ang="0">
                  <a:pos x="0" y="0"/>
                </a:cxn>
                <a:cxn ang="0">
                  <a:pos x="1" y="4"/>
                </a:cxn>
                <a:cxn ang="0">
                  <a:pos x="4" y="6"/>
                </a:cxn>
                <a:cxn ang="0">
                  <a:pos x="7" y="4"/>
                </a:cxn>
                <a:cxn ang="0">
                  <a:pos x="8" y="0"/>
                </a:cxn>
                <a:cxn ang="0">
                  <a:pos x="0" y="0"/>
                </a:cxn>
              </a:cxnLst>
              <a:rect l="0" t="0" r="r" b="b"/>
              <a:pathLst>
                <a:path w="8" h="6">
                  <a:moveTo>
                    <a:pt x="0" y="0"/>
                  </a:moveTo>
                  <a:lnTo>
                    <a:pt x="1" y="4"/>
                  </a:lnTo>
                  <a:lnTo>
                    <a:pt x="4" y="6"/>
                  </a:lnTo>
                  <a:lnTo>
                    <a:pt x="7" y="4"/>
                  </a:lnTo>
                  <a:lnTo>
                    <a:pt x="8" y="0"/>
                  </a:lnTo>
                  <a:lnTo>
                    <a:pt x="0"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grpSp>
          <p:nvGrpSpPr>
            <p:cNvPr id="3" name="Group 299"/>
            <p:cNvGrpSpPr/>
            <p:nvPr/>
          </p:nvGrpSpPr>
          <p:grpSpPr bwMode="auto">
            <a:xfrm>
              <a:off x="2920" y="0"/>
              <a:ext cx="1586" cy="724"/>
              <a:chOff x="0" y="0"/>
              <a:chExt cx="1586" cy="724"/>
            </a:xfrm>
          </p:grpSpPr>
          <p:sp>
            <p:nvSpPr>
              <p:cNvPr id="37" name="Freeform 300"/>
              <p:cNvSpPr>
                <a:spLocks noChangeArrowheads="1"/>
              </p:cNvSpPr>
              <p:nvPr/>
            </p:nvSpPr>
            <p:spPr bwMode="auto">
              <a:xfrm>
                <a:off x="273" y="318"/>
                <a:ext cx="8" cy="12"/>
              </a:xfrm>
              <a:custGeom>
                <a:avLst/>
                <a:gdLst/>
                <a:ahLst/>
                <a:cxnLst>
                  <a:cxn ang="0">
                    <a:pos x="0" y="23"/>
                  </a:cxn>
                  <a:cxn ang="0">
                    <a:pos x="6" y="19"/>
                  </a:cxn>
                  <a:cxn ang="0">
                    <a:pos x="8" y="11"/>
                  </a:cxn>
                  <a:cxn ang="0">
                    <a:pos x="6" y="3"/>
                  </a:cxn>
                  <a:cxn ang="0">
                    <a:pos x="0" y="0"/>
                  </a:cxn>
                  <a:cxn ang="0">
                    <a:pos x="0" y="23"/>
                  </a:cxn>
                </a:cxnLst>
                <a:rect l="0" t="0" r="r" b="b"/>
                <a:pathLst>
                  <a:path w="8" h="23">
                    <a:moveTo>
                      <a:pt x="0" y="23"/>
                    </a:moveTo>
                    <a:lnTo>
                      <a:pt x="6" y="19"/>
                    </a:lnTo>
                    <a:lnTo>
                      <a:pt x="8" y="11"/>
                    </a:lnTo>
                    <a:lnTo>
                      <a:pt x="6" y="3"/>
                    </a:lnTo>
                    <a:lnTo>
                      <a:pt x="0" y="0"/>
                    </a:lnTo>
                    <a:lnTo>
                      <a:pt x="0" y="2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8" name="Freeform 301"/>
              <p:cNvSpPr>
                <a:spLocks noChangeArrowheads="1"/>
              </p:cNvSpPr>
              <p:nvPr/>
            </p:nvSpPr>
            <p:spPr bwMode="auto">
              <a:xfrm>
                <a:off x="0" y="318"/>
                <a:ext cx="273" cy="12"/>
              </a:xfrm>
              <a:custGeom>
                <a:avLst/>
                <a:gdLst/>
                <a:ahLst/>
                <a:cxnLst>
                  <a:cxn ang="0">
                    <a:pos x="0" y="19"/>
                  </a:cxn>
                  <a:cxn ang="0">
                    <a:pos x="6" y="23"/>
                  </a:cxn>
                  <a:cxn ang="0">
                    <a:pos x="273" y="23"/>
                  </a:cxn>
                  <a:cxn ang="0">
                    <a:pos x="273" y="0"/>
                  </a:cxn>
                  <a:cxn ang="0">
                    <a:pos x="6" y="0"/>
                  </a:cxn>
                  <a:cxn ang="0">
                    <a:pos x="12" y="4"/>
                  </a:cxn>
                  <a:cxn ang="0">
                    <a:pos x="0" y="19"/>
                  </a:cxn>
                  <a:cxn ang="0">
                    <a:pos x="3" y="23"/>
                  </a:cxn>
                  <a:cxn ang="0">
                    <a:pos x="6" y="23"/>
                  </a:cxn>
                  <a:cxn ang="0">
                    <a:pos x="0" y="19"/>
                  </a:cxn>
                </a:cxnLst>
                <a:rect l="0" t="0" r="r" b="b"/>
                <a:pathLst>
                  <a:path w="273" h="23">
                    <a:moveTo>
                      <a:pt x="0" y="19"/>
                    </a:moveTo>
                    <a:lnTo>
                      <a:pt x="6" y="23"/>
                    </a:lnTo>
                    <a:lnTo>
                      <a:pt x="273" y="23"/>
                    </a:lnTo>
                    <a:lnTo>
                      <a:pt x="273" y="0"/>
                    </a:lnTo>
                    <a:lnTo>
                      <a:pt x="6" y="0"/>
                    </a:lnTo>
                    <a:lnTo>
                      <a:pt x="12" y="4"/>
                    </a:lnTo>
                    <a:lnTo>
                      <a:pt x="0" y="19"/>
                    </a:lnTo>
                    <a:lnTo>
                      <a:pt x="3" y="23"/>
                    </a:lnTo>
                    <a:lnTo>
                      <a:pt x="6" y="23"/>
                    </a:lnTo>
                    <a:lnTo>
                      <a:pt x="0" y="1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9" name="Freeform 302"/>
              <p:cNvSpPr>
                <a:spLocks noChangeArrowheads="1"/>
              </p:cNvSpPr>
              <p:nvPr/>
            </p:nvSpPr>
            <p:spPr bwMode="auto">
              <a:xfrm>
                <a:off x="0" y="319"/>
                <a:ext cx="13" cy="8"/>
              </a:xfrm>
              <a:custGeom>
                <a:avLst/>
                <a:gdLst/>
                <a:ahLst/>
                <a:cxnLst>
                  <a:cxn ang="0">
                    <a:pos x="12" y="16"/>
                  </a:cxn>
                  <a:cxn ang="0">
                    <a:pos x="13" y="7"/>
                  </a:cxn>
                  <a:cxn ang="0">
                    <a:pos x="10" y="2"/>
                  </a:cxn>
                  <a:cxn ang="0">
                    <a:pos x="5" y="0"/>
                  </a:cxn>
                  <a:cxn ang="0">
                    <a:pos x="0" y="4"/>
                  </a:cxn>
                  <a:cxn ang="0">
                    <a:pos x="12" y="16"/>
                  </a:cxn>
                </a:cxnLst>
                <a:rect l="0" t="0" r="r" b="b"/>
                <a:pathLst>
                  <a:path w="13" h="16">
                    <a:moveTo>
                      <a:pt x="12" y="16"/>
                    </a:moveTo>
                    <a:lnTo>
                      <a:pt x="13" y="7"/>
                    </a:lnTo>
                    <a:lnTo>
                      <a:pt x="10" y="2"/>
                    </a:lnTo>
                    <a:lnTo>
                      <a:pt x="5" y="0"/>
                    </a:lnTo>
                    <a:lnTo>
                      <a:pt x="0" y="4"/>
                    </a:lnTo>
                    <a:lnTo>
                      <a:pt x="12" y="1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0" name="Freeform 303"/>
              <p:cNvSpPr>
                <a:spLocks noChangeArrowheads="1"/>
              </p:cNvSpPr>
              <p:nvPr/>
            </p:nvSpPr>
            <p:spPr bwMode="auto">
              <a:xfrm>
                <a:off x="248" y="0"/>
                <a:ext cx="1323" cy="610"/>
              </a:xfrm>
              <a:custGeom>
                <a:avLst/>
                <a:gdLst/>
                <a:ahLst/>
                <a:cxnLst>
                  <a:cxn ang="0">
                    <a:pos x="21" y="414"/>
                  </a:cxn>
                  <a:cxn ang="0">
                    <a:pos x="1" y="310"/>
                  </a:cxn>
                  <a:cxn ang="0">
                    <a:pos x="72" y="121"/>
                  </a:cxn>
                  <a:cxn ang="0">
                    <a:pos x="217" y="131"/>
                  </a:cxn>
                  <a:cxn ang="0">
                    <a:pos x="331" y="293"/>
                  </a:cxn>
                  <a:cxn ang="0">
                    <a:pos x="395" y="440"/>
                  </a:cxn>
                  <a:cxn ang="0">
                    <a:pos x="415" y="463"/>
                  </a:cxn>
                  <a:cxn ang="0">
                    <a:pos x="462" y="447"/>
                  </a:cxn>
                  <a:cxn ang="0">
                    <a:pos x="502" y="435"/>
                  </a:cxn>
                  <a:cxn ang="0">
                    <a:pos x="530" y="440"/>
                  </a:cxn>
                  <a:cxn ang="0">
                    <a:pos x="559" y="472"/>
                  </a:cxn>
                  <a:cxn ang="0">
                    <a:pos x="642" y="501"/>
                  </a:cxn>
                  <a:cxn ang="0">
                    <a:pos x="699" y="466"/>
                  </a:cxn>
                  <a:cxn ang="0">
                    <a:pos x="722" y="446"/>
                  </a:cxn>
                  <a:cxn ang="0">
                    <a:pos x="763" y="285"/>
                  </a:cxn>
                  <a:cxn ang="0">
                    <a:pos x="810" y="316"/>
                  </a:cxn>
                  <a:cxn ang="0">
                    <a:pos x="805" y="252"/>
                  </a:cxn>
                  <a:cxn ang="0">
                    <a:pos x="733" y="194"/>
                  </a:cxn>
                  <a:cxn ang="0">
                    <a:pos x="769" y="124"/>
                  </a:cxn>
                  <a:cxn ang="0">
                    <a:pos x="890" y="38"/>
                  </a:cxn>
                  <a:cxn ang="0">
                    <a:pos x="1040" y="1"/>
                  </a:cxn>
                  <a:cxn ang="0">
                    <a:pos x="1074" y="83"/>
                  </a:cxn>
                  <a:cxn ang="0">
                    <a:pos x="1020" y="179"/>
                  </a:cxn>
                  <a:cxn ang="0">
                    <a:pos x="934" y="220"/>
                  </a:cxn>
                  <a:cxn ang="0">
                    <a:pos x="969" y="365"/>
                  </a:cxn>
                  <a:cxn ang="0">
                    <a:pos x="1031" y="392"/>
                  </a:cxn>
                  <a:cxn ang="0">
                    <a:pos x="1110" y="370"/>
                  </a:cxn>
                  <a:cxn ang="0">
                    <a:pos x="1204" y="387"/>
                  </a:cxn>
                  <a:cxn ang="0">
                    <a:pos x="1236" y="505"/>
                  </a:cxn>
                  <a:cxn ang="0">
                    <a:pos x="1281" y="546"/>
                  </a:cxn>
                  <a:cxn ang="0">
                    <a:pos x="1309" y="644"/>
                  </a:cxn>
                  <a:cxn ang="0">
                    <a:pos x="1228" y="796"/>
                  </a:cxn>
                  <a:cxn ang="0">
                    <a:pos x="1214" y="837"/>
                  </a:cxn>
                  <a:cxn ang="0">
                    <a:pos x="1136" y="859"/>
                  </a:cxn>
                  <a:cxn ang="0">
                    <a:pos x="1033" y="845"/>
                  </a:cxn>
                  <a:cxn ang="0">
                    <a:pos x="981" y="846"/>
                  </a:cxn>
                  <a:cxn ang="0">
                    <a:pos x="967" y="862"/>
                  </a:cxn>
                  <a:cxn ang="0">
                    <a:pos x="1008" y="962"/>
                  </a:cxn>
                  <a:cxn ang="0">
                    <a:pos x="1095" y="1024"/>
                  </a:cxn>
                  <a:cxn ang="0">
                    <a:pos x="1133" y="1182"/>
                  </a:cxn>
                  <a:cxn ang="0">
                    <a:pos x="666" y="938"/>
                  </a:cxn>
                  <a:cxn ang="0">
                    <a:pos x="573" y="916"/>
                  </a:cxn>
                  <a:cxn ang="0">
                    <a:pos x="611" y="858"/>
                  </a:cxn>
                  <a:cxn ang="0">
                    <a:pos x="540" y="830"/>
                  </a:cxn>
                  <a:cxn ang="0">
                    <a:pos x="393" y="770"/>
                  </a:cxn>
                  <a:cxn ang="0">
                    <a:pos x="256" y="693"/>
                  </a:cxn>
                  <a:cxn ang="0">
                    <a:pos x="208" y="754"/>
                  </a:cxn>
                  <a:cxn ang="0">
                    <a:pos x="135" y="820"/>
                  </a:cxn>
                  <a:cxn ang="0">
                    <a:pos x="100" y="731"/>
                  </a:cxn>
                  <a:cxn ang="0">
                    <a:pos x="153" y="725"/>
                  </a:cxn>
                  <a:cxn ang="0">
                    <a:pos x="183" y="699"/>
                  </a:cxn>
                  <a:cxn ang="0">
                    <a:pos x="194" y="655"/>
                  </a:cxn>
                  <a:cxn ang="0">
                    <a:pos x="149" y="649"/>
                  </a:cxn>
                  <a:cxn ang="0">
                    <a:pos x="45" y="641"/>
                  </a:cxn>
                  <a:cxn ang="0">
                    <a:pos x="104" y="596"/>
                  </a:cxn>
                  <a:cxn ang="0">
                    <a:pos x="59" y="530"/>
                  </a:cxn>
                </a:cxnLst>
                <a:rect l="0" t="0" r="r" b="b"/>
                <a:pathLst>
                  <a:path w="1323" h="1220">
                    <a:moveTo>
                      <a:pt x="43" y="491"/>
                    </a:moveTo>
                    <a:lnTo>
                      <a:pt x="38" y="476"/>
                    </a:lnTo>
                    <a:lnTo>
                      <a:pt x="34" y="460"/>
                    </a:lnTo>
                    <a:lnTo>
                      <a:pt x="29" y="444"/>
                    </a:lnTo>
                    <a:lnTo>
                      <a:pt x="25" y="428"/>
                    </a:lnTo>
                    <a:lnTo>
                      <a:pt x="21" y="414"/>
                    </a:lnTo>
                    <a:lnTo>
                      <a:pt x="18" y="399"/>
                    </a:lnTo>
                    <a:lnTo>
                      <a:pt x="15" y="384"/>
                    </a:lnTo>
                    <a:lnTo>
                      <a:pt x="11" y="371"/>
                    </a:lnTo>
                    <a:lnTo>
                      <a:pt x="8" y="357"/>
                    </a:lnTo>
                    <a:lnTo>
                      <a:pt x="4" y="336"/>
                    </a:lnTo>
                    <a:lnTo>
                      <a:pt x="1" y="310"/>
                    </a:lnTo>
                    <a:lnTo>
                      <a:pt x="0" y="280"/>
                    </a:lnTo>
                    <a:lnTo>
                      <a:pt x="2" y="246"/>
                    </a:lnTo>
                    <a:lnTo>
                      <a:pt x="10" y="213"/>
                    </a:lnTo>
                    <a:lnTo>
                      <a:pt x="24" y="179"/>
                    </a:lnTo>
                    <a:lnTo>
                      <a:pt x="46" y="147"/>
                    </a:lnTo>
                    <a:lnTo>
                      <a:pt x="72" y="121"/>
                    </a:lnTo>
                    <a:lnTo>
                      <a:pt x="98" y="105"/>
                    </a:lnTo>
                    <a:lnTo>
                      <a:pt x="123" y="96"/>
                    </a:lnTo>
                    <a:lnTo>
                      <a:pt x="148" y="96"/>
                    </a:lnTo>
                    <a:lnTo>
                      <a:pt x="172" y="102"/>
                    </a:lnTo>
                    <a:lnTo>
                      <a:pt x="195" y="114"/>
                    </a:lnTo>
                    <a:lnTo>
                      <a:pt x="217" y="131"/>
                    </a:lnTo>
                    <a:lnTo>
                      <a:pt x="239" y="153"/>
                    </a:lnTo>
                    <a:lnTo>
                      <a:pt x="260" y="178"/>
                    </a:lnTo>
                    <a:lnTo>
                      <a:pt x="279" y="204"/>
                    </a:lnTo>
                    <a:lnTo>
                      <a:pt x="298" y="233"/>
                    </a:lnTo>
                    <a:lnTo>
                      <a:pt x="315" y="264"/>
                    </a:lnTo>
                    <a:lnTo>
                      <a:pt x="331" y="293"/>
                    </a:lnTo>
                    <a:lnTo>
                      <a:pt x="346" y="322"/>
                    </a:lnTo>
                    <a:lnTo>
                      <a:pt x="359" y="349"/>
                    </a:lnTo>
                    <a:lnTo>
                      <a:pt x="372" y="374"/>
                    </a:lnTo>
                    <a:lnTo>
                      <a:pt x="378" y="392"/>
                    </a:lnTo>
                    <a:lnTo>
                      <a:pt x="387" y="416"/>
                    </a:lnTo>
                    <a:lnTo>
                      <a:pt x="395" y="440"/>
                    </a:lnTo>
                    <a:lnTo>
                      <a:pt x="400" y="454"/>
                    </a:lnTo>
                    <a:lnTo>
                      <a:pt x="402" y="459"/>
                    </a:lnTo>
                    <a:lnTo>
                      <a:pt x="405" y="463"/>
                    </a:lnTo>
                    <a:lnTo>
                      <a:pt x="406" y="464"/>
                    </a:lnTo>
                    <a:lnTo>
                      <a:pt x="407" y="466"/>
                    </a:lnTo>
                    <a:lnTo>
                      <a:pt x="415" y="463"/>
                    </a:lnTo>
                    <a:lnTo>
                      <a:pt x="424" y="460"/>
                    </a:lnTo>
                    <a:lnTo>
                      <a:pt x="431" y="457"/>
                    </a:lnTo>
                    <a:lnTo>
                      <a:pt x="439" y="454"/>
                    </a:lnTo>
                    <a:lnTo>
                      <a:pt x="447" y="451"/>
                    </a:lnTo>
                    <a:lnTo>
                      <a:pt x="454" y="448"/>
                    </a:lnTo>
                    <a:lnTo>
                      <a:pt x="462" y="447"/>
                    </a:lnTo>
                    <a:lnTo>
                      <a:pt x="469" y="444"/>
                    </a:lnTo>
                    <a:lnTo>
                      <a:pt x="475" y="443"/>
                    </a:lnTo>
                    <a:lnTo>
                      <a:pt x="483" y="440"/>
                    </a:lnTo>
                    <a:lnTo>
                      <a:pt x="490" y="438"/>
                    </a:lnTo>
                    <a:lnTo>
                      <a:pt x="496" y="435"/>
                    </a:lnTo>
                    <a:lnTo>
                      <a:pt x="502" y="435"/>
                    </a:lnTo>
                    <a:lnTo>
                      <a:pt x="507" y="435"/>
                    </a:lnTo>
                    <a:lnTo>
                      <a:pt x="513" y="435"/>
                    </a:lnTo>
                    <a:lnTo>
                      <a:pt x="518" y="435"/>
                    </a:lnTo>
                    <a:lnTo>
                      <a:pt x="522" y="437"/>
                    </a:lnTo>
                    <a:lnTo>
                      <a:pt x="527" y="438"/>
                    </a:lnTo>
                    <a:lnTo>
                      <a:pt x="530" y="440"/>
                    </a:lnTo>
                    <a:lnTo>
                      <a:pt x="534" y="443"/>
                    </a:lnTo>
                    <a:lnTo>
                      <a:pt x="538" y="447"/>
                    </a:lnTo>
                    <a:lnTo>
                      <a:pt x="543" y="450"/>
                    </a:lnTo>
                    <a:lnTo>
                      <a:pt x="547" y="453"/>
                    </a:lnTo>
                    <a:lnTo>
                      <a:pt x="551" y="456"/>
                    </a:lnTo>
                    <a:lnTo>
                      <a:pt x="559" y="472"/>
                    </a:lnTo>
                    <a:lnTo>
                      <a:pt x="568" y="483"/>
                    </a:lnTo>
                    <a:lnTo>
                      <a:pt x="579" y="494"/>
                    </a:lnTo>
                    <a:lnTo>
                      <a:pt x="592" y="501"/>
                    </a:lnTo>
                    <a:lnTo>
                      <a:pt x="607" y="505"/>
                    </a:lnTo>
                    <a:lnTo>
                      <a:pt x="623" y="505"/>
                    </a:lnTo>
                    <a:lnTo>
                      <a:pt x="642" y="501"/>
                    </a:lnTo>
                    <a:lnTo>
                      <a:pt x="662" y="492"/>
                    </a:lnTo>
                    <a:lnTo>
                      <a:pt x="671" y="486"/>
                    </a:lnTo>
                    <a:lnTo>
                      <a:pt x="680" y="482"/>
                    </a:lnTo>
                    <a:lnTo>
                      <a:pt x="687" y="476"/>
                    </a:lnTo>
                    <a:lnTo>
                      <a:pt x="693" y="470"/>
                    </a:lnTo>
                    <a:lnTo>
                      <a:pt x="699" y="466"/>
                    </a:lnTo>
                    <a:lnTo>
                      <a:pt x="704" y="462"/>
                    </a:lnTo>
                    <a:lnTo>
                      <a:pt x="709" y="457"/>
                    </a:lnTo>
                    <a:lnTo>
                      <a:pt x="713" y="453"/>
                    </a:lnTo>
                    <a:lnTo>
                      <a:pt x="716" y="450"/>
                    </a:lnTo>
                    <a:lnTo>
                      <a:pt x="719" y="447"/>
                    </a:lnTo>
                    <a:lnTo>
                      <a:pt x="722" y="446"/>
                    </a:lnTo>
                    <a:lnTo>
                      <a:pt x="725" y="443"/>
                    </a:lnTo>
                    <a:lnTo>
                      <a:pt x="728" y="396"/>
                    </a:lnTo>
                    <a:lnTo>
                      <a:pt x="735" y="347"/>
                    </a:lnTo>
                    <a:lnTo>
                      <a:pt x="743" y="304"/>
                    </a:lnTo>
                    <a:lnTo>
                      <a:pt x="751" y="280"/>
                    </a:lnTo>
                    <a:lnTo>
                      <a:pt x="763" y="285"/>
                    </a:lnTo>
                    <a:lnTo>
                      <a:pt x="773" y="291"/>
                    </a:lnTo>
                    <a:lnTo>
                      <a:pt x="783" y="297"/>
                    </a:lnTo>
                    <a:lnTo>
                      <a:pt x="792" y="301"/>
                    </a:lnTo>
                    <a:lnTo>
                      <a:pt x="799" y="307"/>
                    </a:lnTo>
                    <a:lnTo>
                      <a:pt x="805" y="312"/>
                    </a:lnTo>
                    <a:lnTo>
                      <a:pt x="810" y="316"/>
                    </a:lnTo>
                    <a:lnTo>
                      <a:pt x="814" y="320"/>
                    </a:lnTo>
                    <a:lnTo>
                      <a:pt x="815" y="322"/>
                    </a:lnTo>
                    <a:lnTo>
                      <a:pt x="826" y="252"/>
                    </a:lnTo>
                    <a:lnTo>
                      <a:pt x="821" y="250"/>
                    </a:lnTo>
                    <a:lnTo>
                      <a:pt x="810" y="252"/>
                    </a:lnTo>
                    <a:lnTo>
                      <a:pt x="805" y="252"/>
                    </a:lnTo>
                    <a:lnTo>
                      <a:pt x="797" y="248"/>
                    </a:lnTo>
                    <a:lnTo>
                      <a:pt x="786" y="240"/>
                    </a:lnTo>
                    <a:lnTo>
                      <a:pt x="773" y="232"/>
                    </a:lnTo>
                    <a:lnTo>
                      <a:pt x="760" y="220"/>
                    </a:lnTo>
                    <a:lnTo>
                      <a:pt x="746" y="207"/>
                    </a:lnTo>
                    <a:lnTo>
                      <a:pt x="733" y="194"/>
                    </a:lnTo>
                    <a:lnTo>
                      <a:pt x="721" y="179"/>
                    </a:lnTo>
                    <a:lnTo>
                      <a:pt x="721" y="170"/>
                    </a:lnTo>
                    <a:lnTo>
                      <a:pt x="730" y="162"/>
                    </a:lnTo>
                    <a:lnTo>
                      <a:pt x="741" y="150"/>
                    </a:lnTo>
                    <a:lnTo>
                      <a:pt x="754" y="138"/>
                    </a:lnTo>
                    <a:lnTo>
                      <a:pt x="769" y="124"/>
                    </a:lnTo>
                    <a:lnTo>
                      <a:pt x="786" y="109"/>
                    </a:lnTo>
                    <a:lnTo>
                      <a:pt x="804" y="95"/>
                    </a:lnTo>
                    <a:lnTo>
                      <a:pt x="825" y="80"/>
                    </a:lnTo>
                    <a:lnTo>
                      <a:pt x="846" y="64"/>
                    </a:lnTo>
                    <a:lnTo>
                      <a:pt x="868" y="51"/>
                    </a:lnTo>
                    <a:lnTo>
                      <a:pt x="890" y="38"/>
                    </a:lnTo>
                    <a:lnTo>
                      <a:pt x="914" y="26"/>
                    </a:lnTo>
                    <a:lnTo>
                      <a:pt x="939" y="16"/>
                    </a:lnTo>
                    <a:lnTo>
                      <a:pt x="964" y="9"/>
                    </a:lnTo>
                    <a:lnTo>
                      <a:pt x="989" y="3"/>
                    </a:lnTo>
                    <a:lnTo>
                      <a:pt x="1015" y="0"/>
                    </a:lnTo>
                    <a:lnTo>
                      <a:pt x="1040" y="1"/>
                    </a:lnTo>
                    <a:lnTo>
                      <a:pt x="1049" y="6"/>
                    </a:lnTo>
                    <a:lnTo>
                      <a:pt x="1057" y="15"/>
                    </a:lnTo>
                    <a:lnTo>
                      <a:pt x="1063" y="28"/>
                    </a:lnTo>
                    <a:lnTo>
                      <a:pt x="1068" y="44"/>
                    </a:lnTo>
                    <a:lnTo>
                      <a:pt x="1071" y="63"/>
                    </a:lnTo>
                    <a:lnTo>
                      <a:pt x="1074" y="83"/>
                    </a:lnTo>
                    <a:lnTo>
                      <a:pt x="1077" y="103"/>
                    </a:lnTo>
                    <a:lnTo>
                      <a:pt x="1079" y="122"/>
                    </a:lnTo>
                    <a:lnTo>
                      <a:pt x="1081" y="131"/>
                    </a:lnTo>
                    <a:lnTo>
                      <a:pt x="1065" y="149"/>
                    </a:lnTo>
                    <a:lnTo>
                      <a:pt x="1044" y="165"/>
                    </a:lnTo>
                    <a:lnTo>
                      <a:pt x="1020" y="179"/>
                    </a:lnTo>
                    <a:lnTo>
                      <a:pt x="996" y="192"/>
                    </a:lnTo>
                    <a:lnTo>
                      <a:pt x="973" y="202"/>
                    </a:lnTo>
                    <a:lnTo>
                      <a:pt x="954" y="211"/>
                    </a:lnTo>
                    <a:lnTo>
                      <a:pt x="941" y="216"/>
                    </a:lnTo>
                    <a:lnTo>
                      <a:pt x="934" y="216"/>
                    </a:lnTo>
                    <a:lnTo>
                      <a:pt x="934" y="220"/>
                    </a:lnTo>
                    <a:lnTo>
                      <a:pt x="908" y="357"/>
                    </a:lnTo>
                    <a:lnTo>
                      <a:pt x="907" y="361"/>
                    </a:lnTo>
                    <a:lnTo>
                      <a:pt x="922" y="361"/>
                    </a:lnTo>
                    <a:lnTo>
                      <a:pt x="937" y="361"/>
                    </a:lnTo>
                    <a:lnTo>
                      <a:pt x="954" y="363"/>
                    </a:lnTo>
                    <a:lnTo>
                      <a:pt x="969" y="365"/>
                    </a:lnTo>
                    <a:lnTo>
                      <a:pt x="983" y="368"/>
                    </a:lnTo>
                    <a:lnTo>
                      <a:pt x="996" y="374"/>
                    </a:lnTo>
                    <a:lnTo>
                      <a:pt x="1007" y="381"/>
                    </a:lnTo>
                    <a:lnTo>
                      <a:pt x="1016" y="392"/>
                    </a:lnTo>
                    <a:lnTo>
                      <a:pt x="1024" y="392"/>
                    </a:lnTo>
                    <a:lnTo>
                      <a:pt x="1031" y="392"/>
                    </a:lnTo>
                    <a:lnTo>
                      <a:pt x="1038" y="392"/>
                    </a:lnTo>
                    <a:lnTo>
                      <a:pt x="1040" y="392"/>
                    </a:lnTo>
                    <a:lnTo>
                      <a:pt x="1040" y="363"/>
                    </a:lnTo>
                    <a:lnTo>
                      <a:pt x="1066" y="367"/>
                    </a:lnTo>
                    <a:lnTo>
                      <a:pt x="1089" y="368"/>
                    </a:lnTo>
                    <a:lnTo>
                      <a:pt x="1110" y="370"/>
                    </a:lnTo>
                    <a:lnTo>
                      <a:pt x="1130" y="371"/>
                    </a:lnTo>
                    <a:lnTo>
                      <a:pt x="1148" y="371"/>
                    </a:lnTo>
                    <a:lnTo>
                      <a:pt x="1164" y="373"/>
                    </a:lnTo>
                    <a:lnTo>
                      <a:pt x="1180" y="376"/>
                    </a:lnTo>
                    <a:lnTo>
                      <a:pt x="1193" y="380"/>
                    </a:lnTo>
                    <a:lnTo>
                      <a:pt x="1204" y="387"/>
                    </a:lnTo>
                    <a:lnTo>
                      <a:pt x="1214" y="396"/>
                    </a:lnTo>
                    <a:lnTo>
                      <a:pt x="1221" y="409"/>
                    </a:lnTo>
                    <a:lnTo>
                      <a:pt x="1227" y="425"/>
                    </a:lnTo>
                    <a:lnTo>
                      <a:pt x="1232" y="447"/>
                    </a:lnTo>
                    <a:lnTo>
                      <a:pt x="1235" y="473"/>
                    </a:lnTo>
                    <a:lnTo>
                      <a:pt x="1236" y="505"/>
                    </a:lnTo>
                    <a:lnTo>
                      <a:pt x="1235" y="543"/>
                    </a:lnTo>
                    <a:lnTo>
                      <a:pt x="1241" y="543"/>
                    </a:lnTo>
                    <a:lnTo>
                      <a:pt x="1248" y="543"/>
                    </a:lnTo>
                    <a:lnTo>
                      <a:pt x="1252" y="543"/>
                    </a:lnTo>
                    <a:lnTo>
                      <a:pt x="1254" y="543"/>
                    </a:lnTo>
                    <a:lnTo>
                      <a:pt x="1281" y="546"/>
                    </a:lnTo>
                    <a:lnTo>
                      <a:pt x="1301" y="552"/>
                    </a:lnTo>
                    <a:lnTo>
                      <a:pt x="1314" y="565"/>
                    </a:lnTo>
                    <a:lnTo>
                      <a:pt x="1321" y="584"/>
                    </a:lnTo>
                    <a:lnTo>
                      <a:pt x="1323" y="604"/>
                    </a:lnTo>
                    <a:lnTo>
                      <a:pt x="1319" y="626"/>
                    </a:lnTo>
                    <a:lnTo>
                      <a:pt x="1309" y="644"/>
                    </a:lnTo>
                    <a:lnTo>
                      <a:pt x="1295" y="657"/>
                    </a:lnTo>
                    <a:lnTo>
                      <a:pt x="1276" y="661"/>
                    </a:lnTo>
                    <a:lnTo>
                      <a:pt x="1257" y="661"/>
                    </a:lnTo>
                    <a:lnTo>
                      <a:pt x="1239" y="661"/>
                    </a:lnTo>
                    <a:lnTo>
                      <a:pt x="1228" y="661"/>
                    </a:lnTo>
                    <a:lnTo>
                      <a:pt x="1228" y="796"/>
                    </a:lnTo>
                    <a:lnTo>
                      <a:pt x="1234" y="801"/>
                    </a:lnTo>
                    <a:lnTo>
                      <a:pt x="1233" y="810"/>
                    </a:lnTo>
                    <a:lnTo>
                      <a:pt x="1231" y="817"/>
                    </a:lnTo>
                    <a:lnTo>
                      <a:pt x="1227" y="824"/>
                    </a:lnTo>
                    <a:lnTo>
                      <a:pt x="1221" y="830"/>
                    </a:lnTo>
                    <a:lnTo>
                      <a:pt x="1214" y="837"/>
                    </a:lnTo>
                    <a:lnTo>
                      <a:pt x="1205" y="842"/>
                    </a:lnTo>
                    <a:lnTo>
                      <a:pt x="1194" y="846"/>
                    </a:lnTo>
                    <a:lnTo>
                      <a:pt x="1182" y="850"/>
                    </a:lnTo>
                    <a:lnTo>
                      <a:pt x="1168" y="853"/>
                    </a:lnTo>
                    <a:lnTo>
                      <a:pt x="1153" y="856"/>
                    </a:lnTo>
                    <a:lnTo>
                      <a:pt x="1136" y="859"/>
                    </a:lnTo>
                    <a:lnTo>
                      <a:pt x="1118" y="861"/>
                    </a:lnTo>
                    <a:lnTo>
                      <a:pt x="1099" y="862"/>
                    </a:lnTo>
                    <a:lnTo>
                      <a:pt x="1079" y="862"/>
                    </a:lnTo>
                    <a:lnTo>
                      <a:pt x="1057" y="862"/>
                    </a:lnTo>
                    <a:lnTo>
                      <a:pt x="1033" y="862"/>
                    </a:lnTo>
                    <a:lnTo>
                      <a:pt x="1033" y="845"/>
                    </a:lnTo>
                    <a:lnTo>
                      <a:pt x="1025" y="846"/>
                    </a:lnTo>
                    <a:lnTo>
                      <a:pt x="1016" y="846"/>
                    </a:lnTo>
                    <a:lnTo>
                      <a:pt x="1007" y="846"/>
                    </a:lnTo>
                    <a:lnTo>
                      <a:pt x="998" y="846"/>
                    </a:lnTo>
                    <a:lnTo>
                      <a:pt x="989" y="846"/>
                    </a:lnTo>
                    <a:lnTo>
                      <a:pt x="981" y="846"/>
                    </a:lnTo>
                    <a:lnTo>
                      <a:pt x="975" y="846"/>
                    </a:lnTo>
                    <a:lnTo>
                      <a:pt x="970" y="846"/>
                    </a:lnTo>
                    <a:lnTo>
                      <a:pt x="970" y="849"/>
                    </a:lnTo>
                    <a:lnTo>
                      <a:pt x="969" y="853"/>
                    </a:lnTo>
                    <a:lnTo>
                      <a:pt x="968" y="858"/>
                    </a:lnTo>
                    <a:lnTo>
                      <a:pt x="967" y="862"/>
                    </a:lnTo>
                    <a:lnTo>
                      <a:pt x="965" y="865"/>
                    </a:lnTo>
                    <a:lnTo>
                      <a:pt x="968" y="961"/>
                    </a:lnTo>
                    <a:lnTo>
                      <a:pt x="973" y="961"/>
                    </a:lnTo>
                    <a:lnTo>
                      <a:pt x="983" y="960"/>
                    </a:lnTo>
                    <a:lnTo>
                      <a:pt x="995" y="960"/>
                    </a:lnTo>
                    <a:lnTo>
                      <a:pt x="1008" y="962"/>
                    </a:lnTo>
                    <a:lnTo>
                      <a:pt x="1023" y="967"/>
                    </a:lnTo>
                    <a:lnTo>
                      <a:pt x="1037" y="974"/>
                    </a:lnTo>
                    <a:lnTo>
                      <a:pt x="1052" y="983"/>
                    </a:lnTo>
                    <a:lnTo>
                      <a:pt x="1067" y="994"/>
                    </a:lnTo>
                    <a:lnTo>
                      <a:pt x="1082" y="1008"/>
                    </a:lnTo>
                    <a:lnTo>
                      <a:pt x="1095" y="1024"/>
                    </a:lnTo>
                    <a:lnTo>
                      <a:pt x="1106" y="1043"/>
                    </a:lnTo>
                    <a:lnTo>
                      <a:pt x="1116" y="1064"/>
                    </a:lnTo>
                    <a:lnTo>
                      <a:pt x="1124" y="1089"/>
                    </a:lnTo>
                    <a:lnTo>
                      <a:pt x="1130" y="1117"/>
                    </a:lnTo>
                    <a:lnTo>
                      <a:pt x="1133" y="1149"/>
                    </a:lnTo>
                    <a:lnTo>
                      <a:pt x="1133" y="1182"/>
                    </a:lnTo>
                    <a:lnTo>
                      <a:pt x="1129" y="1220"/>
                    </a:lnTo>
                    <a:lnTo>
                      <a:pt x="835" y="1076"/>
                    </a:lnTo>
                    <a:lnTo>
                      <a:pt x="725" y="938"/>
                    </a:lnTo>
                    <a:lnTo>
                      <a:pt x="720" y="936"/>
                    </a:lnTo>
                    <a:lnTo>
                      <a:pt x="693" y="938"/>
                    </a:lnTo>
                    <a:lnTo>
                      <a:pt x="666" y="938"/>
                    </a:lnTo>
                    <a:lnTo>
                      <a:pt x="640" y="936"/>
                    </a:lnTo>
                    <a:lnTo>
                      <a:pt x="617" y="935"/>
                    </a:lnTo>
                    <a:lnTo>
                      <a:pt x="597" y="933"/>
                    </a:lnTo>
                    <a:lnTo>
                      <a:pt x="581" y="929"/>
                    </a:lnTo>
                    <a:lnTo>
                      <a:pt x="573" y="923"/>
                    </a:lnTo>
                    <a:lnTo>
                      <a:pt x="573" y="916"/>
                    </a:lnTo>
                    <a:lnTo>
                      <a:pt x="578" y="907"/>
                    </a:lnTo>
                    <a:lnTo>
                      <a:pt x="585" y="897"/>
                    </a:lnTo>
                    <a:lnTo>
                      <a:pt x="594" y="885"/>
                    </a:lnTo>
                    <a:lnTo>
                      <a:pt x="601" y="875"/>
                    </a:lnTo>
                    <a:lnTo>
                      <a:pt x="607" y="866"/>
                    </a:lnTo>
                    <a:lnTo>
                      <a:pt x="611" y="858"/>
                    </a:lnTo>
                    <a:lnTo>
                      <a:pt x="611" y="852"/>
                    </a:lnTo>
                    <a:lnTo>
                      <a:pt x="608" y="847"/>
                    </a:lnTo>
                    <a:lnTo>
                      <a:pt x="595" y="846"/>
                    </a:lnTo>
                    <a:lnTo>
                      <a:pt x="578" y="842"/>
                    </a:lnTo>
                    <a:lnTo>
                      <a:pt x="560" y="836"/>
                    </a:lnTo>
                    <a:lnTo>
                      <a:pt x="540" y="830"/>
                    </a:lnTo>
                    <a:lnTo>
                      <a:pt x="518" y="823"/>
                    </a:lnTo>
                    <a:lnTo>
                      <a:pt x="494" y="814"/>
                    </a:lnTo>
                    <a:lnTo>
                      <a:pt x="469" y="804"/>
                    </a:lnTo>
                    <a:lnTo>
                      <a:pt x="444" y="794"/>
                    </a:lnTo>
                    <a:lnTo>
                      <a:pt x="418" y="782"/>
                    </a:lnTo>
                    <a:lnTo>
                      <a:pt x="393" y="770"/>
                    </a:lnTo>
                    <a:lnTo>
                      <a:pt x="368" y="757"/>
                    </a:lnTo>
                    <a:lnTo>
                      <a:pt x="342" y="745"/>
                    </a:lnTo>
                    <a:lnTo>
                      <a:pt x="318" y="732"/>
                    </a:lnTo>
                    <a:lnTo>
                      <a:pt x="296" y="719"/>
                    </a:lnTo>
                    <a:lnTo>
                      <a:pt x="275" y="706"/>
                    </a:lnTo>
                    <a:lnTo>
                      <a:pt x="256" y="693"/>
                    </a:lnTo>
                    <a:lnTo>
                      <a:pt x="250" y="699"/>
                    </a:lnTo>
                    <a:lnTo>
                      <a:pt x="246" y="703"/>
                    </a:lnTo>
                    <a:lnTo>
                      <a:pt x="238" y="712"/>
                    </a:lnTo>
                    <a:lnTo>
                      <a:pt x="229" y="724"/>
                    </a:lnTo>
                    <a:lnTo>
                      <a:pt x="219" y="738"/>
                    </a:lnTo>
                    <a:lnTo>
                      <a:pt x="208" y="754"/>
                    </a:lnTo>
                    <a:lnTo>
                      <a:pt x="196" y="770"/>
                    </a:lnTo>
                    <a:lnTo>
                      <a:pt x="185" y="786"/>
                    </a:lnTo>
                    <a:lnTo>
                      <a:pt x="175" y="802"/>
                    </a:lnTo>
                    <a:lnTo>
                      <a:pt x="164" y="814"/>
                    </a:lnTo>
                    <a:lnTo>
                      <a:pt x="150" y="820"/>
                    </a:lnTo>
                    <a:lnTo>
                      <a:pt x="135" y="820"/>
                    </a:lnTo>
                    <a:lnTo>
                      <a:pt x="119" y="815"/>
                    </a:lnTo>
                    <a:lnTo>
                      <a:pt x="106" y="805"/>
                    </a:lnTo>
                    <a:lnTo>
                      <a:pt x="96" y="791"/>
                    </a:lnTo>
                    <a:lnTo>
                      <a:pt x="91" y="772"/>
                    </a:lnTo>
                    <a:lnTo>
                      <a:pt x="93" y="750"/>
                    </a:lnTo>
                    <a:lnTo>
                      <a:pt x="100" y="731"/>
                    </a:lnTo>
                    <a:lnTo>
                      <a:pt x="108" y="718"/>
                    </a:lnTo>
                    <a:lnTo>
                      <a:pt x="118" y="711"/>
                    </a:lnTo>
                    <a:lnTo>
                      <a:pt x="130" y="709"/>
                    </a:lnTo>
                    <a:lnTo>
                      <a:pt x="139" y="712"/>
                    </a:lnTo>
                    <a:lnTo>
                      <a:pt x="147" y="718"/>
                    </a:lnTo>
                    <a:lnTo>
                      <a:pt x="153" y="725"/>
                    </a:lnTo>
                    <a:lnTo>
                      <a:pt x="155" y="734"/>
                    </a:lnTo>
                    <a:lnTo>
                      <a:pt x="158" y="729"/>
                    </a:lnTo>
                    <a:lnTo>
                      <a:pt x="163" y="724"/>
                    </a:lnTo>
                    <a:lnTo>
                      <a:pt x="169" y="716"/>
                    </a:lnTo>
                    <a:lnTo>
                      <a:pt x="176" y="708"/>
                    </a:lnTo>
                    <a:lnTo>
                      <a:pt x="183" y="699"/>
                    </a:lnTo>
                    <a:lnTo>
                      <a:pt x="190" y="689"/>
                    </a:lnTo>
                    <a:lnTo>
                      <a:pt x="198" y="677"/>
                    </a:lnTo>
                    <a:lnTo>
                      <a:pt x="205" y="664"/>
                    </a:lnTo>
                    <a:lnTo>
                      <a:pt x="204" y="663"/>
                    </a:lnTo>
                    <a:lnTo>
                      <a:pt x="200" y="660"/>
                    </a:lnTo>
                    <a:lnTo>
                      <a:pt x="194" y="655"/>
                    </a:lnTo>
                    <a:lnTo>
                      <a:pt x="187" y="649"/>
                    </a:lnTo>
                    <a:lnTo>
                      <a:pt x="181" y="648"/>
                    </a:lnTo>
                    <a:lnTo>
                      <a:pt x="174" y="648"/>
                    </a:lnTo>
                    <a:lnTo>
                      <a:pt x="166" y="649"/>
                    </a:lnTo>
                    <a:lnTo>
                      <a:pt x="157" y="649"/>
                    </a:lnTo>
                    <a:lnTo>
                      <a:pt x="149" y="649"/>
                    </a:lnTo>
                    <a:lnTo>
                      <a:pt x="140" y="649"/>
                    </a:lnTo>
                    <a:lnTo>
                      <a:pt x="131" y="649"/>
                    </a:lnTo>
                    <a:lnTo>
                      <a:pt x="121" y="649"/>
                    </a:lnTo>
                    <a:lnTo>
                      <a:pt x="112" y="649"/>
                    </a:lnTo>
                    <a:lnTo>
                      <a:pt x="72" y="646"/>
                    </a:lnTo>
                    <a:lnTo>
                      <a:pt x="45" y="641"/>
                    </a:lnTo>
                    <a:lnTo>
                      <a:pt x="29" y="632"/>
                    </a:lnTo>
                    <a:lnTo>
                      <a:pt x="25" y="622"/>
                    </a:lnTo>
                    <a:lnTo>
                      <a:pt x="31" y="613"/>
                    </a:lnTo>
                    <a:lnTo>
                      <a:pt x="47" y="604"/>
                    </a:lnTo>
                    <a:lnTo>
                      <a:pt x="71" y="598"/>
                    </a:lnTo>
                    <a:lnTo>
                      <a:pt x="104" y="596"/>
                    </a:lnTo>
                    <a:lnTo>
                      <a:pt x="101" y="593"/>
                    </a:lnTo>
                    <a:lnTo>
                      <a:pt x="92" y="584"/>
                    </a:lnTo>
                    <a:lnTo>
                      <a:pt x="83" y="574"/>
                    </a:lnTo>
                    <a:lnTo>
                      <a:pt x="74" y="559"/>
                    </a:lnTo>
                    <a:lnTo>
                      <a:pt x="66" y="545"/>
                    </a:lnTo>
                    <a:lnTo>
                      <a:pt x="59" y="530"/>
                    </a:lnTo>
                    <a:lnTo>
                      <a:pt x="52" y="515"/>
                    </a:lnTo>
                    <a:lnTo>
                      <a:pt x="47" y="502"/>
                    </a:lnTo>
                    <a:lnTo>
                      <a:pt x="43" y="491"/>
                    </a:lnTo>
                    <a:close/>
                  </a:path>
                </a:pathLst>
              </a:custGeom>
              <a:gradFill rotWithShape="0">
                <a:gsLst>
                  <a:gs pos="0">
                    <a:srgbClr val="5E0047"/>
                  </a:gs>
                  <a:gs pos="50000">
                    <a:srgbClr val="CC0099"/>
                  </a:gs>
                  <a:gs pos="100000">
                    <a:srgbClr val="5E0047"/>
                  </a:gs>
                </a:gsLst>
                <a:lin ang="5400000" scaled="1"/>
              </a:gra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1" name="Freeform 304"/>
              <p:cNvSpPr>
                <a:spLocks noChangeArrowheads="1"/>
              </p:cNvSpPr>
              <p:nvPr/>
            </p:nvSpPr>
            <p:spPr bwMode="auto">
              <a:xfrm>
                <a:off x="258" y="190"/>
                <a:ext cx="47" cy="64"/>
              </a:xfrm>
              <a:custGeom>
                <a:avLst/>
                <a:gdLst/>
                <a:ahLst/>
                <a:cxnLst>
                  <a:cxn ang="0">
                    <a:pos x="0" y="6"/>
                  </a:cxn>
                  <a:cxn ang="0">
                    <a:pos x="0" y="6"/>
                  </a:cxn>
                  <a:cxn ang="0">
                    <a:pos x="3" y="19"/>
                  </a:cxn>
                  <a:cxn ang="0">
                    <a:pos x="6" y="34"/>
                  </a:cxn>
                  <a:cxn ang="0">
                    <a:pos x="9" y="48"/>
                  </a:cxn>
                  <a:cxn ang="0">
                    <a:pos x="15" y="64"/>
                  </a:cxn>
                  <a:cxn ang="0">
                    <a:pos x="19" y="80"/>
                  </a:cxn>
                  <a:cxn ang="0">
                    <a:pos x="24" y="96"/>
                  </a:cxn>
                  <a:cxn ang="0">
                    <a:pos x="28" y="113"/>
                  </a:cxn>
                  <a:cxn ang="0">
                    <a:pos x="33" y="127"/>
                  </a:cxn>
                  <a:cxn ang="0">
                    <a:pos x="47" y="118"/>
                  </a:cxn>
                  <a:cxn ang="0">
                    <a:pos x="42" y="104"/>
                  </a:cxn>
                  <a:cxn ang="0">
                    <a:pos x="38" y="88"/>
                  </a:cxn>
                  <a:cxn ang="0">
                    <a:pos x="33" y="72"/>
                  </a:cxn>
                  <a:cxn ang="0">
                    <a:pos x="29" y="56"/>
                  </a:cxn>
                  <a:cxn ang="0">
                    <a:pos x="26" y="43"/>
                  </a:cxn>
                  <a:cxn ang="0">
                    <a:pos x="23" y="28"/>
                  </a:cxn>
                  <a:cxn ang="0">
                    <a:pos x="20" y="13"/>
                  </a:cxn>
                  <a:cxn ang="0">
                    <a:pos x="17" y="0"/>
                  </a:cxn>
                  <a:cxn ang="0">
                    <a:pos x="0" y="6"/>
                  </a:cxn>
                </a:cxnLst>
                <a:rect l="0" t="0" r="r" b="b"/>
                <a:pathLst>
                  <a:path w="47" h="127">
                    <a:moveTo>
                      <a:pt x="0" y="6"/>
                    </a:moveTo>
                    <a:lnTo>
                      <a:pt x="0" y="6"/>
                    </a:lnTo>
                    <a:lnTo>
                      <a:pt x="3" y="19"/>
                    </a:lnTo>
                    <a:lnTo>
                      <a:pt x="6" y="34"/>
                    </a:lnTo>
                    <a:lnTo>
                      <a:pt x="9" y="48"/>
                    </a:lnTo>
                    <a:lnTo>
                      <a:pt x="15" y="64"/>
                    </a:lnTo>
                    <a:lnTo>
                      <a:pt x="19" y="80"/>
                    </a:lnTo>
                    <a:lnTo>
                      <a:pt x="24" y="96"/>
                    </a:lnTo>
                    <a:lnTo>
                      <a:pt x="28" y="113"/>
                    </a:lnTo>
                    <a:lnTo>
                      <a:pt x="33" y="127"/>
                    </a:lnTo>
                    <a:lnTo>
                      <a:pt x="47" y="118"/>
                    </a:lnTo>
                    <a:lnTo>
                      <a:pt x="42" y="104"/>
                    </a:lnTo>
                    <a:lnTo>
                      <a:pt x="38" y="88"/>
                    </a:lnTo>
                    <a:lnTo>
                      <a:pt x="33" y="72"/>
                    </a:lnTo>
                    <a:lnTo>
                      <a:pt x="29" y="56"/>
                    </a:lnTo>
                    <a:lnTo>
                      <a:pt x="26" y="43"/>
                    </a:lnTo>
                    <a:lnTo>
                      <a:pt x="23" y="28"/>
                    </a:lnTo>
                    <a:lnTo>
                      <a:pt x="20" y="13"/>
                    </a:lnTo>
                    <a:lnTo>
                      <a:pt x="17" y="0"/>
                    </a:lnTo>
                    <a:lnTo>
                      <a:pt x="0" y="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2" name="Freeform 305"/>
              <p:cNvSpPr>
                <a:spLocks noChangeArrowheads="1"/>
              </p:cNvSpPr>
              <p:nvPr/>
            </p:nvSpPr>
            <p:spPr bwMode="auto">
              <a:xfrm>
                <a:off x="247" y="75"/>
                <a:ext cx="59" cy="118"/>
              </a:xfrm>
              <a:custGeom>
                <a:avLst/>
                <a:gdLst/>
                <a:ahLst/>
                <a:cxnLst>
                  <a:cxn ang="0">
                    <a:pos x="49" y="0"/>
                  </a:cxn>
                  <a:cxn ang="0">
                    <a:pos x="49" y="0"/>
                  </a:cxn>
                  <a:cxn ang="0">
                    <a:pos x="26" y="34"/>
                  </a:cxn>
                  <a:cxn ang="0">
                    <a:pos x="11" y="70"/>
                  </a:cxn>
                  <a:cxn ang="0">
                    <a:pos x="2" y="107"/>
                  </a:cxn>
                  <a:cxn ang="0">
                    <a:pos x="0" y="142"/>
                  </a:cxn>
                  <a:cxn ang="0">
                    <a:pos x="1" y="172"/>
                  </a:cxn>
                  <a:cxn ang="0">
                    <a:pos x="4" y="200"/>
                  </a:cxn>
                  <a:cxn ang="0">
                    <a:pos x="8" y="222"/>
                  </a:cxn>
                  <a:cxn ang="0">
                    <a:pos x="11" y="236"/>
                  </a:cxn>
                  <a:cxn ang="0">
                    <a:pos x="28" y="230"/>
                  </a:cxn>
                  <a:cxn ang="0">
                    <a:pos x="25" y="216"/>
                  </a:cxn>
                  <a:cxn ang="0">
                    <a:pos x="20" y="197"/>
                  </a:cxn>
                  <a:cxn ang="0">
                    <a:pos x="17" y="172"/>
                  </a:cxn>
                  <a:cxn ang="0">
                    <a:pos x="16" y="142"/>
                  </a:cxn>
                  <a:cxn ang="0">
                    <a:pos x="18" y="110"/>
                  </a:cxn>
                  <a:cxn ang="0">
                    <a:pos x="26" y="79"/>
                  </a:cxn>
                  <a:cxn ang="0">
                    <a:pos x="38" y="48"/>
                  </a:cxn>
                  <a:cxn ang="0">
                    <a:pos x="59" y="18"/>
                  </a:cxn>
                  <a:cxn ang="0">
                    <a:pos x="49" y="0"/>
                  </a:cxn>
                </a:cxnLst>
                <a:rect l="0" t="0" r="r" b="b"/>
                <a:pathLst>
                  <a:path w="59" h="236">
                    <a:moveTo>
                      <a:pt x="49" y="0"/>
                    </a:moveTo>
                    <a:lnTo>
                      <a:pt x="49" y="0"/>
                    </a:lnTo>
                    <a:lnTo>
                      <a:pt x="26" y="34"/>
                    </a:lnTo>
                    <a:lnTo>
                      <a:pt x="11" y="70"/>
                    </a:lnTo>
                    <a:lnTo>
                      <a:pt x="2" y="107"/>
                    </a:lnTo>
                    <a:lnTo>
                      <a:pt x="0" y="142"/>
                    </a:lnTo>
                    <a:lnTo>
                      <a:pt x="1" y="172"/>
                    </a:lnTo>
                    <a:lnTo>
                      <a:pt x="4" y="200"/>
                    </a:lnTo>
                    <a:lnTo>
                      <a:pt x="8" y="222"/>
                    </a:lnTo>
                    <a:lnTo>
                      <a:pt x="11" y="236"/>
                    </a:lnTo>
                    <a:lnTo>
                      <a:pt x="28" y="230"/>
                    </a:lnTo>
                    <a:lnTo>
                      <a:pt x="25" y="216"/>
                    </a:lnTo>
                    <a:lnTo>
                      <a:pt x="20" y="197"/>
                    </a:lnTo>
                    <a:lnTo>
                      <a:pt x="17" y="172"/>
                    </a:lnTo>
                    <a:lnTo>
                      <a:pt x="16" y="142"/>
                    </a:lnTo>
                    <a:lnTo>
                      <a:pt x="18" y="110"/>
                    </a:lnTo>
                    <a:lnTo>
                      <a:pt x="26" y="79"/>
                    </a:lnTo>
                    <a:lnTo>
                      <a:pt x="38" y="48"/>
                    </a:lnTo>
                    <a:lnTo>
                      <a:pt x="59" y="18"/>
                    </a:lnTo>
                    <a:lnTo>
                      <a:pt x="49"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 name="Freeform 306"/>
              <p:cNvSpPr>
                <a:spLocks noChangeArrowheads="1"/>
              </p:cNvSpPr>
              <p:nvPr/>
            </p:nvSpPr>
            <p:spPr bwMode="auto">
              <a:xfrm>
                <a:off x="296" y="48"/>
                <a:ext cx="338" cy="150"/>
              </a:xfrm>
              <a:custGeom>
                <a:avLst/>
                <a:gdLst/>
                <a:ahLst/>
                <a:cxnLst>
                  <a:cxn ang="0">
                    <a:pos x="338" y="284"/>
                  </a:cxn>
                  <a:cxn ang="0">
                    <a:pos x="337" y="284"/>
                  </a:cxn>
                  <a:cxn ang="0">
                    <a:pos x="325" y="260"/>
                  </a:cxn>
                  <a:cxn ang="0">
                    <a:pos x="311" y="232"/>
                  </a:cxn>
                  <a:cxn ang="0">
                    <a:pos x="296" y="201"/>
                  </a:cxn>
                  <a:cxn ang="0">
                    <a:pos x="280" y="172"/>
                  </a:cxn>
                  <a:cxn ang="0">
                    <a:pos x="263" y="142"/>
                  </a:cxn>
                  <a:cxn ang="0">
                    <a:pos x="243" y="113"/>
                  </a:cxn>
                  <a:cxn ang="0">
                    <a:pos x="224" y="85"/>
                  </a:cxn>
                  <a:cxn ang="0">
                    <a:pos x="203" y="60"/>
                  </a:cxn>
                  <a:cxn ang="0">
                    <a:pos x="180" y="37"/>
                  </a:cxn>
                  <a:cxn ang="0">
                    <a:pos x="157" y="19"/>
                  </a:cxn>
                  <a:cxn ang="0">
                    <a:pos x="133" y="6"/>
                  </a:cxn>
                  <a:cxn ang="0">
                    <a:pos x="107" y="0"/>
                  </a:cxn>
                  <a:cxn ang="0">
                    <a:pos x="81" y="0"/>
                  </a:cxn>
                  <a:cxn ang="0">
                    <a:pos x="55" y="9"/>
                  </a:cxn>
                  <a:cxn ang="0">
                    <a:pos x="27" y="27"/>
                  </a:cxn>
                  <a:cxn ang="0">
                    <a:pos x="0" y="54"/>
                  </a:cxn>
                  <a:cxn ang="0">
                    <a:pos x="10" y="72"/>
                  </a:cxn>
                  <a:cxn ang="0">
                    <a:pos x="35" y="47"/>
                  </a:cxn>
                  <a:cxn ang="0">
                    <a:pos x="59" y="32"/>
                  </a:cxn>
                  <a:cxn ang="0">
                    <a:pos x="83" y="24"/>
                  </a:cxn>
                  <a:cxn ang="0">
                    <a:pos x="107" y="24"/>
                  </a:cxn>
                  <a:cxn ang="0">
                    <a:pos x="129" y="30"/>
                  </a:cxn>
                  <a:cxn ang="0">
                    <a:pos x="151" y="40"/>
                  </a:cxn>
                  <a:cxn ang="0">
                    <a:pos x="172" y="57"/>
                  </a:cxn>
                  <a:cxn ang="0">
                    <a:pos x="193" y="78"/>
                  </a:cxn>
                  <a:cxn ang="0">
                    <a:pos x="214" y="102"/>
                  </a:cxn>
                  <a:cxn ang="0">
                    <a:pos x="233" y="127"/>
                  </a:cxn>
                  <a:cxn ang="0">
                    <a:pos x="251" y="156"/>
                  </a:cxn>
                  <a:cxn ang="0">
                    <a:pos x="268" y="187"/>
                  </a:cxn>
                  <a:cxn ang="0">
                    <a:pos x="284" y="216"/>
                  </a:cxn>
                  <a:cxn ang="0">
                    <a:pos x="299" y="244"/>
                  </a:cxn>
                  <a:cxn ang="0">
                    <a:pos x="312" y="271"/>
                  </a:cxn>
                  <a:cxn ang="0">
                    <a:pos x="325" y="296"/>
                  </a:cxn>
                  <a:cxn ang="0">
                    <a:pos x="324" y="296"/>
                  </a:cxn>
                  <a:cxn ang="0">
                    <a:pos x="325" y="296"/>
                  </a:cxn>
                  <a:cxn ang="0">
                    <a:pos x="330" y="300"/>
                  </a:cxn>
                  <a:cxn ang="0">
                    <a:pos x="335" y="299"/>
                  </a:cxn>
                  <a:cxn ang="0">
                    <a:pos x="338" y="293"/>
                  </a:cxn>
                  <a:cxn ang="0">
                    <a:pos x="337" y="284"/>
                  </a:cxn>
                  <a:cxn ang="0">
                    <a:pos x="338" y="284"/>
                  </a:cxn>
                </a:cxnLst>
                <a:rect l="0" t="0" r="r" b="b"/>
                <a:pathLst>
                  <a:path w="338" h="300">
                    <a:moveTo>
                      <a:pt x="338" y="284"/>
                    </a:moveTo>
                    <a:lnTo>
                      <a:pt x="337" y="284"/>
                    </a:lnTo>
                    <a:lnTo>
                      <a:pt x="325" y="260"/>
                    </a:lnTo>
                    <a:lnTo>
                      <a:pt x="311" y="232"/>
                    </a:lnTo>
                    <a:lnTo>
                      <a:pt x="296" y="201"/>
                    </a:lnTo>
                    <a:lnTo>
                      <a:pt x="280" y="172"/>
                    </a:lnTo>
                    <a:lnTo>
                      <a:pt x="263" y="142"/>
                    </a:lnTo>
                    <a:lnTo>
                      <a:pt x="243" y="113"/>
                    </a:lnTo>
                    <a:lnTo>
                      <a:pt x="224" y="85"/>
                    </a:lnTo>
                    <a:lnTo>
                      <a:pt x="203" y="60"/>
                    </a:lnTo>
                    <a:lnTo>
                      <a:pt x="180" y="37"/>
                    </a:lnTo>
                    <a:lnTo>
                      <a:pt x="157" y="19"/>
                    </a:lnTo>
                    <a:lnTo>
                      <a:pt x="133" y="6"/>
                    </a:lnTo>
                    <a:lnTo>
                      <a:pt x="107" y="0"/>
                    </a:lnTo>
                    <a:lnTo>
                      <a:pt x="81" y="0"/>
                    </a:lnTo>
                    <a:lnTo>
                      <a:pt x="55" y="9"/>
                    </a:lnTo>
                    <a:lnTo>
                      <a:pt x="27" y="27"/>
                    </a:lnTo>
                    <a:lnTo>
                      <a:pt x="0" y="54"/>
                    </a:lnTo>
                    <a:lnTo>
                      <a:pt x="10" y="72"/>
                    </a:lnTo>
                    <a:lnTo>
                      <a:pt x="35" y="47"/>
                    </a:lnTo>
                    <a:lnTo>
                      <a:pt x="59" y="32"/>
                    </a:lnTo>
                    <a:lnTo>
                      <a:pt x="83" y="24"/>
                    </a:lnTo>
                    <a:lnTo>
                      <a:pt x="107" y="24"/>
                    </a:lnTo>
                    <a:lnTo>
                      <a:pt x="129" y="30"/>
                    </a:lnTo>
                    <a:lnTo>
                      <a:pt x="151" y="40"/>
                    </a:lnTo>
                    <a:lnTo>
                      <a:pt x="172" y="57"/>
                    </a:lnTo>
                    <a:lnTo>
                      <a:pt x="193" y="78"/>
                    </a:lnTo>
                    <a:lnTo>
                      <a:pt x="214" y="102"/>
                    </a:lnTo>
                    <a:lnTo>
                      <a:pt x="233" y="127"/>
                    </a:lnTo>
                    <a:lnTo>
                      <a:pt x="251" y="156"/>
                    </a:lnTo>
                    <a:lnTo>
                      <a:pt x="268" y="187"/>
                    </a:lnTo>
                    <a:lnTo>
                      <a:pt x="284" y="216"/>
                    </a:lnTo>
                    <a:lnTo>
                      <a:pt x="299" y="244"/>
                    </a:lnTo>
                    <a:lnTo>
                      <a:pt x="312" y="271"/>
                    </a:lnTo>
                    <a:lnTo>
                      <a:pt x="325" y="296"/>
                    </a:lnTo>
                    <a:lnTo>
                      <a:pt x="324" y="296"/>
                    </a:lnTo>
                    <a:lnTo>
                      <a:pt x="325" y="296"/>
                    </a:lnTo>
                    <a:lnTo>
                      <a:pt x="330" y="300"/>
                    </a:lnTo>
                    <a:lnTo>
                      <a:pt x="335" y="299"/>
                    </a:lnTo>
                    <a:lnTo>
                      <a:pt x="338" y="293"/>
                    </a:lnTo>
                    <a:lnTo>
                      <a:pt x="337" y="284"/>
                    </a:lnTo>
                    <a:lnTo>
                      <a:pt x="338" y="28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4" name="Freeform 307"/>
              <p:cNvSpPr>
                <a:spLocks noChangeArrowheads="1"/>
              </p:cNvSpPr>
              <p:nvPr/>
            </p:nvSpPr>
            <p:spPr bwMode="auto">
              <a:xfrm>
                <a:off x="620" y="190"/>
                <a:ext cx="43" cy="49"/>
              </a:xfrm>
              <a:custGeom>
                <a:avLst/>
                <a:gdLst/>
                <a:ahLst/>
                <a:cxnLst>
                  <a:cxn ang="0">
                    <a:pos x="42" y="80"/>
                  </a:cxn>
                  <a:cxn ang="0">
                    <a:pos x="42" y="80"/>
                  </a:cxn>
                  <a:cxn ang="0">
                    <a:pos x="37" y="67"/>
                  </a:cxn>
                  <a:cxn ang="0">
                    <a:pos x="29" y="44"/>
                  </a:cxn>
                  <a:cxn ang="0">
                    <a:pos x="20" y="19"/>
                  </a:cxn>
                  <a:cxn ang="0">
                    <a:pos x="14" y="0"/>
                  </a:cxn>
                  <a:cxn ang="0">
                    <a:pos x="0" y="12"/>
                  </a:cxn>
                  <a:cxn ang="0">
                    <a:pos x="6" y="28"/>
                  </a:cxn>
                  <a:cxn ang="0">
                    <a:pos x="15" y="53"/>
                  </a:cxn>
                  <a:cxn ang="0">
                    <a:pos x="23" y="76"/>
                  </a:cxn>
                  <a:cxn ang="0">
                    <a:pos x="28" y="92"/>
                  </a:cxn>
                  <a:cxn ang="0">
                    <a:pos x="33" y="98"/>
                  </a:cxn>
                  <a:cxn ang="0">
                    <a:pos x="39" y="96"/>
                  </a:cxn>
                  <a:cxn ang="0">
                    <a:pos x="43" y="89"/>
                  </a:cxn>
                  <a:cxn ang="0">
                    <a:pos x="42" y="80"/>
                  </a:cxn>
                </a:cxnLst>
                <a:rect l="0" t="0" r="r" b="b"/>
                <a:pathLst>
                  <a:path w="43" h="98">
                    <a:moveTo>
                      <a:pt x="42" y="80"/>
                    </a:moveTo>
                    <a:lnTo>
                      <a:pt x="42" y="80"/>
                    </a:lnTo>
                    <a:lnTo>
                      <a:pt x="37" y="67"/>
                    </a:lnTo>
                    <a:lnTo>
                      <a:pt x="29" y="44"/>
                    </a:lnTo>
                    <a:lnTo>
                      <a:pt x="20" y="19"/>
                    </a:lnTo>
                    <a:lnTo>
                      <a:pt x="14" y="0"/>
                    </a:lnTo>
                    <a:lnTo>
                      <a:pt x="0" y="12"/>
                    </a:lnTo>
                    <a:lnTo>
                      <a:pt x="6" y="28"/>
                    </a:lnTo>
                    <a:lnTo>
                      <a:pt x="15" y="53"/>
                    </a:lnTo>
                    <a:lnTo>
                      <a:pt x="23" y="76"/>
                    </a:lnTo>
                    <a:lnTo>
                      <a:pt x="28" y="92"/>
                    </a:lnTo>
                    <a:lnTo>
                      <a:pt x="33" y="98"/>
                    </a:lnTo>
                    <a:lnTo>
                      <a:pt x="39" y="96"/>
                    </a:lnTo>
                    <a:lnTo>
                      <a:pt x="43" y="89"/>
                    </a:lnTo>
                    <a:lnTo>
                      <a:pt x="42" y="8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5" name="Freeform 308"/>
              <p:cNvSpPr>
                <a:spLocks noChangeArrowheads="1"/>
              </p:cNvSpPr>
              <p:nvPr/>
            </p:nvSpPr>
            <p:spPr bwMode="auto">
              <a:xfrm>
                <a:off x="648" y="230"/>
                <a:ext cx="22" cy="15"/>
              </a:xfrm>
              <a:custGeom>
                <a:avLst/>
                <a:gdLst/>
                <a:ahLst/>
                <a:cxnLst>
                  <a:cxn ang="0">
                    <a:pos x="12" y="6"/>
                  </a:cxn>
                  <a:cxn ang="0">
                    <a:pos x="19" y="9"/>
                  </a:cxn>
                  <a:cxn ang="0">
                    <a:pos x="19" y="8"/>
                  </a:cxn>
                  <a:cxn ang="0">
                    <a:pos x="17" y="8"/>
                  </a:cxn>
                  <a:cxn ang="0">
                    <a:pos x="15" y="3"/>
                  </a:cxn>
                  <a:cxn ang="0">
                    <a:pos x="14" y="0"/>
                  </a:cxn>
                  <a:cxn ang="0">
                    <a:pos x="0" y="12"/>
                  </a:cxn>
                  <a:cxn ang="0">
                    <a:pos x="3" y="18"/>
                  </a:cxn>
                  <a:cxn ang="0">
                    <a:pos x="7" y="22"/>
                  </a:cxn>
                  <a:cxn ang="0">
                    <a:pos x="7" y="25"/>
                  </a:cxn>
                  <a:cxn ang="0">
                    <a:pos x="9" y="27"/>
                  </a:cxn>
                  <a:cxn ang="0">
                    <a:pos x="16" y="30"/>
                  </a:cxn>
                  <a:cxn ang="0">
                    <a:pos x="9" y="27"/>
                  </a:cxn>
                  <a:cxn ang="0">
                    <a:pos x="15" y="28"/>
                  </a:cxn>
                  <a:cxn ang="0">
                    <a:pos x="20" y="24"/>
                  </a:cxn>
                  <a:cxn ang="0">
                    <a:pos x="22" y="16"/>
                  </a:cxn>
                  <a:cxn ang="0">
                    <a:pos x="19" y="9"/>
                  </a:cxn>
                  <a:cxn ang="0">
                    <a:pos x="12" y="6"/>
                  </a:cxn>
                </a:cxnLst>
                <a:rect l="0" t="0" r="r" b="b"/>
                <a:pathLst>
                  <a:path w="22" h="30">
                    <a:moveTo>
                      <a:pt x="12" y="6"/>
                    </a:moveTo>
                    <a:lnTo>
                      <a:pt x="19" y="9"/>
                    </a:lnTo>
                    <a:lnTo>
                      <a:pt x="19" y="8"/>
                    </a:lnTo>
                    <a:lnTo>
                      <a:pt x="17" y="8"/>
                    </a:lnTo>
                    <a:lnTo>
                      <a:pt x="15" y="3"/>
                    </a:lnTo>
                    <a:lnTo>
                      <a:pt x="14" y="0"/>
                    </a:lnTo>
                    <a:lnTo>
                      <a:pt x="0" y="12"/>
                    </a:lnTo>
                    <a:lnTo>
                      <a:pt x="3" y="18"/>
                    </a:lnTo>
                    <a:lnTo>
                      <a:pt x="7" y="22"/>
                    </a:lnTo>
                    <a:lnTo>
                      <a:pt x="7" y="25"/>
                    </a:lnTo>
                    <a:lnTo>
                      <a:pt x="9" y="27"/>
                    </a:lnTo>
                    <a:lnTo>
                      <a:pt x="16" y="30"/>
                    </a:lnTo>
                    <a:lnTo>
                      <a:pt x="9" y="27"/>
                    </a:lnTo>
                    <a:lnTo>
                      <a:pt x="15" y="28"/>
                    </a:lnTo>
                    <a:lnTo>
                      <a:pt x="20" y="24"/>
                    </a:lnTo>
                    <a:lnTo>
                      <a:pt x="22" y="16"/>
                    </a:lnTo>
                    <a:lnTo>
                      <a:pt x="19" y="9"/>
                    </a:lnTo>
                    <a:lnTo>
                      <a:pt x="12" y="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6" name="Freeform 309"/>
              <p:cNvSpPr>
                <a:spLocks noChangeArrowheads="1"/>
              </p:cNvSpPr>
              <p:nvPr/>
            </p:nvSpPr>
            <p:spPr bwMode="auto">
              <a:xfrm>
                <a:off x="657" y="233"/>
                <a:ext cx="13" cy="12"/>
              </a:xfrm>
              <a:custGeom>
                <a:avLst/>
                <a:gdLst/>
                <a:ahLst/>
                <a:cxnLst>
                  <a:cxn ang="0">
                    <a:pos x="3" y="0"/>
                  </a:cxn>
                  <a:cxn ang="0">
                    <a:pos x="5" y="12"/>
                  </a:cxn>
                  <a:cxn ang="0">
                    <a:pos x="7" y="24"/>
                  </a:cxn>
                  <a:cxn ang="0">
                    <a:pos x="0" y="21"/>
                  </a:cxn>
                  <a:cxn ang="0">
                    <a:pos x="6" y="22"/>
                  </a:cxn>
                  <a:cxn ang="0">
                    <a:pos x="11" y="18"/>
                  </a:cxn>
                  <a:cxn ang="0">
                    <a:pos x="13" y="10"/>
                  </a:cxn>
                  <a:cxn ang="0">
                    <a:pos x="10" y="3"/>
                  </a:cxn>
                  <a:cxn ang="0">
                    <a:pos x="3" y="0"/>
                  </a:cxn>
                </a:cxnLst>
                <a:rect l="0" t="0" r="r" b="b"/>
                <a:pathLst>
                  <a:path w="13" h="24">
                    <a:moveTo>
                      <a:pt x="3" y="0"/>
                    </a:moveTo>
                    <a:lnTo>
                      <a:pt x="5" y="12"/>
                    </a:lnTo>
                    <a:lnTo>
                      <a:pt x="7" y="24"/>
                    </a:lnTo>
                    <a:lnTo>
                      <a:pt x="0" y="21"/>
                    </a:lnTo>
                    <a:lnTo>
                      <a:pt x="6" y="22"/>
                    </a:lnTo>
                    <a:lnTo>
                      <a:pt x="11" y="18"/>
                    </a:lnTo>
                    <a:lnTo>
                      <a:pt x="13" y="10"/>
                    </a:lnTo>
                    <a:lnTo>
                      <a:pt x="10" y="3"/>
                    </a:lnTo>
                    <a:lnTo>
                      <a:pt x="3"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7" name="Freeform 310"/>
              <p:cNvSpPr>
                <a:spLocks noChangeArrowheads="1"/>
              </p:cNvSpPr>
              <p:nvPr/>
            </p:nvSpPr>
            <p:spPr bwMode="auto">
              <a:xfrm>
                <a:off x="660" y="222"/>
                <a:ext cx="73" cy="23"/>
              </a:xfrm>
              <a:custGeom>
                <a:avLst/>
                <a:gdLst/>
                <a:ahLst/>
                <a:cxnLst>
                  <a:cxn ang="0">
                    <a:pos x="63" y="0"/>
                  </a:cxn>
                  <a:cxn ang="0">
                    <a:pos x="63" y="0"/>
                  </a:cxn>
                  <a:cxn ang="0">
                    <a:pos x="56" y="3"/>
                  </a:cxn>
                  <a:cxn ang="0">
                    <a:pos x="48" y="5"/>
                  </a:cxn>
                  <a:cxn ang="0">
                    <a:pos x="40" y="8"/>
                  </a:cxn>
                  <a:cxn ang="0">
                    <a:pos x="32" y="11"/>
                  </a:cxn>
                  <a:cxn ang="0">
                    <a:pos x="24" y="14"/>
                  </a:cxn>
                  <a:cxn ang="0">
                    <a:pos x="17" y="16"/>
                  </a:cxn>
                  <a:cxn ang="0">
                    <a:pos x="9" y="19"/>
                  </a:cxn>
                  <a:cxn ang="0">
                    <a:pos x="0" y="22"/>
                  </a:cxn>
                  <a:cxn ang="0">
                    <a:pos x="4" y="46"/>
                  </a:cxn>
                  <a:cxn ang="0">
                    <a:pos x="11" y="43"/>
                  </a:cxn>
                  <a:cxn ang="0">
                    <a:pos x="21" y="40"/>
                  </a:cxn>
                  <a:cxn ang="0">
                    <a:pos x="28" y="37"/>
                  </a:cxn>
                  <a:cxn ang="0">
                    <a:pos x="36" y="34"/>
                  </a:cxn>
                  <a:cxn ang="0">
                    <a:pos x="44" y="31"/>
                  </a:cxn>
                  <a:cxn ang="0">
                    <a:pos x="50" y="28"/>
                  </a:cxn>
                  <a:cxn ang="0">
                    <a:pos x="58" y="27"/>
                  </a:cxn>
                  <a:cxn ang="0">
                    <a:pos x="65" y="24"/>
                  </a:cxn>
                  <a:cxn ang="0">
                    <a:pos x="70" y="19"/>
                  </a:cxn>
                  <a:cxn ang="0">
                    <a:pos x="73" y="11"/>
                  </a:cxn>
                  <a:cxn ang="0">
                    <a:pos x="69" y="3"/>
                  </a:cxn>
                  <a:cxn ang="0">
                    <a:pos x="63" y="0"/>
                  </a:cxn>
                </a:cxnLst>
                <a:rect l="0" t="0" r="r" b="b"/>
                <a:pathLst>
                  <a:path w="73" h="46">
                    <a:moveTo>
                      <a:pt x="63" y="0"/>
                    </a:moveTo>
                    <a:lnTo>
                      <a:pt x="63" y="0"/>
                    </a:lnTo>
                    <a:lnTo>
                      <a:pt x="56" y="3"/>
                    </a:lnTo>
                    <a:lnTo>
                      <a:pt x="48" y="5"/>
                    </a:lnTo>
                    <a:lnTo>
                      <a:pt x="40" y="8"/>
                    </a:lnTo>
                    <a:lnTo>
                      <a:pt x="32" y="11"/>
                    </a:lnTo>
                    <a:lnTo>
                      <a:pt x="24" y="14"/>
                    </a:lnTo>
                    <a:lnTo>
                      <a:pt x="17" y="16"/>
                    </a:lnTo>
                    <a:lnTo>
                      <a:pt x="9" y="19"/>
                    </a:lnTo>
                    <a:lnTo>
                      <a:pt x="0" y="22"/>
                    </a:lnTo>
                    <a:lnTo>
                      <a:pt x="4" y="46"/>
                    </a:lnTo>
                    <a:lnTo>
                      <a:pt x="11" y="43"/>
                    </a:lnTo>
                    <a:lnTo>
                      <a:pt x="21" y="40"/>
                    </a:lnTo>
                    <a:lnTo>
                      <a:pt x="28" y="37"/>
                    </a:lnTo>
                    <a:lnTo>
                      <a:pt x="36" y="34"/>
                    </a:lnTo>
                    <a:lnTo>
                      <a:pt x="44" y="31"/>
                    </a:lnTo>
                    <a:lnTo>
                      <a:pt x="50" y="28"/>
                    </a:lnTo>
                    <a:lnTo>
                      <a:pt x="58" y="27"/>
                    </a:lnTo>
                    <a:lnTo>
                      <a:pt x="65" y="24"/>
                    </a:lnTo>
                    <a:lnTo>
                      <a:pt x="70" y="19"/>
                    </a:lnTo>
                    <a:lnTo>
                      <a:pt x="73" y="11"/>
                    </a:lnTo>
                    <a:lnTo>
                      <a:pt x="69" y="3"/>
                    </a:lnTo>
                    <a:lnTo>
                      <a:pt x="63"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8" name="Freeform 311"/>
              <p:cNvSpPr>
                <a:spLocks noChangeArrowheads="1"/>
              </p:cNvSpPr>
              <p:nvPr/>
            </p:nvSpPr>
            <p:spPr bwMode="auto">
              <a:xfrm>
                <a:off x="723" y="218"/>
                <a:ext cx="36" cy="16"/>
              </a:xfrm>
              <a:custGeom>
                <a:avLst/>
                <a:gdLst/>
                <a:ahLst/>
                <a:cxnLst>
                  <a:cxn ang="0">
                    <a:pos x="28" y="0"/>
                  </a:cxn>
                  <a:cxn ang="0">
                    <a:pos x="26" y="0"/>
                  </a:cxn>
                  <a:cxn ang="0">
                    <a:pos x="21" y="3"/>
                  </a:cxn>
                  <a:cxn ang="0">
                    <a:pos x="14" y="4"/>
                  </a:cxn>
                  <a:cxn ang="0">
                    <a:pos x="6" y="7"/>
                  </a:cxn>
                  <a:cxn ang="0">
                    <a:pos x="0" y="8"/>
                  </a:cxn>
                  <a:cxn ang="0">
                    <a:pos x="2" y="32"/>
                  </a:cxn>
                  <a:cxn ang="0">
                    <a:pos x="9" y="30"/>
                  </a:cxn>
                  <a:cxn ang="0">
                    <a:pos x="16" y="27"/>
                  </a:cxn>
                  <a:cxn ang="0">
                    <a:pos x="23" y="26"/>
                  </a:cxn>
                  <a:cxn ang="0">
                    <a:pos x="30" y="23"/>
                  </a:cxn>
                  <a:cxn ang="0">
                    <a:pos x="28" y="23"/>
                  </a:cxn>
                  <a:cxn ang="0">
                    <a:pos x="30" y="23"/>
                  </a:cxn>
                  <a:cxn ang="0">
                    <a:pos x="35" y="17"/>
                  </a:cxn>
                  <a:cxn ang="0">
                    <a:pos x="36" y="8"/>
                  </a:cxn>
                  <a:cxn ang="0">
                    <a:pos x="32" y="1"/>
                  </a:cxn>
                  <a:cxn ang="0">
                    <a:pos x="26" y="0"/>
                  </a:cxn>
                  <a:cxn ang="0">
                    <a:pos x="28" y="0"/>
                  </a:cxn>
                </a:cxnLst>
                <a:rect l="0" t="0" r="r" b="b"/>
                <a:pathLst>
                  <a:path w="36" h="32">
                    <a:moveTo>
                      <a:pt x="28" y="0"/>
                    </a:moveTo>
                    <a:lnTo>
                      <a:pt x="26" y="0"/>
                    </a:lnTo>
                    <a:lnTo>
                      <a:pt x="21" y="3"/>
                    </a:lnTo>
                    <a:lnTo>
                      <a:pt x="14" y="4"/>
                    </a:lnTo>
                    <a:lnTo>
                      <a:pt x="6" y="7"/>
                    </a:lnTo>
                    <a:lnTo>
                      <a:pt x="0" y="8"/>
                    </a:lnTo>
                    <a:lnTo>
                      <a:pt x="2" y="32"/>
                    </a:lnTo>
                    <a:lnTo>
                      <a:pt x="9" y="30"/>
                    </a:lnTo>
                    <a:lnTo>
                      <a:pt x="16" y="27"/>
                    </a:lnTo>
                    <a:lnTo>
                      <a:pt x="23" y="26"/>
                    </a:lnTo>
                    <a:lnTo>
                      <a:pt x="30" y="23"/>
                    </a:lnTo>
                    <a:lnTo>
                      <a:pt x="28" y="23"/>
                    </a:lnTo>
                    <a:lnTo>
                      <a:pt x="30" y="23"/>
                    </a:lnTo>
                    <a:lnTo>
                      <a:pt x="35" y="17"/>
                    </a:lnTo>
                    <a:lnTo>
                      <a:pt x="36" y="8"/>
                    </a:lnTo>
                    <a:lnTo>
                      <a:pt x="32" y="1"/>
                    </a:lnTo>
                    <a:lnTo>
                      <a:pt x="26" y="0"/>
                    </a:lnTo>
                    <a:lnTo>
                      <a:pt x="28"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9" name="Freeform 312"/>
              <p:cNvSpPr>
                <a:spLocks noChangeArrowheads="1"/>
              </p:cNvSpPr>
              <p:nvPr/>
            </p:nvSpPr>
            <p:spPr bwMode="auto">
              <a:xfrm>
                <a:off x="751" y="218"/>
                <a:ext cx="42" cy="14"/>
              </a:xfrm>
              <a:custGeom>
                <a:avLst/>
                <a:gdLst/>
                <a:ahLst/>
                <a:cxnLst>
                  <a:cxn ang="0">
                    <a:pos x="42" y="8"/>
                  </a:cxn>
                  <a:cxn ang="0">
                    <a:pos x="42" y="8"/>
                  </a:cxn>
                  <a:cxn ang="0">
                    <a:pos x="37" y="6"/>
                  </a:cxn>
                  <a:cxn ang="0">
                    <a:pos x="33" y="3"/>
                  </a:cxn>
                  <a:cxn ang="0">
                    <a:pos x="27" y="1"/>
                  </a:cxn>
                  <a:cxn ang="0">
                    <a:pos x="22" y="0"/>
                  </a:cxn>
                  <a:cxn ang="0">
                    <a:pos x="17" y="0"/>
                  </a:cxn>
                  <a:cxn ang="0">
                    <a:pos x="11" y="0"/>
                  </a:cxn>
                  <a:cxn ang="0">
                    <a:pos x="6" y="0"/>
                  </a:cxn>
                  <a:cxn ang="0">
                    <a:pos x="0" y="0"/>
                  </a:cxn>
                  <a:cxn ang="0">
                    <a:pos x="0" y="23"/>
                  </a:cxn>
                  <a:cxn ang="0">
                    <a:pos x="6" y="23"/>
                  </a:cxn>
                  <a:cxn ang="0">
                    <a:pos x="11" y="23"/>
                  </a:cxn>
                  <a:cxn ang="0">
                    <a:pos x="17" y="23"/>
                  </a:cxn>
                  <a:cxn ang="0">
                    <a:pos x="22" y="23"/>
                  </a:cxn>
                  <a:cxn ang="0">
                    <a:pos x="25" y="24"/>
                  </a:cxn>
                  <a:cxn ang="0">
                    <a:pos x="29" y="26"/>
                  </a:cxn>
                  <a:cxn ang="0">
                    <a:pos x="31" y="26"/>
                  </a:cxn>
                  <a:cxn ang="0">
                    <a:pos x="34" y="29"/>
                  </a:cxn>
                  <a:cxn ang="0">
                    <a:pos x="42" y="8"/>
                  </a:cxn>
                </a:cxnLst>
                <a:rect l="0" t="0" r="r" b="b"/>
                <a:pathLst>
                  <a:path w="42" h="29">
                    <a:moveTo>
                      <a:pt x="42" y="8"/>
                    </a:moveTo>
                    <a:lnTo>
                      <a:pt x="42" y="8"/>
                    </a:lnTo>
                    <a:lnTo>
                      <a:pt x="37" y="6"/>
                    </a:lnTo>
                    <a:lnTo>
                      <a:pt x="33" y="3"/>
                    </a:lnTo>
                    <a:lnTo>
                      <a:pt x="27" y="1"/>
                    </a:lnTo>
                    <a:lnTo>
                      <a:pt x="22" y="0"/>
                    </a:lnTo>
                    <a:lnTo>
                      <a:pt x="17" y="0"/>
                    </a:lnTo>
                    <a:lnTo>
                      <a:pt x="11" y="0"/>
                    </a:lnTo>
                    <a:lnTo>
                      <a:pt x="6" y="0"/>
                    </a:lnTo>
                    <a:lnTo>
                      <a:pt x="0" y="0"/>
                    </a:lnTo>
                    <a:lnTo>
                      <a:pt x="0" y="23"/>
                    </a:lnTo>
                    <a:lnTo>
                      <a:pt x="6" y="23"/>
                    </a:lnTo>
                    <a:lnTo>
                      <a:pt x="11" y="23"/>
                    </a:lnTo>
                    <a:lnTo>
                      <a:pt x="17" y="23"/>
                    </a:lnTo>
                    <a:lnTo>
                      <a:pt x="22" y="23"/>
                    </a:lnTo>
                    <a:lnTo>
                      <a:pt x="25" y="24"/>
                    </a:lnTo>
                    <a:lnTo>
                      <a:pt x="29" y="26"/>
                    </a:lnTo>
                    <a:lnTo>
                      <a:pt x="31" y="26"/>
                    </a:lnTo>
                    <a:lnTo>
                      <a:pt x="34" y="29"/>
                    </a:lnTo>
                    <a:lnTo>
                      <a:pt x="42" y="8"/>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0" name="Freeform 313"/>
              <p:cNvSpPr>
                <a:spLocks noChangeArrowheads="1"/>
              </p:cNvSpPr>
              <p:nvPr/>
            </p:nvSpPr>
            <p:spPr bwMode="auto">
              <a:xfrm>
                <a:off x="785" y="222"/>
                <a:ext cx="29" cy="18"/>
              </a:xfrm>
              <a:custGeom>
                <a:avLst/>
                <a:gdLst/>
                <a:ahLst/>
                <a:cxnLst>
                  <a:cxn ang="0">
                    <a:pos x="28" y="18"/>
                  </a:cxn>
                  <a:cxn ang="0">
                    <a:pos x="23" y="12"/>
                  </a:cxn>
                  <a:cxn ang="0">
                    <a:pos x="20" y="11"/>
                  </a:cxn>
                  <a:cxn ang="0">
                    <a:pos x="16" y="8"/>
                  </a:cxn>
                  <a:cxn ang="0">
                    <a:pos x="12" y="5"/>
                  </a:cxn>
                  <a:cxn ang="0">
                    <a:pos x="8" y="0"/>
                  </a:cxn>
                  <a:cxn ang="0">
                    <a:pos x="0" y="21"/>
                  </a:cxn>
                  <a:cxn ang="0">
                    <a:pos x="4" y="25"/>
                  </a:cxn>
                  <a:cxn ang="0">
                    <a:pos x="10" y="28"/>
                  </a:cxn>
                  <a:cxn ang="0">
                    <a:pos x="14" y="31"/>
                  </a:cxn>
                  <a:cxn ang="0">
                    <a:pos x="19" y="35"/>
                  </a:cxn>
                  <a:cxn ang="0">
                    <a:pos x="14" y="30"/>
                  </a:cxn>
                  <a:cxn ang="0">
                    <a:pos x="19" y="35"/>
                  </a:cxn>
                  <a:cxn ang="0">
                    <a:pos x="25" y="34"/>
                  </a:cxn>
                  <a:cxn ang="0">
                    <a:pos x="29" y="25"/>
                  </a:cxn>
                  <a:cxn ang="0">
                    <a:pos x="28" y="18"/>
                  </a:cxn>
                  <a:cxn ang="0">
                    <a:pos x="23" y="12"/>
                  </a:cxn>
                  <a:cxn ang="0">
                    <a:pos x="28" y="18"/>
                  </a:cxn>
                </a:cxnLst>
                <a:rect l="0" t="0" r="r" b="b"/>
                <a:pathLst>
                  <a:path w="29" h="35">
                    <a:moveTo>
                      <a:pt x="28" y="18"/>
                    </a:moveTo>
                    <a:lnTo>
                      <a:pt x="23" y="12"/>
                    </a:lnTo>
                    <a:lnTo>
                      <a:pt x="20" y="11"/>
                    </a:lnTo>
                    <a:lnTo>
                      <a:pt x="16" y="8"/>
                    </a:lnTo>
                    <a:lnTo>
                      <a:pt x="12" y="5"/>
                    </a:lnTo>
                    <a:lnTo>
                      <a:pt x="8" y="0"/>
                    </a:lnTo>
                    <a:lnTo>
                      <a:pt x="0" y="21"/>
                    </a:lnTo>
                    <a:lnTo>
                      <a:pt x="4" y="25"/>
                    </a:lnTo>
                    <a:lnTo>
                      <a:pt x="10" y="28"/>
                    </a:lnTo>
                    <a:lnTo>
                      <a:pt x="14" y="31"/>
                    </a:lnTo>
                    <a:lnTo>
                      <a:pt x="19" y="35"/>
                    </a:lnTo>
                    <a:lnTo>
                      <a:pt x="14" y="30"/>
                    </a:lnTo>
                    <a:lnTo>
                      <a:pt x="19" y="35"/>
                    </a:lnTo>
                    <a:lnTo>
                      <a:pt x="25" y="34"/>
                    </a:lnTo>
                    <a:lnTo>
                      <a:pt x="29" y="25"/>
                    </a:lnTo>
                    <a:lnTo>
                      <a:pt x="28" y="18"/>
                    </a:lnTo>
                    <a:lnTo>
                      <a:pt x="23" y="12"/>
                    </a:lnTo>
                    <a:lnTo>
                      <a:pt x="28" y="18"/>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1" name="Freeform 314"/>
              <p:cNvSpPr>
                <a:spLocks noChangeArrowheads="1"/>
              </p:cNvSpPr>
              <p:nvPr/>
            </p:nvSpPr>
            <p:spPr bwMode="auto">
              <a:xfrm>
                <a:off x="799" y="231"/>
                <a:ext cx="120" cy="33"/>
              </a:xfrm>
              <a:custGeom>
                <a:avLst/>
                <a:gdLst/>
                <a:ahLst/>
                <a:cxnLst>
                  <a:cxn ang="0">
                    <a:pos x="116" y="32"/>
                  </a:cxn>
                  <a:cxn ang="0">
                    <a:pos x="116" y="31"/>
                  </a:cxn>
                  <a:cxn ang="0">
                    <a:pos x="97" y="39"/>
                  </a:cxn>
                  <a:cxn ang="0">
                    <a:pos x="79" y="44"/>
                  </a:cxn>
                  <a:cxn ang="0">
                    <a:pos x="63" y="44"/>
                  </a:cxn>
                  <a:cxn ang="0">
                    <a:pos x="50" y="39"/>
                  </a:cxn>
                  <a:cxn ang="0">
                    <a:pos x="38" y="33"/>
                  </a:cxn>
                  <a:cxn ang="0">
                    <a:pos x="29" y="25"/>
                  </a:cxn>
                  <a:cxn ang="0">
                    <a:pos x="21" y="14"/>
                  </a:cxn>
                  <a:cxn ang="0">
                    <a:pos x="14" y="0"/>
                  </a:cxn>
                  <a:cxn ang="0">
                    <a:pos x="0" y="12"/>
                  </a:cxn>
                  <a:cxn ang="0">
                    <a:pos x="9" y="29"/>
                  </a:cxn>
                  <a:cxn ang="0">
                    <a:pos x="19" y="42"/>
                  </a:cxn>
                  <a:cxn ang="0">
                    <a:pos x="32" y="54"/>
                  </a:cxn>
                  <a:cxn ang="0">
                    <a:pos x="45" y="63"/>
                  </a:cxn>
                  <a:cxn ang="0">
                    <a:pos x="63" y="67"/>
                  </a:cxn>
                  <a:cxn ang="0">
                    <a:pos x="79" y="67"/>
                  </a:cxn>
                  <a:cxn ang="0">
                    <a:pos x="99" y="63"/>
                  </a:cxn>
                  <a:cxn ang="0">
                    <a:pos x="120" y="54"/>
                  </a:cxn>
                  <a:cxn ang="0">
                    <a:pos x="120" y="52"/>
                  </a:cxn>
                  <a:cxn ang="0">
                    <a:pos x="116" y="32"/>
                  </a:cxn>
                </a:cxnLst>
                <a:rect l="0" t="0" r="r" b="b"/>
                <a:pathLst>
                  <a:path w="120" h="67">
                    <a:moveTo>
                      <a:pt x="116" y="32"/>
                    </a:moveTo>
                    <a:lnTo>
                      <a:pt x="116" y="31"/>
                    </a:lnTo>
                    <a:lnTo>
                      <a:pt x="97" y="39"/>
                    </a:lnTo>
                    <a:lnTo>
                      <a:pt x="79" y="44"/>
                    </a:lnTo>
                    <a:lnTo>
                      <a:pt x="63" y="44"/>
                    </a:lnTo>
                    <a:lnTo>
                      <a:pt x="50" y="39"/>
                    </a:lnTo>
                    <a:lnTo>
                      <a:pt x="38" y="33"/>
                    </a:lnTo>
                    <a:lnTo>
                      <a:pt x="29" y="25"/>
                    </a:lnTo>
                    <a:lnTo>
                      <a:pt x="21" y="14"/>
                    </a:lnTo>
                    <a:lnTo>
                      <a:pt x="14" y="0"/>
                    </a:lnTo>
                    <a:lnTo>
                      <a:pt x="0" y="12"/>
                    </a:lnTo>
                    <a:lnTo>
                      <a:pt x="9" y="29"/>
                    </a:lnTo>
                    <a:lnTo>
                      <a:pt x="19" y="42"/>
                    </a:lnTo>
                    <a:lnTo>
                      <a:pt x="32" y="54"/>
                    </a:lnTo>
                    <a:lnTo>
                      <a:pt x="45" y="63"/>
                    </a:lnTo>
                    <a:lnTo>
                      <a:pt x="63" y="67"/>
                    </a:lnTo>
                    <a:lnTo>
                      <a:pt x="79" y="67"/>
                    </a:lnTo>
                    <a:lnTo>
                      <a:pt x="99" y="63"/>
                    </a:lnTo>
                    <a:lnTo>
                      <a:pt x="120" y="54"/>
                    </a:lnTo>
                    <a:lnTo>
                      <a:pt x="120" y="52"/>
                    </a:lnTo>
                    <a:lnTo>
                      <a:pt x="116" y="3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2" name="Freeform 315"/>
              <p:cNvSpPr>
                <a:spLocks noChangeArrowheads="1"/>
              </p:cNvSpPr>
              <p:nvPr/>
            </p:nvSpPr>
            <p:spPr bwMode="auto">
              <a:xfrm>
                <a:off x="915" y="227"/>
                <a:ext cx="60" cy="30"/>
              </a:xfrm>
              <a:custGeom>
                <a:avLst/>
                <a:gdLst/>
                <a:ahLst/>
                <a:cxnLst>
                  <a:cxn ang="0">
                    <a:pos x="48" y="1"/>
                  </a:cxn>
                  <a:cxn ang="0">
                    <a:pos x="49" y="1"/>
                  </a:cxn>
                  <a:cxn ang="0">
                    <a:pos x="43" y="5"/>
                  </a:cxn>
                  <a:cxn ang="0">
                    <a:pos x="40" y="8"/>
                  </a:cxn>
                  <a:cxn ang="0">
                    <a:pos x="35" y="13"/>
                  </a:cxn>
                  <a:cxn ang="0">
                    <a:pos x="29" y="17"/>
                  </a:cxn>
                  <a:cxn ang="0">
                    <a:pos x="23" y="23"/>
                  </a:cxn>
                  <a:cxn ang="0">
                    <a:pos x="17" y="29"/>
                  </a:cxn>
                  <a:cxn ang="0">
                    <a:pos x="8" y="33"/>
                  </a:cxn>
                  <a:cxn ang="0">
                    <a:pos x="0" y="39"/>
                  </a:cxn>
                  <a:cxn ang="0">
                    <a:pos x="4" y="59"/>
                  </a:cxn>
                  <a:cxn ang="0">
                    <a:pos x="14" y="54"/>
                  </a:cxn>
                  <a:cxn ang="0">
                    <a:pos x="23" y="49"/>
                  </a:cxn>
                  <a:cxn ang="0">
                    <a:pos x="31" y="43"/>
                  </a:cxn>
                  <a:cxn ang="0">
                    <a:pos x="37" y="38"/>
                  </a:cxn>
                  <a:cxn ang="0">
                    <a:pos x="43" y="33"/>
                  </a:cxn>
                  <a:cxn ang="0">
                    <a:pos x="49" y="29"/>
                  </a:cxn>
                  <a:cxn ang="0">
                    <a:pos x="54" y="23"/>
                  </a:cxn>
                  <a:cxn ang="0">
                    <a:pos x="57" y="19"/>
                  </a:cxn>
                  <a:cxn ang="0">
                    <a:pos x="58" y="19"/>
                  </a:cxn>
                  <a:cxn ang="0">
                    <a:pos x="57" y="19"/>
                  </a:cxn>
                  <a:cxn ang="0">
                    <a:pos x="60" y="11"/>
                  </a:cxn>
                  <a:cxn ang="0">
                    <a:pos x="59" y="4"/>
                  </a:cxn>
                  <a:cxn ang="0">
                    <a:pos x="55" y="0"/>
                  </a:cxn>
                  <a:cxn ang="0">
                    <a:pos x="49" y="1"/>
                  </a:cxn>
                  <a:cxn ang="0">
                    <a:pos x="48" y="1"/>
                  </a:cxn>
                </a:cxnLst>
                <a:rect l="0" t="0" r="r" b="b"/>
                <a:pathLst>
                  <a:path w="60" h="59">
                    <a:moveTo>
                      <a:pt x="48" y="1"/>
                    </a:moveTo>
                    <a:lnTo>
                      <a:pt x="49" y="1"/>
                    </a:lnTo>
                    <a:lnTo>
                      <a:pt x="43" y="5"/>
                    </a:lnTo>
                    <a:lnTo>
                      <a:pt x="40" y="8"/>
                    </a:lnTo>
                    <a:lnTo>
                      <a:pt x="35" y="13"/>
                    </a:lnTo>
                    <a:lnTo>
                      <a:pt x="29" y="17"/>
                    </a:lnTo>
                    <a:lnTo>
                      <a:pt x="23" y="23"/>
                    </a:lnTo>
                    <a:lnTo>
                      <a:pt x="17" y="29"/>
                    </a:lnTo>
                    <a:lnTo>
                      <a:pt x="8" y="33"/>
                    </a:lnTo>
                    <a:lnTo>
                      <a:pt x="0" y="39"/>
                    </a:lnTo>
                    <a:lnTo>
                      <a:pt x="4" y="59"/>
                    </a:lnTo>
                    <a:lnTo>
                      <a:pt x="14" y="54"/>
                    </a:lnTo>
                    <a:lnTo>
                      <a:pt x="23" y="49"/>
                    </a:lnTo>
                    <a:lnTo>
                      <a:pt x="31" y="43"/>
                    </a:lnTo>
                    <a:lnTo>
                      <a:pt x="37" y="38"/>
                    </a:lnTo>
                    <a:lnTo>
                      <a:pt x="43" y="33"/>
                    </a:lnTo>
                    <a:lnTo>
                      <a:pt x="49" y="29"/>
                    </a:lnTo>
                    <a:lnTo>
                      <a:pt x="54" y="23"/>
                    </a:lnTo>
                    <a:lnTo>
                      <a:pt x="57" y="19"/>
                    </a:lnTo>
                    <a:lnTo>
                      <a:pt x="58" y="19"/>
                    </a:lnTo>
                    <a:lnTo>
                      <a:pt x="57" y="19"/>
                    </a:lnTo>
                    <a:lnTo>
                      <a:pt x="60" y="11"/>
                    </a:lnTo>
                    <a:lnTo>
                      <a:pt x="59" y="4"/>
                    </a:lnTo>
                    <a:lnTo>
                      <a:pt x="55" y="0"/>
                    </a:lnTo>
                    <a:lnTo>
                      <a:pt x="49" y="1"/>
                    </a:lnTo>
                    <a:lnTo>
                      <a:pt x="48" y="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3" name="Freeform 316"/>
              <p:cNvSpPr>
                <a:spLocks noChangeArrowheads="1"/>
              </p:cNvSpPr>
              <p:nvPr/>
            </p:nvSpPr>
            <p:spPr bwMode="auto">
              <a:xfrm>
                <a:off x="963" y="227"/>
                <a:ext cx="12" cy="10"/>
              </a:xfrm>
              <a:custGeom>
                <a:avLst/>
                <a:gdLst/>
                <a:ahLst/>
                <a:cxnLst>
                  <a:cxn ang="0">
                    <a:pos x="0" y="1"/>
                  </a:cxn>
                  <a:cxn ang="0">
                    <a:pos x="5" y="10"/>
                  </a:cxn>
                  <a:cxn ang="0">
                    <a:pos x="10" y="19"/>
                  </a:cxn>
                  <a:cxn ang="0">
                    <a:pos x="9" y="19"/>
                  </a:cxn>
                  <a:cxn ang="0">
                    <a:pos x="12" y="11"/>
                  </a:cxn>
                  <a:cxn ang="0">
                    <a:pos x="11" y="4"/>
                  </a:cxn>
                  <a:cxn ang="0">
                    <a:pos x="7" y="0"/>
                  </a:cxn>
                  <a:cxn ang="0">
                    <a:pos x="1" y="1"/>
                  </a:cxn>
                  <a:cxn ang="0">
                    <a:pos x="0" y="1"/>
                  </a:cxn>
                </a:cxnLst>
                <a:rect l="0" t="0" r="r" b="b"/>
                <a:pathLst>
                  <a:path w="12" h="19">
                    <a:moveTo>
                      <a:pt x="0" y="1"/>
                    </a:moveTo>
                    <a:lnTo>
                      <a:pt x="5" y="10"/>
                    </a:lnTo>
                    <a:lnTo>
                      <a:pt x="10" y="19"/>
                    </a:lnTo>
                    <a:lnTo>
                      <a:pt x="9" y="19"/>
                    </a:lnTo>
                    <a:lnTo>
                      <a:pt x="12" y="11"/>
                    </a:lnTo>
                    <a:lnTo>
                      <a:pt x="11" y="4"/>
                    </a:lnTo>
                    <a:lnTo>
                      <a:pt x="7" y="0"/>
                    </a:lnTo>
                    <a:lnTo>
                      <a:pt x="1" y="1"/>
                    </a:lnTo>
                    <a:lnTo>
                      <a:pt x="0" y="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4" name="Freeform 317"/>
              <p:cNvSpPr>
                <a:spLocks noChangeArrowheads="1"/>
              </p:cNvSpPr>
              <p:nvPr/>
            </p:nvSpPr>
            <p:spPr bwMode="auto">
              <a:xfrm>
                <a:off x="963" y="222"/>
                <a:ext cx="25" cy="15"/>
              </a:xfrm>
              <a:custGeom>
                <a:avLst/>
                <a:gdLst/>
                <a:ahLst/>
                <a:cxnLst>
                  <a:cxn ang="0">
                    <a:pos x="9" y="11"/>
                  </a:cxn>
                  <a:cxn ang="0">
                    <a:pos x="14" y="0"/>
                  </a:cxn>
                  <a:cxn ang="0">
                    <a:pos x="11" y="3"/>
                  </a:cxn>
                  <a:cxn ang="0">
                    <a:pos x="8" y="5"/>
                  </a:cxn>
                  <a:cxn ang="0">
                    <a:pos x="4" y="8"/>
                  </a:cxn>
                  <a:cxn ang="0">
                    <a:pos x="0" y="12"/>
                  </a:cxn>
                  <a:cxn ang="0">
                    <a:pos x="10" y="30"/>
                  </a:cxn>
                  <a:cxn ang="0">
                    <a:pos x="12" y="28"/>
                  </a:cxn>
                  <a:cxn ang="0">
                    <a:pos x="14" y="25"/>
                  </a:cxn>
                  <a:cxn ang="0">
                    <a:pos x="17" y="24"/>
                  </a:cxn>
                  <a:cxn ang="0">
                    <a:pos x="20" y="21"/>
                  </a:cxn>
                  <a:cxn ang="0">
                    <a:pos x="25" y="11"/>
                  </a:cxn>
                  <a:cxn ang="0">
                    <a:pos x="20" y="21"/>
                  </a:cxn>
                  <a:cxn ang="0">
                    <a:pos x="24" y="15"/>
                  </a:cxn>
                  <a:cxn ang="0">
                    <a:pos x="24" y="6"/>
                  </a:cxn>
                  <a:cxn ang="0">
                    <a:pos x="20" y="0"/>
                  </a:cxn>
                  <a:cxn ang="0">
                    <a:pos x="14" y="0"/>
                  </a:cxn>
                  <a:cxn ang="0">
                    <a:pos x="9" y="11"/>
                  </a:cxn>
                </a:cxnLst>
                <a:rect l="0" t="0" r="r" b="b"/>
                <a:pathLst>
                  <a:path w="25" h="30">
                    <a:moveTo>
                      <a:pt x="9" y="11"/>
                    </a:moveTo>
                    <a:lnTo>
                      <a:pt x="14" y="0"/>
                    </a:lnTo>
                    <a:lnTo>
                      <a:pt x="11" y="3"/>
                    </a:lnTo>
                    <a:lnTo>
                      <a:pt x="8" y="5"/>
                    </a:lnTo>
                    <a:lnTo>
                      <a:pt x="4" y="8"/>
                    </a:lnTo>
                    <a:lnTo>
                      <a:pt x="0" y="12"/>
                    </a:lnTo>
                    <a:lnTo>
                      <a:pt x="10" y="30"/>
                    </a:lnTo>
                    <a:lnTo>
                      <a:pt x="12" y="28"/>
                    </a:lnTo>
                    <a:lnTo>
                      <a:pt x="14" y="25"/>
                    </a:lnTo>
                    <a:lnTo>
                      <a:pt x="17" y="24"/>
                    </a:lnTo>
                    <a:lnTo>
                      <a:pt x="20" y="21"/>
                    </a:lnTo>
                    <a:lnTo>
                      <a:pt x="25" y="11"/>
                    </a:lnTo>
                    <a:lnTo>
                      <a:pt x="20" y="21"/>
                    </a:lnTo>
                    <a:lnTo>
                      <a:pt x="24" y="15"/>
                    </a:lnTo>
                    <a:lnTo>
                      <a:pt x="24" y="6"/>
                    </a:lnTo>
                    <a:lnTo>
                      <a:pt x="20" y="0"/>
                    </a:lnTo>
                    <a:lnTo>
                      <a:pt x="14" y="0"/>
                    </a:lnTo>
                    <a:lnTo>
                      <a:pt x="9" y="1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5" name="Freeform 318"/>
              <p:cNvSpPr>
                <a:spLocks noChangeArrowheads="1"/>
              </p:cNvSpPr>
              <p:nvPr/>
            </p:nvSpPr>
            <p:spPr bwMode="auto">
              <a:xfrm>
                <a:off x="972" y="140"/>
                <a:ext cx="42" cy="87"/>
              </a:xfrm>
              <a:custGeom>
                <a:avLst/>
                <a:gdLst/>
                <a:ahLst/>
                <a:cxnLst>
                  <a:cxn ang="0">
                    <a:pos x="36" y="0"/>
                  </a:cxn>
                  <a:cxn ang="0">
                    <a:pos x="28" y="4"/>
                  </a:cxn>
                  <a:cxn ang="0">
                    <a:pos x="18" y="33"/>
                  </a:cxn>
                  <a:cxn ang="0">
                    <a:pos x="10" y="77"/>
                  </a:cxn>
                  <a:cxn ang="0">
                    <a:pos x="3" y="127"/>
                  </a:cxn>
                  <a:cxn ang="0">
                    <a:pos x="0" y="175"/>
                  </a:cxn>
                  <a:cxn ang="0">
                    <a:pos x="16" y="175"/>
                  </a:cxn>
                  <a:cxn ang="0">
                    <a:pos x="19" y="130"/>
                  </a:cxn>
                  <a:cxn ang="0">
                    <a:pos x="26" y="80"/>
                  </a:cxn>
                  <a:cxn ang="0">
                    <a:pos x="34" y="39"/>
                  </a:cxn>
                  <a:cxn ang="0">
                    <a:pos x="40" y="19"/>
                  </a:cxn>
                  <a:cxn ang="0">
                    <a:pos x="32" y="23"/>
                  </a:cxn>
                  <a:cxn ang="0">
                    <a:pos x="40" y="19"/>
                  </a:cxn>
                  <a:cxn ang="0">
                    <a:pos x="42" y="10"/>
                  </a:cxn>
                  <a:cxn ang="0">
                    <a:pos x="39" y="3"/>
                  </a:cxn>
                  <a:cxn ang="0">
                    <a:pos x="33" y="0"/>
                  </a:cxn>
                  <a:cxn ang="0">
                    <a:pos x="28" y="4"/>
                  </a:cxn>
                  <a:cxn ang="0">
                    <a:pos x="36" y="0"/>
                  </a:cxn>
                </a:cxnLst>
                <a:rect l="0" t="0" r="r" b="b"/>
                <a:pathLst>
                  <a:path w="42" h="175">
                    <a:moveTo>
                      <a:pt x="36" y="0"/>
                    </a:moveTo>
                    <a:lnTo>
                      <a:pt x="28" y="4"/>
                    </a:lnTo>
                    <a:lnTo>
                      <a:pt x="18" y="33"/>
                    </a:lnTo>
                    <a:lnTo>
                      <a:pt x="10" y="77"/>
                    </a:lnTo>
                    <a:lnTo>
                      <a:pt x="3" y="127"/>
                    </a:lnTo>
                    <a:lnTo>
                      <a:pt x="0" y="175"/>
                    </a:lnTo>
                    <a:lnTo>
                      <a:pt x="16" y="175"/>
                    </a:lnTo>
                    <a:lnTo>
                      <a:pt x="19" y="130"/>
                    </a:lnTo>
                    <a:lnTo>
                      <a:pt x="26" y="80"/>
                    </a:lnTo>
                    <a:lnTo>
                      <a:pt x="34" y="39"/>
                    </a:lnTo>
                    <a:lnTo>
                      <a:pt x="40" y="19"/>
                    </a:lnTo>
                    <a:lnTo>
                      <a:pt x="32" y="23"/>
                    </a:lnTo>
                    <a:lnTo>
                      <a:pt x="40" y="19"/>
                    </a:lnTo>
                    <a:lnTo>
                      <a:pt x="42" y="10"/>
                    </a:lnTo>
                    <a:lnTo>
                      <a:pt x="39" y="3"/>
                    </a:lnTo>
                    <a:lnTo>
                      <a:pt x="33" y="0"/>
                    </a:lnTo>
                    <a:lnTo>
                      <a:pt x="28" y="4"/>
                    </a:lnTo>
                    <a:lnTo>
                      <a:pt x="36"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6" name="Freeform 319"/>
              <p:cNvSpPr>
                <a:spLocks noChangeArrowheads="1"/>
              </p:cNvSpPr>
              <p:nvPr/>
            </p:nvSpPr>
            <p:spPr bwMode="auto">
              <a:xfrm>
                <a:off x="1004" y="140"/>
                <a:ext cx="74" cy="31"/>
              </a:xfrm>
              <a:custGeom>
                <a:avLst/>
                <a:gdLst/>
                <a:ahLst/>
                <a:cxnLst>
                  <a:cxn ang="0">
                    <a:pos x="71" y="44"/>
                  </a:cxn>
                  <a:cxn ang="0">
                    <a:pos x="70" y="44"/>
                  </a:cxn>
                  <a:cxn ang="0">
                    <a:pos x="65" y="38"/>
                  </a:cxn>
                  <a:cxn ang="0">
                    <a:pos x="60" y="33"/>
                  </a:cxn>
                  <a:cxn ang="0">
                    <a:pos x="54" y="29"/>
                  </a:cxn>
                  <a:cxn ang="0">
                    <a:pos x="46" y="23"/>
                  </a:cxn>
                  <a:cxn ang="0">
                    <a:pos x="36" y="19"/>
                  </a:cxn>
                  <a:cxn ang="0">
                    <a:pos x="27" y="13"/>
                  </a:cxn>
                  <a:cxn ang="0">
                    <a:pos x="16" y="7"/>
                  </a:cxn>
                  <a:cxn ang="0">
                    <a:pos x="4" y="0"/>
                  </a:cxn>
                  <a:cxn ang="0">
                    <a:pos x="0" y="23"/>
                  </a:cxn>
                  <a:cxn ang="0">
                    <a:pos x="12" y="28"/>
                  </a:cxn>
                  <a:cxn ang="0">
                    <a:pos x="21" y="33"/>
                  </a:cxn>
                  <a:cxn ang="0">
                    <a:pos x="32" y="39"/>
                  </a:cxn>
                  <a:cxn ang="0">
                    <a:pos x="40" y="44"/>
                  </a:cxn>
                  <a:cxn ang="0">
                    <a:pos x="46" y="49"/>
                  </a:cxn>
                  <a:cxn ang="0">
                    <a:pos x="52" y="54"/>
                  </a:cxn>
                  <a:cxn ang="0">
                    <a:pos x="57" y="58"/>
                  </a:cxn>
                  <a:cxn ang="0">
                    <a:pos x="60" y="61"/>
                  </a:cxn>
                  <a:cxn ang="0">
                    <a:pos x="59" y="61"/>
                  </a:cxn>
                  <a:cxn ang="0">
                    <a:pos x="60" y="61"/>
                  </a:cxn>
                  <a:cxn ang="0">
                    <a:pos x="66" y="63"/>
                  </a:cxn>
                  <a:cxn ang="0">
                    <a:pos x="71" y="58"/>
                  </a:cxn>
                  <a:cxn ang="0">
                    <a:pos x="74" y="51"/>
                  </a:cxn>
                  <a:cxn ang="0">
                    <a:pos x="70" y="44"/>
                  </a:cxn>
                  <a:cxn ang="0">
                    <a:pos x="71" y="44"/>
                  </a:cxn>
                </a:cxnLst>
                <a:rect l="0" t="0" r="r" b="b"/>
                <a:pathLst>
                  <a:path w="74" h="63">
                    <a:moveTo>
                      <a:pt x="71" y="44"/>
                    </a:moveTo>
                    <a:lnTo>
                      <a:pt x="70" y="44"/>
                    </a:lnTo>
                    <a:lnTo>
                      <a:pt x="65" y="38"/>
                    </a:lnTo>
                    <a:lnTo>
                      <a:pt x="60" y="33"/>
                    </a:lnTo>
                    <a:lnTo>
                      <a:pt x="54" y="29"/>
                    </a:lnTo>
                    <a:lnTo>
                      <a:pt x="46" y="23"/>
                    </a:lnTo>
                    <a:lnTo>
                      <a:pt x="36" y="19"/>
                    </a:lnTo>
                    <a:lnTo>
                      <a:pt x="27" y="13"/>
                    </a:lnTo>
                    <a:lnTo>
                      <a:pt x="16" y="7"/>
                    </a:lnTo>
                    <a:lnTo>
                      <a:pt x="4" y="0"/>
                    </a:lnTo>
                    <a:lnTo>
                      <a:pt x="0" y="23"/>
                    </a:lnTo>
                    <a:lnTo>
                      <a:pt x="12" y="28"/>
                    </a:lnTo>
                    <a:lnTo>
                      <a:pt x="21" y="33"/>
                    </a:lnTo>
                    <a:lnTo>
                      <a:pt x="32" y="39"/>
                    </a:lnTo>
                    <a:lnTo>
                      <a:pt x="40" y="44"/>
                    </a:lnTo>
                    <a:lnTo>
                      <a:pt x="46" y="49"/>
                    </a:lnTo>
                    <a:lnTo>
                      <a:pt x="52" y="54"/>
                    </a:lnTo>
                    <a:lnTo>
                      <a:pt x="57" y="58"/>
                    </a:lnTo>
                    <a:lnTo>
                      <a:pt x="60" y="61"/>
                    </a:lnTo>
                    <a:lnTo>
                      <a:pt x="59" y="61"/>
                    </a:lnTo>
                    <a:lnTo>
                      <a:pt x="60" y="61"/>
                    </a:lnTo>
                    <a:lnTo>
                      <a:pt x="66" y="63"/>
                    </a:lnTo>
                    <a:lnTo>
                      <a:pt x="71" y="58"/>
                    </a:lnTo>
                    <a:lnTo>
                      <a:pt x="74" y="51"/>
                    </a:lnTo>
                    <a:lnTo>
                      <a:pt x="70" y="44"/>
                    </a:lnTo>
                    <a:lnTo>
                      <a:pt x="71" y="4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7" name="Freeform 320"/>
              <p:cNvSpPr>
                <a:spLocks noChangeArrowheads="1"/>
              </p:cNvSpPr>
              <p:nvPr/>
            </p:nvSpPr>
            <p:spPr bwMode="auto">
              <a:xfrm>
                <a:off x="1062" y="162"/>
                <a:ext cx="17" cy="10"/>
              </a:xfrm>
              <a:custGeom>
                <a:avLst/>
                <a:gdLst/>
                <a:ahLst/>
                <a:cxnLst>
                  <a:cxn ang="0">
                    <a:pos x="0" y="8"/>
                  </a:cxn>
                  <a:cxn ang="0">
                    <a:pos x="14" y="1"/>
                  </a:cxn>
                  <a:cxn ang="0">
                    <a:pos x="13" y="0"/>
                  </a:cxn>
                  <a:cxn ang="0">
                    <a:pos x="1" y="17"/>
                  </a:cxn>
                  <a:cxn ang="0">
                    <a:pos x="2" y="19"/>
                  </a:cxn>
                  <a:cxn ang="0">
                    <a:pos x="17" y="11"/>
                  </a:cxn>
                  <a:cxn ang="0">
                    <a:pos x="3" y="17"/>
                  </a:cxn>
                  <a:cxn ang="0">
                    <a:pos x="8" y="20"/>
                  </a:cxn>
                  <a:cxn ang="0">
                    <a:pos x="13" y="16"/>
                  </a:cxn>
                  <a:cxn ang="0">
                    <a:pos x="16" y="10"/>
                  </a:cxn>
                  <a:cxn ang="0">
                    <a:pos x="13" y="3"/>
                  </a:cxn>
                  <a:cxn ang="0">
                    <a:pos x="0" y="8"/>
                  </a:cxn>
                </a:cxnLst>
                <a:rect l="0" t="0" r="r" b="b"/>
                <a:pathLst>
                  <a:path w="17" h="20">
                    <a:moveTo>
                      <a:pt x="0" y="8"/>
                    </a:moveTo>
                    <a:lnTo>
                      <a:pt x="14" y="1"/>
                    </a:lnTo>
                    <a:lnTo>
                      <a:pt x="13" y="0"/>
                    </a:lnTo>
                    <a:lnTo>
                      <a:pt x="1" y="17"/>
                    </a:lnTo>
                    <a:lnTo>
                      <a:pt x="2" y="19"/>
                    </a:lnTo>
                    <a:lnTo>
                      <a:pt x="17" y="11"/>
                    </a:lnTo>
                    <a:lnTo>
                      <a:pt x="3" y="17"/>
                    </a:lnTo>
                    <a:lnTo>
                      <a:pt x="8" y="20"/>
                    </a:lnTo>
                    <a:lnTo>
                      <a:pt x="13" y="16"/>
                    </a:lnTo>
                    <a:lnTo>
                      <a:pt x="16" y="10"/>
                    </a:lnTo>
                    <a:lnTo>
                      <a:pt x="13" y="3"/>
                    </a:lnTo>
                    <a:lnTo>
                      <a:pt x="0" y="8"/>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8" name="Freeform 321"/>
              <p:cNvSpPr>
                <a:spLocks noChangeArrowheads="1"/>
              </p:cNvSpPr>
              <p:nvPr/>
            </p:nvSpPr>
            <p:spPr bwMode="auto">
              <a:xfrm>
                <a:off x="1062" y="126"/>
                <a:ext cx="27" cy="42"/>
              </a:xfrm>
              <a:custGeom>
                <a:avLst/>
                <a:gdLst/>
                <a:ahLst/>
                <a:cxnLst>
                  <a:cxn ang="0">
                    <a:pos x="17" y="24"/>
                  </a:cxn>
                  <a:cxn ang="0">
                    <a:pos x="10" y="10"/>
                  </a:cxn>
                  <a:cxn ang="0">
                    <a:pos x="0" y="80"/>
                  </a:cxn>
                  <a:cxn ang="0">
                    <a:pos x="17" y="83"/>
                  </a:cxn>
                  <a:cxn ang="0">
                    <a:pos x="27" y="13"/>
                  </a:cxn>
                  <a:cxn ang="0">
                    <a:pos x="21" y="0"/>
                  </a:cxn>
                  <a:cxn ang="0">
                    <a:pos x="27" y="13"/>
                  </a:cxn>
                  <a:cxn ang="0">
                    <a:pos x="25" y="5"/>
                  </a:cxn>
                  <a:cxn ang="0">
                    <a:pos x="20" y="0"/>
                  </a:cxn>
                  <a:cxn ang="0">
                    <a:pos x="13" y="3"/>
                  </a:cxn>
                  <a:cxn ang="0">
                    <a:pos x="10" y="10"/>
                  </a:cxn>
                  <a:cxn ang="0">
                    <a:pos x="17" y="24"/>
                  </a:cxn>
                </a:cxnLst>
                <a:rect l="0" t="0" r="r" b="b"/>
                <a:pathLst>
                  <a:path w="27" h="83">
                    <a:moveTo>
                      <a:pt x="17" y="24"/>
                    </a:moveTo>
                    <a:lnTo>
                      <a:pt x="10" y="10"/>
                    </a:lnTo>
                    <a:lnTo>
                      <a:pt x="0" y="80"/>
                    </a:lnTo>
                    <a:lnTo>
                      <a:pt x="17" y="83"/>
                    </a:lnTo>
                    <a:lnTo>
                      <a:pt x="27" y="13"/>
                    </a:lnTo>
                    <a:lnTo>
                      <a:pt x="21" y="0"/>
                    </a:lnTo>
                    <a:lnTo>
                      <a:pt x="27" y="13"/>
                    </a:lnTo>
                    <a:lnTo>
                      <a:pt x="25" y="5"/>
                    </a:lnTo>
                    <a:lnTo>
                      <a:pt x="20" y="0"/>
                    </a:lnTo>
                    <a:lnTo>
                      <a:pt x="13" y="3"/>
                    </a:lnTo>
                    <a:lnTo>
                      <a:pt x="10" y="10"/>
                    </a:lnTo>
                    <a:lnTo>
                      <a:pt x="17" y="2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9" name="Freeform 322"/>
              <p:cNvSpPr>
                <a:spLocks noChangeArrowheads="1"/>
              </p:cNvSpPr>
              <p:nvPr/>
            </p:nvSpPr>
            <p:spPr bwMode="auto">
              <a:xfrm>
                <a:off x="1069" y="125"/>
                <a:ext cx="14" cy="13"/>
              </a:xfrm>
              <a:custGeom>
                <a:avLst/>
                <a:gdLst/>
                <a:ahLst/>
                <a:cxnLst>
                  <a:cxn ang="0">
                    <a:pos x="7" y="23"/>
                  </a:cxn>
                  <a:cxn ang="0">
                    <a:pos x="5" y="23"/>
                  </a:cxn>
                  <a:cxn ang="0">
                    <a:pos x="10" y="25"/>
                  </a:cxn>
                  <a:cxn ang="0">
                    <a:pos x="14" y="1"/>
                  </a:cxn>
                  <a:cxn ang="0">
                    <a:pos x="10" y="0"/>
                  </a:cxn>
                  <a:cxn ang="0">
                    <a:pos x="7" y="0"/>
                  </a:cxn>
                  <a:cxn ang="0">
                    <a:pos x="10" y="0"/>
                  </a:cxn>
                  <a:cxn ang="0">
                    <a:pos x="3" y="1"/>
                  </a:cxn>
                  <a:cxn ang="0">
                    <a:pos x="0" y="9"/>
                  </a:cxn>
                  <a:cxn ang="0">
                    <a:pos x="0" y="17"/>
                  </a:cxn>
                  <a:cxn ang="0">
                    <a:pos x="5" y="23"/>
                  </a:cxn>
                  <a:cxn ang="0">
                    <a:pos x="7" y="23"/>
                  </a:cxn>
                </a:cxnLst>
                <a:rect l="0" t="0" r="r" b="b"/>
                <a:pathLst>
                  <a:path w="14" h="25">
                    <a:moveTo>
                      <a:pt x="7" y="23"/>
                    </a:moveTo>
                    <a:lnTo>
                      <a:pt x="5" y="23"/>
                    </a:lnTo>
                    <a:lnTo>
                      <a:pt x="10" y="25"/>
                    </a:lnTo>
                    <a:lnTo>
                      <a:pt x="14" y="1"/>
                    </a:lnTo>
                    <a:lnTo>
                      <a:pt x="10" y="0"/>
                    </a:lnTo>
                    <a:lnTo>
                      <a:pt x="7" y="0"/>
                    </a:lnTo>
                    <a:lnTo>
                      <a:pt x="10" y="0"/>
                    </a:lnTo>
                    <a:lnTo>
                      <a:pt x="3" y="1"/>
                    </a:lnTo>
                    <a:lnTo>
                      <a:pt x="0" y="9"/>
                    </a:lnTo>
                    <a:lnTo>
                      <a:pt x="0" y="17"/>
                    </a:lnTo>
                    <a:lnTo>
                      <a:pt x="5" y="23"/>
                    </a:lnTo>
                    <a:lnTo>
                      <a:pt x="7" y="2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0" name="Freeform 323"/>
              <p:cNvSpPr>
                <a:spLocks noChangeArrowheads="1"/>
              </p:cNvSpPr>
              <p:nvPr/>
            </p:nvSpPr>
            <p:spPr bwMode="auto">
              <a:xfrm>
                <a:off x="1058" y="125"/>
                <a:ext cx="18" cy="13"/>
              </a:xfrm>
              <a:custGeom>
                <a:avLst/>
                <a:gdLst/>
                <a:ahLst/>
                <a:cxnLst>
                  <a:cxn ang="0">
                    <a:pos x="9" y="25"/>
                  </a:cxn>
                  <a:cxn ang="0">
                    <a:pos x="7" y="25"/>
                  </a:cxn>
                  <a:cxn ang="0">
                    <a:pos x="18" y="23"/>
                  </a:cxn>
                  <a:cxn ang="0">
                    <a:pos x="18" y="0"/>
                  </a:cxn>
                  <a:cxn ang="0">
                    <a:pos x="7" y="1"/>
                  </a:cxn>
                  <a:cxn ang="0">
                    <a:pos x="5" y="1"/>
                  </a:cxn>
                  <a:cxn ang="0">
                    <a:pos x="7" y="1"/>
                  </a:cxn>
                  <a:cxn ang="0">
                    <a:pos x="1" y="4"/>
                  </a:cxn>
                  <a:cxn ang="0">
                    <a:pos x="0" y="13"/>
                  </a:cxn>
                  <a:cxn ang="0">
                    <a:pos x="1" y="20"/>
                  </a:cxn>
                  <a:cxn ang="0">
                    <a:pos x="7" y="25"/>
                  </a:cxn>
                  <a:cxn ang="0">
                    <a:pos x="9" y="25"/>
                  </a:cxn>
                </a:cxnLst>
                <a:rect l="0" t="0" r="r" b="b"/>
                <a:pathLst>
                  <a:path w="18" h="25">
                    <a:moveTo>
                      <a:pt x="9" y="25"/>
                    </a:moveTo>
                    <a:lnTo>
                      <a:pt x="7" y="25"/>
                    </a:lnTo>
                    <a:lnTo>
                      <a:pt x="18" y="23"/>
                    </a:lnTo>
                    <a:lnTo>
                      <a:pt x="18" y="0"/>
                    </a:lnTo>
                    <a:lnTo>
                      <a:pt x="7" y="1"/>
                    </a:lnTo>
                    <a:lnTo>
                      <a:pt x="5" y="1"/>
                    </a:lnTo>
                    <a:lnTo>
                      <a:pt x="7" y="1"/>
                    </a:lnTo>
                    <a:lnTo>
                      <a:pt x="1" y="4"/>
                    </a:lnTo>
                    <a:lnTo>
                      <a:pt x="0" y="13"/>
                    </a:lnTo>
                    <a:lnTo>
                      <a:pt x="1" y="20"/>
                    </a:lnTo>
                    <a:lnTo>
                      <a:pt x="7" y="25"/>
                    </a:lnTo>
                    <a:lnTo>
                      <a:pt x="9" y="25"/>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1" name="Freeform 324"/>
              <p:cNvSpPr>
                <a:spLocks noChangeArrowheads="1"/>
              </p:cNvSpPr>
              <p:nvPr/>
            </p:nvSpPr>
            <p:spPr bwMode="auto">
              <a:xfrm>
                <a:off x="968" y="90"/>
                <a:ext cx="99" cy="48"/>
              </a:xfrm>
              <a:custGeom>
                <a:avLst/>
                <a:gdLst/>
                <a:ahLst/>
                <a:cxnLst>
                  <a:cxn ang="0">
                    <a:pos x="0" y="12"/>
                  </a:cxn>
                  <a:cxn ang="0">
                    <a:pos x="3" y="21"/>
                  </a:cxn>
                  <a:cxn ang="0">
                    <a:pos x="15" y="35"/>
                  </a:cxn>
                  <a:cxn ang="0">
                    <a:pos x="29" y="50"/>
                  </a:cxn>
                  <a:cxn ang="0">
                    <a:pos x="43" y="63"/>
                  </a:cxn>
                  <a:cxn ang="0">
                    <a:pos x="56" y="75"/>
                  </a:cxn>
                  <a:cxn ang="0">
                    <a:pos x="70" y="83"/>
                  </a:cxn>
                  <a:cxn ang="0">
                    <a:pos x="81" y="91"/>
                  </a:cxn>
                  <a:cxn ang="0">
                    <a:pos x="91" y="97"/>
                  </a:cxn>
                  <a:cxn ang="0">
                    <a:pos x="99" y="97"/>
                  </a:cxn>
                  <a:cxn ang="0">
                    <a:pos x="95" y="73"/>
                  </a:cxn>
                  <a:cxn ang="0">
                    <a:pos x="93" y="73"/>
                  </a:cxn>
                  <a:cxn ang="0">
                    <a:pos x="87" y="70"/>
                  </a:cxn>
                  <a:cxn ang="0">
                    <a:pos x="76" y="63"/>
                  </a:cxn>
                  <a:cxn ang="0">
                    <a:pos x="64" y="54"/>
                  </a:cxn>
                  <a:cxn ang="0">
                    <a:pos x="51" y="43"/>
                  </a:cxn>
                  <a:cxn ang="0">
                    <a:pos x="37" y="30"/>
                  </a:cxn>
                  <a:cxn ang="0">
                    <a:pos x="25" y="18"/>
                  </a:cxn>
                  <a:cxn ang="0">
                    <a:pos x="13" y="3"/>
                  </a:cxn>
                  <a:cxn ang="0">
                    <a:pos x="16" y="12"/>
                  </a:cxn>
                  <a:cxn ang="0">
                    <a:pos x="13" y="3"/>
                  </a:cxn>
                  <a:cxn ang="0">
                    <a:pos x="7" y="0"/>
                  </a:cxn>
                  <a:cxn ang="0">
                    <a:pos x="2" y="5"/>
                  </a:cxn>
                  <a:cxn ang="0">
                    <a:pos x="0" y="14"/>
                  </a:cxn>
                  <a:cxn ang="0">
                    <a:pos x="3" y="21"/>
                  </a:cxn>
                  <a:cxn ang="0">
                    <a:pos x="0" y="12"/>
                  </a:cxn>
                </a:cxnLst>
                <a:rect l="0" t="0" r="r" b="b"/>
                <a:pathLst>
                  <a:path w="99" h="97">
                    <a:moveTo>
                      <a:pt x="0" y="12"/>
                    </a:moveTo>
                    <a:lnTo>
                      <a:pt x="3" y="21"/>
                    </a:lnTo>
                    <a:lnTo>
                      <a:pt x="15" y="35"/>
                    </a:lnTo>
                    <a:lnTo>
                      <a:pt x="29" y="50"/>
                    </a:lnTo>
                    <a:lnTo>
                      <a:pt x="43" y="63"/>
                    </a:lnTo>
                    <a:lnTo>
                      <a:pt x="56" y="75"/>
                    </a:lnTo>
                    <a:lnTo>
                      <a:pt x="70" y="83"/>
                    </a:lnTo>
                    <a:lnTo>
                      <a:pt x="81" y="91"/>
                    </a:lnTo>
                    <a:lnTo>
                      <a:pt x="91" y="97"/>
                    </a:lnTo>
                    <a:lnTo>
                      <a:pt x="99" y="97"/>
                    </a:lnTo>
                    <a:lnTo>
                      <a:pt x="95" y="73"/>
                    </a:lnTo>
                    <a:lnTo>
                      <a:pt x="93" y="73"/>
                    </a:lnTo>
                    <a:lnTo>
                      <a:pt x="87" y="70"/>
                    </a:lnTo>
                    <a:lnTo>
                      <a:pt x="76" y="63"/>
                    </a:lnTo>
                    <a:lnTo>
                      <a:pt x="64" y="54"/>
                    </a:lnTo>
                    <a:lnTo>
                      <a:pt x="51" y="43"/>
                    </a:lnTo>
                    <a:lnTo>
                      <a:pt x="37" y="30"/>
                    </a:lnTo>
                    <a:lnTo>
                      <a:pt x="25" y="18"/>
                    </a:lnTo>
                    <a:lnTo>
                      <a:pt x="13" y="3"/>
                    </a:lnTo>
                    <a:lnTo>
                      <a:pt x="16" y="12"/>
                    </a:lnTo>
                    <a:lnTo>
                      <a:pt x="13" y="3"/>
                    </a:lnTo>
                    <a:lnTo>
                      <a:pt x="7" y="0"/>
                    </a:lnTo>
                    <a:lnTo>
                      <a:pt x="2" y="5"/>
                    </a:lnTo>
                    <a:lnTo>
                      <a:pt x="0" y="14"/>
                    </a:lnTo>
                    <a:lnTo>
                      <a:pt x="3" y="21"/>
                    </a:lnTo>
                    <a:lnTo>
                      <a:pt x="0" y="1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2" name="Freeform 325"/>
              <p:cNvSpPr>
                <a:spLocks noChangeArrowheads="1"/>
              </p:cNvSpPr>
              <p:nvPr/>
            </p:nvSpPr>
            <p:spPr bwMode="auto">
              <a:xfrm>
                <a:off x="968" y="85"/>
                <a:ext cx="16" cy="11"/>
              </a:xfrm>
              <a:custGeom>
                <a:avLst/>
                <a:gdLst/>
                <a:ahLst/>
                <a:cxnLst>
                  <a:cxn ang="0">
                    <a:pos x="4" y="3"/>
                  </a:cxn>
                  <a:cxn ang="0">
                    <a:pos x="0" y="11"/>
                  </a:cxn>
                  <a:cxn ang="0">
                    <a:pos x="0" y="20"/>
                  </a:cxn>
                  <a:cxn ang="0">
                    <a:pos x="16" y="20"/>
                  </a:cxn>
                  <a:cxn ang="0">
                    <a:pos x="16" y="11"/>
                  </a:cxn>
                  <a:cxn ang="0">
                    <a:pos x="12" y="20"/>
                  </a:cxn>
                  <a:cxn ang="0">
                    <a:pos x="16" y="11"/>
                  </a:cxn>
                  <a:cxn ang="0">
                    <a:pos x="14" y="3"/>
                  </a:cxn>
                  <a:cxn ang="0">
                    <a:pos x="8" y="0"/>
                  </a:cxn>
                  <a:cxn ang="0">
                    <a:pos x="3" y="3"/>
                  </a:cxn>
                  <a:cxn ang="0">
                    <a:pos x="0" y="11"/>
                  </a:cxn>
                  <a:cxn ang="0">
                    <a:pos x="4" y="3"/>
                  </a:cxn>
                </a:cxnLst>
                <a:rect l="0" t="0" r="r" b="b"/>
                <a:pathLst>
                  <a:path w="16" h="20">
                    <a:moveTo>
                      <a:pt x="4" y="3"/>
                    </a:moveTo>
                    <a:lnTo>
                      <a:pt x="0" y="11"/>
                    </a:lnTo>
                    <a:lnTo>
                      <a:pt x="0" y="20"/>
                    </a:lnTo>
                    <a:lnTo>
                      <a:pt x="16" y="20"/>
                    </a:lnTo>
                    <a:lnTo>
                      <a:pt x="16" y="11"/>
                    </a:lnTo>
                    <a:lnTo>
                      <a:pt x="12" y="20"/>
                    </a:lnTo>
                    <a:lnTo>
                      <a:pt x="16" y="11"/>
                    </a:lnTo>
                    <a:lnTo>
                      <a:pt x="14" y="3"/>
                    </a:lnTo>
                    <a:lnTo>
                      <a:pt x="8" y="0"/>
                    </a:lnTo>
                    <a:lnTo>
                      <a:pt x="3" y="3"/>
                    </a:lnTo>
                    <a:lnTo>
                      <a:pt x="0" y="11"/>
                    </a:lnTo>
                    <a:lnTo>
                      <a:pt x="4" y="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3" name="Freeform 326"/>
              <p:cNvSpPr>
                <a:spLocks noChangeArrowheads="1"/>
              </p:cNvSpPr>
              <p:nvPr/>
            </p:nvSpPr>
            <p:spPr bwMode="auto">
              <a:xfrm>
                <a:off x="972" y="0"/>
                <a:ext cx="331" cy="96"/>
              </a:xfrm>
              <a:custGeom>
                <a:avLst/>
                <a:gdLst/>
                <a:ahLst/>
                <a:cxnLst>
                  <a:cxn ang="0">
                    <a:pos x="323" y="2"/>
                  </a:cxn>
                  <a:cxn ang="0">
                    <a:pos x="323" y="2"/>
                  </a:cxn>
                  <a:cxn ang="0">
                    <a:pos x="298" y="0"/>
                  </a:cxn>
                  <a:cxn ang="0">
                    <a:pos x="272" y="3"/>
                  </a:cxn>
                  <a:cxn ang="0">
                    <a:pos x="246" y="9"/>
                  </a:cxn>
                  <a:cxn ang="0">
                    <a:pos x="220" y="16"/>
                  </a:cxn>
                  <a:cxn ang="0">
                    <a:pos x="195" y="27"/>
                  </a:cxn>
                  <a:cxn ang="0">
                    <a:pos x="171" y="40"/>
                  </a:cxn>
                  <a:cxn ang="0">
                    <a:pos x="148" y="53"/>
                  </a:cxn>
                  <a:cxn ang="0">
                    <a:pos x="126" y="66"/>
                  </a:cxn>
                  <a:cxn ang="0">
                    <a:pos x="104" y="82"/>
                  </a:cxn>
                  <a:cxn ang="0">
                    <a:pos x="84" y="96"/>
                  </a:cxn>
                  <a:cxn ang="0">
                    <a:pos x="65" y="111"/>
                  </a:cxn>
                  <a:cxn ang="0">
                    <a:pos x="48" y="126"/>
                  </a:cxn>
                  <a:cxn ang="0">
                    <a:pos x="33" y="140"/>
                  </a:cxn>
                  <a:cxn ang="0">
                    <a:pos x="20" y="152"/>
                  </a:cxn>
                  <a:cxn ang="0">
                    <a:pos x="9" y="165"/>
                  </a:cxn>
                  <a:cxn ang="0">
                    <a:pos x="0" y="174"/>
                  </a:cxn>
                  <a:cxn ang="0">
                    <a:pos x="8" y="191"/>
                  </a:cxn>
                  <a:cxn ang="0">
                    <a:pos x="17" y="182"/>
                  </a:cxn>
                  <a:cxn ang="0">
                    <a:pos x="28" y="172"/>
                  </a:cxn>
                  <a:cxn ang="0">
                    <a:pos x="41" y="161"/>
                  </a:cxn>
                  <a:cxn ang="0">
                    <a:pos x="56" y="146"/>
                  </a:cxn>
                  <a:cxn ang="0">
                    <a:pos x="73" y="131"/>
                  </a:cxn>
                  <a:cxn ang="0">
                    <a:pos x="90" y="117"/>
                  </a:cxn>
                  <a:cxn ang="0">
                    <a:pos x="111" y="102"/>
                  </a:cxn>
                  <a:cxn ang="0">
                    <a:pos x="132" y="86"/>
                  </a:cxn>
                  <a:cxn ang="0">
                    <a:pos x="154" y="73"/>
                  </a:cxn>
                  <a:cxn ang="0">
                    <a:pos x="175" y="60"/>
                  </a:cxn>
                  <a:cxn ang="0">
                    <a:pos x="199" y="50"/>
                  </a:cxn>
                  <a:cxn ang="0">
                    <a:pos x="223" y="40"/>
                  </a:cxn>
                  <a:cxn ang="0">
                    <a:pos x="248" y="32"/>
                  </a:cxn>
                  <a:cxn ang="0">
                    <a:pos x="272" y="27"/>
                  </a:cxn>
                  <a:cxn ang="0">
                    <a:pos x="298" y="24"/>
                  </a:cxn>
                  <a:cxn ang="0">
                    <a:pos x="323" y="25"/>
                  </a:cxn>
                  <a:cxn ang="0">
                    <a:pos x="329" y="21"/>
                  </a:cxn>
                  <a:cxn ang="0">
                    <a:pos x="331" y="13"/>
                  </a:cxn>
                  <a:cxn ang="0">
                    <a:pos x="329" y="5"/>
                  </a:cxn>
                  <a:cxn ang="0">
                    <a:pos x="323" y="2"/>
                  </a:cxn>
                </a:cxnLst>
                <a:rect l="0" t="0" r="r" b="b"/>
                <a:pathLst>
                  <a:path w="331" h="191">
                    <a:moveTo>
                      <a:pt x="323" y="2"/>
                    </a:moveTo>
                    <a:lnTo>
                      <a:pt x="323" y="2"/>
                    </a:lnTo>
                    <a:lnTo>
                      <a:pt x="298" y="0"/>
                    </a:lnTo>
                    <a:lnTo>
                      <a:pt x="272" y="3"/>
                    </a:lnTo>
                    <a:lnTo>
                      <a:pt x="246" y="9"/>
                    </a:lnTo>
                    <a:lnTo>
                      <a:pt x="220" y="16"/>
                    </a:lnTo>
                    <a:lnTo>
                      <a:pt x="195" y="27"/>
                    </a:lnTo>
                    <a:lnTo>
                      <a:pt x="171" y="40"/>
                    </a:lnTo>
                    <a:lnTo>
                      <a:pt x="148" y="53"/>
                    </a:lnTo>
                    <a:lnTo>
                      <a:pt x="126" y="66"/>
                    </a:lnTo>
                    <a:lnTo>
                      <a:pt x="104" y="82"/>
                    </a:lnTo>
                    <a:lnTo>
                      <a:pt x="84" y="96"/>
                    </a:lnTo>
                    <a:lnTo>
                      <a:pt x="65" y="111"/>
                    </a:lnTo>
                    <a:lnTo>
                      <a:pt x="48" y="126"/>
                    </a:lnTo>
                    <a:lnTo>
                      <a:pt x="33" y="140"/>
                    </a:lnTo>
                    <a:lnTo>
                      <a:pt x="20" y="152"/>
                    </a:lnTo>
                    <a:lnTo>
                      <a:pt x="9" y="165"/>
                    </a:lnTo>
                    <a:lnTo>
                      <a:pt x="0" y="174"/>
                    </a:lnTo>
                    <a:lnTo>
                      <a:pt x="8" y="191"/>
                    </a:lnTo>
                    <a:lnTo>
                      <a:pt x="17" y="182"/>
                    </a:lnTo>
                    <a:lnTo>
                      <a:pt x="28" y="172"/>
                    </a:lnTo>
                    <a:lnTo>
                      <a:pt x="41" y="161"/>
                    </a:lnTo>
                    <a:lnTo>
                      <a:pt x="56" y="146"/>
                    </a:lnTo>
                    <a:lnTo>
                      <a:pt x="73" y="131"/>
                    </a:lnTo>
                    <a:lnTo>
                      <a:pt x="90" y="117"/>
                    </a:lnTo>
                    <a:lnTo>
                      <a:pt x="111" y="102"/>
                    </a:lnTo>
                    <a:lnTo>
                      <a:pt x="132" y="86"/>
                    </a:lnTo>
                    <a:lnTo>
                      <a:pt x="154" y="73"/>
                    </a:lnTo>
                    <a:lnTo>
                      <a:pt x="175" y="60"/>
                    </a:lnTo>
                    <a:lnTo>
                      <a:pt x="199" y="50"/>
                    </a:lnTo>
                    <a:lnTo>
                      <a:pt x="223" y="40"/>
                    </a:lnTo>
                    <a:lnTo>
                      <a:pt x="248" y="32"/>
                    </a:lnTo>
                    <a:lnTo>
                      <a:pt x="272" y="27"/>
                    </a:lnTo>
                    <a:lnTo>
                      <a:pt x="298" y="24"/>
                    </a:lnTo>
                    <a:lnTo>
                      <a:pt x="323" y="25"/>
                    </a:lnTo>
                    <a:lnTo>
                      <a:pt x="329" y="21"/>
                    </a:lnTo>
                    <a:lnTo>
                      <a:pt x="331" y="13"/>
                    </a:lnTo>
                    <a:lnTo>
                      <a:pt x="329" y="5"/>
                    </a:lnTo>
                    <a:lnTo>
                      <a:pt x="323" y="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4" name="Freeform 327"/>
              <p:cNvSpPr>
                <a:spLocks noChangeArrowheads="1"/>
              </p:cNvSpPr>
              <p:nvPr/>
            </p:nvSpPr>
            <p:spPr bwMode="auto">
              <a:xfrm>
                <a:off x="1295" y="1"/>
                <a:ext cx="47" cy="71"/>
              </a:xfrm>
              <a:custGeom>
                <a:avLst/>
                <a:gdLst/>
                <a:ahLst/>
                <a:cxnLst>
                  <a:cxn ang="0">
                    <a:pos x="47" y="129"/>
                  </a:cxn>
                  <a:cxn ang="0">
                    <a:pos x="47" y="131"/>
                  </a:cxn>
                  <a:cxn ang="0">
                    <a:pos x="45" y="112"/>
                  </a:cxn>
                  <a:cxn ang="0">
                    <a:pos x="42" y="92"/>
                  </a:cxn>
                  <a:cxn ang="0">
                    <a:pos x="39" y="71"/>
                  </a:cxn>
                  <a:cxn ang="0">
                    <a:pos x="36" y="51"/>
                  </a:cxn>
                  <a:cxn ang="0">
                    <a:pos x="30" y="32"/>
                  </a:cxn>
                  <a:cxn ang="0">
                    <a:pos x="23" y="17"/>
                  </a:cxn>
                  <a:cxn ang="0">
                    <a:pos x="14" y="6"/>
                  </a:cxn>
                  <a:cxn ang="0">
                    <a:pos x="0" y="0"/>
                  </a:cxn>
                  <a:cxn ang="0">
                    <a:pos x="0" y="23"/>
                  </a:cxn>
                  <a:cxn ang="0">
                    <a:pos x="5" y="26"/>
                  </a:cxn>
                  <a:cxn ang="0">
                    <a:pos x="10" y="32"/>
                  </a:cxn>
                  <a:cxn ang="0">
                    <a:pos x="16" y="44"/>
                  </a:cxn>
                  <a:cxn ang="0">
                    <a:pos x="20" y="57"/>
                  </a:cxn>
                  <a:cxn ang="0">
                    <a:pos x="23" y="74"/>
                  </a:cxn>
                  <a:cxn ang="0">
                    <a:pos x="26" y="94"/>
                  </a:cxn>
                  <a:cxn ang="0">
                    <a:pos x="29" y="115"/>
                  </a:cxn>
                  <a:cxn ang="0">
                    <a:pos x="31" y="134"/>
                  </a:cxn>
                  <a:cxn ang="0">
                    <a:pos x="31" y="135"/>
                  </a:cxn>
                  <a:cxn ang="0">
                    <a:pos x="31" y="134"/>
                  </a:cxn>
                  <a:cxn ang="0">
                    <a:pos x="34" y="141"/>
                  </a:cxn>
                  <a:cxn ang="0">
                    <a:pos x="40" y="143"/>
                  </a:cxn>
                  <a:cxn ang="0">
                    <a:pos x="45" y="140"/>
                  </a:cxn>
                  <a:cxn ang="0">
                    <a:pos x="47" y="131"/>
                  </a:cxn>
                  <a:cxn ang="0">
                    <a:pos x="47" y="129"/>
                  </a:cxn>
                </a:cxnLst>
                <a:rect l="0" t="0" r="r" b="b"/>
                <a:pathLst>
                  <a:path w="47" h="143">
                    <a:moveTo>
                      <a:pt x="47" y="129"/>
                    </a:moveTo>
                    <a:lnTo>
                      <a:pt x="47" y="131"/>
                    </a:lnTo>
                    <a:lnTo>
                      <a:pt x="45" y="112"/>
                    </a:lnTo>
                    <a:lnTo>
                      <a:pt x="42" y="92"/>
                    </a:lnTo>
                    <a:lnTo>
                      <a:pt x="39" y="71"/>
                    </a:lnTo>
                    <a:lnTo>
                      <a:pt x="36" y="51"/>
                    </a:lnTo>
                    <a:lnTo>
                      <a:pt x="30" y="32"/>
                    </a:lnTo>
                    <a:lnTo>
                      <a:pt x="23" y="17"/>
                    </a:lnTo>
                    <a:lnTo>
                      <a:pt x="14" y="6"/>
                    </a:lnTo>
                    <a:lnTo>
                      <a:pt x="0" y="0"/>
                    </a:lnTo>
                    <a:lnTo>
                      <a:pt x="0" y="23"/>
                    </a:lnTo>
                    <a:lnTo>
                      <a:pt x="5" y="26"/>
                    </a:lnTo>
                    <a:lnTo>
                      <a:pt x="10" y="32"/>
                    </a:lnTo>
                    <a:lnTo>
                      <a:pt x="16" y="44"/>
                    </a:lnTo>
                    <a:lnTo>
                      <a:pt x="20" y="57"/>
                    </a:lnTo>
                    <a:lnTo>
                      <a:pt x="23" y="74"/>
                    </a:lnTo>
                    <a:lnTo>
                      <a:pt x="26" y="94"/>
                    </a:lnTo>
                    <a:lnTo>
                      <a:pt x="29" y="115"/>
                    </a:lnTo>
                    <a:lnTo>
                      <a:pt x="31" y="134"/>
                    </a:lnTo>
                    <a:lnTo>
                      <a:pt x="31" y="135"/>
                    </a:lnTo>
                    <a:lnTo>
                      <a:pt x="31" y="134"/>
                    </a:lnTo>
                    <a:lnTo>
                      <a:pt x="34" y="141"/>
                    </a:lnTo>
                    <a:lnTo>
                      <a:pt x="40" y="143"/>
                    </a:lnTo>
                    <a:lnTo>
                      <a:pt x="45" y="140"/>
                    </a:lnTo>
                    <a:lnTo>
                      <a:pt x="47" y="131"/>
                    </a:lnTo>
                    <a:lnTo>
                      <a:pt x="47" y="12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5" name="Freeform 328"/>
              <p:cNvSpPr>
                <a:spLocks noChangeArrowheads="1"/>
              </p:cNvSpPr>
              <p:nvPr/>
            </p:nvSpPr>
            <p:spPr bwMode="auto">
              <a:xfrm>
                <a:off x="1326" y="66"/>
                <a:ext cx="18" cy="11"/>
              </a:xfrm>
              <a:custGeom>
                <a:avLst/>
                <a:gdLst/>
                <a:ahLst/>
                <a:cxnLst>
                  <a:cxn ang="0">
                    <a:pos x="15" y="21"/>
                  </a:cxn>
                  <a:cxn ang="0">
                    <a:pos x="18" y="9"/>
                  </a:cxn>
                  <a:cxn ang="0">
                    <a:pos x="16" y="0"/>
                  </a:cxn>
                  <a:cxn ang="0">
                    <a:pos x="0" y="6"/>
                  </a:cxn>
                  <a:cxn ang="0">
                    <a:pos x="2" y="15"/>
                  </a:cxn>
                  <a:cxn ang="0">
                    <a:pos x="5" y="3"/>
                  </a:cxn>
                  <a:cxn ang="0">
                    <a:pos x="2" y="15"/>
                  </a:cxn>
                  <a:cxn ang="0">
                    <a:pos x="6" y="22"/>
                  </a:cxn>
                  <a:cxn ang="0">
                    <a:pos x="12" y="22"/>
                  </a:cxn>
                  <a:cxn ang="0">
                    <a:pos x="17" y="18"/>
                  </a:cxn>
                  <a:cxn ang="0">
                    <a:pos x="18" y="9"/>
                  </a:cxn>
                  <a:cxn ang="0">
                    <a:pos x="15" y="21"/>
                  </a:cxn>
                </a:cxnLst>
                <a:rect l="0" t="0" r="r" b="b"/>
                <a:pathLst>
                  <a:path w="18" h="22">
                    <a:moveTo>
                      <a:pt x="15" y="21"/>
                    </a:moveTo>
                    <a:lnTo>
                      <a:pt x="18" y="9"/>
                    </a:lnTo>
                    <a:lnTo>
                      <a:pt x="16" y="0"/>
                    </a:lnTo>
                    <a:lnTo>
                      <a:pt x="0" y="6"/>
                    </a:lnTo>
                    <a:lnTo>
                      <a:pt x="2" y="15"/>
                    </a:lnTo>
                    <a:lnTo>
                      <a:pt x="5" y="3"/>
                    </a:lnTo>
                    <a:lnTo>
                      <a:pt x="2" y="15"/>
                    </a:lnTo>
                    <a:lnTo>
                      <a:pt x="6" y="22"/>
                    </a:lnTo>
                    <a:lnTo>
                      <a:pt x="12" y="22"/>
                    </a:lnTo>
                    <a:lnTo>
                      <a:pt x="17" y="18"/>
                    </a:lnTo>
                    <a:lnTo>
                      <a:pt x="18" y="9"/>
                    </a:lnTo>
                    <a:lnTo>
                      <a:pt x="15" y="2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6" name="Freeform 329"/>
              <p:cNvSpPr>
                <a:spLocks noChangeArrowheads="1"/>
              </p:cNvSpPr>
              <p:nvPr/>
            </p:nvSpPr>
            <p:spPr bwMode="auto">
              <a:xfrm>
                <a:off x="1181" y="67"/>
                <a:ext cx="160" cy="53"/>
              </a:xfrm>
              <a:custGeom>
                <a:avLst/>
                <a:gdLst/>
                <a:ahLst/>
                <a:cxnLst>
                  <a:cxn ang="0">
                    <a:pos x="17" y="94"/>
                  </a:cxn>
                  <a:cxn ang="0">
                    <a:pos x="2" y="102"/>
                  </a:cxn>
                  <a:cxn ang="0">
                    <a:pos x="16" y="105"/>
                  </a:cxn>
                  <a:cxn ang="0">
                    <a:pos x="30" y="101"/>
                  </a:cxn>
                  <a:cxn ang="0">
                    <a:pos x="49" y="92"/>
                  </a:cxn>
                  <a:cxn ang="0">
                    <a:pos x="72" y="82"/>
                  </a:cxn>
                  <a:cxn ang="0">
                    <a:pos x="97" y="67"/>
                  </a:cxn>
                  <a:cxn ang="0">
                    <a:pos x="121" y="53"/>
                  </a:cxn>
                  <a:cxn ang="0">
                    <a:pos x="143" y="37"/>
                  </a:cxn>
                  <a:cxn ang="0">
                    <a:pos x="160" y="18"/>
                  </a:cxn>
                  <a:cxn ang="0">
                    <a:pos x="150" y="0"/>
                  </a:cxn>
                  <a:cxn ang="0">
                    <a:pos x="135" y="16"/>
                  </a:cxn>
                  <a:cxn ang="0">
                    <a:pos x="115" y="32"/>
                  </a:cxn>
                  <a:cxn ang="0">
                    <a:pos x="91" y="47"/>
                  </a:cxn>
                  <a:cxn ang="0">
                    <a:pos x="68" y="59"/>
                  </a:cxn>
                  <a:cxn ang="0">
                    <a:pos x="45" y="69"/>
                  </a:cxn>
                  <a:cxn ang="0">
                    <a:pos x="26" y="77"/>
                  </a:cxn>
                  <a:cxn ang="0">
                    <a:pos x="14" y="82"/>
                  </a:cxn>
                  <a:cxn ang="0">
                    <a:pos x="15" y="85"/>
                  </a:cxn>
                  <a:cxn ang="0">
                    <a:pos x="0" y="94"/>
                  </a:cxn>
                  <a:cxn ang="0">
                    <a:pos x="14" y="86"/>
                  </a:cxn>
                  <a:cxn ang="0">
                    <a:pos x="8" y="83"/>
                  </a:cxn>
                  <a:cxn ang="0">
                    <a:pos x="4" y="86"/>
                  </a:cxn>
                  <a:cxn ang="0">
                    <a:pos x="1" y="94"/>
                  </a:cxn>
                  <a:cxn ang="0">
                    <a:pos x="3" y="101"/>
                  </a:cxn>
                  <a:cxn ang="0">
                    <a:pos x="17" y="94"/>
                  </a:cxn>
                </a:cxnLst>
                <a:rect l="0" t="0" r="r" b="b"/>
                <a:pathLst>
                  <a:path w="160" h="105">
                    <a:moveTo>
                      <a:pt x="17" y="94"/>
                    </a:moveTo>
                    <a:lnTo>
                      <a:pt x="2" y="102"/>
                    </a:lnTo>
                    <a:lnTo>
                      <a:pt x="16" y="105"/>
                    </a:lnTo>
                    <a:lnTo>
                      <a:pt x="30" y="101"/>
                    </a:lnTo>
                    <a:lnTo>
                      <a:pt x="49" y="92"/>
                    </a:lnTo>
                    <a:lnTo>
                      <a:pt x="72" y="82"/>
                    </a:lnTo>
                    <a:lnTo>
                      <a:pt x="97" y="67"/>
                    </a:lnTo>
                    <a:lnTo>
                      <a:pt x="121" y="53"/>
                    </a:lnTo>
                    <a:lnTo>
                      <a:pt x="143" y="37"/>
                    </a:lnTo>
                    <a:lnTo>
                      <a:pt x="160" y="18"/>
                    </a:lnTo>
                    <a:lnTo>
                      <a:pt x="150" y="0"/>
                    </a:lnTo>
                    <a:lnTo>
                      <a:pt x="135" y="16"/>
                    </a:lnTo>
                    <a:lnTo>
                      <a:pt x="115" y="32"/>
                    </a:lnTo>
                    <a:lnTo>
                      <a:pt x="91" y="47"/>
                    </a:lnTo>
                    <a:lnTo>
                      <a:pt x="68" y="59"/>
                    </a:lnTo>
                    <a:lnTo>
                      <a:pt x="45" y="69"/>
                    </a:lnTo>
                    <a:lnTo>
                      <a:pt x="26" y="77"/>
                    </a:lnTo>
                    <a:lnTo>
                      <a:pt x="14" y="82"/>
                    </a:lnTo>
                    <a:lnTo>
                      <a:pt x="15" y="85"/>
                    </a:lnTo>
                    <a:lnTo>
                      <a:pt x="0" y="94"/>
                    </a:lnTo>
                    <a:lnTo>
                      <a:pt x="14" y="86"/>
                    </a:lnTo>
                    <a:lnTo>
                      <a:pt x="8" y="83"/>
                    </a:lnTo>
                    <a:lnTo>
                      <a:pt x="4" y="86"/>
                    </a:lnTo>
                    <a:lnTo>
                      <a:pt x="1" y="94"/>
                    </a:lnTo>
                    <a:lnTo>
                      <a:pt x="3" y="101"/>
                    </a:lnTo>
                    <a:lnTo>
                      <a:pt x="17" y="9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7" name="Freeform 330"/>
              <p:cNvSpPr>
                <a:spLocks noChangeArrowheads="1"/>
              </p:cNvSpPr>
              <p:nvPr/>
            </p:nvSpPr>
            <p:spPr bwMode="auto">
              <a:xfrm>
                <a:off x="1181" y="114"/>
                <a:ext cx="17" cy="7"/>
              </a:xfrm>
              <a:custGeom>
                <a:avLst/>
                <a:gdLst/>
                <a:ahLst/>
                <a:cxnLst>
                  <a:cxn ang="0">
                    <a:pos x="17" y="7"/>
                  </a:cxn>
                  <a:cxn ang="0">
                    <a:pos x="17" y="4"/>
                  </a:cxn>
                  <a:cxn ang="0">
                    <a:pos x="17" y="0"/>
                  </a:cxn>
                  <a:cxn ang="0">
                    <a:pos x="0" y="0"/>
                  </a:cxn>
                  <a:cxn ang="0">
                    <a:pos x="0" y="4"/>
                  </a:cxn>
                  <a:cxn ang="0">
                    <a:pos x="0" y="1"/>
                  </a:cxn>
                  <a:cxn ang="0">
                    <a:pos x="0" y="4"/>
                  </a:cxn>
                  <a:cxn ang="0">
                    <a:pos x="3" y="13"/>
                  </a:cxn>
                  <a:cxn ang="0">
                    <a:pos x="8" y="14"/>
                  </a:cxn>
                  <a:cxn ang="0">
                    <a:pos x="15" y="13"/>
                  </a:cxn>
                  <a:cxn ang="0">
                    <a:pos x="17" y="4"/>
                  </a:cxn>
                  <a:cxn ang="0">
                    <a:pos x="17" y="7"/>
                  </a:cxn>
                </a:cxnLst>
                <a:rect l="0" t="0" r="r" b="b"/>
                <a:pathLst>
                  <a:path w="17" h="14">
                    <a:moveTo>
                      <a:pt x="17" y="7"/>
                    </a:moveTo>
                    <a:lnTo>
                      <a:pt x="17" y="4"/>
                    </a:lnTo>
                    <a:lnTo>
                      <a:pt x="17" y="0"/>
                    </a:lnTo>
                    <a:lnTo>
                      <a:pt x="0" y="0"/>
                    </a:lnTo>
                    <a:lnTo>
                      <a:pt x="0" y="4"/>
                    </a:lnTo>
                    <a:lnTo>
                      <a:pt x="0" y="1"/>
                    </a:lnTo>
                    <a:lnTo>
                      <a:pt x="0" y="4"/>
                    </a:lnTo>
                    <a:lnTo>
                      <a:pt x="3" y="13"/>
                    </a:lnTo>
                    <a:lnTo>
                      <a:pt x="8" y="14"/>
                    </a:lnTo>
                    <a:lnTo>
                      <a:pt x="15" y="13"/>
                    </a:lnTo>
                    <a:lnTo>
                      <a:pt x="17" y="4"/>
                    </a:lnTo>
                    <a:lnTo>
                      <a:pt x="17" y="7"/>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8" name="Freeform 331"/>
              <p:cNvSpPr>
                <a:spLocks noChangeArrowheads="1"/>
              </p:cNvSpPr>
              <p:nvPr/>
            </p:nvSpPr>
            <p:spPr bwMode="auto">
              <a:xfrm>
                <a:off x="1155" y="114"/>
                <a:ext cx="43" cy="75"/>
              </a:xfrm>
              <a:custGeom>
                <a:avLst/>
                <a:gdLst/>
                <a:ahLst/>
                <a:cxnLst>
                  <a:cxn ang="0">
                    <a:pos x="16" y="143"/>
                  </a:cxn>
                  <a:cxn ang="0">
                    <a:pos x="16" y="143"/>
                  </a:cxn>
                  <a:cxn ang="0">
                    <a:pos x="43" y="6"/>
                  </a:cxn>
                  <a:cxn ang="0">
                    <a:pos x="26" y="0"/>
                  </a:cxn>
                  <a:cxn ang="0">
                    <a:pos x="0" y="137"/>
                  </a:cxn>
                  <a:cxn ang="0">
                    <a:pos x="1" y="146"/>
                  </a:cxn>
                  <a:cxn ang="0">
                    <a:pos x="7" y="150"/>
                  </a:cxn>
                  <a:cxn ang="0">
                    <a:pos x="12" y="150"/>
                  </a:cxn>
                  <a:cxn ang="0">
                    <a:pos x="16" y="143"/>
                  </a:cxn>
                </a:cxnLst>
                <a:rect l="0" t="0" r="r" b="b"/>
                <a:pathLst>
                  <a:path w="43" h="150">
                    <a:moveTo>
                      <a:pt x="16" y="143"/>
                    </a:moveTo>
                    <a:lnTo>
                      <a:pt x="16" y="143"/>
                    </a:lnTo>
                    <a:lnTo>
                      <a:pt x="43" y="6"/>
                    </a:lnTo>
                    <a:lnTo>
                      <a:pt x="26" y="0"/>
                    </a:lnTo>
                    <a:lnTo>
                      <a:pt x="0" y="137"/>
                    </a:lnTo>
                    <a:lnTo>
                      <a:pt x="1" y="146"/>
                    </a:lnTo>
                    <a:lnTo>
                      <a:pt x="7" y="150"/>
                    </a:lnTo>
                    <a:lnTo>
                      <a:pt x="12" y="150"/>
                    </a:lnTo>
                    <a:lnTo>
                      <a:pt x="16" y="14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9" name="Freeform 332"/>
              <p:cNvSpPr>
                <a:spLocks noChangeArrowheads="1"/>
              </p:cNvSpPr>
              <p:nvPr/>
            </p:nvSpPr>
            <p:spPr bwMode="auto">
              <a:xfrm>
                <a:off x="1154" y="181"/>
                <a:ext cx="17" cy="11"/>
              </a:xfrm>
              <a:custGeom>
                <a:avLst/>
                <a:gdLst/>
                <a:ahLst/>
                <a:cxnLst>
                  <a:cxn ang="0">
                    <a:pos x="8" y="0"/>
                  </a:cxn>
                  <a:cxn ang="0">
                    <a:pos x="16" y="15"/>
                  </a:cxn>
                  <a:cxn ang="0">
                    <a:pos x="17" y="11"/>
                  </a:cxn>
                  <a:cxn ang="0">
                    <a:pos x="1" y="5"/>
                  </a:cxn>
                  <a:cxn ang="0">
                    <a:pos x="0" y="9"/>
                  </a:cxn>
                  <a:cxn ang="0">
                    <a:pos x="8" y="24"/>
                  </a:cxn>
                  <a:cxn ang="0">
                    <a:pos x="1" y="9"/>
                  </a:cxn>
                  <a:cxn ang="0">
                    <a:pos x="2" y="18"/>
                  </a:cxn>
                  <a:cxn ang="0">
                    <a:pos x="7" y="22"/>
                  </a:cxn>
                  <a:cxn ang="0">
                    <a:pos x="12" y="21"/>
                  </a:cxn>
                  <a:cxn ang="0">
                    <a:pos x="15" y="15"/>
                  </a:cxn>
                  <a:cxn ang="0">
                    <a:pos x="8" y="0"/>
                  </a:cxn>
                </a:cxnLst>
                <a:rect l="0" t="0" r="r" b="b"/>
                <a:pathLst>
                  <a:path w="17" h="24">
                    <a:moveTo>
                      <a:pt x="8" y="0"/>
                    </a:moveTo>
                    <a:lnTo>
                      <a:pt x="16" y="15"/>
                    </a:lnTo>
                    <a:lnTo>
                      <a:pt x="17" y="11"/>
                    </a:lnTo>
                    <a:lnTo>
                      <a:pt x="1" y="5"/>
                    </a:lnTo>
                    <a:lnTo>
                      <a:pt x="0" y="9"/>
                    </a:lnTo>
                    <a:lnTo>
                      <a:pt x="8" y="24"/>
                    </a:lnTo>
                    <a:lnTo>
                      <a:pt x="1" y="9"/>
                    </a:lnTo>
                    <a:lnTo>
                      <a:pt x="2" y="18"/>
                    </a:lnTo>
                    <a:lnTo>
                      <a:pt x="7" y="22"/>
                    </a:lnTo>
                    <a:lnTo>
                      <a:pt x="12" y="21"/>
                    </a:lnTo>
                    <a:lnTo>
                      <a:pt x="15" y="15"/>
                    </a:lnTo>
                    <a:lnTo>
                      <a:pt x="8"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0" name="Freeform 333"/>
              <p:cNvSpPr>
                <a:spLocks noChangeArrowheads="1"/>
              </p:cNvSpPr>
              <p:nvPr/>
            </p:nvSpPr>
            <p:spPr bwMode="auto">
              <a:xfrm>
                <a:off x="1162" y="181"/>
                <a:ext cx="117" cy="27"/>
              </a:xfrm>
              <a:custGeom>
                <a:avLst/>
                <a:gdLst/>
                <a:ahLst/>
                <a:cxnLst>
                  <a:cxn ang="0">
                    <a:pos x="109" y="31"/>
                  </a:cxn>
                  <a:cxn ang="0">
                    <a:pos x="114" y="34"/>
                  </a:cxn>
                  <a:cxn ang="0">
                    <a:pos x="104" y="22"/>
                  </a:cxn>
                  <a:cxn ang="0">
                    <a:pos x="91" y="15"/>
                  </a:cxn>
                  <a:cxn ang="0">
                    <a:pos x="77" y="8"/>
                  </a:cxn>
                  <a:cxn ang="0">
                    <a:pos x="63" y="5"/>
                  </a:cxn>
                  <a:cxn ang="0">
                    <a:pos x="47" y="2"/>
                  </a:cxn>
                  <a:cxn ang="0">
                    <a:pos x="30" y="0"/>
                  </a:cxn>
                  <a:cxn ang="0">
                    <a:pos x="15" y="0"/>
                  </a:cxn>
                  <a:cxn ang="0">
                    <a:pos x="0" y="0"/>
                  </a:cxn>
                  <a:cxn ang="0">
                    <a:pos x="0" y="24"/>
                  </a:cxn>
                  <a:cxn ang="0">
                    <a:pos x="15" y="24"/>
                  </a:cxn>
                  <a:cxn ang="0">
                    <a:pos x="30" y="24"/>
                  </a:cxn>
                  <a:cxn ang="0">
                    <a:pos x="47" y="25"/>
                  </a:cxn>
                  <a:cxn ang="0">
                    <a:pos x="61" y="28"/>
                  </a:cxn>
                  <a:cxn ang="0">
                    <a:pos x="75" y="31"/>
                  </a:cxn>
                  <a:cxn ang="0">
                    <a:pos x="87" y="35"/>
                  </a:cxn>
                  <a:cxn ang="0">
                    <a:pos x="96" y="43"/>
                  </a:cxn>
                  <a:cxn ang="0">
                    <a:pos x="104" y="51"/>
                  </a:cxn>
                  <a:cxn ang="0">
                    <a:pos x="109" y="54"/>
                  </a:cxn>
                  <a:cxn ang="0">
                    <a:pos x="104" y="51"/>
                  </a:cxn>
                  <a:cxn ang="0">
                    <a:pos x="110" y="53"/>
                  </a:cxn>
                  <a:cxn ang="0">
                    <a:pos x="115" y="49"/>
                  </a:cxn>
                  <a:cxn ang="0">
                    <a:pos x="117" y="41"/>
                  </a:cxn>
                  <a:cxn ang="0">
                    <a:pos x="114" y="34"/>
                  </a:cxn>
                  <a:cxn ang="0">
                    <a:pos x="109" y="31"/>
                  </a:cxn>
                </a:cxnLst>
                <a:rect l="0" t="0" r="r" b="b"/>
                <a:pathLst>
                  <a:path w="117" h="54">
                    <a:moveTo>
                      <a:pt x="109" y="31"/>
                    </a:moveTo>
                    <a:lnTo>
                      <a:pt x="114" y="34"/>
                    </a:lnTo>
                    <a:lnTo>
                      <a:pt x="104" y="22"/>
                    </a:lnTo>
                    <a:lnTo>
                      <a:pt x="91" y="15"/>
                    </a:lnTo>
                    <a:lnTo>
                      <a:pt x="77" y="8"/>
                    </a:lnTo>
                    <a:lnTo>
                      <a:pt x="63" y="5"/>
                    </a:lnTo>
                    <a:lnTo>
                      <a:pt x="47" y="2"/>
                    </a:lnTo>
                    <a:lnTo>
                      <a:pt x="30" y="0"/>
                    </a:lnTo>
                    <a:lnTo>
                      <a:pt x="15" y="0"/>
                    </a:lnTo>
                    <a:lnTo>
                      <a:pt x="0" y="0"/>
                    </a:lnTo>
                    <a:lnTo>
                      <a:pt x="0" y="24"/>
                    </a:lnTo>
                    <a:lnTo>
                      <a:pt x="15" y="24"/>
                    </a:lnTo>
                    <a:lnTo>
                      <a:pt x="30" y="24"/>
                    </a:lnTo>
                    <a:lnTo>
                      <a:pt x="47" y="25"/>
                    </a:lnTo>
                    <a:lnTo>
                      <a:pt x="61" y="28"/>
                    </a:lnTo>
                    <a:lnTo>
                      <a:pt x="75" y="31"/>
                    </a:lnTo>
                    <a:lnTo>
                      <a:pt x="87" y="35"/>
                    </a:lnTo>
                    <a:lnTo>
                      <a:pt x="96" y="43"/>
                    </a:lnTo>
                    <a:lnTo>
                      <a:pt x="104" y="51"/>
                    </a:lnTo>
                    <a:lnTo>
                      <a:pt x="109" y="54"/>
                    </a:lnTo>
                    <a:lnTo>
                      <a:pt x="104" y="51"/>
                    </a:lnTo>
                    <a:lnTo>
                      <a:pt x="110" y="53"/>
                    </a:lnTo>
                    <a:lnTo>
                      <a:pt x="115" y="49"/>
                    </a:lnTo>
                    <a:lnTo>
                      <a:pt x="117" y="41"/>
                    </a:lnTo>
                    <a:lnTo>
                      <a:pt x="114" y="34"/>
                    </a:lnTo>
                    <a:lnTo>
                      <a:pt x="109" y="3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1" name="Freeform 334"/>
              <p:cNvSpPr>
                <a:spLocks noChangeArrowheads="1"/>
              </p:cNvSpPr>
              <p:nvPr/>
            </p:nvSpPr>
            <p:spPr bwMode="auto">
              <a:xfrm>
                <a:off x="1271" y="196"/>
                <a:ext cx="32" cy="12"/>
              </a:xfrm>
              <a:custGeom>
                <a:avLst/>
                <a:gdLst/>
                <a:ahLst/>
                <a:cxnLst>
                  <a:cxn ang="0">
                    <a:pos x="16" y="12"/>
                  </a:cxn>
                  <a:cxn ang="0">
                    <a:pos x="24" y="0"/>
                  </a:cxn>
                  <a:cxn ang="0">
                    <a:pos x="22" y="0"/>
                  </a:cxn>
                  <a:cxn ang="0">
                    <a:pos x="15" y="0"/>
                  </a:cxn>
                  <a:cxn ang="0">
                    <a:pos x="8" y="0"/>
                  </a:cxn>
                  <a:cxn ang="0">
                    <a:pos x="0" y="0"/>
                  </a:cxn>
                  <a:cxn ang="0">
                    <a:pos x="0" y="23"/>
                  </a:cxn>
                  <a:cxn ang="0">
                    <a:pos x="8" y="23"/>
                  </a:cxn>
                  <a:cxn ang="0">
                    <a:pos x="15" y="23"/>
                  </a:cxn>
                  <a:cxn ang="0">
                    <a:pos x="22" y="23"/>
                  </a:cxn>
                  <a:cxn ang="0">
                    <a:pos x="24" y="23"/>
                  </a:cxn>
                  <a:cxn ang="0">
                    <a:pos x="32" y="12"/>
                  </a:cxn>
                  <a:cxn ang="0">
                    <a:pos x="24" y="23"/>
                  </a:cxn>
                  <a:cxn ang="0">
                    <a:pos x="30" y="19"/>
                  </a:cxn>
                  <a:cxn ang="0">
                    <a:pos x="32" y="12"/>
                  </a:cxn>
                  <a:cxn ang="0">
                    <a:pos x="30" y="3"/>
                  </a:cxn>
                  <a:cxn ang="0">
                    <a:pos x="24" y="0"/>
                  </a:cxn>
                  <a:cxn ang="0">
                    <a:pos x="16" y="12"/>
                  </a:cxn>
                </a:cxnLst>
                <a:rect l="0" t="0" r="r" b="b"/>
                <a:pathLst>
                  <a:path w="32" h="23">
                    <a:moveTo>
                      <a:pt x="16" y="12"/>
                    </a:moveTo>
                    <a:lnTo>
                      <a:pt x="24" y="0"/>
                    </a:lnTo>
                    <a:lnTo>
                      <a:pt x="22" y="0"/>
                    </a:lnTo>
                    <a:lnTo>
                      <a:pt x="15" y="0"/>
                    </a:lnTo>
                    <a:lnTo>
                      <a:pt x="8" y="0"/>
                    </a:lnTo>
                    <a:lnTo>
                      <a:pt x="0" y="0"/>
                    </a:lnTo>
                    <a:lnTo>
                      <a:pt x="0" y="23"/>
                    </a:lnTo>
                    <a:lnTo>
                      <a:pt x="8" y="23"/>
                    </a:lnTo>
                    <a:lnTo>
                      <a:pt x="15" y="23"/>
                    </a:lnTo>
                    <a:lnTo>
                      <a:pt x="22" y="23"/>
                    </a:lnTo>
                    <a:lnTo>
                      <a:pt x="24" y="23"/>
                    </a:lnTo>
                    <a:lnTo>
                      <a:pt x="32" y="12"/>
                    </a:lnTo>
                    <a:lnTo>
                      <a:pt x="24" y="23"/>
                    </a:lnTo>
                    <a:lnTo>
                      <a:pt x="30" y="19"/>
                    </a:lnTo>
                    <a:lnTo>
                      <a:pt x="32" y="12"/>
                    </a:lnTo>
                    <a:lnTo>
                      <a:pt x="30" y="3"/>
                    </a:lnTo>
                    <a:lnTo>
                      <a:pt x="24" y="0"/>
                    </a:lnTo>
                    <a:lnTo>
                      <a:pt x="16" y="1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2" name="Freeform 335"/>
              <p:cNvSpPr>
                <a:spLocks noChangeArrowheads="1"/>
              </p:cNvSpPr>
              <p:nvPr/>
            </p:nvSpPr>
            <p:spPr bwMode="auto">
              <a:xfrm>
                <a:off x="1287" y="181"/>
                <a:ext cx="16" cy="21"/>
              </a:xfrm>
              <a:custGeom>
                <a:avLst/>
                <a:gdLst/>
                <a:ahLst/>
                <a:cxnLst>
                  <a:cxn ang="0">
                    <a:pos x="9" y="0"/>
                  </a:cxn>
                  <a:cxn ang="0">
                    <a:pos x="0" y="12"/>
                  </a:cxn>
                  <a:cxn ang="0">
                    <a:pos x="0" y="41"/>
                  </a:cxn>
                  <a:cxn ang="0">
                    <a:pos x="16" y="41"/>
                  </a:cxn>
                  <a:cxn ang="0">
                    <a:pos x="16" y="12"/>
                  </a:cxn>
                  <a:cxn ang="0">
                    <a:pos x="7" y="23"/>
                  </a:cxn>
                  <a:cxn ang="0">
                    <a:pos x="16" y="12"/>
                  </a:cxn>
                  <a:cxn ang="0">
                    <a:pos x="14" y="3"/>
                  </a:cxn>
                  <a:cxn ang="0">
                    <a:pos x="8" y="0"/>
                  </a:cxn>
                  <a:cxn ang="0">
                    <a:pos x="3" y="3"/>
                  </a:cxn>
                  <a:cxn ang="0">
                    <a:pos x="0" y="12"/>
                  </a:cxn>
                  <a:cxn ang="0">
                    <a:pos x="9" y="0"/>
                  </a:cxn>
                </a:cxnLst>
                <a:rect l="0" t="0" r="r" b="b"/>
                <a:pathLst>
                  <a:path w="16" h="41">
                    <a:moveTo>
                      <a:pt x="9" y="0"/>
                    </a:moveTo>
                    <a:lnTo>
                      <a:pt x="0" y="12"/>
                    </a:lnTo>
                    <a:lnTo>
                      <a:pt x="0" y="41"/>
                    </a:lnTo>
                    <a:lnTo>
                      <a:pt x="16" y="41"/>
                    </a:lnTo>
                    <a:lnTo>
                      <a:pt x="16" y="12"/>
                    </a:lnTo>
                    <a:lnTo>
                      <a:pt x="7" y="23"/>
                    </a:lnTo>
                    <a:lnTo>
                      <a:pt x="16" y="12"/>
                    </a:lnTo>
                    <a:lnTo>
                      <a:pt x="14" y="3"/>
                    </a:lnTo>
                    <a:lnTo>
                      <a:pt x="8" y="0"/>
                    </a:lnTo>
                    <a:lnTo>
                      <a:pt x="3" y="3"/>
                    </a:lnTo>
                    <a:lnTo>
                      <a:pt x="0" y="12"/>
                    </a:lnTo>
                    <a:lnTo>
                      <a:pt x="9"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3" name="Freeform 336"/>
              <p:cNvSpPr>
                <a:spLocks noChangeArrowheads="1"/>
              </p:cNvSpPr>
              <p:nvPr/>
            </p:nvSpPr>
            <p:spPr bwMode="auto">
              <a:xfrm>
                <a:off x="1294" y="181"/>
                <a:ext cx="205" cy="102"/>
              </a:xfrm>
              <a:custGeom>
                <a:avLst/>
                <a:gdLst/>
                <a:ahLst/>
                <a:cxnLst>
                  <a:cxn ang="0">
                    <a:pos x="196" y="180"/>
                  </a:cxn>
                  <a:cxn ang="0">
                    <a:pos x="204" y="192"/>
                  </a:cxn>
                  <a:cxn ang="0">
                    <a:pos x="205" y="154"/>
                  </a:cxn>
                  <a:cxn ang="0">
                    <a:pos x="204" y="122"/>
                  </a:cxn>
                  <a:cxn ang="0">
                    <a:pos x="201" y="95"/>
                  </a:cxn>
                  <a:cxn ang="0">
                    <a:pos x="195" y="70"/>
                  </a:cxn>
                  <a:cxn ang="0">
                    <a:pos x="189" y="52"/>
                  </a:cxn>
                  <a:cxn ang="0">
                    <a:pos x="180" y="36"/>
                  </a:cxn>
                  <a:cxn ang="0">
                    <a:pos x="168" y="26"/>
                  </a:cxn>
                  <a:cxn ang="0">
                    <a:pos x="156" y="17"/>
                  </a:cxn>
                  <a:cxn ang="0">
                    <a:pos x="142" y="13"/>
                  </a:cxn>
                  <a:cxn ang="0">
                    <a:pos x="125" y="10"/>
                  </a:cxn>
                  <a:cxn ang="0">
                    <a:pos x="109" y="9"/>
                  </a:cxn>
                  <a:cxn ang="0">
                    <a:pos x="91" y="9"/>
                  </a:cxn>
                  <a:cxn ang="0">
                    <a:pos x="71" y="7"/>
                  </a:cxn>
                  <a:cxn ang="0">
                    <a:pos x="50" y="6"/>
                  </a:cxn>
                  <a:cxn ang="0">
                    <a:pos x="27" y="4"/>
                  </a:cxn>
                  <a:cxn ang="0">
                    <a:pos x="2" y="0"/>
                  </a:cxn>
                  <a:cxn ang="0">
                    <a:pos x="0" y="23"/>
                  </a:cxn>
                  <a:cxn ang="0">
                    <a:pos x="27" y="28"/>
                  </a:cxn>
                  <a:cxn ang="0">
                    <a:pos x="50" y="29"/>
                  </a:cxn>
                  <a:cxn ang="0">
                    <a:pos x="71" y="30"/>
                  </a:cxn>
                  <a:cxn ang="0">
                    <a:pos x="91" y="32"/>
                  </a:cxn>
                  <a:cxn ang="0">
                    <a:pos x="109" y="32"/>
                  </a:cxn>
                  <a:cxn ang="0">
                    <a:pos x="125" y="33"/>
                  </a:cxn>
                  <a:cxn ang="0">
                    <a:pos x="140" y="36"/>
                  </a:cxn>
                  <a:cxn ang="0">
                    <a:pos x="152" y="41"/>
                  </a:cxn>
                  <a:cxn ang="0">
                    <a:pos x="162" y="47"/>
                  </a:cxn>
                  <a:cxn ang="0">
                    <a:pos x="170" y="54"/>
                  </a:cxn>
                  <a:cxn ang="0">
                    <a:pos x="175" y="64"/>
                  </a:cxn>
                  <a:cxn ang="0">
                    <a:pos x="181" y="79"/>
                  </a:cxn>
                  <a:cxn ang="0">
                    <a:pos x="185" y="97"/>
                  </a:cxn>
                  <a:cxn ang="0">
                    <a:pos x="188" y="122"/>
                  </a:cxn>
                  <a:cxn ang="0">
                    <a:pos x="189" y="154"/>
                  </a:cxn>
                  <a:cxn ang="0">
                    <a:pos x="188" y="192"/>
                  </a:cxn>
                  <a:cxn ang="0">
                    <a:pos x="196" y="204"/>
                  </a:cxn>
                  <a:cxn ang="0">
                    <a:pos x="188" y="192"/>
                  </a:cxn>
                  <a:cxn ang="0">
                    <a:pos x="191" y="201"/>
                  </a:cxn>
                  <a:cxn ang="0">
                    <a:pos x="196" y="202"/>
                  </a:cxn>
                  <a:cxn ang="0">
                    <a:pos x="202" y="201"/>
                  </a:cxn>
                  <a:cxn ang="0">
                    <a:pos x="204" y="192"/>
                  </a:cxn>
                  <a:cxn ang="0">
                    <a:pos x="196" y="180"/>
                  </a:cxn>
                </a:cxnLst>
                <a:rect l="0" t="0" r="r" b="b"/>
                <a:pathLst>
                  <a:path w="205" h="204">
                    <a:moveTo>
                      <a:pt x="196" y="180"/>
                    </a:moveTo>
                    <a:lnTo>
                      <a:pt x="204" y="192"/>
                    </a:lnTo>
                    <a:lnTo>
                      <a:pt x="205" y="154"/>
                    </a:lnTo>
                    <a:lnTo>
                      <a:pt x="204" y="122"/>
                    </a:lnTo>
                    <a:lnTo>
                      <a:pt x="201" y="95"/>
                    </a:lnTo>
                    <a:lnTo>
                      <a:pt x="195" y="70"/>
                    </a:lnTo>
                    <a:lnTo>
                      <a:pt x="189" y="52"/>
                    </a:lnTo>
                    <a:lnTo>
                      <a:pt x="180" y="36"/>
                    </a:lnTo>
                    <a:lnTo>
                      <a:pt x="168" y="26"/>
                    </a:lnTo>
                    <a:lnTo>
                      <a:pt x="156" y="17"/>
                    </a:lnTo>
                    <a:lnTo>
                      <a:pt x="142" y="13"/>
                    </a:lnTo>
                    <a:lnTo>
                      <a:pt x="125" y="10"/>
                    </a:lnTo>
                    <a:lnTo>
                      <a:pt x="109" y="9"/>
                    </a:lnTo>
                    <a:lnTo>
                      <a:pt x="91" y="9"/>
                    </a:lnTo>
                    <a:lnTo>
                      <a:pt x="71" y="7"/>
                    </a:lnTo>
                    <a:lnTo>
                      <a:pt x="50" y="6"/>
                    </a:lnTo>
                    <a:lnTo>
                      <a:pt x="27" y="4"/>
                    </a:lnTo>
                    <a:lnTo>
                      <a:pt x="2" y="0"/>
                    </a:lnTo>
                    <a:lnTo>
                      <a:pt x="0" y="23"/>
                    </a:lnTo>
                    <a:lnTo>
                      <a:pt x="27" y="28"/>
                    </a:lnTo>
                    <a:lnTo>
                      <a:pt x="50" y="29"/>
                    </a:lnTo>
                    <a:lnTo>
                      <a:pt x="71" y="30"/>
                    </a:lnTo>
                    <a:lnTo>
                      <a:pt x="91" y="32"/>
                    </a:lnTo>
                    <a:lnTo>
                      <a:pt x="109" y="32"/>
                    </a:lnTo>
                    <a:lnTo>
                      <a:pt x="125" y="33"/>
                    </a:lnTo>
                    <a:lnTo>
                      <a:pt x="140" y="36"/>
                    </a:lnTo>
                    <a:lnTo>
                      <a:pt x="152" y="41"/>
                    </a:lnTo>
                    <a:lnTo>
                      <a:pt x="162" y="47"/>
                    </a:lnTo>
                    <a:lnTo>
                      <a:pt x="170" y="54"/>
                    </a:lnTo>
                    <a:lnTo>
                      <a:pt x="175" y="64"/>
                    </a:lnTo>
                    <a:lnTo>
                      <a:pt x="181" y="79"/>
                    </a:lnTo>
                    <a:lnTo>
                      <a:pt x="185" y="97"/>
                    </a:lnTo>
                    <a:lnTo>
                      <a:pt x="188" y="122"/>
                    </a:lnTo>
                    <a:lnTo>
                      <a:pt x="189" y="154"/>
                    </a:lnTo>
                    <a:lnTo>
                      <a:pt x="188" y="192"/>
                    </a:lnTo>
                    <a:lnTo>
                      <a:pt x="196" y="204"/>
                    </a:lnTo>
                    <a:lnTo>
                      <a:pt x="188" y="192"/>
                    </a:lnTo>
                    <a:lnTo>
                      <a:pt x="191" y="201"/>
                    </a:lnTo>
                    <a:lnTo>
                      <a:pt x="196" y="202"/>
                    </a:lnTo>
                    <a:lnTo>
                      <a:pt x="202" y="201"/>
                    </a:lnTo>
                    <a:lnTo>
                      <a:pt x="204" y="192"/>
                    </a:lnTo>
                    <a:lnTo>
                      <a:pt x="196" y="18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4" name="Freeform 337"/>
              <p:cNvSpPr>
                <a:spLocks noChangeArrowheads="1"/>
              </p:cNvSpPr>
              <p:nvPr/>
            </p:nvSpPr>
            <p:spPr bwMode="auto">
              <a:xfrm>
                <a:off x="1490" y="272"/>
                <a:ext cx="27" cy="11"/>
              </a:xfrm>
              <a:custGeom>
                <a:avLst/>
                <a:gdLst/>
                <a:ahLst/>
                <a:cxnLst>
                  <a:cxn ang="0">
                    <a:pos x="19" y="0"/>
                  </a:cxn>
                  <a:cxn ang="0">
                    <a:pos x="19" y="0"/>
                  </a:cxn>
                  <a:cxn ang="0">
                    <a:pos x="17" y="0"/>
                  </a:cxn>
                  <a:cxn ang="0">
                    <a:pos x="13" y="0"/>
                  </a:cxn>
                  <a:cxn ang="0">
                    <a:pos x="6" y="0"/>
                  </a:cxn>
                  <a:cxn ang="0">
                    <a:pos x="0" y="0"/>
                  </a:cxn>
                  <a:cxn ang="0">
                    <a:pos x="0" y="24"/>
                  </a:cxn>
                  <a:cxn ang="0">
                    <a:pos x="6" y="24"/>
                  </a:cxn>
                  <a:cxn ang="0">
                    <a:pos x="13" y="24"/>
                  </a:cxn>
                  <a:cxn ang="0">
                    <a:pos x="17" y="24"/>
                  </a:cxn>
                  <a:cxn ang="0">
                    <a:pos x="19" y="24"/>
                  </a:cxn>
                  <a:cxn ang="0">
                    <a:pos x="25" y="19"/>
                  </a:cxn>
                  <a:cxn ang="0">
                    <a:pos x="27" y="12"/>
                  </a:cxn>
                  <a:cxn ang="0">
                    <a:pos x="25" y="3"/>
                  </a:cxn>
                  <a:cxn ang="0">
                    <a:pos x="19" y="0"/>
                  </a:cxn>
                </a:cxnLst>
                <a:rect l="0" t="0" r="r" b="b"/>
                <a:pathLst>
                  <a:path w="27" h="24">
                    <a:moveTo>
                      <a:pt x="19" y="0"/>
                    </a:moveTo>
                    <a:lnTo>
                      <a:pt x="19" y="0"/>
                    </a:lnTo>
                    <a:lnTo>
                      <a:pt x="17" y="0"/>
                    </a:lnTo>
                    <a:lnTo>
                      <a:pt x="13" y="0"/>
                    </a:lnTo>
                    <a:lnTo>
                      <a:pt x="6" y="0"/>
                    </a:lnTo>
                    <a:lnTo>
                      <a:pt x="0" y="0"/>
                    </a:lnTo>
                    <a:lnTo>
                      <a:pt x="0" y="24"/>
                    </a:lnTo>
                    <a:lnTo>
                      <a:pt x="6" y="24"/>
                    </a:lnTo>
                    <a:lnTo>
                      <a:pt x="13" y="24"/>
                    </a:lnTo>
                    <a:lnTo>
                      <a:pt x="17" y="24"/>
                    </a:lnTo>
                    <a:lnTo>
                      <a:pt x="19" y="24"/>
                    </a:lnTo>
                    <a:lnTo>
                      <a:pt x="25" y="19"/>
                    </a:lnTo>
                    <a:lnTo>
                      <a:pt x="27" y="12"/>
                    </a:lnTo>
                    <a:lnTo>
                      <a:pt x="25" y="3"/>
                    </a:lnTo>
                    <a:lnTo>
                      <a:pt x="19"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5" name="Freeform 338"/>
              <p:cNvSpPr>
                <a:spLocks noChangeArrowheads="1"/>
              </p:cNvSpPr>
              <p:nvPr/>
            </p:nvSpPr>
            <p:spPr bwMode="auto">
              <a:xfrm>
                <a:off x="1509" y="272"/>
                <a:ext cx="36" cy="13"/>
              </a:xfrm>
              <a:custGeom>
                <a:avLst/>
                <a:gdLst/>
                <a:ahLst/>
                <a:cxnLst>
                  <a:cxn ang="0">
                    <a:pos x="27" y="3"/>
                  </a:cxn>
                  <a:cxn ang="0">
                    <a:pos x="27" y="3"/>
                  </a:cxn>
                  <a:cxn ang="0">
                    <a:pos x="0" y="0"/>
                  </a:cxn>
                  <a:cxn ang="0">
                    <a:pos x="0" y="24"/>
                  </a:cxn>
                  <a:cxn ang="0">
                    <a:pos x="27" y="27"/>
                  </a:cxn>
                  <a:cxn ang="0">
                    <a:pos x="34" y="22"/>
                  </a:cxn>
                  <a:cxn ang="0">
                    <a:pos x="36" y="15"/>
                  </a:cxn>
                  <a:cxn ang="0">
                    <a:pos x="34" y="6"/>
                  </a:cxn>
                  <a:cxn ang="0">
                    <a:pos x="27" y="3"/>
                  </a:cxn>
                </a:cxnLst>
                <a:rect l="0" t="0" r="r" b="b"/>
                <a:pathLst>
                  <a:path w="36" h="27">
                    <a:moveTo>
                      <a:pt x="27" y="3"/>
                    </a:moveTo>
                    <a:lnTo>
                      <a:pt x="27" y="3"/>
                    </a:lnTo>
                    <a:lnTo>
                      <a:pt x="0" y="0"/>
                    </a:lnTo>
                    <a:lnTo>
                      <a:pt x="0" y="24"/>
                    </a:lnTo>
                    <a:lnTo>
                      <a:pt x="27" y="27"/>
                    </a:lnTo>
                    <a:lnTo>
                      <a:pt x="34" y="22"/>
                    </a:lnTo>
                    <a:lnTo>
                      <a:pt x="36" y="15"/>
                    </a:lnTo>
                    <a:lnTo>
                      <a:pt x="34" y="6"/>
                    </a:lnTo>
                    <a:lnTo>
                      <a:pt x="27" y="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6" name="Freeform 339"/>
              <p:cNvSpPr>
                <a:spLocks noChangeArrowheads="1"/>
              </p:cNvSpPr>
              <p:nvPr/>
            </p:nvSpPr>
            <p:spPr bwMode="auto">
              <a:xfrm>
                <a:off x="1524" y="273"/>
                <a:ext cx="62" cy="69"/>
              </a:xfrm>
              <a:custGeom>
                <a:avLst/>
                <a:gdLst/>
                <a:ahLst/>
                <a:cxnLst>
                  <a:cxn ang="0">
                    <a:pos x="7" y="139"/>
                  </a:cxn>
                  <a:cxn ang="0">
                    <a:pos x="7" y="139"/>
                  </a:cxn>
                  <a:cxn ang="0">
                    <a:pos x="28" y="133"/>
                  </a:cxn>
                  <a:cxn ang="0">
                    <a:pos x="45" y="118"/>
                  </a:cxn>
                  <a:cxn ang="0">
                    <a:pos x="57" y="96"/>
                  </a:cxn>
                  <a:cxn ang="0">
                    <a:pos x="62" y="70"/>
                  </a:cxn>
                  <a:cxn ang="0">
                    <a:pos x="60" y="47"/>
                  </a:cxn>
                  <a:cxn ang="0">
                    <a:pos x="51" y="24"/>
                  </a:cxn>
                  <a:cxn ang="0">
                    <a:pos x="35" y="8"/>
                  </a:cxn>
                  <a:cxn ang="0">
                    <a:pos x="12" y="0"/>
                  </a:cxn>
                  <a:cxn ang="0">
                    <a:pos x="12" y="24"/>
                  </a:cxn>
                  <a:cxn ang="0">
                    <a:pos x="29" y="28"/>
                  </a:cxn>
                  <a:cxn ang="0">
                    <a:pos x="39" y="38"/>
                  </a:cxn>
                  <a:cxn ang="0">
                    <a:pos x="44" y="53"/>
                  </a:cxn>
                  <a:cxn ang="0">
                    <a:pos x="46" y="70"/>
                  </a:cxn>
                  <a:cxn ang="0">
                    <a:pos x="43" y="88"/>
                  </a:cxn>
                  <a:cxn ang="0">
                    <a:pos x="35" y="101"/>
                  </a:cxn>
                  <a:cxn ang="0">
                    <a:pos x="24" y="112"/>
                  </a:cxn>
                  <a:cxn ang="0">
                    <a:pos x="7" y="115"/>
                  </a:cxn>
                  <a:cxn ang="0">
                    <a:pos x="1" y="118"/>
                  </a:cxn>
                  <a:cxn ang="0">
                    <a:pos x="0" y="127"/>
                  </a:cxn>
                  <a:cxn ang="0">
                    <a:pos x="1" y="134"/>
                  </a:cxn>
                  <a:cxn ang="0">
                    <a:pos x="7" y="139"/>
                  </a:cxn>
                </a:cxnLst>
                <a:rect l="0" t="0" r="r" b="b"/>
                <a:pathLst>
                  <a:path w="62" h="139">
                    <a:moveTo>
                      <a:pt x="7" y="139"/>
                    </a:moveTo>
                    <a:lnTo>
                      <a:pt x="7" y="139"/>
                    </a:lnTo>
                    <a:lnTo>
                      <a:pt x="28" y="133"/>
                    </a:lnTo>
                    <a:lnTo>
                      <a:pt x="45" y="118"/>
                    </a:lnTo>
                    <a:lnTo>
                      <a:pt x="57" y="96"/>
                    </a:lnTo>
                    <a:lnTo>
                      <a:pt x="62" y="70"/>
                    </a:lnTo>
                    <a:lnTo>
                      <a:pt x="60" y="47"/>
                    </a:lnTo>
                    <a:lnTo>
                      <a:pt x="51" y="24"/>
                    </a:lnTo>
                    <a:lnTo>
                      <a:pt x="35" y="8"/>
                    </a:lnTo>
                    <a:lnTo>
                      <a:pt x="12" y="0"/>
                    </a:lnTo>
                    <a:lnTo>
                      <a:pt x="12" y="24"/>
                    </a:lnTo>
                    <a:lnTo>
                      <a:pt x="29" y="28"/>
                    </a:lnTo>
                    <a:lnTo>
                      <a:pt x="39" y="38"/>
                    </a:lnTo>
                    <a:lnTo>
                      <a:pt x="44" y="53"/>
                    </a:lnTo>
                    <a:lnTo>
                      <a:pt x="46" y="70"/>
                    </a:lnTo>
                    <a:lnTo>
                      <a:pt x="43" y="88"/>
                    </a:lnTo>
                    <a:lnTo>
                      <a:pt x="35" y="101"/>
                    </a:lnTo>
                    <a:lnTo>
                      <a:pt x="24" y="112"/>
                    </a:lnTo>
                    <a:lnTo>
                      <a:pt x="7" y="115"/>
                    </a:lnTo>
                    <a:lnTo>
                      <a:pt x="1" y="118"/>
                    </a:lnTo>
                    <a:lnTo>
                      <a:pt x="0" y="127"/>
                    </a:lnTo>
                    <a:lnTo>
                      <a:pt x="1" y="134"/>
                    </a:lnTo>
                    <a:lnTo>
                      <a:pt x="7" y="13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7" name="Freeform 340"/>
              <p:cNvSpPr>
                <a:spLocks noChangeArrowheads="1"/>
              </p:cNvSpPr>
              <p:nvPr/>
            </p:nvSpPr>
            <p:spPr bwMode="auto">
              <a:xfrm>
                <a:off x="1505" y="331"/>
                <a:ext cx="26" cy="11"/>
              </a:xfrm>
              <a:custGeom>
                <a:avLst/>
                <a:gdLst/>
                <a:ahLst/>
                <a:cxnLst>
                  <a:cxn ang="0">
                    <a:pos x="7" y="24"/>
                  </a:cxn>
                  <a:cxn ang="0">
                    <a:pos x="7" y="24"/>
                  </a:cxn>
                  <a:cxn ang="0">
                    <a:pos x="26" y="24"/>
                  </a:cxn>
                  <a:cxn ang="0">
                    <a:pos x="26" y="0"/>
                  </a:cxn>
                  <a:cxn ang="0">
                    <a:pos x="7" y="0"/>
                  </a:cxn>
                  <a:cxn ang="0">
                    <a:pos x="1" y="3"/>
                  </a:cxn>
                  <a:cxn ang="0">
                    <a:pos x="0" y="12"/>
                  </a:cxn>
                  <a:cxn ang="0">
                    <a:pos x="1" y="19"/>
                  </a:cxn>
                  <a:cxn ang="0">
                    <a:pos x="7" y="24"/>
                  </a:cxn>
                </a:cxnLst>
                <a:rect l="0" t="0" r="r" b="b"/>
                <a:pathLst>
                  <a:path w="26" h="24">
                    <a:moveTo>
                      <a:pt x="7" y="24"/>
                    </a:moveTo>
                    <a:lnTo>
                      <a:pt x="7" y="24"/>
                    </a:lnTo>
                    <a:lnTo>
                      <a:pt x="26" y="24"/>
                    </a:lnTo>
                    <a:lnTo>
                      <a:pt x="26" y="0"/>
                    </a:lnTo>
                    <a:lnTo>
                      <a:pt x="7" y="0"/>
                    </a:lnTo>
                    <a:lnTo>
                      <a:pt x="1" y="3"/>
                    </a:lnTo>
                    <a:lnTo>
                      <a:pt x="0" y="12"/>
                    </a:lnTo>
                    <a:lnTo>
                      <a:pt x="1" y="19"/>
                    </a:lnTo>
                    <a:lnTo>
                      <a:pt x="7" y="2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8" name="Freeform 341"/>
              <p:cNvSpPr>
                <a:spLocks noChangeArrowheads="1"/>
              </p:cNvSpPr>
              <p:nvPr/>
            </p:nvSpPr>
            <p:spPr bwMode="auto">
              <a:xfrm>
                <a:off x="1487" y="331"/>
                <a:ext cx="25" cy="11"/>
              </a:xfrm>
              <a:custGeom>
                <a:avLst/>
                <a:gdLst/>
                <a:ahLst/>
                <a:cxnLst>
                  <a:cxn ang="0">
                    <a:pos x="7" y="24"/>
                  </a:cxn>
                  <a:cxn ang="0">
                    <a:pos x="7" y="24"/>
                  </a:cxn>
                  <a:cxn ang="0">
                    <a:pos x="25" y="24"/>
                  </a:cxn>
                  <a:cxn ang="0">
                    <a:pos x="25" y="0"/>
                  </a:cxn>
                  <a:cxn ang="0">
                    <a:pos x="7" y="0"/>
                  </a:cxn>
                  <a:cxn ang="0">
                    <a:pos x="1" y="3"/>
                  </a:cxn>
                  <a:cxn ang="0">
                    <a:pos x="0" y="12"/>
                  </a:cxn>
                  <a:cxn ang="0">
                    <a:pos x="1" y="19"/>
                  </a:cxn>
                  <a:cxn ang="0">
                    <a:pos x="7" y="24"/>
                  </a:cxn>
                </a:cxnLst>
                <a:rect l="0" t="0" r="r" b="b"/>
                <a:pathLst>
                  <a:path w="25" h="24">
                    <a:moveTo>
                      <a:pt x="7" y="24"/>
                    </a:moveTo>
                    <a:lnTo>
                      <a:pt x="7" y="24"/>
                    </a:lnTo>
                    <a:lnTo>
                      <a:pt x="25" y="24"/>
                    </a:lnTo>
                    <a:lnTo>
                      <a:pt x="25" y="0"/>
                    </a:lnTo>
                    <a:lnTo>
                      <a:pt x="7" y="0"/>
                    </a:lnTo>
                    <a:lnTo>
                      <a:pt x="1" y="3"/>
                    </a:lnTo>
                    <a:lnTo>
                      <a:pt x="0" y="12"/>
                    </a:lnTo>
                    <a:lnTo>
                      <a:pt x="1" y="19"/>
                    </a:lnTo>
                    <a:lnTo>
                      <a:pt x="7" y="2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9" name="Freeform 342"/>
              <p:cNvSpPr>
                <a:spLocks noChangeArrowheads="1"/>
              </p:cNvSpPr>
              <p:nvPr/>
            </p:nvSpPr>
            <p:spPr bwMode="auto">
              <a:xfrm>
                <a:off x="1475" y="331"/>
                <a:ext cx="19" cy="11"/>
              </a:xfrm>
              <a:custGeom>
                <a:avLst/>
                <a:gdLst/>
                <a:ahLst/>
                <a:cxnLst>
                  <a:cxn ang="0">
                    <a:pos x="16" y="12"/>
                  </a:cxn>
                  <a:cxn ang="0">
                    <a:pos x="8" y="24"/>
                  </a:cxn>
                  <a:cxn ang="0">
                    <a:pos x="19" y="24"/>
                  </a:cxn>
                  <a:cxn ang="0">
                    <a:pos x="19" y="0"/>
                  </a:cxn>
                  <a:cxn ang="0">
                    <a:pos x="8" y="0"/>
                  </a:cxn>
                  <a:cxn ang="0">
                    <a:pos x="0" y="12"/>
                  </a:cxn>
                  <a:cxn ang="0">
                    <a:pos x="8" y="0"/>
                  </a:cxn>
                  <a:cxn ang="0">
                    <a:pos x="2" y="3"/>
                  </a:cxn>
                  <a:cxn ang="0">
                    <a:pos x="1" y="12"/>
                  </a:cxn>
                  <a:cxn ang="0">
                    <a:pos x="2" y="19"/>
                  </a:cxn>
                  <a:cxn ang="0">
                    <a:pos x="8" y="24"/>
                  </a:cxn>
                  <a:cxn ang="0">
                    <a:pos x="16" y="12"/>
                  </a:cxn>
                </a:cxnLst>
                <a:rect l="0" t="0" r="r" b="b"/>
                <a:pathLst>
                  <a:path w="19" h="24">
                    <a:moveTo>
                      <a:pt x="16" y="12"/>
                    </a:moveTo>
                    <a:lnTo>
                      <a:pt x="8" y="24"/>
                    </a:lnTo>
                    <a:lnTo>
                      <a:pt x="19" y="24"/>
                    </a:lnTo>
                    <a:lnTo>
                      <a:pt x="19" y="0"/>
                    </a:lnTo>
                    <a:lnTo>
                      <a:pt x="8" y="0"/>
                    </a:lnTo>
                    <a:lnTo>
                      <a:pt x="0" y="12"/>
                    </a:lnTo>
                    <a:lnTo>
                      <a:pt x="8" y="0"/>
                    </a:lnTo>
                    <a:lnTo>
                      <a:pt x="2" y="3"/>
                    </a:lnTo>
                    <a:lnTo>
                      <a:pt x="1" y="12"/>
                    </a:lnTo>
                    <a:lnTo>
                      <a:pt x="2" y="19"/>
                    </a:lnTo>
                    <a:lnTo>
                      <a:pt x="8" y="24"/>
                    </a:lnTo>
                    <a:lnTo>
                      <a:pt x="16" y="1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0" name="Freeform 343"/>
              <p:cNvSpPr>
                <a:spLocks noChangeArrowheads="1"/>
              </p:cNvSpPr>
              <p:nvPr/>
            </p:nvSpPr>
            <p:spPr bwMode="auto">
              <a:xfrm>
                <a:off x="1475" y="337"/>
                <a:ext cx="16" cy="72"/>
              </a:xfrm>
              <a:custGeom>
                <a:avLst/>
                <a:gdLst/>
                <a:ahLst/>
                <a:cxnLst>
                  <a:cxn ang="0">
                    <a:pos x="11" y="125"/>
                  </a:cxn>
                  <a:cxn ang="0">
                    <a:pos x="16" y="135"/>
                  </a:cxn>
                  <a:cxn ang="0">
                    <a:pos x="16" y="0"/>
                  </a:cxn>
                  <a:cxn ang="0">
                    <a:pos x="0" y="0"/>
                  </a:cxn>
                  <a:cxn ang="0">
                    <a:pos x="0" y="135"/>
                  </a:cxn>
                  <a:cxn ang="0">
                    <a:pos x="5" y="146"/>
                  </a:cxn>
                  <a:cxn ang="0">
                    <a:pos x="0" y="135"/>
                  </a:cxn>
                  <a:cxn ang="0">
                    <a:pos x="3" y="144"/>
                  </a:cxn>
                  <a:cxn ang="0">
                    <a:pos x="8" y="146"/>
                  </a:cxn>
                  <a:cxn ang="0">
                    <a:pos x="14" y="144"/>
                  </a:cxn>
                  <a:cxn ang="0">
                    <a:pos x="16" y="135"/>
                  </a:cxn>
                  <a:cxn ang="0">
                    <a:pos x="11" y="125"/>
                  </a:cxn>
                </a:cxnLst>
                <a:rect l="0" t="0" r="r" b="b"/>
                <a:pathLst>
                  <a:path w="16" h="146">
                    <a:moveTo>
                      <a:pt x="11" y="125"/>
                    </a:moveTo>
                    <a:lnTo>
                      <a:pt x="16" y="135"/>
                    </a:lnTo>
                    <a:lnTo>
                      <a:pt x="16" y="0"/>
                    </a:lnTo>
                    <a:lnTo>
                      <a:pt x="0" y="0"/>
                    </a:lnTo>
                    <a:lnTo>
                      <a:pt x="0" y="135"/>
                    </a:lnTo>
                    <a:lnTo>
                      <a:pt x="5" y="146"/>
                    </a:lnTo>
                    <a:lnTo>
                      <a:pt x="0" y="135"/>
                    </a:lnTo>
                    <a:lnTo>
                      <a:pt x="3" y="144"/>
                    </a:lnTo>
                    <a:lnTo>
                      <a:pt x="8" y="146"/>
                    </a:lnTo>
                    <a:lnTo>
                      <a:pt x="14" y="144"/>
                    </a:lnTo>
                    <a:lnTo>
                      <a:pt x="16" y="135"/>
                    </a:lnTo>
                    <a:lnTo>
                      <a:pt x="11" y="125"/>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1" name="Freeform 344"/>
              <p:cNvSpPr>
                <a:spLocks noChangeArrowheads="1"/>
              </p:cNvSpPr>
              <p:nvPr/>
            </p:nvSpPr>
            <p:spPr bwMode="auto">
              <a:xfrm>
                <a:off x="1480" y="399"/>
                <a:ext cx="17" cy="13"/>
              </a:xfrm>
              <a:custGeom>
                <a:avLst/>
                <a:gdLst/>
                <a:ahLst/>
                <a:cxnLst>
                  <a:cxn ang="0">
                    <a:pos x="17" y="15"/>
                  </a:cxn>
                  <a:cxn ang="0">
                    <a:pos x="12" y="5"/>
                  </a:cxn>
                  <a:cxn ang="0">
                    <a:pos x="6" y="0"/>
                  </a:cxn>
                  <a:cxn ang="0">
                    <a:pos x="0" y="21"/>
                  </a:cxn>
                  <a:cxn ang="0">
                    <a:pos x="6" y="25"/>
                  </a:cxn>
                  <a:cxn ang="0">
                    <a:pos x="1" y="15"/>
                  </a:cxn>
                  <a:cxn ang="0">
                    <a:pos x="6" y="25"/>
                  </a:cxn>
                  <a:cxn ang="0">
                    <a:pos x="12" y="25"/>
                  </a:cxn>
                  <a:cxn ang="0">
                    <a:pos x="16" y="19"/>
                  </a:cxn>
                  <a:cxn ang="0">
                    <a:pos x="16" y="10"/>
                  </a:cxn>
                  <a:cxn ang="0">
                    <a:pos x="12" y="5"/>
                  </a:cxn>
                  <a:cxn ang="0">
                    <a:pos x="17" y="15"/>
                  </a:cxn>
                </a:cxnLst>
                <a:rect l="0" t="0" r="r" b="b"/>
                <a:pathLst>
                  <a:path w="17" h="25">
                    <a:moveTo>
                      <a:pt x="17" y="15"/>
                    </a:moveTo>
                    <a:lnTo>
                      <a:pt x="12" y="5"/>
                    </a:lnTo>
                    <a:lnTo>
                      <a:pt x="6" y="0"/>
                    </a:lnTo>
                    <a:lnTo>
                      <a:pt x="0" y="21"/>
                    </a:lnTo>
                    <a:lnTo>
                      <a:pt x="6" y="25"/>
                    </a:lnTo>
                    <a:lnTo>
                      <a:pt x="1" y="15"/>
                    </a:lnTo>
                    <a:lnTo>
                      <a:pt x="6" y="25"/>
                    </a:lnTo>
                    <a:lnTo>
                      <a:pt x="12" y="25"/>
                    </a:lnTo>
                    <a:lnTo>
                      <a:pt x="16" y="19"/>
                    </a:lnTo>
                    <a:lnTo>
                      <a:pt x="16" y="10"/>
                    </a:lnTo>
                    <a:lnTo>
                      <a:pt x="12" y="5"/>
                    </a:lnTo>
                    <a:lnTo>
                      <a:pt x="17" y="15"/>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2" name="Freeform 345"/>
              <p:cNvSpPr>
                <a:spLocks noChangeArrowheads="1"/>
              </p:cNvSpPr>
              <p:nvPr/>
            </p:nvSpPr>
            <p:spPr bwMode="auto">
              <a:xfrm>
                <a:off x="1280" y="406"/>
                <a:ext cx="217" cy="37"/>
              </a:xfrm>
              <a:custGeom>
                <a:avLst/>
                <a:gdLst/>
                <a:ahLst/>
                <a:cxnLst>
                  <a:cxn ang="0">
                    <a:pos x="0" y="61"/>
                  </a:cxn>
                  <a:cxn ang="0">
                    <a:pos x="8" y="73"/>
                  </a:cxn>
                  <a:cxn ang="0">
                    <a:pos x="32" y="73"/>
                  </a:cxn>
                  <a:cxn ang="0">
                    <a:pos x="54" y="73"/>
                  </a:cxn>
                  <a:cxn ang="0">
                    <a:pos x="74" y="73"/>
                  </a:cxn>
                  <a:cxn ang="0">
                    <a:pos x="93" y="71"/>
                  </a:cxn>
                  <a:cxn ang="0">
                    <a:pos x="111" y="70"/>
                  </a:cxn>
                  <a:cxn ang="0">
                    <a:pos x="129" y="67"/>
                  </a:cxn>
                  <a:cxn ang="0">
                    <a:pos x="145" y="64"/>
                  </a:cxn>
                  <a:cxn ang="0">
                    <a:pos x="158" y="61"/>
                  </a:cxn>
                  <a:cxn ang="0">
                    <a:pos x="171" y="57"/>
                  </a:cxn>
                  <a:cxn ang="0">
                    <a:pos x="182" y="52"/>
                  </a:cxn>
                  <a:cxn ang="0">
                    <a:pos x="192" y="46"/>
                  </a:cxn>
                  <a:cxn ang="0">
                    <a:pos x="200" y="38"/>
                  </a:cxn>
                  <a:cxn ang="0">
                    <a:pos x="207" y="32"/>
                  </a:cxn>
                  <a:cxn ang="0">
                    <a:pos x="213" y="22"/>
                  </a:cxn>
                  <a:cxn ang="0">
                    <a:pos x="216" y="11"/>
                  </a:cxn>
                  <a:cxn ang="0">
                    <a:pos x="217" y="0"/>
                  </a:cxn>
                  <a:cxn ang="0">
                    <a:pos x="201" y="0"/>
                  </a:cxn>
                  <a:cxn ang="0">
                    <a:pos x="200" y="6"/>
                  </a:cxn>
                  <a:cxn ang="0">
                    <a:pos x="199" y="10"/>
                  </a:cxn>
                  <a:cxn ang="0">
                    <a:pos x="197" y="14"/>
                  </a:cxn>
                  <a:cxn ang="0">
                    <a:pos x="192" y="20"/>
                  </a:cxn>
                  <a:cxn ang="0">
                    <a:pos x="186" y="26"/>
                  </a:cxn>
                  <a:cxn ang="0">
                    <a:pos x="178" y="29"/>
                  </a:cxn>
                  <a:cxn ang="0">
                    <a:pos x="167" y="33"/>
                  </a:cxn>
                  <a:cxn ang="0">
                    <a:pos x="156" y="38"/>
                  </a:cxn>
                  <a:cxn ang="0">
                    <a:pos x="142" y="41"/>
                  </a:cxn>
                  <a:cxn ang="0">
                    <a:pos x="127" y="44"/>
                  </a:cxn>
                  <a:cxn ang="0">
                    <a:pos x="111" y="46"/>
                  </a:cxn>
                  <a:cxn ang="0">
                    <a:pos x="93" y="48"/>
                  </a:cxn>
                  <a:cxn ang="0">
                    <a:pos x="74" y="49"/>
                  </a:cxn>
                  <a:cxn ang="0">
                    <a:pos x="54" y="49"/>
                  </a:cxn>
                  <a:cxn ang="0">
                    <a:pos x="32" y="49"/>
                  </a:cxn>
                  <a:cxn ang="0">
                    <a:pos x="8" y="49"/>
                  </a:cxn>
                  <a:cxn ang="0">
                    <a:pos x="16" y="61"/>
                  </a:cxn>
                  <a:cxn ang="0">
                    <a:pos x="0" y="61"/>
                  </a:cxn>
                </a:cxnLst>
                <a:rect l="0" t="0" r="r" b="b"/>
                <a:pathLst>
                  <a:path w="217" h="73">
                    <a:moveTo>
                      <a:pt x="0" y="61"/>
                    </a:moveTo>
                    <a:lnTo>
                      <a:pt x="8" y="73"/>
                    </a:lnTo>
                    <a:lnTo>
                      <a:pt x="32" y="73"/>
                    </a:lnTo>
                    <a:lnTo>
                      <a:pt x="54" y="73"/>
                    </a:lnTo>
                    <a:lnTo>
                      <a:pt x="74" y="73"/>
                    </a:lnTo>
                    <a:lnTo>
                      <a:pt x="93" y="71"/>
                    </a:lnTo>
                    <a:lnTo>
                      <a:pt x="111" y="70"/>
                    </a:lnTo>
                    <a:lnTo>
                      <a:pt x="129" y="67"/>
                    </a:lnTo>
                    <a:lnTo>
                      <a:pt x="145" y="64"/>
                    </a:lnTo>
                    <a:lnTo>
                      <a:pt x="158" y="61"/>
                    </a:lnTo>
                    <a:lnTo>
                      <a:pt x="171" y="57"/>
                    </a:lnTo>
                    <a:lnTo>
                      <a:pt x="182" y="52"/>
                    </a:lnTo>
                    <a:lnTo>
                      <a:pt x="192" y="46"/>
                    </a:lnTo>
                    <a:lnTo>
                      <a:pt x="200" y="38"/>
                    </a:lnTo>
                    <a:lnTo>
                      <a:pt x="207" y="32"/>
                    </a:lnTo>
                    <a:lnTo>
                      <a:pt x="213" y="22"/>
                    </a:lnTo>
                    <a:lnTo>
                      <a:pt x="216" y="11"/>
                    </a:lnTo>
                    <a:lnTo>
                      <a:pt x="217" y="0"/>
                    </a:lnTo>
                    <a:lnTo>
                      <a:pt x="201" y="0"/>
                    </a:lnTo>
                    <a:lnTo>
                      <a:pt x="200" y="6"/>
                    </a:lnTo>
                    <a:lnTo>
                      <a:pt x="199" y="10"/>
                    </a:lnTo>
                    <a:lnTo>
                      <a:pt x="197" y="14"/>
                    </a:lnTo>
                    <a:lnTo>
                      <a:pt x="192" y="20"/>
                    </a:lnTo>
                    <a:lnTo>
                      <a:pt x="186" y="26"/>
                    </a:lnTo>
                    <a:lnTo>
                      <a:pt x="178" y="29"/>
                    </a:lnTo>
                    <a:lnTo>
                      <a:pt x="167" y="33"/>
                    </a:lnTo>
                    <a:lnTo>
                      <a:pt x="156" y="38"/>
                    </a:lnTo>
                    <a:lnTo>
                      <a:pt x="142" y="41"/>
                    </a:lnTo>
                    <a:lnTo>
                      <a:pt x="127" y="44"/>
                    </a:lnTo>
                    <a:lnTo>
                      <a:pt x="111" y="46"/>
                    </a:lnTo>
                    <a:lnTo>
                      <a:pt x="93" y="48"/>
                    </a:lnTo>
                    <a:lnTo>
                      <a:pt x="74" y="49"/>
                    </a:lnTo>
                    <a:lnTo>
                      <a:pt x="54" y="49"/>
                    </a:lnTo>
                    <a:lnTo>
                      <a:pt x="32" y="49"/>
                    </a:lnTo>
                    <a:lnTo>
                      <a:pt x="8" y="49"/>
                    </a:lnTo>
                    <a:lnTo>
                      <a:pt x="16" y="61"/>
                    </a:lnTo>
                    <a:lnTo>
                      <a:pt x="0" y="6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3" name="Freeform 346"/>
              <p:cNvSpPr>
                <a:spLocks noChangeArrowheads="1"/>
              </p:cNvSpPr>
              <p:nvPr/>
            </p:nvSpPr>
            <p:spPr bwMode="auto">
              <a:xfrm>
                <a:off x="1280" y="422"/>
                <a:ext cx="16" cy="15"/>
              </a:xfrm>
              <a:custGeom>
                <a:avLst/>
                <a:gdLst/>
                <a:ahLst/>
                <a:cxnLst>
                  <a:cxn ang="0">
                    <a:pos x="8" y="23"/>
                  </a:cxn>
                  <a:cxn ang="0">
                    <a:pos x="0" y="12"/>
                  </a:cxn>
                  <a:cxn ang="0">
                    <a:pos x="0" y="29"/>
                  </a:cxn>
                  <a:cxn ang="0">
                    <a:pos x="16" y="29"/>
                  </a:cxn>
                  <a:cxn ang="0">
                    <a:pos x="16" y="12"/>
                  </a:cxn>
                  <a:cxn ang="0">
                    <a:pos x="8" y="0"/>
                  </a:cxn>
                  <a:cxn ang="0">
                    <a:pos x="16" y="12"/>
                  </a:cxn>
                  <a:cxn ang="0">
                    <a:pos x="14" y="3"/>
                  </a:cxn>
                  <a:cxn ang="0">
                    <a:pos x="8" y="0"/>
                  </a:cxn>
                  <a:cxn ang="0">
                    <a:pos x="3" y="3"/>
                  </a:cxn>
                  <a:cxn ang="0">
                    <a:pos x="0" y="12"/>
                  </a:cxn>
                  <a:cxn ang="0">
                    <a:pos x="8" y="23"/>
                  </a:cxn>
                </a:cxnLst>
                <a:rect l="0" t="0" r="r" b="b"/>
                <a:pathLst>
                  <a:path w="16" h="29">
                    <a:moveTo>
                      <a:pt x="8" y="23"/>
                    </a:moveTo>
                    <a:lnTo>
                      <a:pt x="0" y="12"/>
                    </a:lnTo>
                    <a:lnTo>
                      <a:pt x="0" y="29"/>
                    </a:lnTo>
                    <a:lnTo>
                      <a:pt x="16" y="29"/>
                    </a:lnTo>
                    <a:lnTo>
                      <a:pt x="16" y="12"/>
                    </a:lnTo>
                    <a:lnTo>
                      <a:pt x="8" y="0"/>
                    </a:lnTo>
                    <a:lnTo>
                      <a:pt x="16" y="12"/>
                    </a:lnTo>
                    <a:lnTo>
                      <a:pt x="14" y="3"/>
                    </a:lnTo>
                    <a:lnTo>
                      <a:pt x="8" y="0"/>
                    </a:lnTo>
                    <a:lnTo>
                      <a:pt x="3" y="3"/>
                    </a:lnTo>
                    <a:lnTo>
                      <a:pt x="0" y="12"/>
                    </a:lnTo>
                    <a:lnTo>
                      <a:pt x="8" y="2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4" name="Freeform 347"/>
              <p:cNvSpPr>
                <a:spLocks noChangeArrowheads="1"/>
              </p:cNvSpPr>
              <p:nvPr/>
            </p:nvSpPr>
            <p:spPr bwMode="auto">
              <a:xfrm>
                <a:off x="1217" y="422"/>
                <a:ext cx="71" cy="13"/>
              </a:xfrm>
              <a:custGeom>
                <a:avLst/>
                <a:gdLst/>
                <a:ahLst/>
                <a:cxnLst>
                  <a:cxn ang="0">
                    <a:pos x="16" y="13"/>
                  </a:cxn>
                  <a:cxn ang="0">
                    <a:pos x="8" y="25"/>
                  </a:cxn>
                  <a:cxn ang="0">
                    <a:pos x="13" y="25"/>
                  </a:cxn>
                  <a:cxn ang="0">
                    <a:pos x="19" y="25"/>
                  </a:cxn>
                  <a:cxn ang="0">
                    <a:pos x="27" y="25"/>
                  </a:cxn>
                  <a:cxn ang="0">
                    <a:pos x="36" y="25"/>
                  </a:cxn>
                  <a:cxn ang="0">
                    <a:pos x="45" y="25"/>
                  </a:cxn>
                  <a:cxn ang="0">
                    <a:pos x="54" y="25"/>
                  </a:cxn>
                  <a:cxn ang="0">
                    <a:pos x="63" y="25"/>
                  </a:cxn>
                  <a:cxn ang="0">
                    <a:pos x="71" y="23"/>
                  </a:cxn>
                  <a:cxn ang="0">
                    <a:pos x="71" y="0"/>
                  </a:cxn>
                  <a:cxn ang="0">
                    <a:pos x="63" y="1"/>
                  </a:cxn>
                  <a:cxn ang="0">
                    <a:pos x="54" y="1"/>
                  </a:cxn>
                  <a:cxn ang="0">
                    <a:pos x="45" y="1"/>
                  </a:cxn>
                  <a:cxn ang="0">
                    <a:pos x="36" y="1"/>
                  </a:cxn>
                  <a:cxn ang="0">
                    <a:pos x="27" y="1"/>
                  </a:cxn>
                  <a:cxn ang="0">
                    <a:pos x="19" y="1"/>
                  </a:cxn>
                  <a:cxn ang="0">
                    <a:pos x="13" y="1"/>
                  </a:cxn>
                  <a:cxn ang="0">
                    <a:pos x="8" y="1"/>
                  </a:cxn>
                  <a:cxn ang="0">
                    <a:pos x="0" y="13"/>
                  </a:cxn>
                  <a:cxn ang="0">
                    <a:pos x="8" y="1"/>
                  </a:cxn>
                  <a:cxn ang="0">
                    <a:pos x="2" y="4"/>
                  </a:cxn>
                  <a:cxn ang="0">
                    <a:pos x="1" y="13"/>
                  </a:cxn>
                  <a:cxn ang="0">
                    <a:pos x="2" y="20"/>
                  </a:cxn>
                  <a:cxn ang="0">
                    <a:pos x="8" y="25"/>
                  </a:cxn>
                  <a:cxn ang="0">
                    <a:pos x="16" y="13"/>
                  </a:cxn>
                </a:cxnLst>
                <a:rect l="0" t="0" r="r" b="b"/>
                <a:pathLst>
                  <a:path w="71" h="25">
                    <a:moveTo>
                      <a:pt x="16" y="13"/>
                    </a:moveTo>
                    <a:lnTo>
                      <a:pt x="8" y="25"/>
                    </a:lnTo>
                    <a:lnTo>
                      <a:pt x="13" y="25"/>
                    </a:lnTo>
                    <a:lnTo>
                      <a:pt x="19" y="25"/>
                    </a:lnTo>
                    <a:lnTo>
                      <a:pt x="27" y="25"/>
                    </a:lnTo>
                    <a:lnTo>
                      <a:pt x="36" y="25"/>
                    </a:lnTo>
                    <a:lnTo>
                      <a:pt x="45" y="25"/>
                    </a:lnTo>
                    <a:lnTo>
                      <a:pt x="54" y="25"/>
                    </a:lnTo>
                    <a:lnTo>
                      <a:pt x="63" y="25"/>
                    </a:lnTo>
                    <a:lnTo>
                      <a:pt x="71" y="23"/>
                    </a:lnTo>
                    <a:lnTo>
                      <a:pt x="71" y="0"/>
                    </a:lnTo>
                    <a:lnTo>
                      <a:pt x="63" y="1"/>
                    </a:lnTo>
                    <a:lnTo>
                      <a:pt x="54" y="1"/>
                    </a:lnTo>
                    <a:lnTo>
                      <a:pt x="45" y="1"/>
                    </a:lnTo>
                    <a:lnTo>
                      <a:pt x="36" y="1"/>
                    </a:lnTo>
                    <a:lnTo>
                      <a:pt x="27" y="1"/>
                    </a:lnTo>
                    <a:lnTo>
                      <a:pt x="19" y="1"/>
                    </a:lnTo>
                    <a:lnTo>
                      <a:pt x="13" y="1"/>
                    </a:lnTo>
                    <a:lnTo>
                      <a:pt x="8" y="1"/>
                    </a:lnTo>
                    <a:lnTo>
                      <a:pt x="0" y="13"/>
                    </a:lnTo>
                    <a:lnTo>
                      <a:pt x="8" y="1"/>
                    </a:lnTo>
                    <a:lnTo>
                      <a:pt x="2" y="4"/>
                    </a:lnTo>
                    <a:lnTo>
                      <a:pt x="1" y="13"/>
                    </a:lnTo>
                    <a:lnTo>
                      <a:pt x="2" y="20"/>
                    </a:lnTo>
                    <a:lnTo>
                      <a:pt x="8" y="25"/>
                    </a:lnTo>
                    <a:lnTo>
                      <a:pt x="16" y="1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5" name="Freeform 348"/>
              <p:cNvSpPr>
                <a:spLocks noChangeArrowheads="1"/>
              </p:cNvSpPr>
              <p:nvPr/>
            </p:nvSpPr>
            <p:spPr bwMode="auto">
              <a:xfrm>
                <a:off x="1215" y="429"/>
                <a:ext cx="18" cy="13"/>
              </a:xfrm>
              <a:custGeom>
                <a:avLst/>
                <a:gdLst/>
                <a:ahLst/>
                <a:cxnLst>
                  <a:cxn ang="0">
                    <a:pos x="13" y="25"/>
                  </a:cxn>
                  <a:cxn ang="0">
                    <a:pos x="14" y="20"/>
                  </a:cxn>
                  <a:cxn ang="0">
                    <a:pos x="16" y="15"/>
                  </a:cxn>
                  <a:cxn ang="0">
                    <a:pos x="17" y="10"/>
                  </a:cxn>
                  <a:cxn ang="0">
                    <a:pos x="18" y="4"/>
                  </a:cxn>
                  <a:cxn ang="0">
                    <a:pos x="18" y="0"/>
                  </a:cxn>
                  <a:cxn ang="0">
                    <a:pos x="2" y="0"/>
                  </a:cxn>
                  <a:cxn ang="0">
                    <a:pos x="2" y="1"/>
                  </a:cxn>
                  <a:cxn ang="0">
                    <a:pos x="1" y="4"/>
                  </a:cxn>
                  <a:cxn ang="0">
                    <a:pos x="0" y="9"/>
                  </a:cxn>
                  <a:cxn ang="0">
                    <a:pos x="0" y="12"/>
                  </a:cxn>
                  <a:cxn ang="0">
                    <a:pos x="1" y="7"/>
                  </a:cxn>
                  <a:cxn ang="0">
                    <a:pos x="0" y="12"/>
                  </a:cxn>
                  <a:cxn ang="0">
                    <a:pos x="0" y="20"/>
                  </a:cxn>
                  <a:cxn ang="0">
                    <a:pos x="4" y="26"/>
                  </a:cxn>
                  <a:cxn ang="0">
                    <a:pos x="10" y="26"/>
                  </a:cxn>
                  <a:cxn ang="0">
                    <a:pos x="14" y="20"/>
                  </a:cxn>
                  <a:cxn ang="0">
                    <a:pos x="13" y="25"/>
                  </a:cxn>
                </a:cxnLst>
                <a:rect l="0" t="0" r="r" b="b"/>
                <a:pathLst>
                  <a:path w="18" h="26">
                    <a:moveTo>
                      <a:pt x="13" y="25"/>
                    </a:moveTo>
                    <a:lnTo>
                      <a:pt x="14" y="20"/>
                    </a:lnTo>
                    <a:lnTo>
                      <a:pt x="16" y="15"/>
                    </a:lnTo>
                    <a:lnTo>
                      <a:pt x="17" y="10"/>
                    </a:lnTo>
                    <a:lnTo>
                      <a:pt x="18" y="4"/>
                    </a:lnTo>
                    <a:lnTo>
                      <a:pt x="18" y="0"/>
                    </a:lnTo>
                    <a:lnTo>
                      <a:pt x="2" y="0"/>
                    </a:lnTo>
                    <a:lnTo>
                      <a:pt x="2" y="1"/>
                    </a:lnTo>
                    <a:lnTo>
                      <a:pt x="1" y="4"/>
                    </a:lnTo>
                    <a:lnTo>
                      <a:pt x="0" y="9"/>
                    </a:lnTo>
                    <a:lnTo>
                      <a:pt x="0" y="12"/>
                    </a:lnTo>
                    <a:lnTo>
                      <a:pt x="1" y="7"/>
                    </a:lnTo>
                    <a:lnTo>
                      <a:pt x="0" y="12"/>
                    </a:lnTo>
                    <a:lnTo>
                      <a:pt x="0" y="20"/>
                    </a:lnTo>
                    <a:lnTo>
                      <a:pt x="4" y="26"/>
                    </a:lnTo>
                    <a:lnTo>
                      <a:pt x="10" y="26"/>
                    </a:lnTo>
                    <a:lnTo>
                      <a:pt x="14" y="20"/>
                    </a:lnTo>
                    <a:lnTo>
                      <a:pt x="13" y="25"/>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6" name="Freeform 349"/>
              <p:cNvSpPr>
                <a:spLocks noChangeArrowheads="1"/>
              </p:cNvSpPr>
              <p:nvPr/>
            </p:nvSpPr>
            <p:spPr bwMode="auto">
              <a:xfrm>
                <a:off x="1211" y="433"/>
                <a:ext cx="17" cy="12"/>
              </a:xfrm>
              <a:custGeom>
                <a:avLst/>
                <a:gdLst/>
                <a:ahLst/>
                <a:cxnLst>
                  <a:cxn ang="0">
                    <a:pos x="17" y="12"/>
                  </a:cxn>
                  <a:cxn ang="0">
                    <a:pos x="15" y="21"/>
                  </a:cxn>
                  <a:cxn ang="0">
                    <a:pos x="17" y="18"/>
                  </a:cxn>
                  <a:cxn ang="0">
                    <a:pos x="5" y="0"/>
                  </a:cxn>
                  <a:cxn ang="0">
                    <a:pos x="3" y="3"/>
                  </a:cxn>
                  <a:cxn ang="0">
                    <a:pos x="1" y="12"/>
                  </a:cxn>
                  <a:cxn ang="0">
                    <a:pos x="3" y="3"/>
                  </a:cxn>
                  <a:cxn ang="0">
                    <a:pos x="0" y="12"/>
                  </a:cxn>
                  <a:cxn ang="0">
                    <a:pos x="3" y="21"/>
                  </a:cxn>
                  <a:cxn ang="0">
                    <a:pos x="9" y="25"/>
                  </a:cxn>
                  <a:cxn ang="0">
                    <a:pos x="15" y="21"/>
                  </a:cxn>
                  <a:cxn ang="0">
                    <a:pos x="17" y="12"/>
                  </a:cxn>
                </a:cxnLst>
                <a:rect l="0" t="0" r="r" b="b"/>
                <a:pathLst>
                  <a:path w="17" h="25">
                    <a:moveTo>
                      <a:pt x="17" y="12"/>
                    </a:moveTo>
                    <a:lnTo>
                      <a:pt x="15" y="21"/>
                    </a:lnTo>
                    <a:lnTo>
                      <a:pt x="17" y="18"/>
                    </a:lnTo>
                    <a:lnTo>
                      <a:pt x="5" y="0"/>
                    </a:lnTo>
                    <a:lnTo>
                      <a:pt x="3" y="3"/>
                    </a:lnTo>
                    <a:lnTo>
                      <a:pt x="1" y="12"/>
                    </a:lnTo>
                    <a:lnTo>
                      <a:pt x="3" y="3"/>
                    </a:lnTo>
                    <a:lnTo>
                      <a:pt x="0" y="12"/>
                    </a:lnTo>
                    <a:lnTo>
                      <a:pt x="3" y="21"/>
                    </a:lnTo>
                    <a:lnTo>
                      <a:pt x="9" y="25"/>
                    </a:lnTo>
                    <a:lnTo>
                      <a:pt x="15" y="21"/>
                    </a:lnTo>
                    <a:lnTo>
                      <a:pt x="17" y="1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7" name="Freeform 350"/>
              <p:cNvSpPr>
                <a:spLocks noChangeArrowheads="1"/>
              </p:cNvSpPr>
              <p:nvPr/>
            </p:nvSpPr>
            <p:spPr bwMode="auto">
              <a:xfrm>
                <a:off x="1212" y="438"/>
                <a:ext cx="19" cy="54"/>
              </a:xfrm>
              <a:custGeom>
                <a:avLst/>
                <a:gdLst/>
                <a:ahLst/>
                <a:cxnLst>
                  <a:cxn ang="0">
                    <a:pos x="11" y="84"/>
                  </a:cxn>
                  <a:cxn ang="0">
                    <a:pos x="19" y="96"/>
                  </a:cxn>
                  <a:cxn ang="0">
                    <a:pos x="16" y="0"/>
                  </a:cxn>
                  <a:cxn ang="0">
                    <a:pos x="0" y="0"/>
                  </a:cxn>
                  <a:cxn ang="0">
                    <a:pos x="3" y="96"/>
                  </a:cxn>
                  <a:cxn ang="0">
                    <a:pos x="11" y="108"/>
                  </a:cxn>
                  <a:cxn ang="0">
                    <a:pos x="3" y="96"/>
                  </a:cxn>
                  <a:cxn ang="0">
                    <a:pos x="6" y="105"/>
                  </a:cxn>
                  <a:cxn ang="0">
                    <a:pos x="11" y="106"/>
                  </a:cxn>
                  <a:cxn ang="0">
                    <a:pos x="17" y="105"/>
                  </a:cxn>
                  <a:cxn ang="0">
                    <a:pos x="19" y="96"/>
                  </a:cxn>
                  <a:cxn ang="0">
                    <a:pos x="11" y="84"/>
                  </a:cxn>
                </a:cxnLst>
                <a:rect l="0" t="0" r="r" b="b"/>
                <a:pathLst>
                  <a:path w="19" h="108">
                    <a:moveTo>
                      <a:pt x="11" y="84"/>
                    </a:moveTo>
                    <a:lnTo>
                      <a:pt x="19" y="96"/>
                    </a:lnTo>
                    <a:lnTo>
                      <a:pt x="16" y="0"/>
                    </a:lnTo>
                    <a:lnTo>
                      <a:pt x="0" y="0"/>
                    </a:lnTo>
                    <a:lnTo>
                      <a:pt x="3" y="96"/>
                    </a:lnTo>
                    <a:lnTo>
                      <a:pt x="11" y="108"/>
                    </a:lnTo>
                    <a:lnTo>
                      <a:pt x="3" y="96"/>
                    </a:lnTo>
                    <a:lnTo>
                      <a:pt x="6" y="105"/>
                    </a:lnTo>
                    <a:lnTo>
                      <a:pt x="11" y="106"/>
                    </a:lnTo>
                    <a:lnTo>
                      <a:pt x="17" y="105"/>
                    </a:lnTo>
                    <a:lnTo>
                      <a:pt x="19" y="96"/>
                    </a:lnTo>
                    <a:lnTo>
                      <a:pt x="11" y="8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8" name="Freeform 351"/>
              <p:cNvSpPr>
                <a:spLocks noChangeArrowheads="1"/>
              </p:cNvSpPr>
              <p:nvPr/>
            </p:nvSpPr>
            <p:spPr bwMode="auto">
              <a:xfrm>
                <a:off x="1223" y="481"/>
                <a:ext cx="13" cy="11"/>
              </a:xfrm>
              <a:custGeom>
                <a:avLst/>
                <a:gdLst/>
                <a:ahLst/>
                <a:cxnLst>
                  <a:cxn ang="0">
                    <a:pos x="4" y="0"/>
                  </a:cxn>
                  <a:cxn ang="0">
                    <a:pos x="5" y="0"/>
                  </a:cxn>
                  <a:cxn ang="0">
                    <a:pos x="0" y="0"/>
                  </a:cxn>
                  <a:cxn ang="0">
                    <a:pos x="0" y="24"/>
                  </a:cxn>
                  <a:cxn ang="0">
                    <a:pos x="5" y="24"/>
                  </a:cxn>
                  <a:cxn ang="0">
                    <a:pos x="6" y="24"/>
                  </a:cxn>
                  <a:cxn ang="0">
                    <a:pos x="5" y="24"/>
                  </a:cxn>
                  <a:cxn ang="0">
                    <a:pos x="11" y="19"/>
                  </a:cxn>
                  <a:cxn ang="0">
                    <a:pos x="13" y="12"/>
                  </a:cxn>
                  <a:cxn ang="0">
                    <a:pos x="11" y="3"/>
                  </a:cxn>
                  <a:cxn ang="0">
                    <a:pos x="5" y="0"/>
                  </a:cxn>
                  <a:cxn ang="0">
                    <a:pos x="4" y="0"/>
                  </a:cxn>
                </a:cxnLst>
                <a:rect l="0" t="0" r="r" b="b"/>
                <a:pathLst>
                  <a:path w="13" h="24">
                    <a:moveTo>
                      <a:pt x="4" y="0"/>
                    </a:moveTo>
                    <a:lnTo>
                      <a:pt x="5" y="0"/>
                    </a:lnTo>
                    <a:lnTo>
                      <a:pt x="0" y="0"/>
                    </a:lnTo>
                    <a:lnTo>
                      <a:pt x="0" y="24"/>
                    </a:lnTo>
                    <a:lnTo>
                      <a:pt x="5" y="24"/>
                    </a:lnTo>
                    <a:lnTo>
                      <a:pt x="6" y="24"/>
                    </a:lnTo>
                    <a:lnTo>
                      <a:pt x="5" y="24"/>
                    </a:lnTo>
                    <a:lnTo>
                      <a:pt x="11" y="19"/>
                    </a:lnTo>
                    <a:lnTo>
                      <a:pt x="13" y="12"/>
                    </a:lnTo>
                    <a:lnTo>
                      <a:pt x="11" y="3"/>
                    </a:lnTo>
                    <a:lnTo>
                      <a:pt x="5" y="0"/>
                    </a:lnTo>
                    <a:lnTo>
                      <a:pt x="4"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9" name="Freeform 352"/>
              <p:cNvSpPr>
                <a:spLocks noChangeArrowheads="1"/>
              </p:cNvSpPr>
              <p:nvPr/>
            </p:nvSpPr>
            <p:spPr bwMode="auto">
              <a:xfrm>
                <a:off x="1227" y="480"/>
                <a:ext cx="169" cy="142"/>
              </a:xfrm>
              <a:custGeom>
                <a:avLst/>
                <a:gdLst/>
                <a:ahLst/>
                <a:cxnLst>
                  <a:cxn ang="0">
                    <a:pos x="155" y="284"/>
                  </a:cxn>
                  <a:cxn ang="0">
                    <a:pos x="165" y="274"/>
                  </a:cxn>
                  <a:cxn ang="0">
                    <a:pos x="169" y="234"/>
                  </a:cxn>
                  <a:cxn ang="0">
                    <a:pos x="169" y="201"/>
                  </a:cxn>
                  <a:cxn ang="0">
                    <a:pos x="166" y="167"/>
                  </a:cxn>
                  <a:cxn ang="0">
                    <a:pos x="159" y="137"/>
                  </a:cxn>
                  <a:cxn ang="0">
                    <a:pos x="151" y="111"/>
                  </a:cxn>
                  <a:cxn ang="0">
                    <a:pos x="140" y="87"/>
                  </a:cxn>
                  <a:cxn ang="0">
                    <a:pos x="129" y="67"/>
                  </a:cxn>
                  <a:cxn ang="0">
                    <a:pos x="114" y="51"/>
                  </a:cxn>
                  <a:cxn ang="0">
                    <a:pos x="99" y="36"/>
                  </a:cxn>
                  <a:cxn ang="0">
                    <a:pos x="84" y="25"/>
                  </a:cxn>
                  <a:cxn ang="0">
                    <a:pos x="67" y="16"/>
                  </a:cxn>
                  <a:cxn ang="0">
                    <a:pos x="53" y="7"/>
                  </a:cxn>
                  <a:cxn ang="0">
                    <a:pos x="37" y="3"/>
                  </a:cxn>
                  <a:cxn ang="0">
                    <a:pos x="23" y="0"/>
                  </a:cxn>
                  <a:cxn ang="0">
                    <a:pos x="11" y="0"/>
                  </a:cxn>
                  <a:cxn ang="0">
                    <a:pos x="0" y="1"/>
                  </a:cxn>
                  <a:cxn ang="0">
                    <a:pos x="2" y="25"/>
                  </a:cxn>
                  <a:cxn ang="0">
                    <a:pos x="11" y="23"/>
                  </a:cxn>
                  <a:cxn ang="0">
                    <a:pos x="23" y="23"/>
                  </a:cxn>
                  <a:cxn ang="0">
                    <a:pos x="35" y="26"/>
                  </a:cxn>
                  <a:cxn ang="0">
                    <a:pos x="49" y="30"/>
                  </a:cxn>
                  <a:cxn ang="0">
                    <a:pos x="63" y="36"/>
                  </a:cxn>
                  <a:cxn ang="0">
                    <a:pos x="77" y="45"/>
                  </a:cxn>
                  <a:cxn ang="0">
                    <a:pos x="91" y="57"/>
                  </a:cxn>
                  <a:cxn ang="0">
                    <a:pos x="106" y="68"/>
                  </a:cxn>
                  <a:cxn ang="0">
                    <a:pos x="117" y="84"/>
                  </a:cxn>
                  <a:cxn ang="0">
                    <a:pos x="128" y="102"/>
                  </a:cxn>
                  <a:cxn ang="0">
                    <a:pos x="137" y="122"/>
                  </a:cxn>
                  <a:cxn ang="0">
                    <a:pos x="145" y="145"/>
                  </a:cxn>
                  <a:cxn ang="0">
                    <a:pos x="150" y="170"/>
                  </a:cxn>
                  <a:cxn ang="0">
                    <a:pos x="153" y="201"/>
                  </a:cxn>
                  <a:cxn ang="0">
                    <a:pos x="153" y="234"/>
                  </a:cxn>
                  <a:cxn ang="0">
                    <a:pos x="149" y="271"/>
                  </a:cxn>
                  <a:cxn ang="0">
                    <a:pos x="159" y="261"/>
                  </a:cxn>
                  <a:cxn ang="0">
                    <a:pos x="149" y="271"/>
                  </a:cxn>
                  <a:cxn ang="0">
                    <a:pos x="151" y="279"/>
                  </a:cxn>
                  <a:cxn ang="0">
                    <a:pos x="156" y="282"/>
                  </a:cxn>
                  <a:cxn ang="0">
                    <a:pos x="162" y="281"/>
                  </a:cxn>
                  <a:cxn ang="0">
                    <a:pos x="165" y="274"/>
                  </a:cxn>
                  <a:cxn ang="0">
                    <a:pos x="155" y="284"/>
                  </a:cxn>
                </a:cxnLst>
                <a:rect l="0" t="0" r="r" b="b"/>
                <a:pathLst>
                  <a:path w="169" h="284">
                    <a:moveTo>
                      <a:pt x="155" y="284"/>
                    </a:moveTo>
                    <a:lnTo>
                      <a:pt x="165" y="274"/>
                    </a:lnTo>
                    <a:lnTo>
                      <a:pt x="169" y="234"/>
                    </a:lnTo>
                    <a:lnTo>
                      <a:pt x="169" y="201"/>
                    </a:lnTo>
                    <a:lnTo>
                      <a:pt x="166" y="167"/>
                    </a:lnTo>
                    <a:lnTo>
                      <a:pt x="159" y="137"/>
                    </a:lnTo>
                    <a:lnTo>
                      <a:pt x="151" y="111"/>
                    </a:lnTo>
                    <a:lnTo>
                      <a:pt x="140" y="87"/>
                    </a:lnTo>
                    <a:lnTo>
                      <a:pt x="129" y="67"/>
                    </a:lnTo>
                    <a:lnTo>
                      <a:pt x="114" y="51"/>
                    </a:lnTo>
                    <a:lnTo>
                      <a:pt x="99" y="36"/>
                    </a:lnTo>
                    <a:lnTo>
                      <a:pt x="84" y="25"/>
                    </a:lnTo>
                    <a:lnTo>
                      <a:pt x="67" y="16"/>
                    </a:lnTo>
                    <a:lnTo>
                      <a:pt x="53" y="7"/>
                    </a:lnTo>
                    <a:lnTo>
                      <a:pt x="37" y="3"/>
                    </a:lnTo>
                    <a:lnTo>
                      <a:pt x="23" y="0"/>
                    </a:lnTo>
                    <a:lnTo>
                      <a:pt x="11" y="0"/>
                    </a:lnTo>
                    <a:lnTo>
                      <a:pt x="0" y="1"/>
                    </a:lnTo>
                    <a:lnTo>
                      <a:pt x="2" y="25"/>
                    </a:lnTo>
                    <a:lnTo>
                      <a:pt x="11" y="23"/>
                    </a:lnTo>
                    <a:lnTo>
                      <a:pt x="23" y="23"/>
                    </a:lnTo>
                    <a:lnTo>
                      <a:pt x="35" y="26"/>
                    </a:lnTo>
                    <a:lnTo>
                      <a:pt x="49" y="30"/>
                    </a:lnTo>
                    <a:lnTo>
                      <a:pt x="63" y="36"/>
                    </a:lnTo>
                    <a:lnTo>
                      <a:pt x="77" y="45"/>
                    </a:lnTo>
                    <a:lnTo>
                      <a:pt x="91" y="57"/>
                    </a:lnTo>
                    <a:lnTo>
                      <a:pt x="106" y="68"/>
                    </a:lnTo>
                    <a:lnTo>
                      <a:pt x="117" y="84"/>
                    </a:lnTo>
                    <a:lnTo>
                      <a:pt x="128" y="102"/>
                    </a:lnTo>
                    <a:lnTo>
                      <a:pt x="137" y="122"/>
                    </a:lnTo>
                    <a:lnTo>
                      <a:pt x="145" y="145"/>
                    </a:lnTo>
                    <a:lnTo>
                      <a:pt x="150" y="170"/>
                    </a:lnTo>
                    <a:lnTo>
                      <a:pt x="153" y="201"/>
                    </a:lnTo>
                    <a:lnTo>
                      <a:pt x="153" y="234"/>
                    </a:lnTo>
                    <a:lnTo>
                      <a:pt x="149" y="271"/>
                    </a:lnTo>
                    <a:lnTo>
                      <a:pt x="159" y="261"/>
                    </a:lnTo>
                    <a:lnTo>
                      <a:pt x="149" y="271"/>
                    </a:lnTo>
                    <a:lnTo>
                      <a:pt x="151" y="279"/>
                    </a:lnTo>
                    <a:lnTo>
                      <a:pt x="156" y="282"/>
                    </a:lnTo>
                    <a:lnTo>
                      <a:pt x="162" y="281"/>
                    </a:lnTo>
                    <a:lnTo>
                      <a:pt x="165" y="274"/>
                    </a:lnTo>
                    <a:lnTo>
                      <a:pt x="155" y="28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0" name="Freeform 353"/>
              <p:cNvSpPr>
                <a:spLocks noChangeArrowheads="1"/>
              </p:cNvSpPr>
              <p:nvPr/>
            </p:nvSpPr>
            <p:spPr bwMode="auto">
              <a:xfrm>
                <a:off x="1083" y="538"/>
                <a:ext cx="303" cy="84"/>
              </a:xfrm>
              <a:custGeom>
                <a:avLst/>
                <a:gdLst/>
                <a:ahLst/>
                <a:cxnLst>
                  <a:cxn ang="0">
                    <a:pos x="2" y="21"/>
                  </a:cxn>
                  <a:cxn ang="0">
                    <a:pos x="5" y="24"/>
                  </a:cxn>
                  <a:cxn ang="0">
                    <a:pos x="299" y="168"/>
                  </a:cxn>
                  <a:cxn ang="0">
                    <a:pos x="303" y="145"/>
                  </a:cxn>
                  <a:cxn ang="0">
                    <a:pos x="9" y="0"/>
                  </a:cxn>
                  <a:cxn ang="0">
                    <a:pos x="12" y="3"/>
                  </a:cxn>
                  <a:cxn ang="0">
                    <a:pos x="9" y="0"/>
                  </a:cxn>
                  <a:cxn ang="0">
                    <a:pos x="3" y="2"/>
                  </a:cxn>
                  <a:cxn ang="0">
                    <a:pos x="0" y="9"/>
                  </a:cxn>
                  <a:cxn ang="0">
                    <a:pos x="0" y="18"/>
                  </a:cxn>
                  <a:cxn ang="0">
                    <a:pos x="5" y="24"/>
                  </a:cxn>
                  <a:cxn ang="0">
                    <a:pos x="2" y="21"/>
                  </a:cxn>
                </a:cxnLst>
                <a:rect l="0" t="0" r="r" b="b"/>
                <a:pathLst>
                  <a:path w="303" h="168">
                    <a:moveTo>
                      <a:pt x="2" y="21"/>
                    </a:moveTo>
                    <a:lnTo>
                      <a:pt x="5" y="24"/>
                    </a:lnTo>
                    <a:lnTo>
                      <a:pt x="299" y="168"/>
                    </a:lnTo>
                    <a:lnTo>
                      <a:pt x="303" y="145"/>
                    </a:lnTo>
                    <a:lnTo>
                      <a:pt x="9" y="0"/>
                    </a:lnTo>
                    <a:lnTo>
                      <a:pt x="12" y="3"/>
                    </a:lnTo>
                    <a:lnTo>
                      <a:pt x="9" y="0"/>
                    </a:lnTo>
                    <a:lnTo>
                      <a:pt x="3" y="2"/>
                    </a:lnTo>
                    <a:lnTo>
                      <a:pt x="0" y="9"/>
                    </a:lnTo>
                    <a:lnTo>
                      <a:pt x="0" y="18"/>
                    </a:lnTo>
                    <a:lnTo>
                      <a:pt x="5" y="24"/>
                    </a:lnTo>
                    <a:lnTo>
                      <a:pt x="2" y="2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1" name="Freeform 354"/>
              <p:cNvSpPr>
                <a:spLocks noChangeArrowheads="1"/>
              </p:cNvSpPr>
              <p:nvPr/>
            </p:nvSpPr>
            <p:spPr bwMode="auto">
              <a:xfrm>
                <a:off x="972" y="469"/>
                <a:ext cx="123" cy="79"/>
              </a:xfrm>
              <a:custGeom>
                <a:avLst/>
                <a:gdLst/>
                <a:ahLst/>
                <a:cxnLst>
                  <a:cxn ang="0">
                    <a:pos x="7" y="23"/>
                  </a:cxn>
                  <a:cxn ang="0">
                    <a:pos x="3" y="20"/>
                  </a:cxn>
                  <a:cxn ang="0">
                    <a:pos x="113" y="159"/>
                  </a:cxn>
                  <a:cxn ang="0">
                    <a:pos x="123" y="141"/>
                  </a:cxn>
                  <a:cxn ang="0">
                    <a:pos x="13" y="3"/>
                  </a:cxn>
                  <a:cxn ang="0">
                    <a:pos x="9" y="0"/>
                  </a:cxn>
                  <a:cxn ang="0">
                    <a:pos x="13" y="3"/>
                  </a:cxn>
                  <a:cxn ang="0">
                    <a:pos x="7" y="0"/>
                  </a:cxn>
                  <a:cxn ang="0">
                    <a:pos x="2" y="4"/>
                  </a:cxn>
                  <a:cxn ang="0">
                    <a:pos x="0" y="13"/>
                  </a:cxn>
                  <a:cxn ang="0">
                    <a:pos x="3" y="20"/>
                  </a:cxn>
                  <a:cxn ang="0">
                    <a:pos x="7" y="23"/>
                  </a:cxn>
                </a:cxnLst>
                <a:rect l="0" t="0" r="r" b="b"/>
                <a:pathLst>
                  <a:path w="123" h="159">
                    <a:moveTo>
                      <a:pt x="7" y="23"/>
                    </a:moveTo>
                    <a:lnTo>
                      <a:pt x="3" y="20"/>
                    </a:lnTo>
                    <a:lnTo>
                      <a:pt x="113" y="159"/>
                    </a:lnTo>
                    <a:lnTo>
                      <a:pt x="123" y="141"/>
                    </a:lnTo>
                    <a:lnTo>
                      <a:pt x="13" y="3"/>
                    </a:lnTo>
                    <a:lnTo>
                      <a:pt x="9" y="0"/>
                    </a:lnTo>
                    <a:lnTo>
                      <a:pt x="13" y="3"/>
                    </a:lnTo>
                    <a:lnTo>
                      <a:pt x="7" y="0"/>
                    </a:lnTo>
                    <a:lnTo>
                      <a:pt x="2" y="4"/>
                    </a:lnTo>
                    <a:lnTo>
                      <a:pt x="0" y="13"/>
                    </a:lnTo>
                    <a:lnTo>
                      <a:pt x="3" y="20"/>
                    </a:lnTo>
                    <a:lnTo>
                      <a:pt x="7" y="2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2" name="Freeform 355"/>
              <p:cNvSpPr>
                <a:spLocks noChangeArrowheads="1"/>
              </p:cNvSpPr>
              <p:nvPr/>
            </p:nvSpPr>
            <p:spPr bwMode="auto">
              <a:xfrm>
                <a:off x="968" y="468"/>
                <a:ext cx="13" cy="13"/>
              </a:xfrm>
              <a:custGeom>
                <a:avLst/>
                <a:gdLst/>
                <a:ahLst/>
                <a:cxnLst>
                  <a:cxn ang="0">
                    <a:pos x="7" y="23"/>
                  </a:cxn>
                  <a:cxn ang="0">
                    <a:pos x="6" y="23"/>
                  </a:cxn>
                  <a:cxn ang="0">
                    <a:pos x="11" y="24"/>
                  </a:cxn>
                  <a:cxn ang="0">
                    <a:pos x="13" y="1"/>
                  </a:cxn>
                  <a:cxn ang="0">
                    <a:pos x="8" y="0"/>
                  </a:cxn>
                  <a:cxn ang="0">
                    <a:pos x="7" y="0"/>
                  </a:cxn>
                  <a:cxn ang="0">
                    <a:pos x="8" y="0"/>
                  </a:cxn>
                  <a:cxn ang="0">
                    <a:pos x="2" y="2"/>
                  </a:cxn>
                  <a:cxn ang="0">
                    <a:pos x="0" y="10"/>
                  </a:cxn>
                  <a:cxn ang="0">
                    <a:pos x="1" y="19"/>
                  </a:cxn>
                  <a:cxn ang="0">
                    <a:pos x="6" y="23"/>
                  </a:cxn>
                  <a:cxn ang="0">
                    <a:pos x="7" y="23"/>
                  </a:cxn>
                </a:cxnLst>
                <a:rect l="0" t="0" r="r" b="b"/>
                <a:pathLst>
                  <a:path w="13" h="24">
                    <a:moveTo>
                      <a:pt x="7" y="23"/>
                    </a:moveTo>
                    <a:lnTo>
                      <a:pt x="6" y="23"/>
                    </a:lnTo>
                    <a:lnTo>
                      <a:pt x="11" y="24"/>
                    </a:lnTo>
                    <a:lnTo>
                      <a:pt x="13" y="1"/>
                    </a:lnTo>
                    <a:lnTo>
                      <a:pt x="8" y="0"/>
                    </a:lnTo>
                    <a:lnTo>
                      <a:pt x="7" y="0"/>
                    </a:lnTo>
                    <a:lnTo>
                      <a:pt x="8" y="0"/>
                    </a:lnTo>
                    <a:lnTo>
                      <a:pt x="2" y="2"/>
                    </a:lnTo>
                    <a:lnTo>
                      <a:pt x="0" y="10"/>
                    </a:lnTo>
                    <a:lnTo>
                      <a:pt x="1" y="19"/>
                    </a:lnTo>
                    <a:lnTo>
                      <a:pt x="6" y="23"/>
                    </a:lnTo>
                    <a:lnTo>
                      <a:pt x="7" y="2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3" name="Freeform 356"/>
              <p:cNvSpPr>
                <a:spLocks noChangeArrowheads="1"/>
              </p:cNvSpPr>
              <p:nvPr/>
            </p:nvSpPr>
            <p:spPr bwMode="auto">
              <a:xfrm>
                <a:off x="821" y="460"/>
                <a:ext cx="154" cy="21"/>
              </a:xfrm>
              <a:custGeom>
                <a:avLst/>
                <a:gdLst/>
                <a:ahLst/>
                <a:cxnLst>
                  <a:cxn ang="0">
                    <a:pos x="0" y="1"/>
                  </a:cxn>
                  <a:cxn ang="0">
                    <a:pos x="1" y="0"/>
                  </a:cxn>
                  <a:cxn ang="0">
                    <a:pos x="1" y="21"/>
                  </a:cxn>
                  <a:cxn ang="0">
                    <a:pos x="13" y="32"/>
                  </a:cxn>
                  <a:cxn ang="0">
                    <a:pos x="31" y="36"/>
                  </a:cxn>
                  <a:cxn ang="0">
                    <a:pos x="51" y="37"/>
                  </a:cxn>
                  <a:cxn ang="0">
                    <a:pos x="74" y="39"/>
                  </a:cxn>
                  <a:cxn ang="0">
                    <a:pos x="100" y="40"/>
                  </a:cxn>
                  <a:cxn ang="0">
                    <a:pos x="127" y="40"/>
                  </a:cxn>
                  <a:cxn ang="0">
                    <a:pos x="154" y="39"/>
                  </a:cxn>
                  <a:cxn ang="0">
                    <a:pos x="154" y="16"/>
                  </a:cxn>
                  <a:cxn ang="0">
                    <a:pos x="127" y="17"/>
                  </a:cxn>
                  <a:cxn ang="0">
                    <a:pos x="100" y="17"/>
                  </a:cxn>
                  <a:cxn ang="0">
                    <a:pos x="74" y="16"/>
                  </a:cxn>
                  <a:cxn ang="0">
                    <a:pos x="51" y="14"/>
                  </a:cxn>
                  <a:cxn ang="0">
                    <a:pos x="31" y="13"/>
                  </a:cxn>
                  <a:cxn ang="0">
                    <a:pos x="17" y="8"/>
                  </a:cxn>
                  <a:cxn ang="0">
                    <a:pos x="13" y="7"/>
                  </a:cxn>
                  <a:cxn ang="0">
                    <a:pos x="13" y="14"/>
                  </a:cxn>
                  <a:cxn ang="0">
                    <a:pos x="14" y="13"/>
                  </a:cxn>
                  <a:cxn ang="0">
                    <a:pos x="0" y="1"/>
                  </a:cxn>
                </a:cxnLst>
                <a:rect l="0" t="0" r="r" b="b"/>
                <a:pathLst>
                  <a:path w="154" h="40">
                    <a:moveTo>
                      <a:pt x="0" y="1"/>
                    </a:moveTo>
                    <a:lnTo>
                      <a:pt x="1" y="0"/>
                    </a:lnTo>
                    <a:lnTo>
                      <a:pt x="1" y="21"/>
                    </a:lnTo>
                    <a:lnTo>
                      <a:pt x="13" y="32"/>
                    </a:lnTo>
                    <a:lnTo>
                      <a:pt x="31" y="36"/>
                    </a:lnTo>
                    <a:lnTo>
                      <a:pt x="51" y="37"/>
                    </a:lnTo>
                    <a:lnTo>
                      <a:pt x="74" y="39"/>
                    </a:lnTo>
                    <a:lnTo>
                      <a:pt x="100" y="40"/>
                    </a:lnTo>
                    <a:lnTo>
                      <a:pt x="127" y="40"/>
                    </a:lnTo>
                    <a:lnTo>
                      <a:pt x="154" y="39"/>
                    </a:lnTo>
                    <a:lnTo>
                      <a:pt x="154" y="16"/>
                    </a:lnTo>
                    <a:lnTo>
                      <a:pt x="127" y="17"/>
                    </a:lnTo>
                    <a:lnTo>
                      <a:pt x="100" y="17"/>
                    </a:lnTo>
                    <a:lnTo>
                      <a:pt x="74" y="16"/>
                    </a:lnTo>
                    <a:lnTo>
                      <a:pt x="51" y="14"/>
                    </a:lnTo>
                    <a:lnTo>
                      <a:pt x="31" y="13"/>
                    </a:lnTo>
                    <a:lnTo>
                      <a:pt x="17" y="8"/>
                    </a:lnTo>
                    <a:lnTo>
                      <a:pt x="13" y="7"/>
                    </a:lnTo>
                    <a:lnTo>
                      <a:pt x="13" y="14"/>
                    </a:lnTo>
                    <a:lnTo>
                      <a:pt x="14" y="13"/>
                    </a:lnTo>
                    <a:lnTo>
                      <a:pt x="0" y="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4" name="Freeform 357"/>
              <p:cNvSpPr>
                <a:spLocks noChangeArrowheads="1"/>
              </p:cNvSpPr>
              <p:nvPr/>
            </p:nvSpPr>
            <p:spPr bwMode="auto">
              <a:xfrm>
                <a:off x="821" y="424"/>
                <a:ext cx="52" cy="43"/>
              </a:xfrm>
              <a:custGeom>
                <a:avLst/>
                <a:gdLst/>
                <a:ahLst/>
                <a:cxnLst>
                  <a:cxn ang="0">
                    <a:pos x="42" y="23"/>
                  </a:cxn>
                  <a:cxn ang="0">
                    <a:pos x="40" y="23"/>
                  </a:cxn>
                  <a:cxn ang="0">
                    <a:pos x="38" y="20"/>
                  </a:cxn>
                  <a:cxn ang="0">
                    <a:pos x="38" y="17"/>
                  </a:cxn>
                  <a:cxn ang="0">
                    <a:pos x="35" y="23"/>
                  </a:cxn>
                  <a:cxn ang="0">
                    <a:pos x="29" y="30"/>
                  </a:cxn>
                  <a:cxn ang="0">
                    <a:pos x="21" y="41"/>
                  </a:cxn>
                  <a:cxn ang="0">
                    <a:pos x="13" y="52"/>
                  </a:cxn>
                  <a:cxn ang="0">
                    <a:pos x="6" y="64"/>
                  </a:cxn>
                  <a:cxn ang="0">
                    <a:pos x="0" y="74"/>
                  </a:cxn>
                  <a:cxn ang="0">
                    <a:pos x="14" y="86"/>
                  </a:cxn>
                  <a:cxn ang="0">
                    <a:pos x="18" y="78"/>
                  </a:cxn>
                  <a:cxn ang="0">
                    <a:pos x="26" y="70"/>
                  </a:cxn>
                  <a:cxn ang="0">
                    <a:pos x="34" y="58"/>
                  </a:cxn>
                  <a:cxn ang="0">
                    <a:pos x="41" y="48"/>
                  </a:cxn>
                  <a:cxn ang="0">
                    <a:pos x="47" y="38"/>
                  </a:cxn>
                  <a:cxn ang="0">
                    <a:pos x="52" y="26"/>
                  </a:cxn>
                  <a:cxn ang="0">
                    <a:pos x="52" y="11"/>
                  </a:cxn>
                  <a:cxn ang="0">
                    <a:pos x="44" y="0"/>
                  </a:cxn>
                  <a:cxn ang="0">
                    <a:pos x="42" y="0"/>
                  </a:cxn>
                  <a:cxn ang="0">
                    <a:pos x="44" y="0"/>
                  </a:cxn>
                  <a:cxn ang="0">
                    <a:pos x="38" y="1"/>
                  </a:cxn>
                  <a:cxn ang="0">
                    <a:pos x="35" y="9"/>
                  </a:cxn>
                  <a:cxn ang="0">
                    <a:pos x="35" y="17"/>
                  </a:cxn>
                  <a:cxn ang="0">
                    <a:pos x="40" y="23"/>
                  </a:cxn>
                  <a:cxn ang="0">
                    <a:pos x="42" y="23"/>
                  </a:cxn>
                </a:cxnLst>
                <a:rect l="0" t="0" r="r" b="b"/>
                <a:pathLst>
                  <a:path w="52" h="86">
                    <a:moveTo>
                      <a:pt x="42" y="23"/>
                    </a:moveTo>
                    <a:lnTo>
                      <a:pt x="40" y="23"/>
                    </a:lnTo>
                    <a:lnTo>
                      <a:pt x="38" y="20"/>
                    </a:lnTo>
                    <a:lnTo>
                      <a:pt x="38" y="17"/>
                    </a:lnTo>
                    <a:lnTo>
                      <a:pt x="35" y="23"/>
                    </a:lnTo>
                    <a:lnTo>
                      <a:pt x="29" y="30"/>
                    </a:lnTo>
                    <a:lnTo>
                      <a:pt x="21" y="41"/>
                    </a:lnTo>
                    <a:lnTo>
                      <a:pt x="13" y="52"/>
                    </a:lnTo>
                    <a:lnTo>
                      <a:pt x="6" y="64"/>
                    </a:lnTo>
                    <a:lnTo>
                      <a:pt x="0" y="74"/>
                    </a:lnTo>
                    <a:lnTo>
                      <a:pt x="14" y="86"/>
                    </a:lnTo>
                    <a:lnTo>
                      <a:pt x="18" y="78"/>
                    </a:lnTo>
                    <a:lnTo>
                      <a:pt x="26" y="70"/>
                    </a:lnTo>
                    <a:lnTo>
                      <a:pt x="34" y="58"/>
                    </a:lnTo>
                    <a:lnTo>
                      <a:pt x="41" y="48"/>
                    </a:lnTo>
                    <a:lnTo>
                      <a:pt x="47" y="38"/>
                    </a:lnTo>
                    <a:lnTo>
                      <a:pt x="52" y="26"/>
                    </a:lnTo>
                    <a:lnTo>
                      <a:pt x="52" y="11"/>
                    </a:lnTo>
                    <a:lnTo>
                      <a:pt x="44" y="0"/>
                    </a:lnTo>
                    <a:lnTo>
                      <a:pt x="42" y="0"/>
                    </a:lnTo>
                    <a:lnTo>
                      <a:pt x="44" y="0"/>
                    </a:lnTo>
                    <a:lnTo>
                      <a:pt x="38" y="1"/>
                    </a:lnTo>
                    <a:lnTo>
                      <a:pt x="35" y="9"/>
                    </a:lnTo>
                    <a:lnTo>
                      <a:pt x="35" y="17"/>
                    </a:lnTo>
                    <a:lnTo>
                      <a:pt x="40" y="23"/>
                    </a:lnTo>
                    <a:lnTo>
                      <a:pt x="42" y="2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5" name="Freeform 358"/>
              <p:cNvSpPr>
                <a:spLocks noChangeArrowheads="1"/>
              </p:cNvSpPr>
              <p:nvPr/>
            </p:nvSpPr>
            <p:spPr bwMode="auto">
              <a:xfrm>
                <a:off x="504" y="347"/>
                <a:ext cx="359" cy="89"/>
              </a:xfrm>
              <a:custGeom>
                <a:avLst/>
                <a:gdLst/>
                <a:ahLst/>
                <a:cxnLst>
                  <a:cxn ang="0">
                    <a:pos x="11" y="20"/>
                  </a:cxn>
                  <a:cxn ang="0">
                    <a:pos x="4" y="20"/>
                  </a:cxn>
                  <a:cxn ang="0">
                    <a:pos x="23" y="33"/>
                  </a:cxn>
                  <a:cxn ang="0">
                    <a:pos x="44" y="46"/>
                  </a:cxn>
                  <a:cxn ang="0">
                    <a:pos x="66" y="60"/>
                  </a:cxn>
                  <a:cxn ang="0">
                    <a:pos x="91" y="74"/>
                  </a:cxn>
                  <a:cxn ang="0">
                    <a:pos x="117" y="86"/>
                  </a:cxn>
                  <a:cxn ang="0">
                    <a:pos x="142" y="99"/>
                  </a:cxn>
                  <a:cxn ang="0">
                    <a:pos x="167" y="111"/>
                  </a:cxn>
                  <a:cxn ang="0">
                    <a:pos x="193" y="122"/>
                  </a:cxn>
                  <a:cxn ang="0">
                    <a:pos x="218" y="132"/>
                  </a:cxn>
                  <a:cxn ang="0">
                    <a:pos x="243" y="143"/>
                  </a:cxn>
                  <a:cxn ang="0">
                    <a:pos x="268" y="151"/>
                  </a:cxn>
                  <a:cxn ang="0">
                    <a:pos x="290" y="159"/>
                  </a:cxn>
                  <a:cxn ang="0">
                    <a:pos x="310" y="164"/>
                  </a:cxn>
                  <a:cxn ang="0">
                    <a:pos x="328" y="170"/>
                  </a:cxn>
                  <a:cxn ang="0">
                    <a:pos x="345" y="175"/>
                  </a:cxn>
                  <a:cxn ang="0">
                    <a:pos x="359" y="176"/>
                  </a:cxn>
                  <a:cxn ang="0">
                    <a:pos x="359" y="153"/>
                  </a:cxn>
                  <a:cxn ang="0">
                    <a:pos x="347" y="151"/>
                  </a:cxn>
                  <a:cxn ang="0">
                    <a:pos x="330" y="147"/>
                  </a:cxn>
                  <a:cxn ang="0">
                    <a:pos x="312" y="141"/>
                  </a:cxn>
                  <a:cxn ang="0">
                    <a:pos x="292" y="135"/>
                  </a:cxn>
                  <a:cxn ang="0">
                    <a:pos x="270" y="128"/>
                  </a:cxn>
                  <a:cxn ang="0">
                    <a:pos x="247" y="119"/>
                  </a:cxn>
                  <a:cxn ang="0">
                    <a:pos x="222" y="109"/>
                  </a:cxn>
                  <a:cxn ang="0">
                    <a:pos x="197" y="99"/>
                  </a:cxn>
                  <a:cxn ang="0">
                    <a:pos x="171" y="87"/>
                  </a:cxn>
                  <a:cxn ang="0">
                    <a:pos x="146" y="76"/>
                  </a:cxn>
                  <a:cxn ang="0">
                    <a:pos x="121" y="62"/>
                  </a:cxn>
                  <a:cxn ang="0">
                    <a:pos x="95" y="51"/>
                  </a:cxn>
                  <a:cxn ang="0">
                    <a:pos x="72" y="39"/>
                  </a:cxn>
                  <a:cxn ang="0">
                    <a:pos x="50" y="26"/>
                  </a:cxn>
                  <a:cxn ang="0">
                    <a:pos x="29" y="13"/>
                  </a:cxn>
                  <a:cxn ang="0">
                    <a:pos x="10" y="0"/>
                  </a:cxn>
                  <a:cxn ang="0">
                    <a:pos x="3" y="0"/>
                  </a:cxn>
                  <a:cxn ang="0">
                    <a:pos x="10" y="0"/>
                  </a:cxn>
                  <a:cxn ang="0">
                    <a:pos x="4" y="0"/>
                  </a:cxn>
                  <a:cxn ang="0">
                    <a:pos x="0" y="6"/>
                  </a:cxn>
                  <a:cxn ang="0">
                    <a:pos x="0" y="14"/>
                  </a:cxn>
                  <a:cxn ang="0">
                    <a:pos x="4" y="20"/>
                  </a:cxn>
                  <a:cxn ang="0">
                    <a:pos x="11" y="20"/>
                  </a:cxn>
                </a:cxnLst>
                <a:rect l="0" t="0" r="r" b="b"/>
                <a:pathLst>
                  <a:path w="359" h="176">
                    <a:moveTo>
                      <a:pt x="11" y="20"/>
                    </a:moveTo>
                    <a:lnTo>
                      <a:pt x="4" y="20"/>
                    </a:lnTo>
                    <a:lnTo>
                      <a:pt x="23" y="33"/>
                    </a:lnTo>
                    <a:lnTo>
                      <a:pt x="44" y="46"/>
                    </a:lnTo>
                    <a:lnTo>
                      <a:pt x="66" y="60"/>
                    </a:lnTo>
                    <a:lnTo>
                      <a:pt x="91" y="74"/>
                    </a:lnTo>
                    <a:lnTo>
                      <a:pt x="117" y="86"/>
                    </a:lnTo>
                    <a:lnTo>
                      <a:pt x="142" y="99"/>
                    </a:lnTo>
                    <a:lnTo>
                      <a:pt x="167" y="111"/>
                    </a:lnTo>
                    <a:lnTo>
                      <a:pt x="193" y="122"/>
                    </a:lnTo>
                    <a:lnTo>
                      <a:pt x="218" y="132"/>
                    </a:lnTo>
                    <a:lnTo>
                      <a:pt x="243" y="143"/>
                    </a:lnTo>
                    <a:lnTo>
                      <a:pt x="268" y="151"/>
                    </a:lnTo>
                    <a:lnTo>
                      <a:pt x="290" y="159"/>
                    </a:lnTo>
                    <a:lnTo>
                      <a:pt x="310" y="164"/>
                    </a:lnTo>
                    <a:lnTo>
                      <a:pt x="328" y="170"/>
                    </a:lnTo>
                    <a:lnTo>
                      <a:pt x="345" y="175"/>
                    </a:lnTo>
                    <a:lnTo>
                      <a:pt x="359" y="176"/>
                    </a:lnTo>
                    <a:lnTo>
                      <a:pt x="359" y="153"/>
                    </a:lnTo>
                    <a:lnTo>
                      <a:pt x="347" y="151"/>
                    </a:lnTo>
                    <a:lnTo>
                      <a:pt x="330" y="147"/>
                    </a:lnTo>
                    <a:lnTo>
                      <a:pt x="312" y="141"/>
                    </a:lnTo>
                    <a:lnTo>
                      <a:pt x="292" y="135"/>
                    </a:lnTo>
                    <a:lnTo>
                      <a:pt x="270" y="128"/>
                    </a:lnTo>
                    <a:lnTo>
                      <a:pt x="247" y="119"/>
                    </a:lnTo>
                    <a:lnTo>
                      <a:pt x="222" y="109"/>
                    </a:lnTo>
                    <a:lnTo>
                      <a:pt x="197" y="99"/>
                    </a:lnTo>
                    <a:lnTo>
                      <a:pt x="171" y="87"/>
                    </a:lnTo>
                    <a:lnTo>
                      <a:pt x="146" y="76"/>
                    </a:lnTo>
                    <a:lnTo>
                      <a:pt x="121" y="62"/>
                    </a:lnTo>
                    <a:lnTo>
                      <a:pt x="95" y="51"/>
                    </a:lnTo>
                    <a:lnTo>
                      <a:pt x="72" y="39"/>
                    </a:lnTo>
                    <a:lnTo>
                      <a:pt x="50" y="26"/>
                    </a:lnTo>
                    <a:lnTo>
                      <a:pt x="29" y="13"/>
                    </a:lnTo>
                    <a:lnTo>
                      <a:pt x="10" y="0"/>
                    </a:lnTo>
                    <a:lnTo>
                      <a:pt x="3" y="0"/>
                    </a:lnTo>
                    <a:lnTo>
                      <a:pt x="10" y="0"/>
                    </a:lnTo>
                    <a:lnTo>
                      <a:pt x="4" y="0"/>
                    </a:lnTo>
                    <a:lnTo>
                      <a:pt x="0" y="6"/>
                    </a:lnTo>
                    <a:lnTo>
                      <a:pt x="0" y="14"/>
                    </a:lnTo>
                    <a:lnTo>
                      <a:pt x="4" y="20"/>
                    </a:lnTo>
                    <a:lnTo>
                      <a:pt x="11" y="2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6" name="Freeform 359"/>
              <p:cNvSpPr>
                <a:spLocks noChangeArrowheads="1"/>
              </p:cNvSpPr>
              <p:nvPr/>
            </p:nvSpPr>
            <p:spPr bwMode="auto">
              <a:xfrm>
                <a:off x="496" y="347"/>
                <a:ext cx="19" cy="14"/>
              </a:xfrm>
              <a:custGeom>
                <a:avLst/>
                <a:gdLst/>
                <a:ahLst/>
                <a:cxnLst>
                  <a:cxn ang="0">
                    <a:pos x="13" y="25"/>
                  </a:cxn>
                  <a:cxn ang="0">
                    <a:pos x="13" y="26"/>
                  </a:cxn>
                  <a:cxn ang="0">
                    <a:pos x="19" y="20"/>
                  </a:cxn>
                  <a:cxn ang="0">
                    <a:pos x="11" y="0"/>
                  </a:cxn>
                  <a:cxn ang="0">
                    <a:pos x="5" y="6"/>
                  </a:cxn>
                  <a:cxn ang="0">
                    <a:pos x="5" y="7"/>
                  </a:cxn>
                  <a:cxn ang="0">
                    <a:pos x="5" y="6"/>
                  </a:cxn>
                  <a:cxn ang="0">
                    <a:pos x="0" y="13"/>
                  </a:cxn>
                  <a:cxn ang="0">
                    <a:pos x="1" y="22"/>
                  </a:cxn>
                  <a:cxn ang="0">
                    <a:pos x="7" y="28"/>
                  </a:cxn>
                  <a:cxn ang="0">
                    <a:pos x="13" y="26"/>
                  </a:cxn>
                  <a:cxn ang="0">
                    <a:pos x="13" y="25"/>
                  </a:cxn>
                </a:cxnLst>
                <a:rect l="0" t="0" r="r" b="b"/>
                <a:pathLst>
                  <a:path w="19" h="28">
                    <a:moveTo>
                      <a:pt x="13" y="25"/>
                    </a:moveTo>
                    <a:lnTo>
                      <a:pt x="13" y="26"/>
                    </a:lnTo>
                    <a:lnTo>
                      <a:pt x="19" y="20"/>
                    </a:lnTo>
                    <a:lnTo>
                      <a:pt x="11" y="0"/>
                    </a:lnTo>
                    <a:lnTo>
                      <a:pt x="5" y="6"/>
                    </a:lnTo>
                    <a:lnTo>
                      <a:pt x="5" y="7"/>
                    </a:lnTo>
                    <a:lnTo>
                      <a:pt x="5" y="6"/>
                    </a:lnTo>
                    <a:lnTo>
                      <a:pt x="0" y="13"/>
                    </a:lnTo>
                    <a:lnTo>
                      <a:pt x="1" y="22"/>
                    </a:lnTo>
                    <a:lnTo>
                      <a:pt x="7" y="28"/>
                    </a:lnTo>
                    <a:lnTo>
                      <a:pt x="13" y="26"/>
                    </a:lnTo>
                    <a:lnTo>
                      <a:pt x="13" y="25"/>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7" name="Freeform 360"/>
              <p:cNvSpPr>
                <a:spLocks noChangeArrowheads="1"/>
              </p:cNvSpPr>
              <p:nvPr/>
            </p:nvSpPr>
            <p:spPr bwMode="auto">
              <a:xfrm>
                <a:off x="424" y="351"/>
                <a:ext cx="85" cy="60"/>
              </a:xfrm>
              <a:custGeom>
                <a:avLst/>
                <a:gdLst/>
                <a:ahLst/>
                <a:cxnLst>
                  <a:cxn ang="0">
                    <a:pos x="12" y="120"/>
                  </a:cxn>
                  <a:cxn ang="0">
                    <a:pos x="12" y="120"/>
                  </a:cxn>
                  <a:cxn ang="0">
                    <a:pos x="22" y="104"/>
                  </a:cxn>
                  <a:cxn ang="0">
                    <a:pos x="32" y="89"/>
                  </a:cxn>
                  <a:cxn ang="0">
                    <a:pos x="44" y="73"/>
                  </a:cxn>
                  <a:cxn ang="0">
                    <a:pos x="56" y="57"/>
                  </a:cxn>
                  <a:cxn ang="0">
                    <a:pos x="65" y="42"/>
                  </a:cxn>
                  <a:cxn ang="0">
                    <a:pos x="74" y="31"/>
                  </a:cxn>
                  <a:cxn ang="0">
                    <a:pos x="82" y="22"/>
                  </a:cxn>
                  <a:cxn ang="0">
                    <a:pos x="85" y="18"/>
                  </a:cxn>
                  <a:cxn ang="0">
                    <a:pos x="77" y="0"/>
                  </a:cxn>
                  <a:cxn ang="0">
                    <a:pos x="71" y="5"/>
                  </a:cxn>
                  <a:cxn ang="0">
                    <a:pos x="64" y="13"/>
                  </a:cxn>
                  <a:cxn ang="0">
                    <a:pos x="55" y="25"/>
                  </a:cxn>
                  <a:cxn ang="0">
                    <a:pos x="44" y="39"/>
                  </a:cxn>
                  <a:cxn ang="0">
                    <a:pos x="34" y="55"/>
                  </a:cxn>
                  <a:cxn ang="0">
                    <a:pos x="22" y="72"/>
                  </a:cxn>
                  <a:cxn ang="0">
                    <a:pos x="10" y="89"/>
                  </a:cxn>
                  <a:cxn ang="0">
                    <a:pos x="0" y="105"/>
                  </a:cxn>
                  <a:cxn ang="0">
                    <a:pos x="12" y="120"/>
                  </a:cxn>
                </a:cxnLst>
                <a:rect l="0" t="0" r="r" b="b"/>
                <a:pathLst>
                  <a:path w="85" h="120">
                    <a:moveTo>
                      <a:pt x="12" y="120"/>
                    </a:moveTo>
                    <a:lnTo>
                      <a:pt x="12" y="120"/>
                    </a:lnTo>
                    <a:lnTo>
                      <a:pt x="22" y="104"/>
                    </a:lnTo>
                    <a:lnTo>
                      <a:pt x="32" y="89"/>
                    </a:lnTo>
                    <a:lnTo>
                      <a:pt x="44" y="73"/>
                    </a:lnTo>
                    <a:lnTo>
                      <a:pt x="56" y="57"/>
                    </a:lnTo>
                    <a:lnTo>
                      <a:pt x="65" y="42"/>
                    </a:lnTo>
                    <a:lnTo>
                      <a:pt x="74" y="31"/>
                    </a:lnTo>
                    <a:lnTo>
                      <a:pt x="82" y="22"/>
                    </a:lnTo>
                    <a:lnTo>
                      <a:pt x="85" y="18"/>
                    </a:lnTo>
                    <a:lnTo>
                      <a:pt x="77" y="0"/>
                    </a:lnTo>
                    <a:lnTo>
                      <a:pt x="71" y="5"/>
                    </a:lnTo>
                    <a:lnTo>
                      <a:pt x="64" y="13"/>
                    </a:lnTo>
                    <a:lnTo>
                      <a:pt x="55" y="25"/>
                    </a:lnTo>
                    <a:lnTo>
                      <a:pt x="44" y="39"/>
                    </a:lnTo>
                    <a:lnTo>
                      <a:pt x="34" y="55"/>
                    </a:lnTo>
                    <a:lnTo>
                      <a:pt x="22" y="72"/>
                    </a:lnTo>
                    <a:lnTo>
                      <a:pt x="10" y="89"/>
                    </a:lnTo>
                    <a:lnTo>
                      <a:pt x="0" y="105"/>
                    </a:lnTo>
                    <a:lnTo>
                      <a:pt x="12" y="12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8" name="Freeform 361"/>
              <p:cNvSpPr>
                <a:spLocks noChangeArrowheads="1"/>
              </p:cNvSpPr>
              <p:nvPr/>
            </p:nvSpPr>
            <p:spPr bwMode="auto">
              <a:xfrm>
                <a:off x="338" y="379"/>
                <a:ext cx="98" cy="43"/>
              </a:xfrm>
              <a:custGeom>
                <a:avLst/>
                <a:gdLst/>
                <a:ahLst/>
                <a:cxnLst>
                  <a:cxn ang="0">
                    <a:pos x="2" y="0"/>
                  </a:cxn>
                  <a:cxn ang="0">
                    <a:pos x="2" y="0"/>
                  </a:cxn>
                  <a:cxn ang="0">
                    <a:pos x="0" y="25"/>
                  </a:cxn>
                  <a:cxn ang="0">
                    <a:pos x="6" y="49"/>
                  </a:cxn>
                  <a:cxn ang="0">
                    <a:pos x="18" y="67"/>
                  </a:cxn>
                  <a:cxn ang="0">
                    <a:pos x="34" y="79"/>
                  </a:cxn>
                  <a:cxn ang="0">
                    <a:pos x="52" y="84"/>
                  </a:cxn>
                  <a:cxn ang="0">
                    <a:pos x="68" y="84"/>
                  </a:cxn>
                  <a:cxn ang="0">
                    <a:pos x="84" y="77"/>
                  </a:cxn>
                  <a:cxn ang="0">
                    <a:pos x="98" y="63"/>
                  </a:cxn>
                  <a:cxn ang="0">
                    <a:pos x="86" y="48"/>
                  </a:cxn>
                  <a:cxn ang="0">
                    <a:pos x="78" y="57"/>
                  </a:cxn>
                  <a:cxn ang="0">
                    <a:pos x="66" y="61"/>
                  </a:cxn>
                  <a:cxn ang="0">
                    <a:pos x="52" y="61"/>
                  </a:cxn>
                  <a:cxn ang="0">
                    <a:pos x="38" y="58"/>
                  </a:cxn>
                  <a:cxn ang="0">
                    <a:pos x="28" y="49"/>
                  </a:cxn>
                  <a:cxn ang="0">
                    <a:pos x="20" y="38"/>
                  </a:cxn>
                  <a:cxn ang="0">
                    <a:pos x="16" y="25"/>
                  </a:cxn>
                  <a:cxn ang="0">
                    <a:pos x="18" y="6"/>
                  </a:cxn>
                  <a:cxn ang="0">
                    <a:pos x="2" y="0"/>
                  </a:cxn>
                </a:cxnLst>
                <a:rect l="0" t="0" r="r" b="b"/>
                <a:pathLst>
                  <a:path w="98" h="84">
                    <a:moveTo>
                      <a:pt x="2" y="0"/>
                    </a:moveTo>
                    <a:lnTo>
                      <a:pt x="2" y="0"/>
                    </a:lnTo>
                    <a:lnTo>
                      <a:pt x="0" y="25"/>
                    </a:lnTo>
                    <a:lnTo>
                      <a:pt x="6" y="49"/>
                    </a:lnTo>
                    <a:lnTo>
                      <a:pt x="18" y="67"/>
                    </a:lnTo>
                    <a:lnTo>
                      <a:pt x="34" y="79"/>
                    </a:lnTo>
                    <a:lnTo>
                      <a:pt x="52" y="84"/>
                    </a:lnTo>
                    <a:lnTo>
                      <a:pt x="68" y="84"/>
                    </a:lnTo>
                    <a:lnTo>
                      <a:pt x="84" y="77"/>
                    </a:lnTo>
                    <a:lnTo>
                      <a:pt x="98" y="63"/>
                    </a:lnTo>
                    <a:lnTo>
                      <a:pt x="86" y="48"/>
                    </a:lnTo>
                    <a:lnTo>
                      <a:pt x="78" y="57"/>
                    </a:lnTo>
                    <a:lnTo>
                      <a:pt x="66" y="61"/>
                    </a:lnTo>
                    <a:lnTo>
                      <a:pt x="52" y="61"/>
                    </a:lnTo>
                    <a:lnTo>
                      <a:pt x="38" y="58"/>
                    </a:lnTo>
                    <a:lnTo>
                      <a:pt x="28" y="49"/>
                    </a:lnTo>
                    <a:lnTo>
                      <a:pt x="20" y="38"/>
                    </a:lnTo>
                    <a:lnTo>
                      <a:pt x="16" y="25"/>
                    </a:lnTo>
                    <a:lnTo>
                      <a:pt x="18" y="6"/>
                    </a:lnTo>
                    <a:lnTo>
                      <a:pt x="2"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9" name="Freeform 362"/>
              <p:cNvSpPr>
                <a:spLocks noChangeArrowheads="1"/>
              </p:cNvSpPr>
              <p:nvPr/>
            </p:nvSpPr>
            <p:spPr bwMode="auto">
              <a:xfrm>
                <a:off x="340" y="355"/>
                <a:ext cx="78" cy="27"/>
              </a:xfrm>
              <a:custGeom>
                <a:avLst/>
                <a:gdLst/>
                <a:ahLst/>
                <a:cxnLst>
                  <a:cxn ang="0">
                    <a:pos x="64" y="30"/>
                  </a:cxn>
                  <a:cxn ang="0">
                    <a:pos x="78" y="37"/>
                  </a:cxn>
                  <a:cxn ang="0">
                    <a:pos x="74" y="22"/>
                  </a:cxn>
                  <a:cxn ang="0">
                    <a:pos x="66" y="11"/>
                  </a:cxn>
                  <a:cxn ang="0">
                    <a:pos x="56" y="3"/>
                  </a:cxn>
                  <a:cxn ang="0">
                    <a:pos x="45" y="0"/>
                  </a:cxn>
                  <a:cxn ang="0">
                    <a:pos x="31" y="2"/>
                  </a:cxn>
                  <a:cxn ang="0">
                    <a:pos x="18" y="12"/>
                  </a:cxn>
                  <a:cxn ang="0">
                    <a:pos x="8" y="28"/>
                  </a:cxn>
                  <a:cxn ang="0">
                    <a:pos x="0" y="50"/>
                  </a:cxn>
                  <a:cxn ang="0">
                    <a:pos x="16" y="56"/>
                  </a:cxn>
                  <a:cxn ang="0">
                    <a:pos x="22" y="40"/>
                  </a:cxn>
                  <a:cxn ang="0">
                    <a:pos x="28" y="30"/>
                  </a:cxn>
                  <a:cxn ang="0">
                    <a:pos x="35" y="25"/>
                  </a:cxn>
                  <a:cxn ang="0">
                    <a:pos x="45" y="24"/>
                  </a:cxn>
                  <a:cxn ang="0">
                    <a:pos x="52" y="27"/>
                  </a:cxn>
                  <a:cxn ang="0">
                    <a:pos x="58" y="31"/>
                  </a:cxn>
                  <a:cxn ang="0">
                    <a:pos x="62" y="34"/>
                  </a:cxn>
                  <a:cxn ang="0">
                    <a:pos x="62" y="37"/>
                  </a:cxn>
                  <a:cxn ang="0">
                    <a:pos x="76" y="44"/>
                  </a:cxn>
                  <a:cxn ang="0">
                    <a:pos x="62" y="37"/>
                  </a:cxn>
                  <a:cxn ang="0">
                    <a:pos x="65" y="46"/>
                  </a:cxn>
                  <a:cxn ang="0">
                    <a:pos x="70" y="47"/>
                  </a:cxn>
                  <a:cxn ang="0">
                    <a:pos x="76" y="46"/>
                  </a:cxn>
                  <a:cxn ang="0">
                    <a:pos x="78" y="37"/>
                  </a:cxn>
                  <a:cxn ang="0">
                    <a:pos x="64" y="30"/>
                  </a:cxn>
                </a:cxnLst>
                <a:rect l="0" t="0" r="r" b="b"/>
                <a:pathLst>
                  <a:path w="78" h="56">
                    <a:moveTo>
                      <a:pt x="64" y="30"/>
                    </a:moveTo>
                    <a:lnTo>
                      <a:pt x="78" y="37"/>
                    </a:lnTo>
                    <a:lnTo>
                      <a:pt x="74" y="22"/>
                    </a:lnTo>
                    <a:lnTo>
                      <a:pt x="66" y="11"/>
                    </a:lnTo>
                    <a:lnTo>
                      <a:pt x="56" y="3"/>
                    </a:lnTo>
                    <a:lnTo>
                      <a:pt x="45" y="0"/>
                    </a:lnTo>
                    <a:lnTo>
                      <a:pt x="31" y="2"/>
                    </a:lnTo>
                    <a:lnTo>
                      <a:pt x="18" y="12"/>
                    </a:lnTo>
                    <a:lnTo>
                      <a:pt x="8" y="28"/>
                    </a:lnTo>
                    <a:lnTo>
                      <a:pt x="0" y="50"/>
                    </a:lnTo>
                    <a:lnTo>
                      <a:pt x="16" y="56"/>
                    </a:lnTo>
                    <a:lnTo>
                      <a:pt x="22" y="40"/>
                    </a:lnTo>
                    <a:lnTo>
                      <a:pt x="28" y="30"/>
                    </a:lnTo>
                    <a:lnTo>
                      <a:pt x="35" y="25"/>
                    </a:lnTo>
                    <a:lnTo>
                      <a:pt x="45" y="24"/>
                    </a:lnTo>
                    <a:lnTo>
                      <a:pt x="52" y="27"/>
                    </a:lnTo>
                    <a:lnTo>
                      <a:pt x="58" y="31"/>
                    </a:lnTo>
                    <a:lnTo>
                      <a:pt x="62" y="34"/>
                    </a:lnTo>
                    <a:lnTo>
                      <a:pt x="62" y="37"/>
                    </a:lnTo>
                    <a:lnTo>
                      <a:pt x="76" y="44"/>
                    </a:lnTo>
                    <a:lnTo>
                      <a:pt x="62" y="37"/>
                    </a:lnTo>
                    <a:lnTo>
                      <a:pt x="65" y="46"/>
                    </a:lnTo>
                    <a:lnTo>
                      <a:pt x="70" y="47"/>
                    </a:lnTo>
                    <a:lnTo>
                      <a:pt x="76" y="46"/>
                    </a:lnTo>
                    <a:lnTo>
                      <a:pt x="78" y="37"/>
                    </a:lnTo>
                    <a:lnTo>
                      <a:pt x="64" y="3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00" name="Freeform 363"/>
              <p:cNvSpPr>
                <a:spLocks noChangeArrowheads="1"/>
              </p:cNvSpPr>
              <p:nvPr/>
            </p:nvSpPr>
            <p:spPr bwMode="auto">
              <a:xfrm>
                <a:off x="404" y="332"/>
                <a:ext cx="64" cy="45"/>
              </a:xfrm>
              <a:custGeom>
                <a:avLst/>
                <a:gdLst/>
                <a:ahLst/>
                <a:cxnLst>
                  <a:cxn ang="0">
                    <a:pos x="53" y="22"/>
                  </a:cxn>
                  <a:cxn ang="0">
                    <a:pos x="50" y="5"/>
                  </a:cxn>
                  <a:cxn ang="0">
                    <a:pos x="43" y="18"/>
                  </a:cxn>
                  <a:cxn ang="0">
                    <a:pos x="35" y="28"/>
                  </a:cxn>
                  <a:cxn ang="0">
                    <a:pos x="29" y="38"/>
                  </a:cxn>
                  <a:cxn ang="0">
                    <a:pos x="22" y="47"/>
                  </a:cxn>
                  <a:cxn ang="0">
                    <a:pos x="15" y="56"/>
                  </a:cxn>
                  <a:cxn ang="0">
                    <a:pos x="9" y="63"/>
                  </a:cxn>
                  <a:cxn ang="0">
                    <a:pos x="4" y="69"/>
                  </a:cxn>
                  <a:cxn ang="0">
                    <a:pos x="0" y="75"/>
                  </a:cxn>
                  <a:cxn ang="0">
                    <a:pos x="12" y="89"/>
                  </a:cxn>
                  <a:cxn ang="0">
                    <a:pos x="14" y="86"/>
                  </a:cxn>
                  <a:cxn ang="0">
                    <a:pos x="19" y="80"/>
                  </a:cxn>
                  <a:cxn ang="0">
                    <a:pos x="25" y="73"/>
                  </a:cxn>
                  <a:cxn ang="0">
                    <a:pos x="32" y="64"/>
                  </a:cxn>
                  <a:cxn ang="0">
                    <a:pos x="39" y="56"/>
                  </a:cxn>
                  <a:cxn ang="0">
                    <a:pos x="47" y="45"/>
                  </a:cxn>
                  <a:cxn ang="0">
                    <a:pos x="55" y="32"/>
                  </a:cxn>
                  <a:cxn ang="0">
                    <a:pos x="62" y="19"/>
                  </a:cxn>
                  <a:cxn ang="0">
                    <a:pos x="59" y="2"/>
                  </a:cxn>
                  <a:cxn ang="0">
                    <a:pos x="62" y="19"/>
                  </a:cxn>
                  <a:cxn ang="0">
                    <a:pos x="64" y="11"/>
                  </a:cxn>
                  <a:cxn ang="0">
                    <a:pos x="61" y="3"/>
                  </a:cxn>
                  <a:cxn ang="0">
                    <a:pos x="55" y="0"/>
                  </a:cxn>
                  <a:cxn ang="0">
                    <a:pos x="50" y="5"/>
                  </a:cxn>
                  <a:cxn ang="0">
                    <a:pos x="53" y="22"/>
                  </a:cxn>
                </a:cxnLst>
                <a:rect l="0" t="0" r="r" b="b"/>
                <a:pathLst>
                  <a:path w="64" h="89">
                    <a:moveTo>
                      <a:pt x="53" y="22"/>
                    </a:moveTo>
                    <a:lnTo>
                      <a:pt x="50" y="5"/>
                    </a:lnTo>
                    <a:lnTo>
                      <a:pt x="43" y="18"/>
                    </a:lnTo>
                    <a:lnTo>
                      <a:pt x="35" y="28"/>
                    </a:lnTo>
                    <a:lnTo>
                      <a:pt x="29" y="38"/>
                    </a:lnTo>
                    <a:lnTo>
                      <a:pt x="22" y="47"/>
                    </a:lnTo>
                    <a:lnTo>
                      <a:pt x="15" y="56"/>
                    </a:lnTo>
                    <a:lnTo>
                      <a:pt x="9" y="63"/>
                    </a:lnTo>
                    <a:lnTo>
                      <a:pt x="4" y="69"/>
                    </a:lnTo>
                    <a:lnTo>
                      <a:pt x="0" y="75"/>
                    </a:lnTo>
                    <a:lnTo>
                      <a:pt x="12" y="89"/>
                    </a:lnTo>
                    <a:lnTo>
                      <a:pt x="14" y="86"/>
                    </a:lnTo>
                    <a:lnTo>
                      <a:pt x="19" y="80"/>
                    </a:lnTo>
                    <a:lnTo>
                      <a:pt x="25" y="73"/>
                    </a:lnTo>
                    <a:lnTo>
                      <a:pt x="32" y="64"/>
                    </a:lnTo>
                    <a:lnTo>
                      <a:pt x="39" y="56"/>
                    </a:lnTo>
                    <a:lnTo>
                      <a:pt x="47" y="45"/>
                    </a:lnTo>
                    <a:lnTo>
                      <a:pt x="55" y="32"/>
                    </a:lnTo>
                    <a:lnTo>
                      <a:pt x="62" y="19"/>
                    </a:lnTo>
                    <a:lnTo>
                      <a:pt x="59" y="2"/>
                    </a:lnTo>
                    <a:lnTo>
                      <a:pt x="62" y="19"/>
                    </a:lnTo>
                    <a:lnTo>
                      <a:pt x="64" y="11"/>
                    </a:lnTo>
                    <a:lnTo>
                      <a:pt x="61" y="3"/>
                    </a:lnTo>
                    <a:lnTo>
                      <a:pt x="55" y="0"/>
                    </a:lnTo>
                    <a:lnTo>
                      <a:pt x="50" y="5"/>
                    </a:lnTo>
                    <a:lnTo>
                      <a:pt x="53" y="2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01" name="Freeform 364"/>
              <p:cNvSpPr>
                <a:spLocks noChangeArrowheads="1"/>
              </p:cNvSpPr>
              <p:nvPr/>
            </p:nvSpPr>
            <p:spPr bwMode="auto">
              <a:xfrm>
                <a:off x="434" y="325"/>
                <a:ext cx="29" cy="18"/>
              </a:xfrm>
              <a:custGeom>
                <a:avLst/>
                <a:gdLst/>
                <a:ahLst/>
                <a:cxnLst>
                  <a:cxn ang="0">
                    <a:pos x="7" y="23"/>
                  </a:cxn>
                  <a:cxn ang="0">
                    <a:pos x="4" y="22"/>
                  </a:cxn>
                  <a:cxn ang="0">
                    <a:pos x="11" y="27"/>
                  </a:cxn>
                  <a:cxn ang="0">
                    <a:pos x="18" y="32"/>
                  </a:cxn>
                  <a:cxn ang="0">
                    <a:pos x="21" y="35"/>
                  </a:cxn>
                  <a:cxn ang="0">
                    <a:pos x="23" y="36"/>
                  </a:cxn>
                  <a:cxn ang="0">
                    <a:pos x="29" y="16"/>
                  </a:cxn>
                  <a:cxn ang="0">
                    <a:pos x="29" y="14"/>
                  </a:cxn>
                  <a:cxn ang="0">
                    <a:pos x="24" y="11"/>
                  </a:cxn>
                  <a:cxn ang="0">
                    <a:pos x="19" y="7"/>
                  </a:cxn>
                  <a:cxn ang="0">
                    <a:pos x="12" y="1"/>
                  </a:cxn>
                  <a:cxn ang="0">
                    <a:pos x="9" y="0"/>
                  </a:cxn>
                  <a:cxn ang="0">
                    <a:pos x="12" y="1"/>
                  </a:cxn>
                  <a:cxn ang="0">
                    <a:pos x="6" y="0"/>
                  </a:cxn>
                  <a:cxn ang="0">
                    <a:pos x="1" y="6"/>
                  </a:cxn>
                  <a:cxn ang="0">
                    <a:pos x="0" y="14"/>
                  </a:cxn>
                  <a:cxn ang="0">
                    <a:pos x="4" y="22"/>
                  </a:cxn>
                  <a:cxn ang="0">
                    <a:pos x="7" y="23"/>
                  </a:cxn>
                </a:cxnLst>
                <a:rect l="0" t="0" r="r" b="b"/>
                <a:pathLst>
                  <a:path w="29" h="36">
                    <a:moveTo>
                      <a:pt x="7" y="23"/>
                    </a:moveTo>
                    <a:lnTo>
                      <a:pt x="4" y="22"/>
                    </a:lnTo>
                    <a:lnTo>
                      <a:pt x="11" y="27"/>
                    </a:lnTo>
                    <a:lnTo>
                      <a:pt x="18" y="32"/>
                    </a:lnTo>
                    <a:lnTo>
                      <a:pt x="21" y="35"/>
                    </a:lnTo>
                    <a:lnTo>
                      <a:pt x="23" y="36"/>
                    </a:lnTo>
                    <a:lnTo>
                      <a:pt x="29" y="16"/>
                    </a:lnTo>
                    <a:lnTo>
                      <a:pt x="29" y="14"/>
                    </a:lnTo>
                    <a:lnTo>
                      <a:pt x="24" y="11"/>
                    </a:lnTo>
                    <a:lnTo>
                      <a:pt x="19" y="7"/>
                    </a:lnTo>
                    <a:lnTo>
                      <a:pt x="12" y="1"/>
                    </a:lnTo>
                    <a:lnTo>
                      <a:pt x="9" y="0"/>
                    </a:lnTo>
                    <a:lnTo>
                      <a:pt x="12" y="1"/>
                    </a:lnTo>
                    <a:lnTo>
                      <a:pt x="6" y="0"/>
                    </a:lnTo>
                    <a:lnTo>
                      <a:pt x="1" y="6"/>
                    </a:lnTo>
                    <a:lnTo>
                      <a:pt x="0" y="14"/>
                    </a:lnTo>
                    <a:lnTo>
                      <a:pt x="4" y="22"/>
                    </a:lnTo>
                    <a:lnTo>
                      <a:pt x="7" y="2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02" name="Freeform 365"/>
              <p:cNvSpPr>
                <a:spLocks noChangeArrowheads="1"/>
              </p:cNvSpPr>
              <p:nvPr/>
            </p:nvSpPr>
            <p:spPr bwMode="auto">
              <a:xfrm>
                <a:off x="429" y="324"/>
                <a:ext cx="14" cy="13"/>
              </a:xfrm>
              <a:custGeom>
                <a:avLst/>
                <a:gdLst/>
                <a:ahLst/>
                <a:cxnLst>
                  <a:cxn ang="0">
                    <a:pos x="7" y="24"/>
                  </a:cxn>
                  <a:cxn ang="0">
                    <a:pos x="6" y="24"/>
                  </a:cxn>
                  <a:cxn ang="0">
                    <a:pos x="12" y="25"/>
                  </a:cxn>
                  <a:cxn ang="0">
                    <a:pos x="14" y="2"/>
                  </a:cxn>
                  <a:cxn ang="0">
                    <a:pos x="8" y="0"/>
                  </a:cxn>
                  <a:cxn ang="0">
                    <a:pos x="7" y="0"/>
                  </a:cxn>
                  <a:cxn ang="0">
                    <a:pos x="8" y="0"/>
                  </a:cxn>
                  <a:cxn ang="0">
                    <a:pos x="2" y="3"/>
                  </a:cxn>
                  <a:cxn ang="0">
                    <a:pos x="0" y="10"/>
                  </a:cxn>
                  <a:cxn ang="0">
                    <a:pos x="1" y="19"/>
                  </a:cxn>
                  <a:cxn ang="0">
                    <a:pos x="6" y="24"/>
                  </a:cxn>
                  <a:cxn ang="0">
                    <a:pos x="7" y="24"/>
                  </a:cxn>
                </a:cxnLst>
                <a:rect l="0" t="0" r="r" b="b"/>
                <a:pathLst>
                  <a:path w="14" h="25">
                    <a:moveTo>
                      <a:pt x="7" y="24"/>
                    </a:moveTo>
                    <a:lnTo>
                      <a:pt x="6" y="24"/>
                    </a:lnTo>
                    <a:lnTo>
                      <a:pt x="12" y="25"/>
                    </a:lnTo>
                    <a:lnTo>
                      <a:pt x="14" y="2"/>
                    </a:lnTo>
                    <a:lnTo>
                      <a:pt x="8" y="0"/>
                    </a:lnTo>
                    <a:lnTo>
                      <a:pt x="7" y="0"/>
                    </a:lnTo>
                    <a:lnTo>
                      <a:pt x="8" y="0"/>
                    </a:lnTo>
                    <a:lnTo>
                      <a:pt x="2" y="3"/>
                    </a:lnTo>
                    <a:lnTo>
                      <a:pt x="0" y="10"/>
                    </a:lnTo>
                    <a:lnTo>
                      <a:pt x="1" y="19"/>
                    </a:lnTo>
                    <a:lnTo>
                      <a:pt x="6" y="24"/>
                    </a:lnTo>
                    <a:lnTo>
                      <a:pt x="7" y="2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03" name="Freeform 366"/>
              <p:cNvSpPr>
                <a:spLocks noChangeArrowheads="1"/>
              </p:cNvSpPr>
              <p:nvPr/>
            </p:nvSpPr>
            <p:spPr bwMode="auto">
              <a:xfrm>
                <a:off x="367" y="324"/>
                <a:ext cx="69" cy="13"/>
              </a:xfrm>
              <a:custGeom>
                <a:avLst/>
                <a:gdLst/>
                <a:ahLst/>
                <a:cxnLst>
                  <a:cxn ang="0">
                    <a:pos x="0" y="25"/>
                  </a:cxn>
                  <a:cxn ang="0">
                    <a:pos x="0" y="25"/>
                  </a:cxn>
                  <a:cxn ang="0">
                    <a:pos x="9" y="25"/>
                  </a:cxn>
                  <a:cxn ang="0">
                    <a:pos x="19" y="25"/>
                  </a:cxn>
                  <a:cxn ang="0">
                    <a:pos x="28" y="25"/>
                  </a:cxn>
                  <a:cxn ang="0">
                    <a:pos x="37" y="25"/>
                  </a:cxn>
                  <a:cxn ang="0">
                    <a:pos x="45" y="25"/>
                  </a:cxn>
                  <a:cxn ang="0">
                    <a:pos x="54" y="25"/>
                  </a:cxn>
                  <a:cxn ang="0">
                    <a:pos x="62" y="24"/>
                  </a:cxn>
                  <a:cxn ang="0">
                    <a:pos x="69" y="24"/>
                  </a:cxn>
                  <a:cxn ang="0">
                    <a:pos x="69" y="0"/>
                  </a:cxn>
                  <a:cxn ang="0">
                    <a:pos x="62" y="0"/>
                  </a:cxn>
                  <a:cxn ang="0">
                    <a:pos x="54" y="2"/>
                  </a:cxn>
                  <a:cxn ang="0">
                    <a:pos x="45" y="2"/>
                  </a:cxn>
                  <a:cxn ang="0">
                    <a:pos x="37" y="2"/>
                  </a:cxn>
                  <a:cxn ang="0">
                    <a:pos x="28" y="2"/>
                  </a:cxn>
                  <a:cxn ang="0">
                    <a:pos x="19" y="2"/>
                  </a:cxn>
                  <a:cxn ang="0">
                    <a:pos x="9" y="2"/>
                  </a:cxn>
                  <a:cxn ang="0">
                    <a:pos x="0" y="2"/>
                  </a:cxn>
                  <a:cxn ang="0">
                    <a:pos x="0" y="25"/>
                  </a:cxn>
                </a:cxnLst>
                <a:rect l="0" t="0" r="r" b="b"/>
                <a:pathLst>
                  <a:path w="69" h="25">
                    <a:moveTo>
                      <a:pt x="0" y="25"/>
                    </a:moveTo>
                    <a:lnTo>
                      <a:pt x="0" y="25"/>
                    </a:lnTo>
                    <a:lnTo>
                      <a:pt x="9" y="25"/>
                    </a:lnTo>
                    <a:lnTo>
                      <a:pt x="19" y="25"/>
                    </a:lnTo>
                    <a:lnTo>
                      <a:pt x="28" y="25"/>
                    </a:lnTo>
                    <a:lnTo>
                      <a:pt x="37" y="25"/>
                    </a:lnTo>
                    <a:lnTo>
                      <a:pt x="45" y="25"/>
                    </a:lnTo>
                    <a:lnTo>
                      <a:pt x="54" y="25"/>
                    </a:lnTo>
                    <a:lnTo>
                      <a:pt x="62" y="24"/>
                    </a:lnTo>
                    <a:lnTo>
                      <a:pt x="69" y="24"/>
                    </a:lnTo>
                    <a:lnTo>
                      <a:pt x="69" y="0"/>
                    </a:lnTo>
                    <a:lnTo>
                      <a:pt x="62" y="0"/>
                    </a:lnTo>
                    <a:lnTo>
                      <a:pt x="54" y="2"/>
                    </a:lnTo>
                    <a:lnTo>
                      <a:pt x="45" y="2"/>
                    </a:lnTo>
                    <a:lnTo>
                      <a:pt x="37" y="2"/>
                    </a:lnTo>
                    <a:lnTo>
                      <a:pt x="28" y="2"/>
                    </a:lnTo>
                    <a:lnTo>
                      <a:pt x="19" y="2"/>
                    </a:lnTo>
                    <a:lnTo>
                      <a:pt x="9" y="2"/>
                    </a:lnTo>
                    <a:lnTo>
                      <a:pt x="0" y="2"/>
                    </a:lnTo>
                    <a:lnTo>
                      <a:pt x="0" y="25"/>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04" name="Freeform 367"/>
              <p:cNvSpPr>
                <a:spLocks noChangeArrowheads="1"/>
              </p:cNvSpPr>
              <p:nvPr/>
            </p:nvSpPr>
            <p:spPr bwMode="auto">
              <a:xfrm>
                <a:off x="272" y="298"/>
                <a:ext cx="95" cy="39"/>
              </a:xfrm>
              <a:custGeom>
                <a:avLst/>
                <a:gdLst/>
                <a:ahLst/>
                <a:cxnLst>
                  <a:cxn ang="0">
                    <a:pos x="83" y="22"/>
                  </a:cxn>
                  <a:cxn ang="0">
                    <a:pos x="87" y="0"/>
                  </a:cxn>
                  <a:cxn ang="0">
                    <a:pos x="54" y="3"/>
                  </a:cxn>
                  <a:cxn ang="0">
                    <a:pos x="28" y="9"/>
                  </a:cxn>
                  <a:cxn ang="0">
                    <a:pos x="10" y="19"/>
                  </a:cxn>
                  <a:cxn ang="0">
                    <a:pos x="0" y="36"/>
                  </a:cxn>
                  <a:cxn ang="0">
                    <a:pos x="8" y="58"/>
                  </a:cxn>
                  <a:cxn ang="0">
                    <a:pos x="27" y="68"/>
                  </a:cxn>
                  <a:cxn ang="0">
                    <a:pos x="55" y="74"/>
                  </a:cxn>
                  <a:cxn ang="0">
                    <a:pos x="95" y="77"/>
                  </a:cxn>
                  <a:cxn ang="0">
                    <a:pos x="95" y="54"/>
                  </a:cxn>
                  <a:cxn ang="0">
                    <a:pos x="55" y="51"/>
                  </a:cxn>
                  <a:cxn ang="0">
                    <a:pos x="29" y="45"/>
                  </a:cxn>
                  <a:cxn ang="0">
                    <a:pos x="16" y="38"/>
                  </a:cxn>
                  <a:cxn ang="0">
                    <a:pos x="16" y="39"/>
                  </a:cxn>
                  <a:cxn ang="0">
                    <a:pos x="18" y="39"/>
                  </a:cxn>
                  <a:cxn ang="0">
                    <a:pos x="32" y="32"/>
                  </a:cxn>
                  <a:cxn ang="0">
                    <a:pos x="54" y="26"/>
                  </a:cxn>
                  <a:cxn ang="0">
                    <a:pos x="87" y="23"/>
                  </a:cxn>
                  <a:cxn ang="0">
                    <a:pos x="91" y="1"/>
                  </a:cxn>
                  <a:cxn ang="0">
                    <a:pos x="87" y="23"/>
                  </a:cxn>
                  <a:cxn ang="0">
                    <a:pos x="93" y="19"/>
                  </a:cxn>
                  <a:cxn ang="0">
                    <a:pos x="95" y="12"/>
                  </a:cxn>
                  <a:cxn ang="0">
                    <a:pos x="93" y="3"/>
                  </a:cxn>
                  <a:cxn ang="0">
                    <a:pos x="87" y="0"/>
                  </a:cxn>
                  <a:cxn ang="0">
                    <a:pos x="83" y="22"/>
                  </a:cxn>
                </a:cxnLst>
                <a:rect l="0" t="0" r="r" b="b"/>
                <a:pathLst>
                  <a:path w="95" h="77">
                    <a:moveTo>
                      <a:pt x="83" y="22"/>
                    </a:moveTo>
                    <a:lnTo>
                      <a:pt x="87" y="0"/>
                    </a:lnTo>
                    <a:lnTo>
                      <a:pt x="54" y="3"/>
                    </a:lnTo>
                    <a:lnTo>
                      <a:pt x="28" y="9"/>
                    </a:lnTo>
                    <a:lnTo>
                      <a:pt x="10" y="19"/>
                    </a:lnTo>
                    <a:lnTo>
                      <a:pt x="0" y="36"/>
                    </a:lnTo>
                    <a:lnTo>
                      <a:pt x="8" y="58"/>
                    </a:lnTo>
                    <a:lnTo>
                      <a:pt x="27" y="68"/>
                    </a:lnTo>
                    <a:lnTo>
                      <a:pt x="55" y="74"/>
                    </a:lnTo>
                    <a:lnTo>
                      <a:pt x="95" y="77"/>
                    </a:lnTo>
                    <a:lnTo>
                      <a:pt x="95" y="54"/>
                    </a:lnTo>
                    <a:lnTo>
                      <a:pt x="55" y="51"/>
                    </a:lnTo>
                    <a:lnTo>
                      <a:pt x="29" y="45"/>
                    </a:lnTo>
                    <a:lnTo>
                      <a:pt x="16" y="38"/>
                    </a:lnTo>
                    <a:lnTo>
                      <a:pt x="16" y="39"/>
                    </a:lnTo>
                    <a:lnTo>
                      <a:pt x="18" y="39"/>
                    </a:lnTo>
                    <a:lnTo>
                      <a:pt x="32" y="32"/>
                    </a:lnTo>
                    <a:lnTo>
                      <a:pt x="54" y="26"/>
                    </a:lnTo>
                    <a:lnTo>
                      <a:pt x="87" y="23"/>
                    </a:lnTo>
                    <a:lnTo>
                      <a:pt x="91" y="1"/>
                    </a:lnTo>
                    <a:lnTo>
                      <a:pt x="87" y="23"/>
                    </a:lnTo>
                    <a:lnTo>
                      <a:pt x="93" y="19"/>
                    </a:lnTo>
                    <a:lnTo>
                      <a:pt x="95" y="12"/>
                    </a:lnTo>
                    <a:lnTo>
                      <a:pt x="93" y="3"/>
                    </a:lnTo>
                    <a:lnTo>
                      <a:pt x="87" y="0"/>
                    </a:lnTo>
                    <a:lnTo>
                      <a:pt x="83" y="2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05" name="Freeform 368"/>
              <p:cNvSpPr>
                <a:spLocks noChangeArrowheads="1"/>
              </p:cNvSpPr>
              <p:nvPr/>
            </p:nvSpPr>
            <p:spPr bwMode="auto">
              <a:xfrm>
                <a:off x="348" y="296"/>
                <a:ext cx="15" cy="13"/>
              </a:xfrm>
              <a:custGeom>
                <a:avLst/>
                <a:gdLst/>
                <a:ahLst/>
                <a:cxnLst>
                  <a:cxn ang="0">
                    <a:pos x="5" y="22"/>
                  </a:cxn>
                  <a:cxn ang="0">
                    <a:pos x="4" y="22"/>
                  </a:cxn>
                  <a:cxn ang="0">
                    <a:pos x="7" y="25"/>
                  </a:cxn>
                  <a:cxn ang="0">
                    <a:pos x="15" y="4"/>
                  </a:cxn>
                  <a:cxn ang="0">
                    <a:pos x="12" y="1"/>
                  </a:cxn>
                  <a:cxn ang="0">
                    <a:pos x="11" y="1"/>
                  </a:cxn>
                  <a:cxn ang="0">
                    <a:pos x="12" y="1"/>
                  </a:cxn>
                  <a:cxn ang="0">
                    <a:pos x="6" y="0"/>
                  </a:cxn>
                  <a:cxn ang="0">
                    <a:pos x="1" y="6"/>
                  </a:cxn>
                  <a:cxn ang="0">
                    <a:pos x="0" y="15"/>
                  </a:cxn>
                  <a:cxn ang="0">
                    <a:pos x="4" y="22"/>
                  </a:cxn>
                  <a:cxn ang="0">
                    <a:pos x="5" y="22"/>
                  </a:cxn>
                </a:cxnLst>
                <a:rect l="0" t="0" r="r" b="b"/>
                <a:pathLst>
                  <a:path w="15" h="25">
                    <a:moveTo>
                      <a:pt x="5" y="22"/>
                    </a:moveTo>
                    <a:lnTo>
                      <a:pt x="4" y="22"/>
                    </a:lnTo>
                    <a:lnTo>
                      <a:pt x="7" y="25"/>
                    </a:lnTo>
                    <a:lnTo>
                      <a:pt x="15" y="4"/>
                    </a:lnTo>
                    <a:lnTo>
                      <a:pt x="12" y="1"/>
                    </a:lnTo>
                    <a:lnTo>
                      <a:pt x="11" y="1"/>
                    </a:lnTo>
                    <a:lnTo>
                      <a:pt x="12" y="1"/>
                    </a:lnTo>
                    <a:lnTo>
                      <a:pt x="6" y="0"/>
                    </a:lnTo>
                    <a:lnTo>
                      <a:pt x="1" y="6"/>
                    </a:lnTo>
                    <a:lnTo>
                      <a:pt x="0" y="15"/>
                    </a:lnTo>
                    <a:lnTo>
                      <a:pt x="4" y="22"/>
                    </a:lnTo>
                    <a:lnTo>
                      <a:pt x="5" y="2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06" name="Freeform 369"/>
              <p:cNvSpPr>
                <a:spLocks noChangeArrowheads="1"/>
              </p:cNvSpPr>
              <p:nvPr/>
            </p:nvSpPr>
            <p:spPr bwMode="auto">
              <a:xfrm>
                <a:off x="291" y="249"/>
                <a:ext cx="68" cy="58"/>
              </a:xfrm>
              <a:custGeom>
                <a:avLst/>
                <a:gdLst/>
                <a:ahLst/>
                <a:cxnLst>
                  <a:cxn ang="0">
                    <a:pos x="0" y="9"/>
                  </a:cxn>
                  <a:cxn ang="0">
                    <a:pos x="0" y="9"/>
                  </a:cxn>
                  <a:cxn ang="0">
                    <a:pos x="4" y="21"/>
                  </a:cxn>
                  <a:cxn ang="0">
                    <a:pos x="9" y="35"/>
                  </a:cxn>
                  <a:cxn ang="0">
                    <a:pos x="17" y="50"/>
                  </a:cxn>
                  <a:cxn ang="0">
                    <a:pos x="24" y="66"/>
                  </a:cxn>
                  <a:cxn ang="0">
                    <a:pos x="32" y="80"/>
                  </a:cxn>
                  <a:cxn ang="0">
                    <a:pos x="42" y="96"/>
                  </a:cxn>
                  <a:cxn ang="0">
                    <a:pos x="52" y="107"/>
                  </a:cxn>
                  <a:cxn ang="0">
                    <a:pos x="62" y="117"/>
                  </a:cxn>
                  <a:cxn ang="0">
                    <a:pos x="68" y="96"/>
                  </a:cxn>
                  <a:cxn ang="0">
                    <a:pos x="60" y="89"/>
                  </a:cxn>
                  <a:cxn ang="0">
                    <a:pos x="52" y="79"/>
                  </a:cxn>
                  <a:cxn ang="0">
                    <a:pos x="44" y="66"/>
                  </a:cxn>
                  <a:cxn ang="0">
                    <a:pos x="36" y="51"/>
                  </a:cxn>
                  <a:cxn ang="0">
                    <a:pos x="29" y="38"/>
                  </a:cxn>
                  <a:cxn ang="0">
                    <a:pos x="23" y="24"/>
                  </a:cxn>
                  <a:cxn ang="0">
                    <a:pos x="18" y="12"/>
                  </a:cxn>
                  <a:cxn ang="0">
                    <a:pos x="14" y="0"/>
                  </a:cxn>
                  <a:cxn ang="0">
                    <a:pos x="0" y="9"/>
                  </a:cxn>
                </a:cxnLst>
                <a:rect l="0" t="0" r="r" b="b"/>
                <a:pathLst>
                  <a:path w="68" h="117">
                    <a:moveTo>
                      <a:pt x="0" y="9"/>
                    </a:moveTo>
                    <a:lnTo>
                      <a:pt x="0" y="9"/>
                    </a:lnTo>
                    <a:lnTo>
                      <a:pt x="4" y="21"/>
                    </a:lnTo>
                    <a:lnTo>
                      <a:pt x="9" y="35"/>
                    </a:lnTo>
                    <a:lnTo>
                      <a:pt x="17" y="50"/>
                    </a:lnTo>
                    <a:lnTo>
                      <a:pt x="24" y="66"/>
                    </a:lnTo>
                    <a:lnTo>
                      <a:pt x="32" y="80"/>
                    </a:lnTo>
                    <a:lnTo>
                      <a:pt x="42" y="96"/>
                    </a:lnTo>
                    <a:lnTo>
                      <a:pt x="52" y="107"/>
                    </a:lnTo>
                    <a:lnTo>
                      <a:pt x="62" y="117"/>
                    </a:lnTo>
                    <a:lnTo>
                      <a:pt x="68" y="96"/>
                    </a:lnTo>
                    <a:lnTo>
                      <a:pt x="60" y="89"/>
                    </a:lnTo>
                    <a:lnTo>
                      <a:pt x="52" y="79"/>
                    </a:lnTo>
                    <a:lnTo>
                      <a:pt x="44" y="66"/>
                    </a:lnTo>
                    <a:lnTo>
                      <a:pt x="36" y="51"/>
                    </a:lnTo>
                    <a:lnTo>
                      <a:pt x="29" y="38"/>
                    </a:lnTo>
                    <a:lnTo>
                      <a:pt x="23" y="24"/>
                    </a:lnTo>
                    <a:lnTo>
                      <a:pt x="18" y="12"/>
                    </a:lnTo>
                    <a:lnTo>
                      <a:pt x="14" y="0"/>
                    </a:lnTo>
                    <a:lnTo>
                      <a:pt x="0" y="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07" name="Freeform 370"/>
              <p:cNvSpPr>
                <a:spLocks noChangeArrowheads="1"/>
              </p:cNvSpPr>
              <p:nvPr/>
            </p:nvSpPr>
            <p:spPr bwMode="auto">
              <a:xfrm>
                <a:off x="429" y="324"/>
                <a:ext cx="7" cy="12"/>
              </a:xfrm>
              <a:custGeom>
                <a:avLst/>
                <a:gdLst/>
                <a:ahLst/>
                <a:cxnLst>
                  <a:cxn ang="0">
                    <a:pos x="7" y="0"/>
                  </a:cxn>
                  <a:cxn ang="0">
                    <a:pos x="1" y="3"/>
                  </a:cxn>
                  <a:cxn ang="0">
                    <a:pos x="0" y="12"/>
                  </a:cxn>
                  <a:cxn ang="0">
                    <a:pos x="1" y="19"/>
                  </a:cxn>
                  <a:cxn ang="0">
                    <a:pos x="7" y="24"/>
                  </a:cxn>
                  <a:cxn ang="0">
                    <a:pos x="7" y="0"/>
                  </a:cxn>
                </a:cxnLst>
                <a:rect l="0" t="0" r="r" b="b"/>
                <a:pathLst>
                  <a:path w="7" h="24">
                    <a:moveTo>
                      <a:pt x="7" y="0"/>
                    </a:moveTo>
                    <a:lnTo>
                      <a:pt x="1" y="3"/>
                    </a:lnTo>
                    <a:lnTo>
                      <a:pt x="0" y="12"/>
                    </a:lnTo>
                    <a:lnTo>
                      <a:pt x="1" y="19"/>
                    </a:lnTo>
                    <a:lnTo>
                      <a:pt x="7" y="24"/>
                    </a:lnTo>
                    <a:lnTo>
                      <a:pt x="7"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08" name="Freeform 371"/>
              <p:cNvSpPr>
                <a:spLocks noChangeArrowheads="1"/>
              </p:cNvSpPr>
              <p:nvPr/>
            </p:nvSpPr>
            <p:spPr bwMode="auto">
              <a:xfrm>
                <a:off x="436" y="299"/>
                <a:ext cx="194" cy="37"/>
              </a:xfrm>
              <a:custGeom>
                <a:avLst/>
                <a:gdLst/>
                <a:ahLst/>
                <a:cxnLst>
                  <a:cxn ang="0">
                    <a:pos x="184" y="0"/>
                  </a:cxn>
                  <a:cxn ang="0">
                    <a:pos x="178" y="4"/>
                  </a:cxn>
                  <a:cxn ang="0">
                    <a:pos x="171" y="10"/>
                  </a:cxn>
                  <a:cxn ang="0">
                    <a:pos x="162" y="13"/>
                  </a:cxn>
                  <a:cxn ang="0">
                    <a:pos x="151" y="19"/>
                  </a:cxn>
                  <a:cxn ang="0">
                    <a:pos x="140" y="23"/>
                  </a:cxn>
                  <a:cxn ang="0">
                    <a:pos x="126" y="27"/>
                  </a:cxn>
                  <a:cxn ang="0">
                    <a:pos x="112" y="30"/>
                  </a:cxn>
                  <a:cxn ang="0">
                    <a:pos x="98" y="35"/>
                  </a:cxn>
                  <a:cxn ang="0">
                    <a:pos x="84" y="38"/>
                  </a:cxn>
                  <a:cxn ang="0">
                    <a:pos x="69" y="41"/>
                  </a:cxn>
                  <a:cxn ang="0">
                    <a:pos x="55" y="43"/>
                  </a:cxn>
                  <a:cxn ang="0">
                    <a:pos x="42" y="45"/>
                  </a:cxn>
                  <a:cxn ang="0">
                    <a:pos x="29" y="46"/>
                  </a:cxn>
                  <a:cxn ang="0">
                    <a:pos x="18" y="48"/>
                  </a:cxn>
                  <a:cxn ang="0">
                    <a:pos x="8" y="49"/>
                  </a:cxn>
                  <a:cxn ang="0">
                    <a:pos x="0" y="49"/>
                  </a:cxn>
                  <a:cxn ang="0">
                    <a:pos x="0" y="73"/>
                  </a:cxn>
                  <a:cxn ang="0">
                    <a:pos x="8" y="73"/>
                  </a:cxn>
                  <a:cxn ang="0">
                    <a:pos x="18" y="71"/>
                  </a:cxn>
                  <a:cxn ang="0">
                    <a:pos x="29" y="70"/>
                  </a:cxn>
                  <a:cxn ang="0">
                    <a:pos x="42" y="68"/>
                  </a:cxn>
                  <a:cxn ang="0">
                    <a:pos x="55" y="67"/>
                  </a:cxn>
                  <a:cxn ang="0">
                    <a:pos x="71" y="64"/>
                  </a:cxn>
                  <a:cxn ang="0">
                    <a:pos x="86" y="61"/>
                  </a:cxn>
                  <a:cxn ang="0">
                    <a:pos x="100" y="58"/>
                  </a:cxn>
                  <a:cxn ang="0">
                    <a:pos x="114" y="54"/>
                  </a:cxn>
                  <a:cxn ang="0">
                    <a:pos x="128" y="51"/>
                  </a:cxn>
                  <a:cxn ang="0">
                    <a:pos x="142" y="46"/>
                  </a:cxn>
                  <a:cxn ang="0">
                    <a:pos x="155" y="42"/>
                  </a:cxn>
                  <a:cxn ang="0">
                    <a:pos x="166" y="36"/>
                  </a:cxn>
                  <a:cxn ang="0">
                    <a:pos x="177" y="30"/>
                  </a:cxn>
                  <a:cxn ang="0">
                    <a:pos x="187" y="25"/>
                  </a:cxn>
                  <a:cxn ang="0">
                    <a:pos x="194" y="17"/>
                  </a:cxn>
                  <a:cxn ang="0">
                    <a:pos x="184" y="0"/>
                  </a:cxn>
                </a:cxnLst>
                <a:rect l="0" t="0" r="r" b="b"/>
                <a:pathLst>
                  <a:path w="194" h="73">
                    <a:moveTo>
                      <a:pt x="184" y="0"/>
                    </a:moveTo>
                    <a:lnTo>
                      <a:pt x="178" y="4"/>
                    </a:lnTo>
                    <a:lnTo>
                      <a:pt x="171" y="10"/>
                    </a:lnTo>
                    <a:lnTo>
                      <a:pt x="162" y="13"/>
                    </a:lnTo>
                    <a:lnTo>
                      <a:pt x="151" y="19"/>
                    </a:lnTo>
                    <a:lnTo>
                      <a:pt x="140" y="23"/>
                    </a:lnTo>
                    <a:lnTo>
                      <a:pt x="126" y="27"/>
                    </a:lnTo>
                    <a:lnTo>
                      <a:pt x="112" y="30"/>
                    </a:lnTo>
                    <a:lnTo>
                      <a:pt x="98" y="35"/>
                    </a:lnTo>
                    <a:lnTo>
                      <a:pt x="84" y="38"/>
                    </a:lnTo>
                    <a:lnTo>
                      <a:pt x="69" y="41"/>
                    </a:lnTo>
                    <a:lnTo>
                      <a:pt x="55" y="43"/>
                    </a:lnTo>
                    <a:lnTo>
                      <a:pt x="42" y="45"/>
                    </a:lnTo>
                    <a:lnTo>
                      <a:pt x="29" y="46"/>
                    </a:lnTo>
                    <a:lnTo>
                      <a:pt x="18" y="48"/>
                    </a:lnTo>
                    <a:lnTo>
                      <a:pt x="8" y="49"/>
                    </a:lnTo>
                    <a:lnTo>
                      <a:pt x="0" y="49"/>
                    </a:lnTo>
                    <a:lnTo>
                      <a:pt x="0" y="73"/>
                    </a:lnTo>
                    <a:lnTo>
                      <a:pt x="8" y="73"/>
                    </a:lnTo>
                    <a:lnTo>
                      <a:pt x="18" y="71"/>
                    </a:lnTo>
                    <a:lnTo>
                      <a:pt x="29" y="70"/>
                    </a:lnTo>
                    <a:lnTo>
                      <a:pt x="42" y="68"/>
                    </a:lnTo>
                    <a:lnTo>
                      <a:pt x="55" y="67"/>
                    </a:lnTo>
                    <a:lnTo>
                      <a:pt x="71" y="64"/>
                    </a:lnTo>
                    <a:lnTo>
                      <a:pt x="86" y="61"/>
                    </a:lnTo>
                    <a:lnTo>
                      <a:pt x="100" y="58"/>
                    </a:lnTo>
                    <a:lnTo>
                      <a:pt x="114" y="54"/>
                    </a:lnTo>
                    <a:lnTo>
                      <a:pt x="128" y="51"/>
                    </a:lnTo>
                    <a:lnTo>
                      <a:pt x="142" y="46"/>
                    </a:lnTo>
                    <a:lnTo>
                      <a:pt x="155" y="42"/>
                    </a:lnTo>
                    <a:lnTo>
                      <a:pt x="166" y="36"/>
                    </a:lnTo>
                    <a:lnTo>
                      <a:pt x="177" y="30"/>
                    </a:lnTo>
                    <a:lnTo>
                      <a:pt x="187" y="25"/>
                    </a:lnTo>
                    <a:lnTo>
                      <a:pt x="194" y="17"/>
                    </a:lnTo>
                    <a:lnTo>
                      <a:pt x="184"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09" name="Freeform 372"/>
              <p:cNvSpPr>
                <a:spLocks noChangeArrowheads="1"/>
              </p:cNvSpPr>
              <p:nvPr/>
            </p:nvSpPr>
            <p:spPr bwMode="auto">
              <a:xfrm>
                <a:off x="620" y="298"/>
                <a:ext cx="13" cy="10"/>
              </a:xfrm>
              <a:custGeom>
                <a:avLst/>
                <a:gdLst/>
                <a:ahLst/>
                <a:cxnLst>
                  <a:cxn ang="0">
                    <a:pos x="10" y="20"/>
                  </a:cxn>
                  <a:cxn ang="0">
                    <a:pos x="13" y="13"/>
                  </a:cxn>
                  <a:cxn ang="0">
                    <a:pos x="11" y="4"/>
                  </a:cxn>
                  <a:cxn ang="0">
                    <a:pos x="6" y="0"/>
                  </a:cxn>
                  <a:cxn ang="0">
                    <a:pos x="0" y="3"/>
                  </a:cxn>
                  <a:cxn ang="0">
                    <a:pos x="10" y="20"/>
                  </a:cxn>
                </a:cxnLst>
                <a:rect l="0" t="0" r="r" b="b"/>
                <a:pathLst>
                  <a:path w="13" h="20">
                    <a:moveTo>
                      <a:pt x="10" y="20"/>
                    </a:moveTo>
                    <a:lnTo>
                      <a:pt x="13" y="13"/>
                    </a:lnTo>
                    <a:lnTo>
                      <a:pt x="11" y="4"/>
                    </a:lnTo>
                    <a:lnTo>
                      <a:pt x="6" y="0"/>
                    </a:lnTo>
                    <a:lnTo>
                      <a:pt x="0" y="3"/>
                    </a:lnTo>
                    <a:lnTo>
                      <a:pt x="10" y="2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10" name="Freeform 373"/>
              <p:cNvSpPr>
                <a:spLocks noChangeArrowheads="1"/>
              </p:cNvSpPr>
              <p:nvPr/>
            </p:nvSpPr>
            <p:spPr bwMode="auto">
              <a:xfrm>
                <a:off x="359" y="296"/>
                <a:ext cx="61" cy="14"/>
              </a:xfrm>
              <a:custGeom>
                <a:avLst/>
                <a:gdLst/>
                <a:ahLst/>
                <a:cxnLst>
                  <a:cxn ang="0">
                    <a:pos x="61" y="0"/>
                  </a:cxn>
                  <a:cxn ang="0">
                    <a:pos x="59" y="0"/>
                  </a:cxn>
                  <a:cxn ang="0">
                    <a:pos x="55" y="0"/>
                  </a:cxn>
                  <a:cxn ang="0">
                    <a:pos x="49" y="1"/>
                  </a:cxn>
                  <a:cxn ang="0">
                    <a:pos x="40" y="1"/>
                  </a:cxn>
                  <a:cxn ang="0">
                    <a:pos x="31" y="1"/>
                  </a:cxn>
                  <a:cxn ang="0">
                    <a:pos x="20" y="3"/>
                  </a:cxn>
                  <a:cxn ang="0">
                    <a:pos x="10" y="3"/>
                  </a:cxn>
                  <a:cxn ang="0">
                    <a:pos x="0" y="3"/>
                  </a:cxn>
                  <a:cxn ang="0">
                    <a:pos x="0" y="26"/>
                  </a:cxn>
                  <a:cxn ang="0">
                    <a:pos x="10" y="26"/>
                  </a:cxn>
                  <a:cxn ang="0">
                    <a:pos x="20" y="26"/>
                  </a:cxn>
                  <a:cxn ang="0">
                    <a:pos x="31" y="25"/>
                  </a:cxn>
                  <a:cxn ang="0">
                    <a:pos x="40" y="25"/>
                  </a:cxn>
                  <a:cxn ang="0">
                    <a:pos x="49" y="25"/>
                  </a:cxn>
                  <a:cxn ang="0">
                    <a:pos x="55" y="23"/>
                  </a:cxn>
                  <a:cxn ang="0">
                    <a:pos x="59" y="23"/>
                  </a:cxn>
                  <a:cxn ang="0">
                    <a:pos x="61" y="23"/>
                  </a:cxn>
                  <a:cxn ang="0">
                    <a:pos x="61" y="0"/>
                  </a:cxn>
                </a:cxnLst>
                <a:rect l="0" t="0" r="r" b="b"/>
                <a:pathLst>
                  <a:path w="61" h="26">
                    <a:moveTo>
                      <a:pt x="61" y="0"/>
                    </a:moveTo>
                    <a:lnTo>
                      <a:pt x="59" y="0"/>
                    </a:lnTo>
                    <a:lnTo>
                      <a:pt x="55" y="0"/>
                    </a:lnTo>
                    <a:lnTo>
                      <a:pt x="49" y="1"/>
                    </a:lnTo>
                    <a:lnTo>
                      <a:pt x="40" y="1"/>
                    </a:lnTo>
                    <a:lnTo>
                      <a:pt x="31" y="1"/>
                    </a:lnTo>
                    <a:lnTo>
                      <a:pt x="20" y="3"/>
                    </a:lnTo>
                    <a:lnTo>
                      <a:pt x="10" y="3"/>
                    </a:lnTo>
                    <a:lnTo>
                      <a:pt x="0" y="3"/>
                    </a:lnTo>
                    <a:lnTo>
                      <a:pt x="0" y="26"/>
                    </a:lnTo>
                    <a:lnTo>
                      <a:pt x="10" y="26"/>
                    </a:lnTo>
                    <a:lnTo>
                      <a:pt x="20" y="26"/>
                    </a:lnTo>
                    <a:lnTo>
                      <a:pt x="31" y="25"/>
                    </a:lnTo>
                    <a:lnTo>
                      <a:pt x="40" y="25"/>
                    </a:lnTo>
                    <a:lnTo>
                      <a:pt x="49" y="25"/>
                    </a:lnTo>
                    <a:lnTo>
                      <a:pt x="55" y="23"/>
                    </a:lnTo>
                    <a:lnTo>
                      <a:pt x="59" y="23"/>
                    </a:lnTo>
                    <a:lnTo>
                      <a:pt x="61" y="23"/>
                    </a:lnTo>
                    <a:lnTo>
                      <a:pt x="61"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11" name="Freeform 374"/>
              <p:cNvSpPr>
                <a:spLocks noChangeArrowheads="1"/>
              </p:cNvSpPr>
              <p:nvPr/>
            </p:nvSpPr>
            <p:spPr bwMode="auto">
              <a:xfrm>
                <a:off x="1109" y="181"/>
                <a:ext cx="7" cy="12"/>
              </a:xfrm>
              <a:custGeom>
                <a:avLst/>
                <a:gdLst/>
                <a:ahLst/>
                <a:cxnLst>
                  <a:cxn ang="0">
                    <a:pos x="7" y="0"/>
                  </a:cxn>
                  <a:cxn ang="0">
                    <a:pos x="1" y="3"/>
                  </a:cxn>
                  <a:cxn ang="0">
                    <a:pos x="0" y="12"/>
                  </a:cxn>
                  <a:cxn ang="0">
                    <a:pos x="1" y="19"/>
                  </a:cxn>
                  <a:cxn ang="0">
                    <a:pos x="7" y="23"/>
                  </a:cxn>
                  <a:cxn ang="0">
                    <a:pos x="7" y="0"/>
                  </a:cxn>
                </a:cxnLst>
                <a:rect l="0" t="0" r="r" b="b"/>
                <a:pathLst>
                  <a:path w="7" h="23">
                    <a:moveTo>
                      <a:pt x="7" y="0"/>
                    </a:moveTo>
                    <a:lnTo>
                      <a:pt x="1" y="3"/>
                    </a:lnTo>
                    <a:lnTo>
                      <a:pt x="0" y="12"/>
                    </a:lnTo>
                    <a:lnTo>
                      <a:pt x="1" y="19"/>
                    </a:lnTo>
                    <a:lnTo>
                      <a:pt x="7" y="23"/>
                    </a:lnTo>
                    <a:lnTo>
                      <a:pt x="7"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12" name="Freeform 375"/>
              <p:cNvSpPr>
                <a:spLocks noChangeArrowheads="1"/>
              </p:cNvSpPr>
              <p:nvPr/>
            </p:nvSpPr>
            <p:spPr bwMode="auto">
              <a:xfrm>
                <a:off x="1116" y="181"/>
                <a:ext cx="46" cy="12"/>
              </a:xfrm>
              <a:custGeom>
                <a:avLst/>
                <a:gdLst/>
                <a:ahLst/>
                <a:cxnLst>
                  <a:cxn ang="0">
                    <a:pos x="46" y="0"/>
                  </a:cxn>
                  <a:cxn ang="0">
                    <a:pos x="39" y="0"/>
                  </a:cxn>
                  <a:cxn ang="0">
                    <a:pos x="33" y="0"/>
                  </a:cxn>
                  <a:cxn ang="0">
                    <a:pos x="26" y="0"/>
                  </a:cxn>
                  <a:cxn ang="0">
                    <a:pos x="20" y="0"/>
                  </a:cxn>
                  <a:cxn ang="0">
                    <a:pos x="15" y="2"/>
                  </a:cxn>
                  <a:cxn ang="0">
                    <a:pos x="9" y="2"/>
                  </a:cxn>
                  <a:cxn ang="0">
                    <a:pos x="4" y="2"/>
                  </a:cxn>
                  <a:cxn ang="0">
                    <a:pos x="0" y="2"/>
                  </a:cxn>
                  <a:cxn ang="0">
                    <a:pos x="0" y="25"/>
                  </a:cxn>
                  <a:cxn ang="0">
                    <a:pos x="4" y="25"/>
                  </a:cxn>
                  <a:cxn ang="0">
                    <a:pos x="9" y="25"/>
                  </a:cxn>
                  <a:cxn ang="0">
                    <a:pos x="15" y="25"/>
                  </a:cxn>
                  <a:cxn ang="0">
                    <a:pos x="20" y="24"/>
                  </a:cxn>
                  <a:cxn ang="0">
                    <a:pos x="26" y="24"/>
                  </a:cxn>
                  <a:cxn ang="0">
                    <a:pos x="33" y="24"/>
                  </a:cxn>
                  <a:cxn ang="0">
                    <a:pos x="39" y="24"/>
                  </a:cxn>
                  <a:cxn ang="0">
                    <a:pos x="46" y="24"/>
                  </a:cxn>
                  <a:cxn ang="0">
                    <a:pos x="46" y="0"/>
                  </a:cxn>
                </a:cxnLst>
                <a:rect l="0" t="0" r="r" b="b"/>
                <a:pathLst>
                  <a:path w="46" h="25">
                    <a:moveTo>
                      <a:pt x="46" y="0"/>
                    </a:moveTo>
                    <a:lnTo>
                      <a:pt x="39" y="0"/>
                    </a:lnTo>
                    <a:lnTo>
                      <a:pt x="33" y="0"/>
                    </a:lnTo>
                    <a:lnTo>
                      <a:pt x="26" y="0"/>
                    </a:lnTo>
                    <a:lnTo>
                      <a:pt x="20" y="0"/>
                    </a:lnTo>
                    <a:lnTo>
                      <a:pt x="15" y="2"/>
                    </a:lnTo>
                    <a:lnTo>
                      <a:pt x="9" y="2"/>
                    </a:lnTo>
                    <a:lnTo>
                      <a:pt x="4" y="2"/>
                    </a:lnTo>
                    <a:lnTo>
                      <a:pt x="0" y="2"/>
                    </a:lnTo>
                    <a:lnTo>
                      <a:pt x="0" y="25"/>
                    </a:lnTo>
                    <a:lnTo>
                      <a:pt x="4" y="25"/>
                    </a:lnTo>
                    <a:lnTo>
                      <a:pt x="9" y="25"/>
                    </a:lnTo>
                    <a:lnTo>
                      <a:pt x="15" y="25"/>
                    </a:lnTo>
                    <a:lnTo>
                      <a:pt x="20" y="24"/>
                    </a:lnTo>
                    <a:lnTo>
                      <a:pt x="26" y="24"/>
                    </a:lnTo>
                    <a:lnTo>
                      <a:pt x="33" y="24"/>
                    </a:lnTo>
                    <a:lnTo>
                      <a:pt x="39" y="24"/>
                    </a:lnTo>
                    <a:lnTo>
                      <a:pt x="46" y="24"/>
                    </a:lnTo>
                    <a:lnTo>
                      <a:pt x="46"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13" name="Freeform 376"/>
              <p:cNvSpPr>
                <a:spLocks noChangeArrowheads="1"/>
              </p:cNvSpPr>
              <p:nvPr/>
            </p:nvSpPr>
            <p:spPr bwMode="auto">
              <a:xfrm>
                <a:off x="1162" y="181"/>
                <a:ext cx="8" cy="11"/>
              </a:xfrm>
              <a:custGeom>
                <a:avLst/>
                <a:gdLst/>
                <a:ahLst/>
                <a:cxnLst>
                  <a:cxn ang="0">
                    <a:pos x="0" y="24"/>
                  </a:cxn>
                  <a:cxn ang="0">
                    <a:pos x="6" y="19"/>
                  </a:cxn>
                  <a:cxn ang="0">
                    <a:pos x="8" y="12"/>
                  </a:cxn>
                  <a:cxn ang="0">
                    <a:pos x="6" y="3"/>
                  </a:cxn>
                  <a:cxn ang="0">
                    <a:pos x="0" y="0"/>
                  </a:cxn>
                  <a:cxn ang="0">
                    <a:pos x="0" y="24"/>
                  </a:cxn>
                </a:cxnLst>
                <a:rect l="0" t="0" r="r" b="b"/>
                <a:pathLst>
                  <a:path w="8" h="24">
                    <a:moveTo>
                      <a:pt x="0" y="24"/>
                    </a:moveTo>
                    <a:lnTo>
                      <a:pt x="6" y="19"/>
                    </a:lnTo>
                    <a:lnTo>
                      <a:pt x="8" y="12"/>
                    </a:lnTo>
                    <a:lnTo>
                      <a:pt x="6" y="3"/>
                    </a:lnTo>
                    <a:lnTo>
                      <a:pt x="0" y="0"/>
                    </a:lnTo>
                    <a:lnTo>
                      <a:pt x="0" y="2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14" name="Freeform 377"/>
              <p:cNvSpPr>
                <a:spLocks noChangeArrowheads="1"/>
              </p:cNvSpPr>
              <p:nvPr/>
            </p:nvSpPr>
            <p:spPr bwMode="auto">
              <a:xfrm>
                <a:off x="1516" y="54"/>
                <a:ext cx="10" cy="506"/>
              </a:xfrm>
              <a:custGeom>
                <a:avLst/>
                <a:gdLst/>
                <a:ahLst/>
                <a:cxnLst>
                  <a:cxn ang="0">
                    <a:pos x="2" y="6"/>
                  </a:cxn>
                  <a:cxn ang="0">
                    <a:pos x="0" y="1006"/>
                  </a:cxn>
                  <a:cxn ang="0">
                    <a:pos x="0" y="1008"/>
                  </a:cxn>
                  <a:cxn ang="0">
                    <a:pos x="1" y="1011"/>
                  </a:cxn>
                  <a:cxn ang="0">
                    <a:pos x="3" y="1012"/>
                  </a:cxn>
                  <a:cxn ang="0">
                    <a:pos x="4" y="1012"/>
                  </a:cxn>
                  <a:cxn ang="0">
                    <a:pos x="5" y="1012"/>
                  </a:cxn>
                  <a:cxn ang="0">
                    <a:pos x="6" y="1011"/>
                  </a:cxn>
                  <a:cxn ang="0">
                    <a:pos x="7" y="1008"/>
                  </a:cxn>
                  <a:cxn ang="0">
                    <a:pos x="7" y="1006"/>
                  </a:cxn>
                  <a:cxn ang="0">
                    <a:pos x="10" y="6"/>
                  </a:cxn>
                  <a:cxn ang="0">
                    <a:pos x="10" y="4"/>
                  </a:cxn>
                  <a:cxn ang="0">
                    <a:pos x="9" y="2"/>
                  </a:cxn>
                  <a:cxn ang="0">
                    <a:pos x="7" y="0"/>
                  </a:cxn>
                  <a:cxn ang="0">
                    <a:pos x="6" y="0"/>
                  </a:cxn>
                  <a:cxn ang="0">
                    <a:pos x="5" y="0"/>
                  </a:cxn>
                  <a:cxn ang="0">
                    <a:pos x="3" y="2"/>
                  </a:cxn>
                  <a:cxn ang="0">
                    <a:pos x="2" y="4"/>
                  </a:cxn>
                  <a:cxn ang="0">
                    <a:pos x="2" y="6"/>
                  </a:cxn>
                </a:cxnLst>
                <a:rect l="0" t="0" r="r" b="b"/>
                <a:pathLst>
                  <a:path w="10" h="1012">
                    <a:moveTo>
                      <a:pt x="2" y="6"/>
                    </a:moveTo>
                    <a:lnTo>
                      <a:pt x="0" y="1006"/>
                    </a:lnTo>
                    <a:lnTo>
                      <a:pt x="0" y="1008"/>
                    </a:lnTo>
                    <a:lnTo>
                      <a:pt x="1" y="1011"/>
                    </a:lnTo>
                    <a:lnTo>
                      <a:pt x="3" y="1012"/>
                    </a:lnTo>
                    <a:lnTo>
                      <a:pt x="4" y="1012"/>
                    </a:lnTo>
                    <a:lnTo>
                      <a:pt x="5" y="1012"/>
                    </a:lnTo>
                    <a:lnTo>
                      <a:pt x="6" y="1011"/>
                    </a:lnTo>
                    <a:lnTo>
                      <a:pt x="7" y="1008"/>
                    </a:lnTo>
                    <a:lnTo>
                      <a:pt x="7" y="1006"/>
                    </a:lnTo>
                    <a:lnTo>
                      <a:pt x="10" y="6"/>
                    </a:lnTo>
                    <a:lnTo>
                      <a:pt x="10" y="4"/>
                    </a:lnTo>
                    <a:lnTo>
                      <a:pt x="9" y="2"/>
                    </a:lnTo>
                    <a:lnTo>
                      <a:pt x="7" y="0"/>
                    </a:lnTo>
                    <a:lnTo>
                      <a:pt x="6" y="0"/>
                    </a:lnTo>
                    <a:lnTo>
                      <a:pt x="5" y="0"/>
                    </a:lnTo>
                    <a:lnTo>
                      <a:pt x="3" y="2"/>
                    </a:lnTo>
                    <a:lnTo>
                      <a:pt x="2" y="4"/>
                    </a:lnTo>
                    <a:lnTo>
                      <a:pt x="2" y="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15" name="Freeform 378"/>
              <p:cNvSpPr>
                <a:spLocks noChangeArrowheads="1"/>
              </p:cNvSpPr>
              <p:nvPr/>
            </p:nvSpPr>
            <p:spPr bwMode="auto">
              <a:xfrm>
                <a:off x="1289" y="425"/>
                <a:ext cx="16" cy="5"/>
              </a:xfrm>
              <a:custGeom>
                <a:avLst/>
                <a:gdLst/>
                <a:ahLst/>
                <a:cxnLst>
                  <a:cxn ang="0">
                    <a:pos x="0" y="0"/>
                  </a:cxn>
                  <a:cxn ang="0">
                    <a:pos x="3" y="8"/>
                  </a:cxn>
                  <a:cxn ang="0">
                    <a:pos x="8" y="10"/>
                  </a:cxn>
                  <a:cxn ang="0">
                    <a:pos x="14" y="8"/>
                  </a:cxn>
                  <a:cxn ang="0">
                    <a:pos x="16" y="0"/>
                  </a:cxn>
                  <a:cxn ang="0">
                    <a:pos x="0" y="0"/>
                  </a:cxn>
                </a:cxnLst>
                <a:rect l="0" t="0" r="r" b="b"/>
                <a:pathLst>
                  <a:path w="16" h="10">
                    <a:moveTo>
                      <a:pt x="0" y="0"/>
                    </a:moveTo>
                    <a:lnTo>
                      <a:pt x="3" y="8"/>
                    </a:lnTo>
                    <a:lnTo>
                      <a:pt x="8" y="10"/>
                    </a:lnTo>
                    <a:lnTo>
                      <a:pt x="14" y="8"/>
                    </a:lnTo>
                    <a:lnTo>
                      <a:pt x="16" y="0"/>
                    </a:lnTo>
                    <a:lnTo>
                      <a:pt x="0"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16" name="Freeform 379"/>
              <p:cNvSpPr>
                <a:spLocks noChangeArrowheads="1"/>
              </p:cNvSpPr>
              <p:nvPr/>
            </p:nvSpPr>
            <p:spPr bwMode="auto">
              <a:xfrm>
                <a:off x="1289" y="227"/>
                <a:ext cx="16" cy="198"/>
              </a:xfrm>
              <a:custGeom>
                <a:avLst/>
                <a:gdLst/>
                <a:ahLst/>
                <a:cxnLst>
                  <a:cxn ang="0">
                    <a:pos x="8" y="0"/>
                  </a:cxn>
                  <a:cxn ang="0">
                    <a:pos x="0" y="0"/>
                  </a:cxn>
                  <a:cxn ang="0">
                    <a:pos x="0" y="398"/>
                  </a:cxn>
                  <a:cxn ang="0">
                    <a:pos x="16" y="398"/>
                  </a:cxn>
                  <a:cxn ang="0">
                    <a:pos x="16" y="0"/>
                  </a:cxn>
                  <a:cxn ang="0">
                    <a:pos x="8" y="0"/>
                  </a:cxn>
                </a:cxnLst>
                <a:rect l="0" t="0" r="r" b="b"/>
                <a:pathLst>
                  <a:path w="16" h="398">
                    <a:moveTo>
                      <a:pt x="8" y="0"/>
                    </a:moveTo>
                    <a:lnTo>
                      <a:pt x="0" y="0"/>
                    </a:lnTo>
                    <a:lnTo>
                      <a:pt x="0" y="398"/>
                    </a:lnTo>
                    <a:lnTo>
                      <a:pt x="16" y="398"/>
                    </a:lnTo>
                    <a:lnTo>
                      <a:pt x="16" y="0"/>
                    </a:lnTo>
                    <a:lnTo>
                      <a:pt x="8"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17" name="Freeform 380"/>
              <p:cNvSpPr>
                <a:spLocks noChangeArrowheads="1"/>
              </p:cNvSpPr>
              <p:nvPr/>
            </p:nvSpPr>
            <p:spPr bwMode="auto">
              <a:xfrm>
                <a:off x="1289" y="221"/>
                <a:ext cx="16" cy="6"/>
              </a:xfrm>
              <a:custGeom>
                <a:avLst/>
                <a:gdLst/>
                <a:ahLst/>
                <a:cxnLst>
                  <a:cxn ang="0">
                    <a:pos x="16" y="11"/>
                  </a:cxn>
                  <a:cxn ang="0">
                    <a:pos x="14" y="2"/>
                  </a:cxn>
                  <a:cxn ang="0">
                    <a:pos x="8" y="0"/>
                  </a:cxn>
                  <a:cxn ang="0">
                    <a:pos x="3" y="2"/>
                  </a:cxn>
                  <a:cxn ang="0">
                    <a:pos x="0" y="11"/>
                  </a:cxn>
                  <a:cxn ang="0">
                    <a:pos x="16" y="11"/>
                  </a:cxn>
                </a:cxnLst>
                <a:rect l="0" t="0" r="r" b="b"/>
                <a:pathLst>
                  <a:path w="16" h="11">
                    <a:moveTo>
                      <a:pt x="16" y="11"/>
                    </a:moveTo>
                    <a:lnTo>
                      <a:pt x="14" y="2"/>
                    </a:lnTo>
                    <a:lnTo>
                      <a:pt x="8" y="0"/>
                    </a:lnTo>
                    <a:lnTo>
                      <a:pt x="3" y="2"/>
                    </a:lnTo>
                    <a:lnTo>
                      <a:pt x="0" y="11"/>
                    </a:lnTo>
                    <a:lnTo>
                      <a:pt x="16" y="1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18" name="Freeform 381"/>
              <p:cNvSpPr>
                <a:spLocks noChangeArrowheads="1"/>
              </p:cNvSpPr>
              <p:nvPr/>
            </p:nvSpPr>
            <p:spPr bwMode="auto">
              <a:xfrm>
                <a:off x="1483" y="305"/>
                <a:ext cx="1" cy="32"/>
              </a:xfrm>
              <a:custGeom>
                <a:avLst/>
                <a:gdLst/>
                <a:ahLst/>
                <a:cxnLst>
                  <a:cxn ang="0">
                    <a:pos x="0" y="0"/>
                  </a:cxn>
                  <a:cxn ang="0">
                    <a:pos x="0" y="63"/>
                  </a:cxn>
                  <a:cxn ang="0">
                    <a:pos x="0" y="0"/>
                  </a:cxn>
                </a:cxnLst>
                <a:rect l="0" t="0" r="r" b="b"/>
                <a:pathLst>
                  <a:path w="1" h="63">
                    <a:moveTo>
                      <a:pt x="0" y="0"/>
                    </a:moveTo>
                    <a:lnTo>
                      <a:pt x="0" y="63"/>
                    </a:lnTo>
                    <a:lnTo>
                      <a:pt x="0"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19" name="Freeform 382"/>
              <p:cNvSpPr>
                <a:spLocks noChangeArrowheads="1"/>
              </p:cNvSpPr>
              <p:nvPr/>
            </p:nvSpPr>
            <p:spPr bwMode="auto">
              <a:xfrm>
                <a:off x="1475" y="299"/>
                <a:ext cx="16" cy="6"/>
              </a:xfrm>
              <a:custGeom>
                <a:avLst/>
                <a:gdLst/>
                <a:ahLst/>
                <a:cxnLst>
                  <a:cxn ang="0">
                    <a:pos x="16" y="11"/>
                  </a:cxn>
                  <a:cxn ang="0">
                    <a:pos x="14" y="3"/>
                  </a:cxn>
                  <a:cxn ang="0">
                    <a:pos x="8" y="0"/>
                  </a:cxn>
                  <a:cxn ang="0">
                    <a:pos x="3" y="3"/>
                  </a:cxn>
                  <a:cxn ang="0">
                    <a:pos x="0" y="11"/>
                  </a:cxn>
                  <a:cxn ang="0">
                    <a:pos x="16" y="11"/>
                  </a:cxn>
                </a:cxnLst>
                <a:rect l="0" t="0" r="r" b="b"/>
                <a:pathLst>
                  <a:path w="16" h="11">
                    <a:moveTo>
                      <a:pt x="16" y="11"/>
                    </a:moveTo>
                    <a:lnTo>
                      <a:pt x="14" y="3"/>
                    </a:lnTo>
                    <a:lnTo>
                      <a:pt x="8" y="0"/>
                    </a:lnTo>
                    <a:lnTo>
                      <a:pt x="3" y="3"/>
                    </a:lnTo>
                    <a:lnTo>
                      <a:pt x="0" y="11"/>
                    </a:lnTo>
                    <a:lnTo>
                      <a:pt x="16" y="1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20" name="Freeform 383"/>
              <p:cNvSpPr>
                <a:spLocks noChangeArrowheads="1"/>
              </p:cNvSpPr>
              <p:nvPr/>
            </p:nvSpPr>
            <p:spPr bwMode="auto">
              <a:xfrm>
                <a:off x="1475" y="305"/>
                <a:ext cx="16" cy="32"/>
              </a:xfrm>
              <a:custGeom>
                <a:avLst/>
                <a:gdLst/>
                <a:ahLst/>
                <a:cxnLst>
                  <a:cxn ang="0">
                    <a:pos x="8" y="63"/>
                  </a:cxn>
                  <a:cxn ang="0">
                    <a:pos x="16" y="63"/>
                  </a:cxn>
                  <a:cxn ang="0">
                    <a:pos x="16" y="0"/>
                  </a:cxn>
                  <a:cxn ang="0">
                    <a:pos x="0" y="0"/>
                  </a:cxn>
                  <a:cxn ang="0">
                    <a:pos x="0" y="63"/>
                  </a:cxn>
                  <a:cxn ang="0">
                    <a:pos x="8" y="63"/>
                  </a:cxn>
                </a:cxnLst>
                <a:rect l="0" t="0" r="r" b="b"/>
                <a:pathLst>
                  <a:path w="16" h="63">
                    <a:moveTo>
                      <a:pt x="8" y="63"/>
                    </a:moveTo>
                    <a:lnTo>
                      <a:pt x="16" y="63"/>
                    </a:lnTo>
                    <a:lnTo>
                      <a:pt x="16" y="0"/>
                    </a:lnTo>
                    <a:lnTo>
                      <a:pt x="0" y="0"/>
                    </a:lnTo>
                    <a:lnTo>
                      <a:pt x="0" y="63"/>
                    </a:lnTo>
                    <a:lnTo>
                      <a:pt x="8" y="6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21" name="Freeform 384"/>
              <p:cNvSpPr>
                <a:spLocks noChangeArrowheads="1"/>
              </p:cNvSpPr>
              <p:nvPr/>
            </p:nvSpPr>
            <p:spPr bwMode="auto">
              <a:xfrm>
                <a:off x="1475" y="337"/>
                <a:ext cx="16" cy="5"/>
              </a:xfrm>
              <a:custGeom>
                <a:avLst/>
                <a:gdLst/>
                <a:ahLst/>
                <a:cxnLst>
                  <a:cxn ang="0">
                    <a:pos x="0" y="0"/>
                  </a:cxn>
                  <a:cxn ang="0">
                    <a:pos x="3" y="9"/>
                  </a:cxn>
                  <a:cxn ang="0">
                    <a:pos x="8" y="10"/>
                  </a:cxn>
                  <a:cxn ang="0">
                    <a:pos x="14" y="9"/>
                  </a:cxn>
                  <a:cxn ang="0">
                    <a:pos x="16" y="0"/>
                  </a:cxn>
                  <a:cxn ang="0">
                    <a:pos x="0" y="0"/>
                  </a:cxn>
                </a:cxnLst>
                <a:rect l="0" t="0" r="r" b="b"/>
                <a:pathLst>
                  <a:path w="16" h="10">
                    <a:moveTo>
                      <a:pt x="0" y="0"/>
                    </a:moveTo>
                    <a:lnTo>
                      <a:pt x="3" y="9"/>
                    </a:lnTo>
                    <a:lnTo>
                      <a:pt x="8" y="10"/>
                    </a:lnTo>
                    <a:lnTo>
                      <a:pt x="14" y="9"/>
                    </a:lnTo>
                    <a:lnTo>
                      <a:pt x="16" y="0"/>
                    </a:lnTo>
                    <a:lnTo>
                      <a:pt x="0"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22" name="Freeform 385"/>
              <p:cNvSpPr>
                <a:spLocks noChangeArrowheads="1"/>
              </p:cNvSpPr>
              <p:nvPr/>
            </p:nvSpPr>
            <p:spPr bwMode="auto">
              <a:xfrm>
                <a:off x="1225" y="411"/>
                <a:ext cx="8" cy="3"/>
              </a:xfrm>
              <a:custGeom>
                <a:avLst/>
                <a:gdLst/>
                <a:ahLst/>
                <a:cxnLst>
                  <a:cxn ang="0">
                    <a:pos x="0" y="0"/>
                  </a:cxn>
                  <a:cxn ang="0">
                    <a:pos x="1" y="4"/>
                  </a:cxn>
                  <a:cxn ang="0">
                    <a:pos x="3" y="7"/>
                  </a:cxn>
                  <a:cxn ang="0">
                    <a:pos x="6" y="5"/>
                  </a:cxn>
                  <a:cxn ang="0">
                    <a:pos x="8" y="2"/>
                  </a:cxn>
                  <a:cxn ang="0">
                    <a:pos x="0" y="0"/>
                  </a:cxn>
                </a:cxnLst>
                <a:rect l="0" t="0" r="r" b="b"/>
                <a:pathLst>
                  <a:path w="8" h="7">
                    <a:moveTo>
                      <a:pt x="0" y="0"/>
                    </a:moveTo>
                    <a:lnTo>
                      <a:pt x="1" y="4"/>
                    </a:lnTo>
                    <a:lnTo>
                      <a:pt x="3" y="7"/>
                    </a:lnTo>
                    <a:lnTo>
                      <a:pt x="6" y="5"/>
                    </a:lnTo>
                    <a:lnTo>
                      <a:pt x="8" y="2"/>
                    </a:lnTo>
                    <a:lnTo>
                      <a:pt x="0"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23" name="Freeform 386"/>
              <p:cNvSpPr>
                <a:spLocks noChangeArrowheads="1"/>
              </p:cNvSpPr>
              <p:nvPr/>
            </p:nvSpPr>
            <p:spPr bwMode="auto">
              <a:xfrm>
                <a:off x="1133" y="365"/>
                <a:ext cx="102" cy="47"/>
              </a:xfrm>
              <a:custGeom>
                <a:avLst/>
                <a:gdLst/>
                <a:ahLst/>
                <a:cxnLst>
                  <a:cxn ang="0">
                    <a:pos x="0" y="16"/>
                  </a:cxn>
                  <a:cxn ang="0">
                    <a:pos x="0" y="16"/>
                  </a:cxn>
                  <a:cxn ang="0">
                    <a:pos x="31" y="11"/>
                  </a:cxn>
                  <a:cxn ang="0">
                    <a:pos x="56" y="14"/>
                  </a:cxn>
                  <a:cxn ang="0">
                    <a:pos x="72" y="23"/>
                  </a:cxn>
                  <a:cxn ang="0">
                    <a:pos x="84" y="36"/>
                  </a:cxn>
                  <a:cxn ang="0">
                    <a:pos x="90" y="51"/>
                  </a:cxn>
                  <a:cxn ang="0">
                    <a:pos x="94" y="65"/>
                  </a:cxn>
                  <a:cxn ang="0">
                    <a:pos x="94" y="81"/>
                  </a:cxn>
                  <a:cxn ang="0">
                    <a:pos x="92" y="92"/>
                  </a:cxn>
                  <a:cxn ang="0">
                    <a:pos x="100" y="94"/>
                  </a:cxn>
                  <a:cxn ang="0">
                    <a:pos x="102" y="81"/>
                  </a:cxn>
                  <a:cxn ang="0">
                    <a:pos x="102" y="65"/>
                  </a:cxn>
                  <a:cxn ang="0">
                    <a:pos x="98" y="48"/>
                  </a:cxn>
                  <a:cxn ang="0">
                    <a:pos x="90" y="27"/>
                  </a:cxn>
                  <a:cxn ang="0">
                    <a:pos x="76" y="14"/>
                  </a:cxn>
                  <a:cxn ang="0">
                    <a:pos x="56" y="3"/>
                  </a:cxn>
                  <a:cxn ang="0">
                    <a:pos x="31" y="0"/>
                  </a:cxn>
                  <a:cxn ang="0">
                    <a:pos x="0" y="4"/>
                  </a:cxn>
                  <a:cxn ang="0">
                    <a:pos x="0" y="16"/>
                  </a:cxn>
                </a:cxnLst>
                <a:rect l="0" t="0" r="r" b="b"/>
                <a:pathLst>
                  <a:path w="102" h="94">
                    <a:moveTo>
                      <a:pt x="0" y="16"/>
                    </a:moveTo>
                    <a:lnTo>
                      <a:pt x="0" y="16"/>
                    </a:lnTo>
                    <a:lnTo>
                      <a:pt x="31" y="11"/>
                    </a:lnTo>
                    <a:lnTo>
                      <a:pt x="56" y="14"/>
                    </a:lnTo>
                    <a:lnTo>
                      <a:pt x="72" y="23"/>
                    </a:lnTo>
                    <a:lnTo>
                      <a:pt x="84" y="36"/>
                    </a:lnTo>
                    <a:lnTo>
                      <a:pt x="90" y="51"/>
                    </a:lnTo>
                    <a:lnTo>
                      <a:pt x="94" y="65"/>
                    </a:lnTo>
                    <a:lnTo>
                      <a:pt x="94" y="81"/>
                    </a:lnTo>
                    <a:lnTo>
                      <a:pt x="92" y="92"/>
                    </a:lnTo>
                    <a:lnTo>
                      <a:pt x="100" y="94"/>
                    </a:lnTo>
                    <a:lnTo>
                      <a:pt x="102" y="81"/>
                    </a:lnTo>
                    <a:lnTo>
                      <a:pt x="102" y="65"/>
                    </a:lnTo>
                    <a:lnTo>
                      <a:pt x="98" y="48"/>
                    </a:lnTo>
                    <a:lnTo>
                      <a:pt x="90" y="27"/>
                    </a:lnTo>
                    <a:lnTo>
                      <a:pt x="76" y="14"/>
                    </a:lnTo>
                    <a:lnTo>
                      <a:pt x="56" y="3"/>
                    </a:lnTo>
                    <a:lnTo>
                      <a:pt x="31" y="0"/>
                    </a:lnTo>
                    <a:lnTo>
                      <a:pt x="0" y="4"/>
                    </a:lnTo>
                    <a:lnTo>
                      <a:pt x="0" y="1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24" name="Freeform 387"/>
              <p:cNvSpPr>
                <a:spLocks noChangeArrowheads="1"/>
              </p:cNvSpPr>
              <p:nvPr/>
            </p:nvSpPr>
            <p:spPr bwMode="auto">
              <a:xfrm>
                <a:off x="1061" y="367"/>
                <a:ext cx="72" cy="15"/>
              </a:xfrm>
              <a:custGeom>
                <a:avLst/>
                <a:gdLst/>
                <a:ahLst/>
                <a:cxnLst>
                  <a:cxn ang="0">
                    <a:pos x="0" y="31"/>
                  </a:cxn>
                  <a:cxn ang="0">
                    <a:pos x="2" y="31"/>
                  </a:cxn>
                  <a:cxn ang="0">
                    <a:pos x="7" y="29"/>
                  </a:cxn>
                  <a:cxn ang="0">
                    <a:pos x="14" y="26"/>
                  </a:cxn>
                  <a:cxn ang="0">
                    <a:pos x="24" y="25"/>
                  </a:cxn>
                  <a:cxn ang="0">
                    <a:pos x="35" y="22"/>
                  </a:cxn>
                  <a:cxn ang="0">
                    <a:pos x="47" y="19"/>
                  </a:cxn>
                  <a:cxn ang="0">
                    <a:pos x="59" y="15"/>
                  </a:cxn>
                  <a:cxn ang="0">
                    <a:pos x="72" y="12"/>
                  </a:cxn>
                  <a:cxn ang="0">
                    <a:pos x="72" y="0"/>
                  </a:cxn>
                  <a:cxn ang="0">
                    <a:pos x="59" y="3"/>
                  </a:cxn>
                  <a:cxn ang="0">
                    <a:pos x="47" y="7"/>
                  </a:cxn>
                  <a:cxn ang="0">
                    <a:pos x="35" y="10"/>
                  </a:cxn>
                  <a:cxn ang="0">
                    <a:pos x="24" y="13"/>
                  </a:cxn>
                  <a:cxn ang="0">
                    <a:pos x="14" y="15"/>
                  </a:cxn>
                  <a:cxn ang="0">
                    <a:pos x="5" y="18"/>
                  </a:cxn>
                  <a:cxn ang="0">
                    <a:pos x="2" y="19"/>
                  </a:cxn>
                  <a:cxn ang="0">
                    <a:pos x="0" y="19"/>
                  </a:cxn>
                  <a:cxn ang="0">
                    <a:pos x="0" y="31"/>
                  </a:cxn>
                </a:cxnLst>
                <a:rect l="0" t="0" r="r" b="b"/>
                <a:pathLst>
                  <a:path w="72" h="31">
                    <a:moveTo>
                      <a:pt x="0" y="31"/>
                    </a:moveTo>
                    <a:lnTo>
                      <a:pt x="2" y="31"/>
                    </a:lnTo>
                    <a:lnTo>
                      <a:pt x="7" y="29"/>
                    </a:lnTo>
                    <a:lnTo>
                      <a:pt x="14" y="26"/>
                    </a:lnTo>
                    <a:lnTo>
                      <a:pt x="24" y="25"/>
                    </a:lnTo>
                    <a:lnTo>
                      <a:pt x="35" y="22"/>
                    </a:lnTo>
                    <a:lnTo>
                      <a:pt x="47" y="19"/>
                    </a:lnTo>
                    <a:lnTo>
                      <a:pt x="59" y="15"/>
                    </a:lnTo>
                    <a:lnTo>
                      <a:pt x="72" y="12"/>
                    </a:lnTo>
                    <a:lnTo>
                      <a:pt x="72" y="0"/>
                    </a:lnTo>
                    <a:lnTo>
                      <a:pt x="59" y="3"/>
                    </a:lnTo>
                    <a:lnTo>
                      <a:pt x="47" y="7"/>
                    </a:lnTo>
                    <a:lnTo>
                      <a:pt x="35" y="10"/>
                    </a:lnTo>
                    <a:lnTo>
                      <a:pt x="24" y="13"/>
                    </a:lnTo>
                    <a:lnTo>
                      <a:pt x="14" y="15"/>
                    </a:lnTo>
                    <a:lnTo>
                      <a:pt x="5" y="18"/>
                    </a:lnTo>
                    <a:lnTo>
                      <a:pt x="2" y="19"/>
                    </a:lnTo>
                    <a:lnTo>
                      <a:pt x="0" y="19"/>
                    </a:lnTo>
                    <a:lnTo>
                      <a:pt x="0" y="3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25" name="Freeform 388"/>
              <p:cNvSpPr>
                <a:spLocks noChangeArrowheads="1"/>
              </p:cNvSpPr>
              <p:nvPr/>
            </p:nvSpPr>
            <p:spPr bwMode="auto">
              <a:xfrm>
                <a:off x="1057" y="377"/>
                <a:ext cx="4" cy="5"/>
              </a:xfrm>
              <a:custGeom>
                <a:avLst/>
                <a:gdLst/>
                <a:ahLst/>
                <a:cxnLst>
                  <a:cxn ang="0">
                    <a:pos x="4" y="0"/>
                  </a:cxn>
                  <a:cxn ang="0">
                    <a:pos x="1" y="2"/>
                  </a:cxn>
                  <a:cxn ang="0">
                    <a:pos x="0" y="6"/>
                  </a:cxn>
                  <a:cxn ang="0">
                    <a:pos x="1" y="10"/>
                  </a:cxn>
                  <a:cxn ang="0">
                    <a:pos x="4" y="12"/>
                  </a:cxn>
                  <a:cxn ang="0">
                    <a:pos x="4" y="0"/>
                  </a:cxn>
                </a:cxnLst>
                <a:rect l="0" t="0" r="r" b="b"/>
                <a:pathLst>
                  <a:path w="4" h="12">
                    <a:moveTo>
                      <a:pt x="4" y="0"/>
                    </a:moveTo>
                    <a:lnTo>
                      <a:pt x="1" y="2"/>
                    </a:lnTo>
                    <a:lnTo>
                      <a:pt x="0" y="6"/>
                    </a:lnTo>
                    <a:lnTo>
                      <a:pt x="1" y="10"/>
                    </a:lnTo>
                    <a:lnTo>
                      <a:pt x="4" y="12"/>
                    </a:lnTo>
                    <a:lnTo>
                      <a:pt x="4"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26" name="Freeform 389"/>
              <p:cNvSpPr>
                <a:spLocks noChangeArrowheads="1"/>
              </p:cNvSpPr>
              <p:nvPr/>
            </p:nvSpPr>
            <p:spPr bwMode="auto">
              <a:xfrm>
                <a:off x="874" y="390"/>
                <a:ext cx="115" cy="22"/>
              </a:xfrm>
              <a:custGeom>
                <a:avLst/>
                <a:gdLst/>
                <a:ahLst/>
                <a:cxnLst>
                  <a:cxn ang="0">
                    <a:pos x="0" y="44"/>
                  </a:cxn>
                  <a:cxn ang="0">
                    <a:pos x="9" y="43"/>
                  </a:cxn>
                  <a:cxn ang="0">
                    <a:pos x="22" y="40"/>
                  </a:cxn>
                  <a:cxn ang="0">
                    <a:pos x="37" y="35"/>
                  </a:cxn>
                  <a:cxn ang="0">
                    <a:pos x="54" y="31"/>
                  </a:cxn>
                  <a:cxn ang="0">
                    <a:pos x="70" y="27"/>
                  </a:cxn>
                  <a:cxn ang="0">
                    <a:pos x="87" y="22"/>
                  </a:cxn>
                  <a:cxn ang="0">
                    <a:pos x="103" y="16"/>
                  </a:cxn>
                  <a:cxn ang="0">
                    <a:pos x="115" y="12"/>
                  </a:cxn>
                  <a:cxn ang="0">
                    <a:pos x="113" y="0"/>
                  </a:cxn>
                  <a:cxn ang="0">
                    <a:pos x="101" y="5"/>
                  </a:cxn>
                  <a:cxn ang="0">
                    <a:pos x="87" y="11"/>
                  </a:cxn>
                  <a:cxn ang="0">
                    <a:pos x="70" y="15"/>
                  </a:cxn>
                  <a:cxn ang="0">
                    <a:pos x="54" y="19"/>
                  </a:cxn>
                  <a:cxn ang="0">
                    <a:pos x="37" y="24"/>
                  </a:cxn>
                  <a:cxn ang="0">
                    <a:pos x="22" y="28"/>
                  </a:cxn>
                  <a:cxn ang="0">
                    <a:pos x="9" y="31"/>
                  </a:cxn>
                  <a:cxn ang="0">
                    <a:pos x="0" y="32"/>
                  </a:cxn>
                  <a:cxn ang="0">
                    <a:pos x="0" y="44"/>
                  </a:cxn>
                </a:cxnLst>
                <a:rect l="0" t="0" r="r" b="b"/>
                <a:pathLst>
                  <a:path w="115" h="44">
                    <a:moveTo>
                      <a:pt x="0" y="44"/>
                    </a:moveTo>
                    <a:lnTo>
                      <a:pt x="9" y="43"/>
                    </a:lnTo>
                    <a:lnTo>
                      <a:pt x="22" y="40"/>
                    </a:lnTo>
                    <a:lnTo>
                      <a:pt x="37" y="35"/>
                    </a:lnTo>
                    <a:lnTo>
                      <a:pt x="54" y="31"/>
                    </a:lnTo>
                    <a:lnTo>
                      <a:pt x="70" y="27"/>
                    </a:lnTo>
                    <a:lnTo>
                      <a:pt x="87" y="22"/>
                    </a:lnTo>
                    <a:lnTo>
                      <a:pt x="103" y="16"/>
                    </a:lnTo>
                    <a:lnTo>
                      <a:pt x="115" y="12"/>
                    </a:lnTo>
                    <a:lnTo>
                      <a:pt x="113" y="0"/>
                    </a:lnTo>
                    <a:lnTo>
                      <a:pt x="101" y="5"/>
                    </a:lnTo>
                    <a:lnTo>
                      <a:pt x="87" y="11"/>
                    </a:lnTo>
                    <a:lnTo>
                      <a:pt x="70" y="15"/>
                    </a:lnTo>
                    <a:lnTo>
                      <a:pt x="54" y="19"/>
                    </a:lnTo>
                    <a:lnTo>
                      <a:pt x="37" y="24"/>
                    </a:lnTo>
                    <a:lnTo>
                      <a:pt x="22" y="28"/>
                    </a:lnTo>
                    <a:lnTo>
                      <a:pt x="9" y="31"/>
                    </a:lnTo>
                    <a:lnTo>
                      <a:pt x="0" y="32"/>
                    </a:lnTo>
                    <a:lnTo>
                      <a:pt x="0" y="4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27" name="Freeform 390"/>
              <p:cNvSpPr>
                <a:spLocks noChangeArrowheads="1"/>
              </p:cNvSpPr>
              <p:nvPr/>
            </p:nvSpPr>
            <p:spPr bwMode="auto">
              <a:xfrm>
                <a:off x="1025" y="296"/>
                <a:ext cx="8" cy="4"/>
              </a:xfrm>
              <a:custGeom>
                <a:avLst/>
                <a:gdLst/>
                <a:ahLst/>
                <a:cxnLst>
                  <a:cxn ang="0">
                    <a:pos x="8" y="7"/>
                  </a:cxn>
                  <a:cxn ang="0">
                    <a:pos x="7" y="3"/>
                  </a:cxn>
                  <a:cxn ang="0">
                    <a:pos x="5" y="0"/>
                  </a:cxn>
                  <a:cxn ang="0">
                    <a:pos x="2" y="0"/>
                  </a:cxn>
                  <a:cxn ang="0">
                    <a:pos x="0" y="4"/>
                  </a:cxn>
                  <a:cxn ang="0">
                    <a:pos x="8" y="7"/>
                  </a:cxn>
                </a:cxnLst>
                <a:rect l="0" t="0" r="r" b="b"/>
                <a:pathLst>
                  <a:path w="8" h="7">
                    <a:moveTo>
                      <a:pt x="8" y="7"/>
                    </a:moveTo>
                    <a:lnTo>
                      <a:pt x="7" y="3"/>
                    </a:lnTo>
                    <a:lnTo>
                      <a:pt x="5" y="0"/>
                    </a:lnTo>
                    <a:lnTo>
                      <a:pt x="2" y="0"/>
                    </a:lnTo>
                    <a:lnTo>
                      <a:pt x="0" y="4"/>
                    </a:lnTo>
                    <a:lnTo>
                      <a:pt x="8" y="7"/>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28" name="Freeform 391"/>
              <p:cNvSpPr>
                <a:spLocks noChangeArrowheads="1"/>
              </p:cNvSpPr>
              <p:nvPr/>
            </p:nvSpPr>
            <p:spPr bwMode="auto">
              <a:xfrm>
                <a:off x="981" y="299"/>
                <a:ext cx="52" cy="118"/>
              </a:xfrm>
              <a:custGeom>
                <a:avLst/>
                <a:gdLst/>
                <a:ahLst/>
                <a:cxnLst>
                  <a:cxn ang="0">
                    <a:pos x="5" y="226"/>
                  </a:cxn>
                  <a:cxn ang="0">
                    <a:pos x="9" y="233"/>
                  </a:cxn>
                  <a:cxn ang="0">
                    <a:pos x="52" y="3"/>
                  </a:cxn>
                  <a:cxn ang="0">
                    <a:pos x="44" y="0"/>
                  </a:cxn>
                  <a:cxn ang="0">
                    <a:pos x="1" y="230"/>
                  </a:cxn>
                  <a:cxn ang="0">
                    <a:pos x="5" y="238"/>
                  </a:cxn>
                  <a:cxn ang="0">
                    <a:pos x="1" y="230"/>
                  </a:cxn>
                  <a:cxn ang="0">
                    <a:pos x="0" y="238"/>
                  </a:cxn>
                  <a:cxn ang="0">
                    <a:pos x="5" y="238"/>
                  </a:cxn>
                  <a:cxn ang="0">
                    <a:pos x="5" y="226"/>
                  </a:cxn>
                </a:cxnLst>
                <a:rect l="0" t="0" r="r" b="b"/>
                <a:pathLst>
                  <a:path w="52" h="238">
                    <a:moveTo>
                      <a:pt x="5" y="226"/>
                    </a:moveTo>
                    <a:lnTo>
                      <a:pt x="9" y="233"/>
                    </a:lnTo>
                    <a:lnTo>
                      <a:pt x="52" y="3"/>
                    </a:lnTo>
                    <a:lnTo>
                      <a:pt x="44" y="0"/>
                    </a:lnTo>
                    <a:lnTo>
                      <a:pt x="1" y="230"/>
                    </a:lnTo>
                    <a:lnTo>
                      <a:pt x="5" y="238"/>
                    </a:lnTo>
                    <a:lnTo>
                      <a:pt x="1" y="230"/>
                    </a:lnTo>
                    <a:lnTo>
                      <a:pt x="0" y="238"/>
                    </a:lnTo>
                    <a:lnTo>
                      <a:pt x="5" y="238"/>
                    </a:lnTo>
                    <a:lnTo>
                      <a:pt x="5" y="22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29" name="Freeform 392"/>
              <p:cNvSpPr>
                <a:spLocks noChangeArrowheads="1"/>
              </p:cNvSpPr>
              <p:nvPr/>
            </p:nvSpPr>
            <p:spPr bwMode="auto">
              <a:xfrm>
                <a:off x="986" y="410"/>
                <a:ext cx="46" cy="7"/>
              </a:xfrm>
              <a:custGeom>
                <a:avLst/>
                <a:gdLst/>
                <a:ahLst/>
                <a:cxnLst>
                  <a:cxn ang="0">
                    <a:pos x="44" y="0"/>
                  </a:cxn>
                  <a:cxn ang="0">
                    <a:pos x="39" y="2"/>
                  </a:cxn>
                  <a:cxn ang="0">
                    <a:pos x="32" y="3"/>
                  </a:cxn>
                  <a:cxn ang="0">
                    <a:pos x="24" y="3"/>
                  </a:cxn>
                  <a:cxn ang="0">
                    <a:pos x="17" y="3"/>
                  </a:cxn>
                  <a:cxn ang="0">
                    <a:pos x="10" y="3"/>
                  </a:cxn>
                  <a:cxn ang="0">
                    <a:pos x="5" y="3"/>
                  </a:cxn>
                  <a:cxn ang="0">
                    <a:pos x="1" y="3"/>
                  </a:cxn>
                  <a:cxn ang="0">
                    <a:pos x="0" y="3"/>
                  </a:cxn>
                  <a:cxn ang="0">
                    <a:pos x="0" y="15"/>
                  </a:cxn>
                  <a:cxn ang="0">
                    <a:pos x="1" y="15"/>
                  </a:cxn>
                  <a:cxn ang="0">
                    <a:pos x="5" y="15"/>
                  </a:cxn>
                  <a:cxn ang="0">
                    <a:pos x="10" y="15"/>
                  </a:cxn>
                  <a:cxn ang="0">
                    <a:pos x="17" y="15"/>
                  </a:cxn>
                  <a:cxn ang="0">
                    <a:pos x="24" y="15"/>
                  </a:cxn>
                  <a:cxn ang="0">
                    <a:pos x="32" y="15"/>
                  </a:cxn>
                  <a:cxn ang="0">
                    <a:pos x="39" y="13"/>
                  </a:cxn>
                  <a:cxn ang="0">
                    <a:pos x="46" y="12"/>
                  </a:cxn>
                  <a:cxn ang="0">
                    <a:pos x="44" y="0"/>
                  </a:cxn>
                </a:cxnLst>
                <a:rect l="0" t="0" r="r" b="b"/>
                <a:pathLst>
                  <a:path w="46" h="15">
                    <a:moveTo>
                      <a:pt x="44" y="0"/>
                    </a:moveTo>
                    <a:lnTo>
                      <a:pt x="39" y="2"/>
                    </a:lnTo>
                    <a:lnTo>
                      <a:pt x="32" y="3"/>
                    </a:lnTo>
                    <a:lnTo>
                      <a:pt x="24" y="3"/>
                    </a:lnTo>
                    <a:lnTo>
                      <a:pt x="17" y="3"/>
                    </a:lnTo>
                    <a:lnTo>
                      <a:pt x="10" y="3"/>
                    </a:lnTo>
                    <a:lnTo>
                      <a:pt x="5" y="3"/>
                    </a:lnTo>
                    <a:lnTo>
                      <a:pt x="1" y="3"/>
                    </a:lnTo>
                    <a:lnTo>
                      <a:pt x="0" y="3"/>
                    </a:lnTo>
                    <a:lnTo>
                      <a:pt x="0" y="15"/>
                    </a:lnTo>
                    <a:lnTo>
                      <a:pt x="1" y="15"/>
                    </a:lnTo>
                    <a:lnTo>
                      <a:pt x="5" y="15"/>
                    </a:lnTo>
                    <a:lnTo>
                      <a:pt x="10" y="15"/>
                    </a:lnTo>
                    <a:lnTo>
                      <a:pt x="17" y="15"/>
                    </a:lnTo>
                    <a:lnTo>
                      <a:pt x="24" y="15"/>
                    </a:lnTo>
                    <a:lnTo>
                      <a:pt x="32" y="15"/>
                    </a:lnTo>
                    <a:lnTo>
                      <a:pt x="39" y="13"/>
                    </a:lnTo>
                    <a:lnTo>
                      <a:pt x="46" y="12"/>
                    </a:lnTo>
                    <a:lnTo>
                      <a:pt x="44"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30" name="Freeform 393"/>
              <p:cNvSpPr>
                <a:spLocks noChangeArrowheads="1"/>
              </p:cNvSpPr>
              <p:nvPr/>
            </p:nvSpPr>
            <p:spPr bwMode="auto">
              <a:xfrm>
                <a:off x="1030" y="410"/>
                <a:ext cx="5" cy="6"/>
              </a:xfrm>
              <a:custGeom>
                <a:avLst/>
                <a:gdLst/>
                <a:ahLst/>
                <a:cxnLst>
                  <a:cxn ang="0">
                    <a:pos x="2" y="12"/>
                  </a:cxn>
                  <a:cxn ang="0">
                    <a:pos x="5" y="9"/>
                  </a:cxn>
                  <a:cxn ang="0">
                    <a:pos x="5" y="4"/>
                  </a:cxn>
                  <a:cxn ang="0">
                    <a:pos x="3" y="2"/>
                  </a:cxn>
                  <a:cxn ang="0">
                    <a:pos x="0" y="0"/>
                  </a:cxn>
                  <a:cxn ang="0">
                    <a:pos x="2" y="12"/>
                  </a:cxn>
                </a:cxnLst>
                <a:rect l="0" t="0" r="r" b="b"/>
                <a:pathLst>
                  <a:path w="5" h="12">
                    <a:moveTo>
                      <a:pt x="2" y="12"/>
                    </a:moveTo>
                    <a:lnTo>
                      <a:pt x="5" y="9"/>
                    </a:lnTo>
                    <a:lnTo>
                      <a:pt x="5" y="4"/>
                    </a:lnTo>
                    <a:lnTo>
                      <a:pt x="3" y="2"/>
                    </a:lnTo>
                    <a:lnTo>
                      <a:pt x="0" y="0"/>
                    </a:lnTo>
                    <a:lnTo>
                      <a:pt x="2" y="1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31" name="Freeform 394"/>
              <p:cNvSpPr>
                <a:spLocks noChangeArrowheads="1"/>
              </p:cNvSpPr>
              <p:nvPr/>
            </p:nvSpPr>
            <p:spPr bwMode="auto">
              <a:xfrm>
                <a:off x="896" y="445"/>
                <a:ext cx="5" cy="6"/>
              </a:xfrm>
              <a:custGeom>
                <a:avLst/>
                <a:gdLst/>
                <a:ahLst/>
                <a:cxnLst>
                  <a:cxn ang="0">
                    <a:pos x="3" y="0"/>
                  </a:cxn>
                  <a:cxn ang="0">
                    <a:pos x="1" y="3"/>
                  </a:cxn>
                  <a:cxn ang="0">
                    <a:pos x="0" y="7"/>
                  </a:cxn>
                  <a:cxn ang="0">
                    <a:pos x="2" y="10"/>
                  </a:cxn>
                  <a:cxn ang="0">
                    <a:pos x="5" y="12"/>
                  </a:cxn>
                  <a:cxn ang="0">
                    <a:pos x="3" y="0"/>
                  </a:cxn>
                </a:cxnLst>
                <a:rect l="0" t="0" r="r" b="b"/>
                <a:pathLst>
                  <a:path w="5" h="12">
                    <a:moveTo>
                      <a:pt x="3" y="0"/>
                    </a:moveTo>
                    <a:lnTo>
                      <a:pt x="1" y="3"/>
                    </a:lnTo>
                    <a:lnTo>
                      <a:pt x="0" y="7"/>
                    </a:lnTo>
                    <a:lnTo>
                      <a:pt x="2" y="10"/>
                    </a:lnTo>
                    <a:lnTo>
                      <a:pt x="5" y="12"/>
                    </a:lnTo>
                    <a:lnTo>
                      <a:pt x="3"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32" name="Freeform 395"/>
              <p:cNvSpPr>
                <a:spLocks noChangeArrowheads="1"/>
              </p:cNvSpPr>
              <p:nvPr/>
            </p:nvSpPr>
            <p:spPr bwMode="auto">
              <a:xfrm>
                <a:off x="899" y="411"/>
                <a:ext cx="295" cy="40"/>
              </a:xfrm>
              <a:custGeom>
                <a:avLst/>
                <a:gdLst/>
                <a:ahLst/>
                <a:cxnLst>
                  <a:cxn ang="0">
                    <a:pos x="295" y="11"/>
                  </a:cxn>
                  <a:cxn ang="0">
                    <a:pos x="286" y="4"/>
                  </a:cxn>
                  <a:cxn ang="0">
                    <a:pos x="273" y="1"/>
                  </a:cxn>
                  <a:cxn ang="0">
                    <a:pos x="259" y="0"/>
                  </a:cxn>
                  <a:cxn ang="0">
                    <a:pos x="241" y="0"/>
                  </a:cxn>
                  <a:cxn ang="0">
                    <a:pos x="222" y="2"/>
                  </a:cxn>
                  <a:cxn ang="0">
                    <a:pos x="200" y="5"/>
                  </a:cxn>
                  <a:cxn ang="0">
                    <a:pos x="176" y="10"/>
                  </a:cxn>
                  <a:cxn ang="0">
                    <a:pos x="153" y="14"/>
                  </a:cxn>
                  <a:cxn ang="0">
                    <a:pos x="129" y="21"/>
                  </a:cxn>
                  <a:cxn ang="0">
                    <a:pos x="106" y="27"/>
                  </a:cxn>
                  <a:cxn ang="0">
                    <a:pos x="83" y="35"/>
                  </a:cxn>
                  <a:cxn ang="0">
                    <a:pos x="60" y="42"/>
                  </a:cxn>
                  <a:cxn ang="0">
                    <a:pos x="41" y="49"/>
                  </a:cxn>
                  <a:cxn ang="0">
                    <a:pos x="24" y="56"/>
                  </a:cxn>
                  <a:cxn ang="0">
                    <a:pos x="10" y="62"/>
                  </a:cxn>
                  <a:cxn ang="0">
                    <a:pos x="0" y="68"/>
                  </a:cxn>
                  <a:cxn ang="0">
                    <a:pos x="2" y="80"/>
                  </a:cxn>
                  <a:cxn ang="0">
                    <a:pos x="12" y="74"/>
                  </a:cxn>
                  <a:cxn ang="0">
                    <a:pos x="26" y="68"/>
                  </a:cxn>
                  <a:cxn ang="0">
                    <a:pos x="43" y="61"/>
                  </a:cxn>
                  <a:cxn ang="0">
                    <a:pos x="62" y="53"/>
                  </a:cxn>
                  <a:cxn ang="0">
                    <a:pos x="83" y="46"/>
                  </a:cxn>
                  <a:cxn ang="0">
                    <a:pos x="106" y="39"/>
                  </a:cxn>
                  <a:cxn ang="0">
                    <a:pos x="129" y="33"/>
                  </a:cxn>
                  <a:cxn ang="0">
                    <a:pos x="153" y="26"/>
                  </a:cxn>
                  <a:cxn ang="0">
                    <a:pos x="176" y="21"/>
                  </a:cxn>
                  <a:cxn ang="0">
                    <a:pos x="200" y="17"/>
                  </a:cxn>
                  <a:cxn ang="0">
                    <a:pos x="222" y="14"/>
                  </a:cxn>
                  <a:cxn ang="0">
                    <a:pos x="241" y="11"/>
                  </a:cxn>
                  <a:cxn ang="0">
                    <a:pos x="259" y="11"/>
                  </a:cxn>
                  <a:cxn ang="0">
                    <a:pos x="273" y="13"/>
                  </a:cxn>
                  <a:cxn ang="0">
                    <a:pos x="284" y="16"/>
                  </a:cxn>
                  <a:cxn ang="0">
                    <a:pos x="290" y="20"/>
                  </a:cxn>
                  <a:cxn ang="0">
                    <a:pos x="295" y="11"/>
                  </a:cxn>
                </a:cxnLst>
                <a:rect l="0" t="0" r="r" b="b"/>
                <a:pathLst>
                  <a:path w="295" h="80">
                    <a:moveTo>
                      <a:pt x="295" y="11"/>
                    </a:moveTo>
                    <a:lnTo>
                      <a:pt x="286" y="4"/>
                    </a:lnTo>
                    <a:lnTo>
                      <a:pt x="273" y="1"/>
                    </a:lnTo>
                    <a:lnTo>
                      <a:pt x="259" y="0"/>
                    </a:lnTo>
                    <a:lnTo>
                      <a:pt x="241" y="0"/>
                    </a:lnTo>
                    <a:lnTo>
                      <a:pt x="222" y="2"/>
                    </a:lnTo>
                    <a:lnTo>
                      <a:pt x="200" y="5"/>
                    </a:lnTo>
                    <a:lnTo>
                      <a:pt x="176" y="10"/>
                    </a:lnTo>
                    <a:lnTo>
                      <a:pt x="153" y="14"/>
                    </a:lnTo>
                    <a:lnTo>
                      <a:pt x="129" y="21"/>
                    </a:lnTo>
                    <a:lnTo>
                      <a:pt x="106" y="27"/>
                    </a:lnTo>
                    <a:lnTo>
                      <a:pt x="83" y="35"/>
                    </a:lnTo>
                    <a:lnTo>
                      <a:pt x="60" y="42"/>
                    </a:lnTo>
                    <a:lnTo>
                      <a:pt x="41" y="49"/>
                    </a:lnTo>
                    <a:lnTo>
                      <a:pt x="24" y="56"/>
                    </a:lnTo>
                    <a:lnTo>
                      <a:pt x="10" y="62"/>
                    </a:lnTo>
                    <a:lnTo>
                      <a:pt x="0" y="68"/>
                    </a:lnTo>
                    <a:lnTo>
                      <a:pt x="2" y="80"/>
                    </a:lnTo>
                    <a:lnTo>
                      <a:pt x="12" y="74"/>
                    </a:lnTo>
                    <a:lnTo>
                      <a:pt x="26" y="68"/>
                    </a:lnTo>
                    <a:lnTo>
                      <a:pt x="43" y="61"/>
                    </a:lnTo>
                    <a:lnTo>
                      <a:pt x="62" y="53"/>
                    </a:lnTo>
                    <a:lnTo>
                      <a:pt x="83" y="46"/>
                    </a:lnTo>
                    <a:lnTo>
                      <a:pt x="106" y="39"/>
                    </a:lnTo>
                    <a:lnTo>
                      <a:pt x="129" y="33"/>
                    </a:lnTo>
                    <a:lnTo>
                      <a:pt x="153" y="26"/>
                    </a:lnTo>
                    <a:lnTo>
                      <a:pt x="176" y="21"/>
                    </a:lnTo>
                    <a:lnTo>
                      <a:pt x="200" y="17"/>
                    </a:lnTo>
                    <a:lnTo>
                      <a:pt x="222" y="14"/>
                    </a:lnTo>
                    <a:lnTo>
                      <a:pt x="241" y="11"/>
                    </a:lnTo>
                    <a:lnTo>
                      <a:pt x="259" y="11"/>
                    </a:lnTo>
                    <a:lnTo>
                      <a:pt x="273" y="13"/>
                    </a:lnTo>
                    <a:lnTo>
                      <a:pt x="284" y="16"/>
                    </a:lnTo>
                    <a:lnTo>
                      <a:pt x="290" y="20"/>
                    </a:lnTo>
                    <a:lnTo>
                      <a:pt x="295" y="1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33" name="Freeform 396"/>
              <p:cNvSpPr>
                <a:spLocks noChangeArrowheads="1"/>
              </p:cNvSpPr>
              <p:nvPr/>
            </p:nvSpPr>
            <p:spPr bwMode="auto">
              <a:xfrm>
                <a:off x="1189" y="417"/>
                <a:ext cx="7" cy="4"/>
              </a:xfrm>
              <a:custGeom>
                <a:avLst/>
                <a:gdLst/>
                <a:ahLst/>
                <a:cxnLst>
                  <a:cxn ang="0">
                    <a:pos x="0" y="9"/>
                  </a:cxn>
                  <a:cxn ang="0">
                    <a:pos x="3" y="9"/>
                  </a:cxn>
                  <a:cxn ang="0">
                    <a:pos x="6" y="6"/>
                  </a:cxn>
                  <a:cxn ang="0">
                    <a:pos x="7" y="3"/>
                  </a:cxn>
                  <a:cxn ang="0">
                    <a:pos x="5" y="0"/>
                  </a:cxn>
                  <a:cxn ang="0">
                    <a:pos x="0" y="9"/>
                  </a:cxn>
                </a:cxnLst>
                <a:rect l="0" t="0" r="r" b="b"/>
                <a:pathLst>
                  <a:path w="7" h="9">
                    <a:moveTo>
                      <a:pt x="0" y="9"/>
                    </a:moveTo>
                    <a:lnTo>
                      <a:pt x="3" y="9"/>
                    </a:lnTo>
                    <a:lnTo>
                      <a:pt x="6" y="6"/>
                    </a:lnTo>
                    <a:lnTo>
                      <a:pt x="7" y="3"/>
                    </a:lnTo>
                    <a:lnTo>
                      <a:pt x="5" y="0"/>
                    </a:lnTo>
                    <a:lnTo>
                      <a:pt x="0" y="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34" name="Freeform 397"/>
              <p:cNvSpPr>
                <a:spLocks noChangeArrowheads="1"/>
              </p:cNvSpPr>
              <p:nvPr/>
            </p:nvSpPr>
            <p:spPr bwMode="auto">
              <a:xfrm>
                <a:off x="1082" y="288"/>
                <a:ext cx="8" cy="4"/>
              </a:xfrm>
              <a:custGeom>
                <a:avLst/>
                <a:gdLst/>
                <a:ahLst/>
                <a:cxnLst>
                  <a:cxn ang="0">
                    <a:pos x="8" y="7"/>
                  </a:cxn>
                  <a:cxn ang="0">
                    <a:pos x="7" y="3"/>
                  </a:cxn>
                  <a:cxn ang="0">
                    <a:pos x="5" y="0"/>
                  </a:cxn>
                  <a:cxn ang="0">
                    <a:pos x="2" y="0"/>
                  </a:cxn>
                  <a:cxn ang="0">
                    <a:pos x="0" y="4"/>
                  </a:cxn>
                  <a:cxn ang="0">
                    <a:pos x="8" y="7"/>
                  </a:cxn>
                </a:cxnLst>
                <a:rect l="0" t="0" r="r" b="b"/>
                <a:pathLst>
                  <a:path w="8" h="7">
                    <a:moveTo>
                      <a:pt x="8" y="7"/>
                    </a:moveTo>
                    <a:lnTo>
                      <a:pt x="7" y="3"/>
                    </a:lnTo>
                    <a:lnTo>
                      <a:pt x="5" y="0"/>
                    </a:lnTo>
                    <a:lnTo>
                      <a:pt x="2" y="0"/>
                    </a:lnTo>
                    <a:lnTo>
                      <a:pt x="0" y="4"/>
                    </a:lnTo>
                    <a:lnTo>
                      <a:pt x="8" y="7"/>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35" name="Freeform 398"/>
              <p:cNvSpPr>
                <a:spLocks noChangeArrowheads="1"/>
              </p:cNvSpPr>
              <p:nvPr/>
            </p:nvSpPr>
            <p:spPr bwMode="auto">
              <a:xfrm>
                <a:off x="1042" y="291"/>
                <a:ext cx="48" cy="118"/>
              </a:xfrm>
              <a:custGeom>
                <a:avLst/>
                <a:gdLst/>
                <a:ahLst/>
                <a:cxnLst>
                  <a:cxn ang="0">
                    <a:pos x="4" y="236"/>
                  </a:cxn>
                  <a:cxn ang="0">
                    <a:pos x="8" y="238"/>
                  </a:cxn>
                  <a:cxn ang="0">
                    <a:pos x="48" y="3"/>
                  </a:cxn>
                  <a:cxn ang="0">
                    <a:pos x="40" y="0"/>
                  </a:cxn>
                  <a:cxn ang="0">
                    <a:pos x="0" y="235"/>
                  </a:cxn>
                  <a:cxn ang="0">
                    <a:pos x="4" y="236"/>
                  </a:cxn>
                </a:cxnLst>
                <a:rect l="0" t="0" r="r" b="b"/>
                <a:pathLst>
                  <a:path w="48" h="238">
                    <a:moveTo>
                      <a:pt x="4" y="236"/>
                    </a:moveTo>
                    <a:lnTo>
                      <a:pt x="8" y="238"/>
                    </a:lnTo>
                    <a:lnTo>
                      <a:pt x="48" y="3"/>
                    </a:lnTo>
                    <a:lnTo>
                      <a:pt x="40" y="0"/>
                    </a:lnTo>
                    <a:lnTo>
                      <a:pt x="0" y="235"/>
                    </a:lnTo>
                    <a:lnTo>
                      <a:pt x="4" y="23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36" name="Freeform 399"/>
              <p:cNvSpPr>
                <a:spLocks noChangeArrowheads="1"/>
              </p:cNvSpPr>
              <p:nvPr/>
            </p:nvSpPr>
            <p:spPr bwMode="auto">
              <a:xfrm>
                <a:off x="1042" y="408"/>
                <a:ext cx="8" cy="4"/>
              </a:xfrm>
              <a:custGeom>
                <a:avLst/>
                <a:gdLst/>
                <a:ahLst/>
                <a:cxnLst>
                  <a:cxn ang="0">
                    <a:pos x="0" y="0"/>
                  </a:cxn>
                  <a:cxn ang="0">
                    <a:pos x="1" y="4"/>
                  </a:cxn>
                  <a:cxn ang="0">
                    <a:pos x="3" y="7"/>
                  </a:cxn>
                  <a:cxn ang="0">
                    <a:pos x="6" y="6"/>
                  </a:cxn>
                  <a:cxn ang="0">
                    <a:pos x="8" y="3"/>
                  </a:cxn>
                  <a:cxn ang="0">
                    <a:pos x="0" y="0"/>
                  </a:cxn>
                </a:cxnLst>
                <a:rect l="0" t="0" r="r" b="b"/>
                <a:pathLst>
                  <a:path w="8" h="7">
                    <a:moveTo>
                      <a:pt x="0" y="0"/>
                    </a:moveTo>
                    <a:lnTo>
                      <a:pt x="1" y="4"/>
                    </a:lnTo>
                    <a:lnTo>
                      <a:pt x="3" y="7"/>
                    </a:lnTo>
                    <a:lnTo>
                      <a:pt x="6" y="6"/>
                    </a:lnTo>
                    <a:lnTo>
                      <a:pt x="8" y="3"/>
                    </a:lnTo>
                    <a:lnTo>
                      <a:pt x="0"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37" name="Freeform 400"/>
              <p:cNvSpPr>
                <a:spLocks noChangeArrowheads="1"/>
              </p:cNvSpPr>
              <p:nvPr/>
            </p:nvSpPr>
            <p:spPr bwMode="auto">
              <a:xfrm>
                <a:off x="1227" y="232"/>
                <a:ext cx="8" cy="3"/>
              </a:xfrm>
              <a:custGeom>
                <a:avLst/>
                <a:gdLst/>
                <a:ahLst/>
                <a:cxnLst>
                  <a:cxn ang="0">
                    <a:pos x="0" y="0"/>
                  </a:cxn>
                  <a:cxn ang="0">
                    <a:pos x="1" y="5"/>
                  </a:cxn>
                  <a:cxn ang="0">
                    <a:pos x="4" y="6"/>
                  </a:cxn>
                  <a:cxn ang="0">
                    <a:pos x="7" y="5"/>
                  </a:cxn>
                  <a:cxn ang="0">
                    <a:pos x="8" y="0"/>
                  </a:cxn>
                  <a:cxn ang="0">
                    <a:pos x="0" y="0"/>
                  </a:cxn>
                </a:cxnLst>
                <a:rect l="0" t="0" r="r" b="b"/>
                <a:pathLst>
                  <a:path w="8" h="6">
                    <a:moveTo>
                      <a:pt x="0" y="0"/>
                    </a:moveTo>
                    <a:lnTo>
                      <a:pt x="1" y="5"/>
                    </a:lnTo>
                    <a:lnTo>
                      <a:pt x="4" y="6"/>
                    </a:lnTo>
                    <a:lnTo>
                      <a:pt x="7" y="5"/>
                    </a:lnTo>
                    <a:lnTo>
                      <a:pt x="8" y="0"/>
                    </a:lnTo>
                    <a:lnTo>
                      <a:pt x="0"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38" name="Freeform 401"/>
              <p:cNvSpPr>
                <a:spLocks noChangeArrowheads="1"/>
              </p:cNvSpPr>
              <p:nvPr/>
            </p:nvSpPr>
            <p:spPr bwMode="auto">
              <a:xfrm>
                <a:off x="1109" y="205"/>
                <a:ext cx="126" cy="27"/>
              </a:xfrm>
              <a:custGeom>
                <a:avLst/>
                <a:gdLst/>
                <a:ahLst/>
                <a:cxnLst>
                  <a:cxn ang="0">
                    <a:pos x="2" y="29"/>
                  </a:cxn>
                  <a:cxn ang="0">
                    <a:pos x="2" y="29"/>
                  </a:cxn>
                  <a:cxn ang="0">
                    <a:pos x="29" y="17"/>
                  </a:cxn>
                  <a:cxn ang="0">
                    <a:pos x="53" y="13"/>
                  </a:cxn>
                  <a:cxn ang="0">
                    <a:pos x="73" y="11"/>
                  </a:cxn>
                  <a:cxn ang="0">
                    <a:pos x="90" y="16"/>
                  </a:cxn>
                  <a:cxn ang="0">
                    <a:pos x="102" y="21"/>
                  </a:cxn>
                  <a:cxn ang="0">
                    <a:pos x="110" y="32"/>
                  </a:cxn>
                  <a:cxn ang="0">
                    <a:pos x="115" y="42"/>
                  </a:cxn>
                  <a:cxn ang="0">
                    <a:pos x="118" y="53"/>
                  </a:cxn>
                  <a:cxn ang="0">
                    <a:pos x="126" y="53"/>
                  </a:cxn>
                  <a:cxn ang="0">
                    <a:pos x="123" y="36"/>
                  </a:cxn>
                  <a:cxn ang="0">
                    <a:pos x="116" y="23"/>
                  </a:cxn>
                  <a:cxn ang="0">
                    <a:pos x="106" y="13"/>
                  </a:cxn>
                  <a:cxn ang="0">
                    <a:pos x="92" y="4"/>
                  </a:cxn>
                  <a:cxn ang="0">
                    <a:pos x="73" y="0"/>
                  </a:cxn>
                  <a:cxn ang="0">
                    <a:pos x="53" y="1"/>
                  </a:cxn>
                  <a:cxn ang="0">
                    <a:pos x="29" y="5"/>
                  </a:cxn>
                  <a:cxn ang="0">
                    <a:pos x="0" y="17"/>
                  </a:cxn>
                  <a:cxn ang="0">
                    <a:pos x="2" y="29"/>
                  </a:cxn>
                </a:cxnLst>
                <a:rect l="0" t="0" r="r" b="b"/>
                <a:pathLst>
                  <a:path w="126" h="53">
                    <a:moveTo>
                      <a:pt x="2" y="29"/>
                    </a:moveTo>
                    <a:lnTo>
                      <a:pt x="2" y="29"/>
                    </a:lnTo>
                    <a:lnTo>
                      <a:pt x="29" y="17"/>
                    </a:lnTo>
                    <a:lnTo>
                      <a:pt x="53" y="13"/>
                    </a:lnTo>
                    <a:lnTo>
                      <a:pt x="73" y="11"/>
                    </a:lnTo>
                    <a:lnTo>
                      <a:pt x="90" y="16"/>
                    </a:lnTo>
                    <a:lnTo>
                      <a:pt x="102" y="21"/>
                    </a:lnTo>
                    <a:lnTo>
                      <a:pt x="110" y="32"/>
                    </a:lnTo>
                    <a:lnTo>
                      <a:pt x="115" y="42"/>
                    </a:lnTo>
                    <a:lnTo>
                      <a:pt x="118" y="53"/>
                    </a:lnTo>
                    <a:lnTo>
                      <a:pt x="126" y="53"/>
                    </a:lnTo>
                    <a:lnTo>
                      <a:pt x="123" y="36"/>
                    </a:lnTo>
                    <a:lnTo>
                      <a:pt x="116" y="23"/>
                    </a:lnTo>
                    <a:lnTo>
                      <a:pt x="106" y="13"/>
                    </a:lnTo>
                    <a:lnTo>
                      <a:pt x="92" y="4"/>
                    </a:lnTo>
                    <a:lnTo>
                      <a:pt x="73" y="0"/>
                    </a:lnTo>
                    <a:lnTo>
                      <a:pt x="53" y="1"/>
                    </a:lnTo>
                    <a:lnTo>
                      <a:pt x="29" y="5"/>
                    </a:lnTo>
                    <a:lnTo>
                      <a:pt x="0" y="17"/>
                    </a:lnTo>
                    <a:lnTo>
                      <a:pt x="2" y="2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39" name="Freeform 402"/>
              <p:cNvSpPr>
                <a:spLocks noChangeArrowheads="1"/>
              </p:cNvSpPr>
              <p:nvPr/>
            </p:nvSpPr>
            <p:spPr bwMode="auto">
              <a:xfrm>
                <a:off x="871" y="213"/>
                <a:ext cx="240" cy="89"/>
              </a:xfrm>
              <a:custGeom>
                <a:avLst/>
                <a:gdLst/>
                <a:ahLst/>
                <a:cxnLst>
                  <a:cxn ang="0">
                    <a:pos x="8" y="167"/>
                  </a:cxn>
                  <a:cxn ang="0">
                    <a:pos x="8" y="167"/>
                  </a:cxn>
                  <a:cxn ang="0">
                    <a:pos x="11" y="163"/>
                  </a:cxn>
                  <a:cxn ang="0">
                    <a:pos x="17" y="153"/>
                  </a:cxn>
                  <a:cxn ang="0">
                    <a:pos x="29" y="143"/>
                  </a:cxn>
                  <a:cxn ang="0">
                    <a:pos x="43" y="131"/>
                  </a:cxn>
                  <a:cxn ang="0">
                    <a:pos x="59" y="118"/>
                  </a:cxn>
                  <a:cxn ang="0">
                    <a:pos x="77" y="106"/>
                  </a:cxn>
                  <a:cxn ang="0">
                    <a:pos x="98" y="93"/>
                  </a:cxn>
                  <a:cxn ang="0">
                    <a:pos x="118" y="80"/>
                  </a:cxn>
                  <a:cxn ang="0">
                    <a:pos x="139" y="67"/>
                  </a:cxn>
                  <a:cxn ang="0">
                    <a:pos x="159" y="55"/>
                  </a:cxn>
                  <a:cxn ang="0">
                    <a:pos x="179" y="44"/>
                  </a:cxn>
                  <a:cxn ang="0">
                    <a:pos x="197" y="33"/>
                  </a:cxn>
                  <a:cxn ang="0">
                    <a:pos x="215" y="25"/>
                  </a:cxn>
                  <a:cxn ang="0">
                    <a:pos x="229" y="17"/>
                  </a:cxn>
                  <a:cxn ang="0">
                    <a:pos x="240" y="12"/>
                  </a:cxn>
                  <a:cxn ang="0">
                    <a:pos x="238" y="0"/>
                  </a:cxn>
                  <a:cxn ang="0">
                    <a:pos x="227" y="6"/>
                  </a:cxn>
                  <a:cxn ang="0">
                    <a:pos x="213" y="13"/>
                  </a:cxn>
                  <a:cxn ang="0">
                    <a:pos x="195" y="22"/>
                  </a:cxn>
                  <a:cxn ang="0">
                    <a:pos x="177" y="32"/>
                  </a:cxn>
                  <a:cxn ang="0">
                    <a:pos x="157" y="44"/>
                  </a:cxn>
                  <a:cxn ang="0">
                    <a:pos x="137" y="55"/>
                  </a:cxn>
                  <a:cxn ang="0">
                    <a:pos x="116" y="68"/>
                  </a:cxn>
                  <a:cxn ang="0">
                    <a:pos x="96" y="82"/>
                  </a:cxn>
                  <a:cxn ang="0">
                    <a:pos x="75" y="95"/>
                  </a:cxn>
                  <a:cxn ang="0">
                    <a:pos x="55" y="109"/>
                  </a:cxn>
                  <a:cxn ang="0">
                    <a:pos x="39" y="122"/>
                  </a:cxn>
                  <a:cxn ang="0">
                    <a:pos x="25" y="134"/>
                  </a:cxn>
                  <a:cxn ang="0">
                    <a:pos x="13" y="144"/>
                  </a:cxn>
                  <a:cxn ang="0">
                    <a:pos x="5" y="154"/>
                  </a:cxn>
                  <a:cxn ang="0">
                    <a:pos x="0" y="165"/>
                  </a:cxn>
                  <a:cxn ang="0">
                    <a:pos x="2" y="176"/>
                  </a:cxn>
                  <a:cxn ang="0">
                    <a:pos x="8" y="167"/>
                  </a:cxn>
                </a:cxnLst>
                <a:rect l="0" t="0" r="r" b="b"/>
                <a:pathLst>
                  <a:path w="240" h="176">
                    <a:moveTo>
                      <a:pt x="8" y="167"/>
                    </a:moveTo>
                    <a:lnTo>
                      <a:pt x="8" y="167"/>
                    </a:lnTo>
                    <a:lnTo>
                      <a:pt x="11" y="163"/>
                    </a:lnTo>
                    <a:lnTo>
                      <a:pt x="17" y="153"/>
                    </a:lnTo>
                    <a:lnTo>
                      <a:pt x="29" y="143"/>
                    </a:lnTo>
                    <a:lnTo>
                      <a:pt x="43" y="131"/>
                    </a:lnTo>
                    <a:lnTo>
                      <a:pt x="59" y="118"/>
                    </a:lnTo>
                    <a:lnTo>
                      <a:pt x="77" y="106"/>
                    </a:lnTo>
                    <a:lnTo>
                      <a:pt x="98" y="93"/>
                    </a:lnTo>
                    <a:lnTo>
                      <a:pt x="118" y="80"/>
                    </a:lnTo>
                    <a:lnTo>
                      <a:pt x="139" y="67"/>
                    </a:lnTo>
                    <a:lnTo>
                      <a:pt x="159" y="55"/>
                    </a:lnTo>
                    <a:lnTo>
                      <a:pt x="179" y="44"/>
                    </a:lnTo>
                    <a:lnTo>
                      <a:pt x="197" y="33"/>
                    </a:lnTo>
                    <a:lnTo>
                      <a:pt x="215" y="25"/>
                    </a:lnTo>
                    <a:lnTo>
                      <a:pt x="229" y="17"/>
                    </a:lnTo>
                    <a:lnTo>
                      <a:pt x="240" y="12"/>
                    </a:lnTo>
                    <a:lnTo>
                      <a:pt x="238" y="0"/>
                    </a:lnTo>
                    <a:lnTo>
                      <a:pt x="227" y="6"/>
                    </a:lnTo>
                    <a:lnTo>
                      <a:pt x="213" y="13"/>
                    </a:lnTo>
                    <a:lnTo>
                      <a:pt x="195" y="22"/>
                    </a:lnTo>
                    <a:lnTo>
                      <a:pt x="177" y="32"/>
                    </a:lnTo>
                    <a:lnTo>
                      <a:pt x="157" y="44"/>
                    </a:lnTo>
                    <a:lnTo>
                      <a:pt x="137" y="55"/>
                    </a:lnTo>
                    <a:lnTo>
                      <a:pt x="116" y="68"/>
                    </a:lnTo>
                    <a:lnTo>
                      <a:pt x="96" y="82"/>
                    </a:lnTo>
                    <a:lnTo>
                      <a:pt x="75" y="95"/>
                    </a:lnTo>
                    <a:lnTo>
                      <a:pt x="55" y="109"/>
                    </a:lnTo>
                    <a:lnTo>
                      <a:pt x="39" y="122"/>
                    </a:lnTo>
                    <a:lnTo>
                      <a:pt x="25" y="134"/>
                    </a:lnTo>
                    <a:lnTo>
                      <a:pt x="13" y="144"/>
                    </a:lnTo>
                    <a:lnTo>
                      <a:pt x="5" y="154"/>
                    </a:lnTo>
                    <a:lnTo>
                      <a:pt x="0" y="165"/>
                    </a:lnTo>
                    <a:lnTo>
                      <a:pt x="2" y="176"/>
                    </a:lnTo>
                    <a:lnTo>
                      <a:pt x="8" y="167"/>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40" name="Freeform 403"/>
              <p:cNvSpPr>
                <a:spLocks noChangeArrowheads="1"/>
              </p:cNvSpPr>
              <p:nvPr/>
            </p:nvSpPr>
            <p:spPr bwMode="auto">
              <a:xfrm>
                <a:off x="873" y="297"/>
                <a:ext cx="7" cy="5"/>
              </a:xfrm>
              <a:custGeom>
                <a:avLst/>
                <a:gdLst/>
                <a:ahLst/>
                <a:cxnLst>
                  <a:cxn ang="0">
                    <a:pos x="0" y="9"/>
                  </a:cxn>
                  <a:cxn ang="0">
                    <a:pos x="3" y="11"/>
                  </a:cxn>
                  <a:cxn ang="0">
                    <a:pos x="6" y="9"/>
                  </a:cxn>
                  <a:cxn ang="0">
                    <a:pos x="7" y="5"/>
                  </a:cxn>
                  <a:cxn ang="0">
                    <a:pos x="6" y="0"/>
                  </a:cxn>
                  <a:cxn ang="0">
                    <a:pos x="0" y="9"/>
                  </a:cxn>
                </a:cxnLst>
                <a:rect l="0" t="0" r="r" b="b"/>
                <a:pathLst>
                  <a:path w="7" h="11">
                    <a:moveTo>
                      <a:pt x="0" y="9"/>
                    </a:moveTo>
                    <a:lnTo>
                      <a:pt x="3" y="11"/>
                    </a:lnTo>
                    <a:lnTo>
                      <a:pt x="6" y="9"/>
                    </a:lnTo>
                    <a:lnTo>
                      <a:pt x="7" y="5"/>
                    </a:lnTo>
                    <a:lnTo>
                      <a:pt x="6" y="0"/>
                    </a:lnTo>
                    <a:lnTo>
                      <a:pt x="0" y="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41" name="Freeform 404"/>
              <p:cNvSpPr>
                <a:spLocks noChangeArrowheads="1"/>
              </p:cNvSpPr>
              <p:nvPr/>
            </p:nvSpPr>
            <p:spPr bwMode="auto">
              <a:xfrm>
                <a:off x="1049" y="229"/>
                <a:ext cx="8" cy="3"/>
              </a:xfrm>
              <a:custGeom>
                <a:avLst/>
                <a:gdLst/>
                <a:ahLst/>
                <a:cxnLst>
                  <a:cxn ang="0">
                    <a:pos x="0" y="0"/>
                  </a:cxn>
                  <a:cxn ang="0">
                    <a:pos x="1" y="4"/>
                  </a:cxn>
                  <a:cxn ang="0">
                    <a:pos x="4" y="5"/>
                  </a:cxn>
                  <a:cxn ang="0">
                    <a:pos x="7" y="4"/>
                  </a:cxn>
                  <a:cxn ang="0">
                    <a:pos x="8" y="0"/>
                  </a:cxn>
                  <a:cxn ang="0">
                    <a:pos x="0" y="0"/>
                  </a:cxn>
                </a:cxnLst>
                <a:rect l="0" t="0" r="r" b="b"/>
                <a:pathLst>
                  <a:path w="8" h="5">
                    <a:moveTo>
                      <a:pt x="0" y="0"/>
                    </a:moveTo>
                    <a:lnTo>
                      <a:pt x="1" y="4"/>
                    </a:lnTo>
                    <a:lnTo>
                      <a:pt x="4" y="5"/>
                    </a:lnTo>
                    <a:lnTo>
                      <a:pt x="7" y="4"/>
                    </a:lnTo>
                    <a:lnTo>
                      <a:pt x="8" y="0"/>
                    </a:lnTo>
                    <a:lnTo>
                      <a:pt x="0"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42" name="Freeform 405"/>
              <p:cNvSpPr>
                <a:spLocks noChangeArrowheads="1"/>
              </p:cNvSpPr>
              <p:nvPr/>
            </p:nvSpPr>
            <p:spPr bwMode="auto">
              <a:xfrm>
                <a:off x="1049" y="167"/>
                <a:ext cx="25" cy="62"/>
              </a:xfrm>
              <a:custGeom>
                <a:avLst/>
                <a:gdLst/>
                <a:ahLst/>
                <a:cxnLst>
                  <a:cxn ang="0">
                    <a:pos x="21" y="0"/>
                  </a:cxn>
                  <a:cxn ang="0">
                    <a:pos x="17" y="0"/>
                  </a:cxn>
                  <a:cxn ang="0">
                    <a:pos x="0" y="124"/>
                  </a:cxn>
                  <a:cxn ang="0">
                    <a:pos x="8" y="124"/>
                  </a:cxn>
                  <a:cxn ang="0">
                    <a:pos x="25" y="0"/>
                  </a:cxn>
                  <a:cxn ang="0">
                    <a:pos x="21" y="0"/>
                  </a:cxn>
                </a:cxnLst>
                <a:rect l="0" t="0" r="r" b="b"/>
                <a:pathLst>
                  <a:path w="25" h="124">
                    <a:moveTo>
                      <a:pt x="21" y="0"/>
                    </a:moveTo>
                    <a:lnTo>
                      <a:pt x="17" y="0"/>
                    </a:lnTo>
                    <a:lnTo>
                      <a:pt x="0" y="124"/>
                    </a:lnTo>
                    <a:lnTo>
                      <a:pt x="8" y="124"/>
                    </a:lnTo>
                    <a:lnTo>
                      <a:pt x="25" y="0"/>
                    </a:lnTo>
                    <a:lnTo>
                      <a:pt x="21"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43" name="Freeform 406"/>
              <p:cNvSpPr>
                <a:spLocks noChangeArrowheads="1"/>
              </p:cNvSpPr>
              <p:nvPr/>
            </p:nvSpPr>
            <p:spPr bwMode="auto">
              <a:xfrm>
                <a:off x="1066" y="164"/>
                <a:ext cx="8" cy="3"/>
              </a:xfrm>
              <a:custGeom>
                <a:avLst/>
                <a:gdLst/>
                <a:ahLst/>
                <a:cxnLst>
                  <a:cxn ang="0">
                    <a:pos x="8" y="6"/>
                  </a:cxn>
                  <a:cxn ang="0">
                    <a:pos x="7" y="1"/>
                  </a:cxn>
                  <a:cxn ang="0">
                    <a:pos x="4" y="0"/>
                  </a:cxn>
                  <a:cxn ang="0">
                    <a:pos x="1" y="1"/>
                  </a:cxn>
                  <a:cxn ang="0">
                    <a:pos x="0" y="6"/>
                  </a:cxn>
                  <a:cxn ang="0">
                    <a:pos x="8" y="6"/>
                  </a:cxn>
                </a:cxnLst>
                <a:rect l="0" t="0" r="r" b="b"/>
                <a:pathLst>
                  <a:path w="8" h="6">
                    <a:moveTo>
                      <a:pt x="8" y="6"/>
                    </a:moveTo>
                    <a:lnTo>
                      <a:pt x="7" y="1"/>
                    </a:lnTo>
                    <a:lnTo>
                      <a:pt x="4" y="0"/>
                    </a:lnTo>
                    <a:lnTo>
                      <a:pt x="1" y="1"/>
                    </a:lnTo>
                    <a:lnTo>
                      <a:pt x="0" y="6"/>
                    </a:lnTo>
                    <a:lnTo>
                      <a:pt x="8" y="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44" name="Freeform 407"/>
              <p:cNvSpPr>
                <a:spLocks noChangeArrowheads="1"/>
              </p:cNvSpPr>
              <p:nvPr/>
            </p:nvSpPr>
            <p:spPr bwMode="auto">
              <a:xfrm>
                <a:off x="1133" y="100"/>
                <a:ext cx="8" cy="3"/>
              </a:xfrm>
              <a:custGeom>
                <a:avLst/>
                <a:gdLst/>
                <a:ahLst/>
                <a:cxnLst>
                  <a:cxn ang="0">
                    <a:pos x="8" y="6"/>
                  </a:cxn>
                  <a:cxn ang="0">
                    <a:pos x="7" y="1"/>
                  </a:cxn>
                  <a:cxn ang="0">
                    <a:pos x="4" y="0"/>
                  </a:cxn>
                  <a:cxn ang="0">
                    <a:pos x="1" y="1"/>
                  </a:cxn>
                  <a:cxn ang="0">
                    <a:pos x="0" y="6"/>
                  </a:cxn>
                  <a:cxn ang="0">
                    <a:pos x="8" y="6"/>
                  </a:cxn>
                </a:cxnLst>
                <a:rect l="0" t="0" r="r" b="b"/>
                <a:pathLst>
                  <a:path w="8" h="6">
                    <a:moveTo>
                      <a:pt x="8" y="6"/>
                    </a:moveTo>
                    <a:lnTo>
                      <a:pt x="7" y="1"/>
                    </a:lnTo>
                    <a:lnTo>
                      <a:pt x="4" y="0"/>
                    </a:lnTo>
                    <a:lnTo>
                      <a:pt x="1" y="1"/>
                    </a:lnTo>
                    <a:lnTo>
                      <a:pt x="0" y="6"/>
                    </a:lnTo>
                    <a:lnTo>
                      <a:pt x="8" y="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45" name="Freeform 408"/>
              <p:cNvSpPr>
                <a:spLocks noChangeArrowheads="1"/>
              </p:cNvSpPr>
              <p:nvPr/>
            </p:nvSpPr>
            <p:spPr bwMode="auto">
              <a:xfrm>
                <a:off x="1101" y="103"/>
                <a:ext cx="40" cy="115"/>
              </a:xfrm>
              <a:custGeom>
                <a:avLst/>
                <a:gdLst/>
                <a:ahLst/>
                <a:cxnLst>
                  <a:cxn ang="0">
                    <a:pos x="4" y="230"/>
                  </a:cxn>
                  <a:cxn ang="0">
                    <a:pos x="8" y="230"/>
                  </a:cxn>
                  <a:cxn ang="0">
                    <a:pos x="40" y="0"/>
                  </a:cxn>
                  <a:cxn ang="0">
                    <a:pos x="32" y="0"/>
                  </a:cxn>
                  <a:cxn ang="0">
                    <a:pos x="0" y="230"/>
                  </a:cxn>
                  <a:cxn ang="0">
                    <a:pos x="4" y="230"/>
                  </a:cxn>
                </a:cxnLst>
                <a:rect l="0" t="0" r="r" b="b"/>
                <a:pathLst>
                  <a:path w="40" h="230">
                    <a:moveTo>
                      <a:pt x="4" y="230"/>
                    </a:moveTo>
                    <a:lnTo>
                      <a:pt x="8" y="230"/>
                    </a:lnTo>
                    <a:lnTo>
                      <a:pt x="40" y="0"/>
                    </a:lnTo>
                    <a:lnTo>
                      <a:pt x="32" y="0"/>
                    </a:lnTo>
                    <a:lnTo>
                      <a:pt x="0" y="230"/>
                    </a:lnTo>
                    <a:lnTo>
                      <a:pt x="4" y="23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46" name="Freeform 409"/>
              <p:cNvSpPr>
                <a:spLocks noChangeArrowheads="1"/>
              </p:cNvSpPr>
              <p:nvPr/>
            </p:nvSpPr>
            <p:spPr bwMode="auto">
              <a:xfrm>
                <a:off x="1101" y="218"/>
                <a:ext cx="8" cy="3"/>
              </a:xfrm>
              <a:custGeom>
                <a:avLst/>
                <a:gdLst/>
                <a:ahLst/>
                <a:cxnLst>
                  <a:cxn ang="0">
                    <a:pos x="0" y="0"/>
                  </a:cxn>
                  <a:cxn ang="0">
                    <a:pos x="1" y="4"/>
                  </a:cxn>
                  <a:cxn ang="0">
                    <a:pos x="4" y="6"/>
                  </a:cxn>
                  <a:cxn ang="0">
                    <a:pos x="7" y="4"/>
                  </a:cxn>
                  <a:cxn ang="0">
                    <a:pos x="8" y="0"/>
                  </a:cxn>
                  <a:cxn ang="0">
                    <a:pos x="0" y="0"/>
                  </a:cxn>
                </a:cxnLst>
                <a:rect l="0" t="0" r="r" b="b"/>
                <a:pathLst>
                  <a:path w="8" h="6">
                    <a:moveTo>
                      <a:pt x="0" y="0"/>
                    </a:moveTo>
                    <a:lnTo>
                      <a:pt x="1" y="4"/>
                    </a:lnTo>
                    <a:lnTo>
                      <a:pt x="4" y="6"/>
                    </a:lnTo>
                    <a:lnTo>
                      <a:pt x="7" y="4"/>
                    </a:lnTo>
                    <a:lnTo>
                      <a:pt x="8" y="0"/>
                    </a:lnTo>
                    <a:lnTo>
                      <a:pt x="0"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47" name="Freeform 410"/>
              <p:cNvSpPr>
                <a:spLocks noChangeArrowheads="1"/>
              </p:cNvSpPr>
              <p:nvPr/>
            </p:nvSpPr>
            <p:spPr bwMode="auto">
              <a:xfrm>
                <a:off x="1159" y="184"/>
                <a:ext cx="8" cy="3"/>
              </a:xfrm>
              <a:custGeom>
                <a:avLst/>
                <a:gdLst/>
                <a:ahLst/>
                <a:cxnLst>
                  <a:cxn ang="0">
                    <a:pos x="0" y="0"/>
                  </a:cxn>
                  <a:cxn ang="0">
                    <a:pos x="1" y="5"/>
                  </a:cxn>
                  <a:cxn ang="0">
                    <a:pos x="3" y="8"/>
                  </a:cxn>
                  <a:cxn ang="0">
                    <a:pos x="6" y="6"/>
                  </a:cxn>
                  <a:cxn ang="0">
                    <a:pos x="8" y="3"/>
                  </a:cxn>
                  <a:cxn ang="0">
                    <a:pos x="0" y="0"/>
                  </a:cxn>
                </a:cxnLst>
                <a:rect l="0" t="0" r="r" b="b"/>
                <a:pathLst>
                  <a:path w="8" h="8">
                    <a:moveTo>
                      <a:pt x="0" y="0"/>
                    </a:moveTo>
                    <a:lnTo>
                      <a:pt x="1" y="5"/>
                    </a:lnTo>
                    <a:lnTo>
                      <a:pt x="3" y="8"/>
                    </a:lnTo>
                    <a:lnTo>
                      <a:pt x="6" y="6"/>
                    </a:lnTo>
                    <a:lnTo>
                      <a:pt x="8" y="3"/>
                    </a:lnTo>
                    <a:lnTo>
                      <a:pt x="0"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48" name="Freeform 411"/>
              <p:cNvSpPr>
                <a:spLocks noChangeArrowheads="1"/>
              </p:cNvSpPr>
              <p:nvPr/>
            </p:nvSpPr>
            <p:spPr bwMode="auto">
              <a:xfrm>
                <a:off x="1159" y="115"/>
                <a:ext cx="35" cy="70"/>
              </a:xfrm>
              <a:custGeom>
                <a:avLst/>
                <a:gdLst/>
                <a:ahLst/>
                <a:cxnLst>
                  <a:cxn ang="0">
                    <a:pos x="30" y="2"/>
                  </a:cxn>
                  <a:cxn ang="0">
                    <a:pos x="26" y="0"/>
                  </a:cxn>
                  <a:cxn ang="0">
                    <a:pos x="0" y="137"/>
                  </a:cxn>
                  <a:cxn ang="0">
                    <a:pos x="8" y="140"/>
                  </a:cxn>
                  <a:cxn ang="0">
                    <a:pos x="35" y="3"/>
                  </a:cxn>
                  <a:cxn ang="0">
                    <a:pos x="30" y="2"/>
                  </a:cxn>
                </a:cxnLst>
                <a:rect l="0" t="0" r="r" b="b"/>
                <a:pathLst>
                  <a:path w="35" h="140">
                    <a:moveTo>
                      <a:pt x="30" y="2"/>
                    </a:moveTo>
                    <a:lnTo>
                      <a:pt x="26" y="0"/>
                    </a:lnTo>
                    <a:lnTo>
                      <a:pt x="0" y="137"/>
                    </a:lnTo>
                    <a:lnTo>
                      <a:pt x="8" y="140"/>
                    </a:lnTo>
                    <a:lnTo>
                      <a:pt x="35" y="3"/>
                    </a:lnTo>
                    <a:lnTo>
                      <a:pt x="30" y="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49" name="Freeform 412"/>
              <p:cNvSpPr>
                <a:spLocks noChangeArrowheads="1"/>
              </p:cNvSpPr>
              <p:nvPr/>
            </p:nvSpPr>
            <p:spPr bwMode="auto">
              <a:xfrm>
                <a:off x="1185" y="113"/>
                <a:ext cx="9" cy="4"/>
              </a:xfrm>
              <a:custGeom>
                <a:avLst/>
                <a:gdLst/>
                <a:ahLst/>
                <a:cxnLst>
                  <a:cxn ang="0">
                    <a:pos x="9" y="7"/>
                  </a:cxn>
                  <a:cxn ang="0">
                    <a:pos x="7" y="3"/>
                  </a:cxn>
                  <a:cxn ang="0">
                    <a:pos x="5" y="0"/>
                  </a:cxn>
                  <a:cxn ang="0">
                    <a:pos x="2" y="0"/>
                  </a:cxn>
                  <a:cxn ang="0">
                    <a:pos x="0" y="4"/>
                  </a:cxn>
                  <a:cxn ang="0">
                    <a:pos x="9" y="7"/>
                  </a:cxn>
                </a:cxnLst>
                <a:rect l="0" t="0" r="r" b="b"/>
                <a:pathLst>
                  <a:path w="9" h="7">
                    <a:moveTo>
                      <a:pt x="9" y="7"/>
                    </a:moveTo>
                    <a:lnTo>
                      <a:pt x="7" y="3"/>
                    </a:lnTo>
                    <a:lnTo>
                      <a:pt x="5" y="0"/>
                    </a:lnTo>
                    <a:lnTo>
                      <a:pt x="2" y="0"/>
                    </a:lnTo>
                    <a:lnTo>
                      <a:pt x="0" y="4"/>
                    </a:lnTo>
                    <a:lnTo>
                      <a:pt x="9" y="7"/>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50" name="Freeform 413"/>
              <p:cNvSpPr>
                <a:spLocks noChangeArrowheads="1"/>
              </p:cNvSpPr>
              <p:nvPr/>
            </p:nvSpPr>
            <p:spPr bwMode="auto">
              <a:xfrm>
                <a:off x="1297" y="6"/>
                <a:ext cx="8" cy="4"/>
              </a:xfrm>
              <a:custGeom>
                <a:avLst/>
                <a:gdLst/>
                <a:ahLst/>
                <a:cxnLst>
                  <a:cxn ang="0">
                    <a:pos x="8" y="7"/>
                  </a:cxn>
                  <a:cxn ang="0">
                    <a:pos x="7" y="3"/>
                  </a:cxn>
                  <a:cxn ang="0">
                    <a:pos x="5" y="0"/>
                  </a:cxn>
                  <a:cxn ang="0">
                    <a:pos x="2" y="0"/>
                  </a:cxn>
                  <a:cxn ang="0">
                    <a:pos x="0" y="4"/>
                  </a:cxn>
                  <a:cxn ang="0">
                    <a:pos x="8" y="7"/>
                  </a:cxn>
                </a:cxnLst>
                <a:rect l="0" t="0" r="r" b="b"/>
                <a:pathLst>
                  <a:path w="8" h="7">
                    <a:moveTo>
                      <a:pt x="8" y="7"/>
                    </a:moveTo>
                    <a:lnTo>
                      <a:pt x="7" y="3"/>
                    </a:lnTo>
                    <a:lnTo>
                      <a:pt x="5" y="0"/>
                    </a:lnTo>
                    <a:lnTo>
                      <a:pt x="2" y="0"/>
                    </a:lnTo>
                    <a:lnTo>
                      <a:pt x="0" y="4"/>
                    </a:lnTo>
                    <a:lnTo>
                      <a:pt x="8" y="7"/>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51" name="Freeform 414"/>
              <p:cNvSpPr>
                <a:spLocks noChangeArrowheads="1"/>
              </p:cNvSpPr>
              <p:nvPr/>
            </p:nvSpPr>
            <p:spPr bwMode="auto">
              <a:xfrm>
                <a:off x="1291" y="8"/>
                <a:ext cx="14" cy="15"/>
              </a:xfrm>
              <a:custGeom>
                <a:avLst/>
                <a:gdLst/>
                <a:ahLst/>
                <a:cxnLst>
                  <a:cxn ang="0">
                    <a:pos x="6" y="30"/>
                  </a:cxn>
                  <a:cxn ang="0">
                    <a:pos x="9" y="25"/>
                  </a:cxn>
                  <a:cxn ang="0">
                    <a:pos x="10" y="18"/>
                  </a:cxn>
                  <a:cxn ang="0">
                    <a:pos x="12" y="11"/>
                  </a:cxn>
                  <a:cxn ang="0">
                    <a:pos x="14" y="3"/>
                  </a:cxn>
                  <a:cxn ang="0">
                    <a:pos x="6" y="0"/>
                  </a:cxn>
                  <a:cxn ang="0">
                    <a:pos x="4" y="8"/>
                  </a:cxn>
                  <a:cxn ang="0">
                    <a:pos x="2" y="15"/>
                  </a:cxn>
                  <a:cxn ang="0">
                    <a:pos x="1" y="19"/>
                  </a:cxn>
                  <a:cxn ang="0">
                    <a:pos x="0" y="21"/>
                  </a:cxn>
                  <a:cxn ang="0">
                    <a:pos x="6" y="30"/>
                  </a:cxn>
                </a:cxnLst>
                <a:rect l="0" t="0" r="r" b="b"/>
                <a:pathLst>
                  <a:path w="14" h="30">
                    <a:moveTo>
                      <a:pt x="6" y="30"/>
                    </a:moveTo>
                    <a:lnTo>
                      <a:pt x="9" y="25"/>
                    </a:lnTo>
                    <a:lnTo>
                      <a:pt x="10" y="18"/>
                    </a:lnTo>
                    <a:lnTo>
                      <a:pt x="12" y="11"/>
                    </a:lnTo>
                    <a:lnTo>
                      <a:pt x="14" y="3"/>
                    </a:lnTo>
                    <a:lnTo>
                      <a:pt x="6" y="0"/>
                    </a:lnTo>
                    <a:lnTo>
                      <a:pt x="4" y="8"/>
                    </a:lnTo>
                    <a:lnTo>
                      <a:pt x="2" y="15"/>
                    </a:lnTo>
                    <a:lnTo>
                      <a:pt x="1" y="19"/>
                    </a:lnTo>
                    <a:lnTo>
                      <a:pt x="0" y="21"/>
                    </a:lnTo>
                    <a:lnTo>
                      <a:pt x="6" y="3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52" name="Freeform 415"/>
              <p:cNvSpPr>
                <a:spLocks noChangeArrowheads="1"/>
              </p:cNvSpPr>
              <p:nvPr/>
            </p:nvSpPr>
            <p:spPr bwMode="auto">
              <a:xfrm>
                <a:off x="1290" y="18"/>
                <a:ext cx="7" cy="5"/>
              </a:xfrm>
              <a:custGeom>
                <a:avLst/>
                <a:gdLst/>
                <a:ahLst/>
                <a:cxnLst>
                  <a:cxn ang="0">
                    <a:pos x="1" y="0"/>
                  </a:cxn>
                  <a:cxn ang="0">
                    <a:pos x="0" y="4"/>
                  </a:cxn>
                  <a:cxn ang="0">
                    <a:pos x="1" y="9"/>
                  </a:cxn>
                  <a:cxn ang="0">
                    <a:pos x="4" y="10"/>
                  </a:cxn>
                  <a:cxn ang="0">
                    <a:pos x="7" y="9"/>
                  </a:cxn>
                  <a:cxn ang="0">
                    <a:pos x="1" y="0"/>
                  </a:cxn>
                </a:cxnLst>
                <a:rect l="0" t="0" r="r" b="b"/>
                <a:pathLst>
                  <a:path w="7" h="10">
                    <a:moveTo>
                      <a:pt x="1" y="0"/>
                    </a:moveTo>
                    <a:lnTo>
                      <a:pt x="0" y="4"/>
                    </a:lnTo>
                    <a:lnTo>
                      <a:pt x="1" y="9"/>
                    </a:lnTo>
                    <a:lnTo>
                      <a:pt x="4" y="10"/>
                    </a:lnTo>
                    <a:lnTo>
                      <a:pt x="7" y="9"/>
                    </a:lnTo>
                    <a:lnTo>
                      <a:pt x="1"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53" name="Freeform 416"/>
              <p:cNvSpPr>
                <a:spLocks noChangeArrowheads="1"/>
              </p:cNvSpPr>
              <p:nvPr/>
            </p:nvSpPr>
            <p:spPr bwMode="auto">
              <a:xfrm>
                <a:off x="1003" y="163"/>
                <a:ext cx="61" cy="60"/>
              </a:xfrm>
              <a:custGeom>
                <a:avLst/>
                <a:gdLst/>
                <a:ahLst/>
                <a:cxnLst>
                  <a:cxn ang="0">
                    <a:pos x="61" y="24"/>
                  </a:cxn>
                  <a:cxn ang="0">
                    <a:pos x="18" y="0"/>
                  </a:cxn>
                  <a:cxn ang="0">
                    <a:pos x="0" y="119"/>
                  </a:cxn>
                  <a:cxn ang="0">
                    <a:pos x="54" y="85"/>
                  </a:cxn>
                  <a:cxn ang="0">
                    <a:pos x="61" y="24"/>
                  </a:cxn>
                </a:cxnLst>
                <a:rect l="0" t="0" r="r" b="b"/>
                <a:pathLst>
                  <a:path w="61" h="119">
                    <a:moveTo>
                      <a:pt x="61" y="24"/>
                    </a:moveTo>
                    <a:lnTo>
                      <a:pt x="18" y="0"/>
                    </a:lnTo>
                    <a:lnTo>
                      <a:pt x="0" y="119"/>
                    </a:lnTo>
                    <a:lnTo>
                      <a:pt x="54" y="85"/>
                    </a:lnTo>
                    <a:lnTo>
                      <a:pt x="61" y="24"/>
                    </a:lnTo>
                    <a:close/>
                  </a:path>
                </a:pathLst>
              </a:custGeom>
              <a:solidFill>
                <a:srgbClr val="F2F4F7"/>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54" name="Freeform 417"/>
              <p:cNvSpPr>
                <a:spLocks noChangeArrowheads="1"/>
              </p:cNvSpPr>
              <p:nvPr/>
            </p:nvSpPr>
            <p:spPr bwMode="auto">
              <a:xfrm>
                <a:off x="1063" y="173"/>
                <a:ext cx="5" cy="6"/>
              </a:xfrm>
              <a:custGeom>
                <a:avLst/>
                <a:gdLst/>
                <a:ahLst/>
                <a:cxnLst>
                  <a:cxn ang="0">
                    <a:pos x="0" y="12"/>
                  </a:cxn>
                  <a:cxn ang="0">
                    <a:pos x="3" y="11"/>
                  </a:cxn>
                  <a:cxn ang="0">
                    <a:pos x="5" y="8"/>
                  </a:cxn>
                  <a:cxn ang="0">
                    <a:pos x="5" y="3"/>
                  </a:cxn>
                  <a:cxn ang="0">
                    <a:pos x="2" y="0"/>
                  </a:cxn>
                  <a:cxn ang="0">
                    <a:pos x="0" y="12"/>
                  </a:cxn>
                </a:cxnLst>
                <a:rect l="0" t="0" r="r" b="b"/>
                <a:pathLst>
                  <a:path w="5" h="12">
                    <a:moveTo>
                      <a:pt x="0" y="12"/>
                    </a:moveTo>
                    <a:lnTo>
                      <a:pt x="3" y="11"/>
                    </a:lnTo>
                    <a:lnTo>
                      <a:pt x="5" y="8"/>
                    </a:lnTo>
                    <a:lnTo>
                      <a:pt x="5" y="3"/>
                    </a:lnTo>
                    <a:lnTo>
                      <a:pt x="2" y="0"/>
                    </a:lnTo>
                    <a:lnTo>
                      <a:pt x="0" y="1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55" name="Freeform 418"/>
              <p:cNvSpPr>
                <a:spLocks noChangeArrowheads="1"/>
              </p:cNvSpPr>
              <p:nvPr/>
            </p:nvSpPr>
            <p:spPr bwMode="auto">
              <a:xfrm>
                <a:off x="1017" y="159"/>
                <a:ext cx="48" cy="20"/>
              </a:xfrm>
              <a:custGeom>
                <a:avLst/>
                <a:gdLst/>
                <a:ahLst/>
                <a:cxnLst>
                  <a:cxn ang="0">
                    <a:pos x="8" y="9"/>
                  </a:cxn>
                  <a:cxn ang="0">
                    <a:pos x="3" y="14"/>
                  </a:cxn>
                  <a:cxn ang="0">
                    <a:pos x="46" y="39"/>
                  </a:cxn>
                  <a:cxn ang="0">
                    <a:pos x="48" y="27"/>
                  </a:cxn>
                  <a:cxn ang="0">
                    <a:pos x="5" y="3"/>
                  </a:cxn>
                  <a:cxn ang="0">
                    <a:pos x="0" y="9"/>
                  </a:cxn>
                  <a:cxn ang="0">
                    <a:pos x="5" y="3"/>
                  </a:cxn>
                  <a:cxn ang="0">
                    <a:pos x="1" y="0"/>
                  </a:cxn>
                  <a:cxn ang="0">
                    <a:pos x="0" y="9"/>
                  </a:cxn>
                  <a:cxn ang="0">
                    <a:pos x="8" y="9"/>
                  </a:cxn>
                </a:cxnLst>
                <a:rect l="0" t="0" r="r" b="b"/>
                <a:pathLst>
                  <a:path w="48" h="39">
                    <a:moveTo>
                      <a:pt x="8" y="9"/>
                    </a:moveTo>
                    <a:lnTo>
                      <a:pt x="3" y="14"/>
                    </a:lnTo>
                    <a:lnTo>
                      <a:pt x="46" y="39"/>
                    </a:lnTo>
                    <a:lnTo>
                      <a:pt x="48" y="27"/>
                    </a:lnTo>
                    <a:lnTo>
                      <a:pt x="5" y="3"/>
                    </a:lnTo>
                    <a:lnTo>
                      <a:pt x="0" y="9"/>
                    </a:lnTo>
                    <a:lnTo>
                      <a:pt x="5" y="3"/>
                    </a:lnTo>
                    <a:lnTo>
                      <a:pt x="1" y="0"/>
                    </a:lnTo>
                    <a:lnTo>
                      <a:pt x="0" y="9"/>
                    </a:lnTo>
                    <a:lnTo>
                      <a:pt x="8" y="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56" name="Freeform 419"/>
              <p:cNvSpPr>
                <a:spLocks noChangeArrowheads="1"/>
              </p:cNvSpPr>
              <p:nvPr/>
            </p:nvSpPr>
            <p:spPr bwMode="auto">
              <a:xfrm>
                <a:off x="997" y="163"/>
                <a:ext cx="28" cy="65"/>
              </a:xfrm>
              <a:custGeom>
                <a:avLst/>
                <a:gdLst/>
                <a:ahLst/>
                <a:cxnLst>
                  <a:cxn ang="0">
                    <a:pos x="5" y="113"/>
                  </a:cxn>
                  <a:cxn ang="0">
                    <a:pos x="10" y="119"/>
                  </a:cxn>
                  <a:cxn ang="0">
                    <a:pos x="28" y="0"/>
                  </a:cxn>
                  <a:cxn ang="0">
                    <a:pos x="20" y="0"/>
                  </a:cxn>
                  <a:cxn ang="0">
                    <a:pos x="2" y="119"/>
                  </a:cxn>
                  <a:cxn ang="0">
                    <a:pos x="7" y="125"/>
                  </a:cxn>
                  <a:cxn ang="0">
                    <a:pos x="2" y="119"/>
                  </a:cxn>
                  <a:cxn ang="0">
                    <a:pos x="0" y="129"/>
                  </a:cxn>
                  <a:cxn ang="0">
                    <a:pos x="7" y="125"/>
                  </a:cxn>
                  <a:cxn ang="0">
                    <a:pos x="5" y="113"/>
                  </a:cxn>
                </a:cxnLst>
                <a:rect l="0" t="0" r="r" b="b"/>
                <a:pathLst>
                  <a:path w="28" h="129">
                    <a:moveTo>
                      <a:pt x="5" y="113"/>
                    </a:moveTo>
                    <a:lnTo>
                      <a:pt x="10" y="119"/>
                    </a:lnTo>
                    <a:lnTo>
                      <a:pt x="28" y="0"/>
                    </a:lnTo>
                    <a:lnTo>
                      <a:pt x="20" y="0"/>
                    </a:lnTo>
                    <a:lnTo>
                      <a:pt x="2" y="119"/>
                    </a:lnTo>
                    <a:lnTo>
                      <a:pt x="7" y="125"/>
                    </a:lnTo>
                    <a:lnTo>
                      <a:pt x="2" y="119"/>
                    </a:lnTo>
                    <a:lnTo>
                      <a:pt x="0" y="129"/>
                    </a:lnTo>
                    <a:lnTo>
                      <a:pt x="7" y="125"/>
                    </a:lnTo>
                    <a:lnTo>
                      <a:pt x="5" y="11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57" name="Freeform 420"/>
              <p:cNvSpPr>
                <a:spLocks noChangeArrowheads="1"/>
              </p:cNvSpPr>
              <p:nvPr/>
            </p:nvSpPr>
            <p:spPr bwMode="auto">
              <a:xfrm>
                <a:off x="1002" y="203"/>
                <a:ext cx="56" cy="23"/>
              </a:xfrm>
              <a:custGeom>
                <a:avLst/>
                <a:gdLst/>
                <a:ahLst/>
                <a:cxnLst>
                  <a:cxn ang="0">
                    <a:pos x="55" y="5"/>
                  </a:cxn>
                  <a:cxn ang="0">
                    <a:pos x="54" y="0"/>
                  </a:cxn>
                  <a:cxn ang="0">
                    <a:pos x="0" y="33"/>
                  </a:cxn>
                  <a:cxn ang="0">
                    <a:pos x="2" y="45"/>
                  </a:cxn>
                  <a:cxn ang="0">
                    <a:pos x="56" y="11"/>
                  </a:cxn>
                  <a:cxn ang="0">
                    <a:pos x="55" y="5"/>
                  </a:cxn>
                </a:cxnLst>
                <a:rect l="0" t="0" r="r" b="b"/>
                <a:pathLst>
                  <a:path w="56" h="45">
                    <a:moveTo>
                      <a:pt x="55" y="5"/>
                    </a:moveTo>
                    <a:lnTo>
                      <a:pt x="54" y="0"/>
                    </a:lnTo>
                    <a:lnTo>
                      <a:pt x="0" y="33"/>
                    </a:lnTo>
                    <a:lnTo>
                      <a:pt x="2" y="45"/>
                    </a:lnTo>
                    <a:lnTo>
                      <a:pt x="56" y="11"/>
                    </a:lnTo>
                    <a:lnTo>
                      <a:pt x="55" y="5"/>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58" name="Freeform 421"/>
              <p:cNvSpPr>
                <a:spLocks noChangeArrowheads="1"/>
              </p:cNvSpPr>
              <p:nvPr/>
            </p:nvSpPr>
            <p:spPr bwMode="auto">
              <a:xfrm>
                <a:off x="1056" y="203"/>
                <a:ext cx="5" cy="6"/>
              </a:xfrm>
              <a:custGeom>
                <a:avLst/>
                <a:gdLst/>
                <a:ahLst/>
                <a:cxnLst>
                  <a:cxn ang="0">
                    <a:pos x="2" y="11"/>
                  </a:cxn>
                  <a:cxn ang="0">
                    <a:pos x="5" y="8"/>
                  </a:cxn>
                  <a:cxn ang="0">
                    <a:pos x="5" y="4"/>
                  </a:cxn>
                  <a:cxn ang="0">
                    <a:pos x="3" y="1"/>
                  </a:cxn>
                  <a:cxn ang="0">
                    <a:pos x="0" y="0"/>
                  </a:cxn>
                  <a:cxn ang="0">
                    <a:pos x="2" y="11"/>
                  </a:cxn>
                </a:cxnLst>
                <a:rect l="0" t="0" r="r" b="b"/>
                <a:pathLst>
                  <a:path w="5" h="11">
                    <a:moveTo>
                      <a:pt x="2" y="11"/>
                    </a:moveTo>
                    <a:lnTo>
                      <a:pt x="5" y="8"/>
                    </a:lnTo>
                    <a:lnTo>
                      <a:pt x="5" y="4"/>
                    </a:lnTo>
                    <a:lnTo>
                      <a:pt x="3" y="1"/>
                    </a:lnTo>
                    <a:lnTo>
                      <a:pt x="0" y="0"/>
                    </a:lnTo>
                    <a:lnTo>
                      <a:pt x="2" y="1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59" name="Freeform 422"/>
              <p:cNvSpPr>
                <a:spLocks noChangeArrowheads="1"/>
              </p:cNvSpPr>
              <p:nvPr/>
            </p:nvSpPr>
            <p:spPr bwMode="auto">
              <a:xfrm>
                <a:off x="401" y="75"/>
                <a:ext cx="8" cy="3"/>
              </a:xfrm>
              <a:custGeom>
                <a:avLst/>
                <a:gdLst/>
                <a:ahLst/>
                <a:cxnLst>
                  <a:cxn ang="0">
                    <a:pos x="8" y="6"/>
                  </a:cxn>
                  <a:cxn ang="0">
                    <a:pos x="7" y="2"/>
                  </a:cxn>
                  <a:cxn ang="0">
                    <a:pos x="4" y="0"/>
                  </a:cxn>
                  <a:cxn ang="0">
                    <a:pos x="1" y="2"/>
                  </a:cxn>
                  <a:cxn ang="0">
                    <a:pos x="0" y="6"/>
                  </a:cxn>
                  <a:cxn ang="0">
                    <a:pos x="8" y="6"/>
                  </a:cxn>
                </a:cxnLst>
                <a:rect l="0" t="0" r="r" b="b"/>
                <a:pathLst>
                  <a:path w="8" h="6">
                    <a:moveTo>
                      <a:pt x="8" y="6"/>
                    </a:moveTo>
                    <a:lnTo>
                      <a:pt x="7" y="2"/>
                    </a:lnTo>
                    <a:lnTo>
                      <a:pt x="4" y="0"/>
                    </a:lnTo>
                    <a:lnTo>
                      <a:pt x="1" y="2"/>
                    </a:lnTo>
                    <a:lnTo>
                      <a:pt x="0" y="6"/>
                    </a:lnTo>
                    <a:lnTo>
                      <a:pt x="8" y="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60" name="Freeform 423"/>
              <p:cNvSpPr>
                <a:spLocks noChangeArrowheads="1"/>
              </p:cNvSpPr>
              <p:nvPr/>
            </p:nvSpPr>
            <p:spPr bwMode="auto">
              <a:xfrm>
                <a:off x="401" y="78"/>
                <a:ext cx="8" cy="18"/>
              </a:xfrm>
              <a:custGeom>
                <a:avLst/>
                <a:gdLst/>
                <a:ahLst/>
                <a:cxnLst>
                  <a:cxn ang="0">
                    <a:pos x="4" y="37"/>
                  </a:cxn>
                  <a:cxn ang="0">
                    <a:pos x="8" y="37"/>
                  </a:cxn>
                  <a:cxn ang="0">
                    <a:pos x="8" y="0"/>
                  </a:cxn>
                  <a:cxn ang="0">
                    <a:pos x="0" y="0"/>
                  </a:cxn>
                  <a:cxn ang="0">
                    <a:pos x="0" y="37"/>
                  </a:cxn>
                  <a:cxn ang="0">
                    <a:pos x="4" y="37"/>
                  </a:cxn>
                </a:cxnLst>
                <a:rect l="0" t="0" r="r" b="b"/>
                <a:pathLst>
                  <a:path w="8" h="37">
                    <a:moveTo>
                      <a:pt x="4" y="37"/>
                    </a:moveTo>
                    <a:lnTo>
                      <a:pt x="8" y="37"/>
                    </a:lnTo>
                    <a:lnTo>
                      <a:pt x="8" y="0"/>
                    </a:lnTo>
                    <a:lnTo>
                      <a:pt x="0" y="0"/>
                    </a:lnTo>
                    <a:lnTo>
                      <a:pt x="0" y="37"/>
                    </a:lnTo>
                    <a:lnTo>
                      <a:pt x="4" y="37"/>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61" name="Freeform 424"/>
              <p:cNvSpPr>
                <a:spLocks noChangeArrowheads="1"/>
              </p:cNvSpPr>
              <p:nvPr/>
            </p:nvSpPr>
            <p:spPr bwMode="auto">
              <a:xfrm>
                <a:off x="401" y="96"/>
                <a:ext cx="8" cy="3"/>
              </a:xfrm>
              <a:custGeom>
                <a:avLst/>
                <a:gdLst/>
                <a:ahLst/>
                <a:cxnLst>
                  <a:cxn ang="0">
                    <a:pos x="0" y="0"/>
                  </a:cxn>
                  <a:cxn ang="0">
                    <a:pos x="1" y="4"/>
                  </a:cxn>
                  <a:cxn ang="0">
                    <a:pos x="4" y="5"/>
                  </a:cxn>
                  <a:cxn ang="0">
                    <a:pos x="7" y="4"/>
                  </a:cxn>
                  <a:cxn ang="0">
                    <a:pos x="8" y="0"/>
                  </a:cxn>
                  <a:cxn ang="0">
                    <a:pos x="0" y="0"/>
                  </a:cxn>
                </a:cxnLst>
                <a:rect l="0" t="0" r="r" b="b"/>
                <a:pathLst>
                  <a:path w="8" h="5">
                    <a:moveTo>
                      <a:pt x="0" y="0"/>
                    </a:moveTo>
                    <a:lnTo>
                      <a:pt x="1" y="4"/>
                    </a:lnTo>
                    <a:lnTo>
                      <a:pt x="4" y="5"/>
                    </a:lnTo>
                    <a:lnTo>
                      <a:pt x="7" y="4"/>
                    </a:lnTo>
                    <a:lnTo>
                      <a:pt x="8" y="0"/>
                    </a:lnTo>
                    <a:lnTo>
                      <a:pt x="0"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62" name="Freeform 425"/>
              <p:cNvSpPr>
                <a:spLocks noChangeArrowheads="1"/>
              </p:cNvSpPr>
              <p:nvPr/>
            </p:nvSpPr>
            <p:spPr bwMode="auto">
              <a:xfrm>
                <a:off x="403" y="109"/>
                <a:ext cx="8" cy="3"/>
              </a:xfrm>
              <a:custGeom>
                <a:avLst/>
                <a:gdLst/>
                <a:ahLst/>
                <a:cxnLst>
                  <a:cxn ang="0">
                    <a:pos x="8" y="6"/>
                  </a:cxn>
                  <a:cxn ang="0">
                    <a:pos x="7" y="1"/>
                  </a:cxn>
                  <a:cxn ang="0">
                    <a:pos x="4" y="0"/>
                  </a:cxn>
                  <a:cxn ang="0">
                    <a:pos x="1" y="1"/>
                  </a:cxn>
                  <a:cxn ang="0">
                    <a:pos x="0" y="6"/>
                  </a:cxn>
                  <a:cxn ang="0">
                    <a:pos x="8" y="6"/>
                  </a:cxn>
                </a:cxnLst>
                <a:rect l="0" t="0" r="r" b="b"/>
                <a:pathLst>
                  <a:path w="8" h="6">
                    <a:moveTo>
                      <a:pt x="8" y="6"/>
                    </a:moveTo>
                    <a:lnTo>
                      <a:pt x="7" y="1"/>
                    </a:lnTo>
                    <a:lnTo>
                      <a:pt x="4" y="0"/>
                    </a:lnTo>
                    <a:lnTo>
                      <a:pt x="1" y="1"/>
                    </a:lnTo>
                    <a:lnTo>
                      <a:pt x="0" y="6"/>
                    </a:lnTo>
                    <a:lnTo>
                      <a:pt x="8" y="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63" name="Freeform 426"/>
              <p:cNvSpPr>
                <a:spLocks noChangeArrowheads="1"/>
              </p:cNvSpPr>
              <p:nvPr/>
            </p:nvSpPr>
            <p:spPr bwMode="auto">
              <a:xfrm>
                <a:off x="403" y="112"/>
                <a:ext cx="8" cy="75"/>
              </a:xfrm>
              <a:custGeom>
                <a:avLst/>
                <a:gdLst/>
                <a:ahLst/>
                <a:cxnLst>
                  <a:cxn ang="0">
                    <a:pos x="4" y="150"/>
                  </a:cxn>
                  <a:cxn ang="0">
                    <a:pos x="8" y="150"/>
                  </a:cxn>
                  <a:cxn ang="0">
                    <a:pos x="8" y="0"/>
                  </a:cxn>
                  <a:cxn ang="0">
                    <a:pos x="0" y="0"/>
                  </a:cxn>
                  <a:cxn ang="0">
                    <a:pos x="0" y="150"/>
                  </a:cxn>
                  <a:cxn ang="0">
                    <a:pos x="4" y="150"/>
                  </a:cxn>
                </a:cxnLst>
                <a:rect l="0" t="0" r="r" b="b"/>
                <a:pathLst>
                  <a:path w="8" h="150">
                    <a:moveTo>
                      <a:pt x="4" y="150"/>
                    </a:moveTo>
                    <a:lnTo>
                      <a:pt x="8" y="150"/>
                    </a:lnTo>
                    <a:lnTo>
                      <a:pt x="8" y="0"/>
                    </a:lnTo>
                    <a:lnTo>
                      <a:pt x="0" y="0"/>
                    </a:lnTo>
                    <a:lnTo>
                      <a:pt x="0" y="150"/>
                    </a:lnTo>
                    <a:lnTo>
                      <a:pt x="4" y="15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64" name="Freeform 427"/>
              <p:cNvSpPr>
                <a:spLocks noChangeArrowheads="1"/>
              </p:cNvSpPr>
              <p:nvPr/>
            </p:nvSpPr>
            <p:spPr bwMode="auto">
              <a:xfrm>
                <a:off x="403" y="187"/>
                <a:ext cx="8" cy="3"/>
              </a:xfrm>
              <a:custGeom>
                <a:avLst/>
                <a:gdLst/>
                <a:ahLst/>
                <a:cxnLst>
                  <a:cxn ang="0">
                    <a:pos x="0" y="0"/>
                  </a:cxn>
                  <a:cxn ang="0">
                    <a:pos x="1" y="4"/>
                  </a:cxn>
                  <a:cxn ang="0">
                    <a:pos x="4" y="5"/>
                  </a:cxn>
                  <a:cxn ang="0">
                    <a:pos x="7" y="4"/>
                  </a:cxn>
                  <a:cxn ang="0">
                    <a:pos x="8" y="0"/>
                  </a:cxn>
                  <a:cxn ang="0">
                    <a:pos x="0" y="0"/>
                  </a:cxn>
                </a:cxnLst>
                <a:rect l="0" t="0" r="r" b="b"/>
                <a:pathLst>
                  <a:path w="8" h="5">
                    <a:moveTo>
                      <a:pt x="0" y="0"/>
                    </a:moveTo>
                    <a:lnTo>
                      <a:pt x="1" y="4"/>
                    </a:lnTo>
                    <a:lnTo>
                      <a:pt x="4" y="5"/>
                    </a:lnTo>
                    <a:lnTo>
                      <a:pt x="7" y="4"/>
                    </a:lnTo>
                    <a:lnTo>
                      <a:pt x="8" y="0"/>
                    </a:lnTo>
                    <a:lnTo>
                      <a:pt x="0"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65" name="Freeform 428"/>
              <p:cNvSpPr>
                <a:spLocks noChangeArrowheads="1"/>
              </p:cNvSpPr>
              <p:nvPr/>
            </p:nvSpPr>
            <p:spPr bwMode="auto">
              <a:xfrm>
                <a:off x="403" y="242"/>
                <a:ext cx="8" cy="3"/>
              </a:xfrm>
              <a:custGeom>
                <a:avLst/>
                <a:gdLst/>
                <a:ahLst/>
                <a:cxnLst>
                  <a:cxn ang="0">
                    <a:pos x="8" y="6"/>
                  </a:cxn>
                  <a:cxn ang="0">
                    <a:pos x="7" y="1"/>
                  </a:cxn>
                  <a:cxn ang="0">
                    <a:pos x="4" y="0"/>
                  </a:cxn>
                  <a:cxn ang="0">
                    <a:pos x="1" y="1"/>
                  </a:cxn>
                  <a:cxn ang="0">
                    <a:pos x="0" y="6"/>
                  </a:cxn>
                  <a:cxn ang="0">
                    <a:pos x="8" y="6"/>
                  </a:cxn>
                </a:cxnLst>
                <a:rect l="0" t="0" r="r" b="b"/>
                <a:pathLst>
                  <a:path w="8" h="6">
                    <a:moveTo>
                      <a:pt x="8" y="6"/>
                    </a:moveTo>
                    <a:lnTo>
                      <a:pt x="7" y="1"/>
                    </a:lnTo>
                    <a:lnTo>
                      <a:pt x="4" y="0"/>
                    </a:lnTo>
                    <a:lnTo>
                      <a:pt x="1" y="1"/>
                    </a:lnTo>
                    <a:lnTo>
                      <a:pt x="0" y="6"/>
                    </a:lnTo>
                    <a:lnTo>
                      <a:pt x="8" y="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66" name="Freeform 429"/>
              <p:cNvSpPr>
                <a:spLocks noChangeArrowheads="1"/>
              </p:cNvSpPr>
              <p:nvPr/>
            </p:nvSpPr>
            <p:spPr bwMode="auto">
              <a:xfrm>
                <a:off x="403" y="245"/>
                <a:ext cx="8" cy="10"/>
              </a:xfrm>
              <a:custGeom>
                <a:avLst/>
                <a:gdLst/>
                <a:ahLst/>
                <a:cxnLst>
                  <a:cxn ang="0">
                    <a:pos x="4" y="20"/>
                  </a:cxn>
                  <a:cxn ang="0">
                    <a:pos x="8" y="20"/>
                  </a:cxn>
                  <a:cxn ang="0">
                    <a:pos x="8" y="0"/>
                  </a:cxn>
                  <a:cxn ang="0">
                    <a:pos x="0" y="0"/>
                  </a:cxn>
                  <a:cxn ang="0">
                    <a:pos x="0" y="20"/>
                  </a:cxn>
                  <a:cxn ang="0">
                    <a:pos x="4" y="20"/>
                  </a:cxn>
                </a:cxnLst>
                <a:rect l="0" t="0" r="r" b="b"/>
                <a:pathLst>
                  <a:path w="8" h="20">
                    <a:moveTo>
                      <a:pt x="4" y="20"/>
                    </a:moveTo>
                    <a:lnTo>
                      <a:pt x="8" y="20"/>
                    </a:lnTo>
                    <a:lnTo>
                      <a:pt x="8" y="0"/>
                    </a:lnTo>
                    <a:lnTo>
                      <a:pt x="0" y="0"/>
                    </a:lnTo>
                    <a:lnTo>
                      <a:pt x="0" y="20"/>
                    </a:lnTo>
                    <a:lnTo>
                      <a:pt x="4" y="2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67" name="Freeform 430"/>
              <p:cNvSpPr>
                <a:spLocks noChangeArrowheads="1"/>
              </p:cNvSpPr>
              <p:nvPr/>
            </p:nvSpPr>
            <p:spPr bwMode="auto">
              <a:xfrm>
                <a:off x="403" y="255"/>
                <a:ext cx="8" cy="3"/>
              </a:xfrm>
              <a:custGeom>
                <a:avLst/>
                <a:gdLst/>
                <a:ahLst/>
                <a:cxnLst>
                  <a:cxn ang="0">
                    <a:pos x="0" y="0"/>
                  </a:cxn>
                  <a:cxn ang="0">
                    <a:pos x="1" y="4"/>
                  </a:cxn>
                  <a:cxn ang="0">
                    <a:pos x="4" y="6"/>
                  </a:cxn>
                  <a:cxn ang="0">
                    <a:pos x="7" y="4"/>
                  </a:cxn>
                  <a:cxn ang="0">
                    <a:pos x="8" y="0"/>
                  </a:cxn>
                  <a:cxn ang="0">
                    <a:pos x="0" y="0"/>
                  </a:cxn>
                </a:cxnLst>
                <a:rect l="0" t="0" r="r" b="b"/>
                <a:pathLst>
                  <a:path w="8" h="6">
                    <a:moveTo>
                      <a:pt x="0" y="0"/>
                    </a:moveTo>
                    <a:lnTo>
                      <a:pt x="1" y="4"/>
                    </a:lnTo>
                    <a:lnTo>
                      <a:pt x="4" y="6"/>
                    </a:lnTo>
                    <a:lnTo>
                      <a:pt x="7" y="4"/>
                    </a:lnTo>
                    <a:lnTo>
                      <a:pt x="8" y="0"/>
                    </a:lnTo>
                    <a:lnTo>
                      <a:pt x="0"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68" name="Freeform 431"/>
              <p:cNvSpPr>
                <a:spLocks noChangeArrowheads="1"/>
              </p:cNvSpPr>
              <p:nvPr/>
            </p:nvSpPr>
            <p:spPr bwMode="auto">
              <a:xfrm>
                <a:off x="403" y="267"/>
                <a:ext cx="8" cy="3"/>
              </a:xfrm>
              <a:custGeom>
                <a:avLst/>
                <a:gdLst/>
                <a:ahLst/>
                <a:cxnLst>
                  <a:cxn ang="0">
                    <a:pos x="8" y="6"/>
                  </a:cxn>
                  <a:cxn ang="0">
                    <a:pos x="7" y="2"/>
                  </a:cxn>
                  <a:cxn ang="0">
                    <a:pos x="4" y="0"/>
                  </a:cxn>
                  <a:cxn ang="0">
                    <a:pos x="1" y="2"/>
                  </a:cxn>
                  <a:cxn ang="0">
                    <a:pos x="0" y="6"/>
                  </a:cxn>
                  <a:cxn ang="0">
                    <a:pos x="8" y="6"/>
                  </a:cxn>
                </a:cxnLst>
                <a:rect l="0" t="0" r="r" b="b"/>
                <a:pathLst>
                  <a:path w="8" h="6">
                    <a:moveTo>
                      <a:pt x="8" y="6"/>
                    </a:moveTo>
                    <a:lnTo>
                      <a:pt x="7" y="2"/>
                    </a:lnTo>
                    <a:lnTo>
                      <a:pt x="4" y="0"/>
                    </a:lnTo>
                    <a:lnTo>
                      <a:pt x="1" y="2"/>
                    </a:lnTo>
                    <a:lnTo>
                      <a:pt x="0" y="6"/>
                    </a:lnTo>
                    <a:lnTo>
                      <a:pt x="8" y="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69" name="Freeform 432"/>
              <p:cNvSpPr>
                <a:spLocks noChangeArrowheads="1"/>
              </p:cNvSpPr>
              <p:nvPr/>
            </p:nvSpPr>
            <p:spPr bwMode="auto">
              <a:xfrm>
                <a:off x="403" y="270"/>
                <a:ext cx="8" cy="28"/>
              </a:xfrm>
              <a:custGeom>
                <a:avLst/>
                <a:gdLst/>
                <a:ahLst/>
                <a:cxnLst>
                  <a:cxn ang="0">
                    <a:pos x="4" y="57"/>
                  </a:cxn>
                  <a:cxn ang="0">
                    <a:pos x="8" y="57"/>
                  </a:cxn>
                  <a:cxn ang="0">
                    <a:pos x="8" y="0"/>
                  </a:cxn>
                  <a:cxn ang="0">
                    <a:pos x="0" y="0"/>
                  </a:cxn>
                  <a:cxn ang="0">
                    <a:pos x="0" y="57"/>
                  </a:cxn>
                  <a:cxn ang="0">
                    <a:pos x="4" y="57"/>
                  </a:cxn>
                </a:cxnLst>
                <a:rect l="0" t="0" r="r" b="b"/>
                <a:pathLst>
                  <a:path w="8" h="57">
                    <a:moveTo>
                      <a:pt x="4" y="57"/>
                    </a:moveTo>
                    <a:lnTo>
                      <a:pt x="8" y="57"/>
                    </a:lnTo>
                    <a:lnTo>
                      <a:pt x="8" y="0"/>
                    </a:lnTo>
                    <a:lnTo>
                      <a:pt x="0" y="0"/>
                    </a:lnTo>
                    <a:lnTo>
                      <a:pt x="0" y="57"/>
                    </a:lnTo>
                    <a:lnTo>
                      <a:pt x="4" y="57"/>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70" name="Freeform 433"/>
              <p:cNvSpPr>
                <a:spLocks noChangeArrowheads="1"/>
              </p:cNvSpPr>
              <p:nvPr/>
            </p:nvSpPr>
            <p:spPr bwMode="auto">
              <a:xfrm>
                <a:off x="403" y="298"/>
                <a:ext cx="8" cy="3"/>
              </a:xfrm>
              <a:custGeom>
                <a:avLst/>
                <a:gdLst/>
                <a:ahLst/>
                <a:cxnLst>
                  <a:cxn ang="0">
                    <a:pos x="0" y="0"/>
                  </a:cxn>
                  <a:cxn ang="0">
                    <a:pos x="1" y="4"/>
                  </a:cxn>
                  <a:cxn ang="0">
                    <a:pos x="4" y="6"/>
                  </a:cxn>
                  <a:cxn ang="0">
                    <a:pos x="7" y="4"/>
                  </a:cxn>
                  <a:cxn ang="0">
                    <a:pos x="8" y="0"/>
                  </a:cxn>
                  <a:cxn ang="0">
                    <a:pos x="0" y="0"/>
                  </a:cxn>
                </a:cxnLst>
                <a:rect l="0" t="0" r="r" b="b"/>
                <a:pathLst>
                  <a:path w="8" h="6">
                    <a:moveTo>
                      <a:pt x="0" y="0"/>
                    </a:moveTo>
                    <a:lnTo>
                      <a:pt x="1" y="4"/>
                    </a:lnTo>
                    <a:lnTo>
                      <a:pt x="4" y="6"/>
                    </a:lnTo>
                    <a:lnTo>
                      <a:pt x="7" y="4"/>
                    </a:lnTo>
                    <a:lnTo>
                      <a:pt x="8" y="0"/>
                    </a:lnTo>
                    <a:lnTo>
                      <a:pt x="0"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71" name="Freeform 434"/>
              <p:cNvSpPr>
                <a:spLocks noChangeArrowheads="1"/>
              </p:cNvSpPr>
              <p:nvPr/>
            </p:nvSpPr>
            <p:spPr bwMode="auto">
              <a:xfrm>
                <a:off x="374" y="102"/>
                <a:ext cx="4" cy="6"/>
              </a:xfrm>
              <a:custGeom>
                <a:avLst/>
                <a:gdLst/>
                <a:ahLst/>
                <a:cxnLst>
                  <a:cxn ang="0">
                    <a:pos x="4" y="0"/>
                  </a:cxn>
                  <a:cxn ang="0">
                    <a:pos x="1" y="2"/>
                  </a:cxn>
                  <a:cxn ang="0">
                    <a:pos x="0" y="6"/>
                  </a:cxn>
                  <a:cxn ang="0">
                    <a:pos x="1" y="10"/>
                  </a:cxn>
                  <a:cxn ang="0">
                    <a:pos x="4" y="12"/>
                  </a:cxn>
                  <a:cxn ang="0">
                    <a:pos x="4" y="0"/>
                  </a:cxn>
                </a:cxnLst>
                <a:rect l="0" t="0" r="r" b="b"/>
                <a:pathLst>
                  <a:path w="4" h="12">
                    <a:moveTo>
                      <a:pt x="4" y="0"/>
                    </a:moveTo>
                    <a:lnTo>
                      <a:pt x="1" y="2"/>
                    </a:lnTo>
                    <a:lnTo>
                      <a:pt x="0" y="6"/>
                    </a:lnTo>
                    <a:lnTo>
                      <a:pt x="1" y="10"/>
                    </a:lnTo>
                    <a:lnTo>
                      <a:pt x="4" y="12"/>
                    </a:lnTo>
                    <a:lnTo>
                      <a:pt x="4"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72" name="Freeform 435"/>
              <p:cNvSpPr>
                <a:spLocks noChangeArrowheads="1"/>
              </p:cNvSpPr>
              <p:nvPr/>
            </p:nvSpPr>
            <p:spPr bwMode="auto">
              <a:xfrm>
                <a:off x="378" y="102"/>
                <a:ext cx="63" cy="6"/>
              </a:xfrm>
              <a:custGeom>
                <a:avLst/>
                <a:gdLst/>
                <a:ahLst/>
                <a:cxnLst>
                  <a:cxn ang="0">
                    <a:pos x="63" y="6"/>
                  </a:cxn>
                  <a:cxn ang="0">
                    <a:pos x="63" y="0"/>
                  </a:cxn>
                  <a:cxn ang="0">
                    <a:pos x="0" y="0"/>
                  </a:cxn>
                  <a:cxn ang="0">
                    <a:pos x="0" y="12"/>
                  </a:cxn>
                  <a:cxn ang="0">
                    <a:pos x="63" y="12"/>
                  </a:cxn>
                  <a:cxn ang="0">
                    <a:pos x="63" y="6"/>
                  </a:cxn>
                </a:cxnLst>
                <a:rect l="0" t="0" r="r" b="b"/>
                <a:pathLst>
                  <a:path w="63" h="12">
                    <a:moveTo>
                      <a:pt x="63" y="6"/>
                    </a:moveTo>
                    <a:lnTo>
                      <a:pt x="63" y="0"/>
                    </a:lnTo>
                    <a:lnTo>
                      <a:pt x="0" y="0"/>
                    </a:lnTo>
                    <a:lnTo>
                      <a:pt x="0" y="12"/>
                    </a:lnTo>
                    <a:lnTo>
                      <a:pt x="63" y="12"/>
                    </a:lnTo>
                    <a:lnTo>
                      <a:pt x="63" y="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73" name="Freeform 436"/>
              <p:cNvSpPr>
                <a:spLocks noChangeArrowheads="1"/>
              </p:cNvSpPr>
              <p:nvPr/>
            </p:nvSpPr>
            <p:spPr bwMode="auto">
              <a:xfrm>
                <a:off x="441" y="102"/>
                <a:ext cx="4" cy="6"/>
              </a:xfrm>
              <a:custGeom>
                <a:avLst/>
                <a:gdLst/>
                <a:ahLst/>
                <a:cxnLst>
                  <a:cxn ang="0">
                    <a:pos x="0" y="12"/>
                  </a:cxn>
                  <a:cxn ang="0">
                    <a:pos x="3" y="10"/>
                  </a:cxn>
                  <a:cxn ang="0">
                    <a:pos x="4" y="6"/>
                  </a:cxn>
                  <a:cxn ang="0">
                    <a:pos x="3" y="2"/>
                  </a:cxn>
                  <a:cxn ang="0">
                    <a:pos x="0" y="0"/>
                  </a:cxn>
                  <a:cxn ang="0">
                    <a:pos x="0" y="12"/>
                  </a:cxn>
                </a:cxnLst>
                <a:rect l="0" t="0" r="r" b="b"/>
                <a:pathLst>
                  <a:path w="4" h="12">
                    <a:moveTo>
                      <a:pt x="0" y="12"/>
                    </a:moveTo>
                    <a:lnTo>
                      <a:pt x="3" y="10"/>
                    </a:lnTo>
                    <a:lnTo>
                      <a:pt x="4" y="6"/>
                    </a:lnTo>
                    <a:lnTo>
                      <a:pt x="3" y="2"/>
                    </a:lnTo>
                    <a:lnTo>
                      <a:pt x="0" y="0"/>
                    </a:lnTo>
                    <a:lnTo>
                      <a:pt x="0" y="1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74" name="Freeform 437"/>
              <p:cNvSpPr>
                <a:spLocks noChangeArrowheads="1"/>
              </p:cNvSpPr>
              <p:nvPr/>
            </p:nvSpPr>
            <p:spPr bwMode="auto">
              <a:xfrm>
                <a:off x="379" y="259"/>
                <a:ext cx="4" cy="6"/>
              </a:xfrm>
              <a:custGeom>
                <a:avLst/>
                <a:gdLst/>
                <a:ahLst/>
                <a:cxnLst>
                  <a:cxn ang="0">
                    <a:pos x="4" y="0"/>
                  </a:cxn>
                  <a:cxn ang="0">
                    <a:pos x="1" y="1"/>
                  </a:cxn>
                  <a:cxn ang="0">
                    <a:pos x="0" y="6"/>
                  </a:cxn>
                  <a:cxn ang="0">
                    <a:pos x="1" y="10"/>
                  </a:cxn>
                  <a:cxn ang="0">
                    <a:pos x="4" y="11"/>
                  </a:cxn>
                  <a:cxn ang="0">
                    <a:pos x="4" y="0"/>
                  </a:cxn>
                </a:cxnLst>
                <a:rect l="0" t="0" r="r" b="b"/>
                <a:pathLst>
                  <a:path w="4" h="11">
                    <a:moveTo>
                      <a:pt x="4" y="0"/>
                    </a:moveTo>
                    <a:lnTo>
                      <a:pt x="1" y="1"/>
                    </a:lnTo>
                    <a:lnTo>
                      <a:pt x="0" y="6"/>
                    </a:lnTo>
                    <a:lnTo>
                      <a:pt x="1" y="10"/>
                    </a:lnTo>
                    <a:lnTo>
                      <a:pt x="4" y="11"/>
                    </a:lnTo>
                    <a:lnTo>
                      <a:pt x="4"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75" name="Freeform 438"/>
              <p:cNvSpPr>
                <a:spLocks noChangeArrowheads="1"/>
              </p:cNvSpPr>
              <p:nvPr/>
            </p:nvSpPr>
            <p:spPr bwMode="auto">
              <a:xfrm>
                <a:off x="383" y="259"/>
                <a:ext cx="55" cy="6"/>
              </a:xfrm>
              <a:custGeom>
                <a:avLst/>
                <a:gdLst/>
                <a:ahLst/>
                <a:cxnLst>
                  <a:cxn ang="0">
                    <a:pos x="55" y="6"/>
                  </a:cxn>
                  <a:cxn ang="0">
                    <a:pos x="55" y="0"/>
                  </a:cxn>
                  <a:cxn ang="0">
                    <a:pos x="0" y="0"/>
                  </a:cxn>
                  <a:cxn ang="0">
                    <a:pos x="0" y="11"/>
                  </a:cxn>
                  <a:cxn ang="0">
                    <a:pos x="55" y="11"/>
                  </a:cxn>
                  <a:cxn ang="0">
                    <a:pos x="55" y="6"/>
                  </a:cxn>
                </a:cxnLst>
                <a:rect l="0" t="0" r="r" b="b"/>
                <a:pathLst>
                  <a:path w="55" h="11">
                    <a:moveTo>
                      <a:pt x="55" y="6"/>
                    </a:moveTo>
                    <a:lnTo>
                      <a:pt x="55" y="0"/>
                    </a:lnTo>
                    <a:lnTo>
                      <a:pt x="0" y="0"/>
                    </a:lnTo>
                    <a:lnTo>
                      <a:pt x="0" y="11"/>
                    </a:lnTo>
                    <a:lnTo>
                      <a:pt x="55" y="11"/>
                    </a:lnTo>
                    <a:lnTo>
                      <a:pt x="55" y="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76" name="Freeform 439"/>
              <p:cNvSpPr>
                <a:spLocks noChangeArrowheads="1"/>
              </p:cNvSpPr>
              <p:nvPr/>
            </p:nvSpPr>
            <p:spPr bwMode="auto">
              <a:xfrm>
                <a:off x="438" y="259"/>
                <a:ext cx="4" cy="6"/>
              </a:xfrm>
              <a:custGeom>
                <a:avLst/>
                <a:gdLst/>
                <a:ahLst/>
                <a:cxnLst>
                  <a:cxn ang="0">
                    <a:pos x="0" y="11"/>
                  </a:cxn>
                  <a:cxn ang="0">
                    <a:pos x="3" y="10"/>
                  </a:cxn>
                  <a:cxn ang="0">
                    <a:pos x="4" y="6"/>
                  </a:cxn>
                  <a:cxn ang="0">
                    <a:pos x="3" y="1"/>
                  </a:cxn>
                  <a:cxn ang="0">
                    <a:pos x="0" y="0"/>
                  </a:cxn>
                  <a:cxn ang="0">
                    <a:pos x="0" y="11"/>
                  </a:cxn>
                </a:cxnLst>
                <a:rect l="0" t="0" r="r" b="b"/>
                <a:pathLst>
                  <a:path w="4" h="11">
                    <a:moveTo>
                      <a:pt x="0" y="11"/>
                    </a:moveTo>
                    <a:lnTo>
                      <a:pt x="3" y="10"/>
                    </a:lnTo>
                    <a:lnTo>
                      <a:pt x="4" y="6"/>
                    </a:lnTo>
                    <a:lnTo>
                      <a:pt x="3" y="1"/>
                    </a:lnTo>
                    <a:lnTo>
                      <a:pt x="0" y="0"/>
                    </a:lnTo>
                    <a:lnTo>
                      <a:pt x="0" y="1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77" name="Freeform 440"/>
              <p:cNvSpPr>
                <a:spLocks noChangeArrowheads="1"/>
              </p:cNvSpPr>
              <p:nvPr/>
            </p:nvSpPr>
            <p:spPr bwMode="auto">
              <a:xfrm>
                <a:off x="441" y="296"/>
                <a:ext cx="4" cy="6"/>
              </a:xfrm>
              <a:custGeom>
                <a:avLst/>
                <a:gdLst/>
                <a:ahLst/>
                <a:cxnLst>
                  <a:cxn ang="0">
                    <a:pos x="4" y="0"/>
                  </a:cxn>
                  <a:cxn ang="0">
                    <a:pos x="1" y="1"/>
                  </a:cxn>
                  <a:cxn ang="0">
                    <a:pos x="0" y="6"/>
                  </a:cxn>
                  <a:cxn ang="0">
                    <a:pos x="1" y="10"/>
                  </a:cxn>
                  <a:cxn ang="0">
                    <a:pos x="4" y="12"/>
                  </a:cxn>
                  <a:cxn ang="0">
                    <a:pos x="4" y="0"/>
                  </a:cxn>
                </a:cxnLst>
                <a:rect l="0" t="0" r="r" b="b"/>
                <a:pathLst>
                  <a:path w="4" h="12">
                    <a:moveTo>
                      <a:pt x="4" y="0"/>
                    </a:moveTo>
                    <a:lnTo>
                      <a:pt x="1" y="1"/>
                    </a:lnTo>
                    <a:lnTo>
                      <a:pt x="0" y="6"/>
                    </a:lnTo>
                    <a:lnTo>
                      <a:pt x="1" y="10"/>
                    </a:lnTo>
                    <a:lnTo>
                      <a:pt x="4" y="12"/>
                    </a:lnTo>
                    <a:lnTo>
                      <a:pt x="4"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78" name="Freeform 441"/>
              <p:cNvSpPr>
                <a:spLocks noChangeArrowheads="1"/>
              </p:cNvSpPr>
              <p:nvPr/>
            </p:nvSpPr>
            <p:spPr bwMode="auto">
              <a:xfrm>
                <a:off x="445" y="292"/>
                <a:ext cx="54" cy="10"/>
              </a:xfrm>
              <a:custGeom>
                <a:avLst/>
                <a:gdLst/>
                <a:ahLst/>
                <a:cxnLst>
                  <a:cxn ang="0">
                    <a:pos x="54" y="0"/>
                  </a:cxn>
                  <a:cxn ang="0">
                    <a:pos x="50" y="2"/>
                  </a:cxn>
                  <a:cxn ang="0">
                    <a:pos x="45" y="2"/>
                  </a:cxn>
                  <a:cxn ang="0">
                    <a:pos x="41" y="3"/>
                  </a:cxn>
                  <a:cxn ang="0">
                    <a:pos x="35" y="5"/>
                  </a:cxn>
                  <a:cxn ang="0">
                    <a:pos x="28" y="5"/>
                  </a:cxn>
                  <a:cxn ang="0">
                    <a:pos x="20" y="6"/>
                  </a:cxn>
                  <a:cxn ang="0">
                    <a:pos x="11" y="8"/>
                  </a:cxn>
                  <a:cxn ang="0">
                    <a:pos x="0" y="9"/>
                  </a:cxn>
                  <a:cxn ang="0">
                    <a:pos x="0" y="21"/>
                  </a:cxn>
                  <a:cxn ang="0">
                    <a:pos x="11" y="19"/>
                  </a:cxn>
                  <a:cxn ang="0">
                    <a:pos x="20" y="18"/>
                  </a:cxn>
                  <a:cxn ang="0">
                    <a:pos x="28" y="16"/>
                  </a:cxn>
                  <a:cxn ang="0">
                    <a:pos x="35" y="16"/>
                  </a:cxn>
                  <a:cxn ang="0">
                    <a:pos x="41" y="15"/>
                  </a:cxn>
                  <a:cxn ang="0">
                    <a:pos x="45" y="13"/>
                  </a:cxn>
                  <a:cxn ang="0">
                    <a:pos x="50" y="13"/>
                  </a:cxn>
                  <a:cxn ang="0">
                    <a:pos x="54" y="12"/>
                  </a:cxn>
                  <a:cxn ang="0">
                    <a:pos x="54" y="0"/>
                  </a:cxn>
                </a:cxnLst>
                <a:rect l="0" t="0" r="r" b="b"/>
                <a:pathLst>
                  <a:path w="54" h="21">
                    <a:moveTo>
                      <a:pt x="54" y="0"/>
                    </a:moveTo>
                    <a:lnTo>
                      <a:pt x="50" y="2"/>
                    </a:lnTo>
                    <a:lnTo>
                      <a:pt x="45" y="2"/>
                    </a:lnTo>
                    <a:lnTo>
                      <a:pt x="41" y="3"/>
                    </a:lnTo>
                    <a:lnTo>
                      <a:pt x="35" y="5"/>
                    </a:lnTo>
                    <a:lnTo>
                      <a:pt x="28" y="5"/>
                    </a:lnTo>
                    <a:lnTo>
                      <a:pt x="20" y="6"/>
                    </a:lnTo>
                    <a:lnTo>
                      <a:pt x="11" y="8"/>
                    </a:lnTo>
                    <a:lnTo>
                      <a:pt x="0" y="9"/>
                    </a:lnTo>
                    <a:lnTo>
                      <a:pt x="0" y="21"/>
                    </a:lnTo>
                    <a:lnTo>
                      <a:pt x="11" y="19"/>
                    </a:lnTo>
                    <a:lnTo>
                      <a:pt x="20" y="18"/>
                    </a:lnTo>
                    <a:lnTo>
                      <a:pt x="28" y="16"/>
                    </a:lnTo>
                    <a:lnTo>
                      <a:pt x="35" y="16"/>
                    </a:lnTo>
                    <a:lnTo>
                      <a:pt x="41" y="15"/>
                    </a:lnTo>
                    <a:lnTo>
                      <a:pt x="45" y="13"/>
                    </a:lnTo>
                    <a:lnTo>
                      <a:pt x="50" y="13"/>
                    </a:lnTo>
                    <a:lnTo>
                      <a:pt x="54" y="12"/>
                    </a:lnTo>
                    <a:lnTo>
                      <a:pt x="54"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79" name="Freeform 442"/>
              <p:cNvSpPr>
                <a:spLocks noChangeArrowheads="1"/>
              </p:cNvSpPr>
              <p:nvPr/>
            </p:nvSpPr>
            <p:spPr bwMode="auto">
              <a:xfrm>
                <a:off x="499" y="292"/>
                <a:ext cx="5" cy="6"/>
              </a:xfrm>
              <a:custGeom>
                <a:avLst/>
                <a:gdLst/>
                <a:ahLst/>
                <a:cxnLst>
                  <a:cxn ang="0">
                    <a:pos x="0" y="12"/>
                  </a:cxn>
                  <a:cxn ang="0">
                    <a:pos x="4" y="10"/>
                  </a:cxn>
                  <a:cxn ang="0">
                    <a:pos x="5" y="6"/>
                  </a:cxn>
                  <a:cxn ang="0">
                    <a:pos x="4" y="2"/>
                  </a:cxn>
                  <a:cxn ang="0">
                    <a:pos x="0" y="0"/>
                  </a:cxn>
                  <a:cxn ang="0">
                    <a:pos x="0" y="12"/>
                  </a:cxn>
                </a:cxnLst>
                <a:rect l="0" t="0" r="r" b="b"/>
                <a:pathLst>
                  <a:path w="5" h="12">
                    <a:moveTo>
                      <a:pt x="0" y="12"/>
                    </a:moveTo>
                    <a:lnTo>
                      <a:pt x="4" y="10"/>
                    </a:lnTo>
                    <a:lnTo>
                      <a:pt x="5" y="6"/>
                    </a:lnTo>
                    <a:lnTo>
                      <a:pt x="4" y="2"/>
                    </a:lnTo>
                    <a:lnTo>
                      <a:pt x="0" y="0"/>
                    </a:lnTo>
                    <a:lnTo>
                      <a:pt x="0" y="1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80" name="Freeform 443"/>
              <p:cNvSpPr>
                <a:spLocks noChangeArrowheads="1"/>
              </p:cNvSpPr>
              <p:nvPr/>
            </p:nvSpPr>
            <p:spPr bwMode="auto">
              <a:xfrm>
                <a:off x="515" y="291"/>
                <a:ext cx="4" cy="5"/>
              </a:xfrm>
              <a:custGeom>
                <a:avLst/>
                <a:gdLst/>
                <a:ahLst/>
                <a:cxnLst>
                  <a:cxn ang="0">
                    <a:pos x="4" y="0"/>
                  </a:cxn>
                  <a:cxn ang="0">
                    <a:pos x="1" y="2"/>
                  </a:cxn>
                  <a:cxn ang="0">
                    <a:pos x="0" y="6"/>
                  </a:cxn>
                  <a:cxn ang="0">
                    <a:pos x="1" y="11"/>
                  </a:cxn>
                  <a:cxn ang="0">
                    <a:pos x="4" y="12"/>
                  </a:cxn>
                  <a:cxn ang="0">
                    <a:pos x="4" y="0"/>
                  </a:cxn>
                </a:cxnLst>
                <a:rect l="0" t="0" r="r" b="b"/>
                <a:pathLst>
                  <a:path w="4" h="12">
                    <a:moveTo>
                      <a:pt x="4" y="0"/>
                    </a:moveTo>
                    <a:lnTo>
                      <a:pt x="1" y="2"/>
                    </a:lnTo>
                    <a:lnTo>
                      <a:pt x="0" y="6"/>
                    </a:lnTo>
                    <a:lnTo>
                      <a:pt x="1" y="11"/>
                    </a:lnTo>
                    <a:lnTo>
                      <a:pt x="4" y="12"/>
                    </a:lnTo>
                    <a:lnTo>
                      <a:pt x="4"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81" name="Freeform 444"/>
              <p:cNvSpPr>
                <a:spLocks noChangeArrowheads="1"/>
              </p:cNvSpPr>
              <p:nvPr/>
            </p:nvSpPr>
            <p:spPr bwMode="auto">
              <a:xfrm>
                <a:off x="519" y="289"/>
                <a:ext cx="75" cy="7"/>
              </a:xfrm>
              <a:custGeom>
                <a:avLst/>
                <a:gdLst/>
                <a:ahLst/>
                <a:cxnLst>
                  <a:cxn ang="0">
                    <a:pos x="75" y="0"/>
                  </a:cxn>
                  <a:cxn ang="0">
                    <a:pos x="71" y="0"/>
                  </a:cxn>
                  <a:cxn ang="0">
                    <a:pos x="64" y="0"/>
                  </a:cxn>
                  <a:cxn ang="0">
                    <a:pos x="55" y="0"/>
                  </a:cxn>
                  <a:cxn ang="0">
                    <a:pos x="45" y="0"/>
                  </a:cxn>
                  <a:cxn ang="0">
                    <a:pos x="34" y="0"/>
                  </a:cxn>
                  <a:cxn ang="0">
                    <a:pos x="22" y="2"/>
                  </a:cxn>
                  <a:cxn ang="0">
                    <a:pos x="11" y="2"/>
                  </a:cxn>
                  <a:cxn ang="0">
                    <a:pos x="0" y="3"/>
                  </a:cxn>
                  <a:cxn ang="0">
                    <a:pos x="0" y="15"/>
                  </a:cxn>
                  <a:cxn ang="0">
                    <a:pos x="11" y="14"/>
                  </a:cxn>
                  <a:cxn ang="0">
                    <a:pos x="22" y="14"/>
                  </a:cxn>
                  <a:cxn ang="0">
                    <a:pos x="34" y="12"/>
                  </a:cxn>
                  <a:cxn ang="0">
                    <a:pos x="45" y="12"/>
                  </a:cxn>
                  <a:cxn ang="0">
                    <a:pos x="55" y="12"/>
                  </a:cxn>
                  <a:cxn ang="0">
                    <a:pos x="64" y="12"/>
                  </a:cxn>
                  <a:cxn ang="0">
                    <a:pos x="71" y="12"/>
                  </a:cxn>
                  <a:cxn ang="0">
                    <a:pos x="75" y="12"/>
                  </a:cxn>
                  <a:cxn ang="0">
                    <a:pos x="75" y="0"/>
                  </a:cxn>
                </a:cxnLst>
                <a:rect l="0" t="0" r="r" b="b"/>
                <a:pathLst>
                  <a:path w="75" h="15">
                    <a:moveTo>
                      <a:pt x="75" y="0"/>
                    </a:moveTo>
                    <a:lnTo>
                      <a:pt x="71" y="0"/>
                    </a:lnTo>
                    <a:lnTo>
                      <a:pt x="64" y="0"/>
                    </a:lnTo>
                    <a:lnTo>
                      <a:pt x="55" y="0"/>
                    </a:lnTo>
                    <a:lnTo>
                      <a:pt x="45" y="0"/>
                    </a:lnTo>
                    <a:lnTo>
                      <a:pt x="34" y="0"/>
                    </a:lnTo>
                    <a:lnTo>
                      <a:pt x="22" y="2"/>
                    </a:lnTo>
                    <a:lnTo>
                      <a:pt x="11" y="2"/>
                    </a:lnTo>
                    <a:lnTo>
                      <a:pt x="0" y="3"/>
                    </a:lnTo>
                    <a:lnTo>
                      <a:pt x="0" y="15"/>
                    </a:lnTo>
                    <a:lnTo>
                      <a:pt x="11" y="14"/>
                    </a:lnTo>
                    <a:lnTo>
                      <a:pt x="22" y="14"/>
                    </a:lnTo>
                    <a:lnTo>
                      <a:pt x="34" y="12"/>
                    </a:lnTo>
                    <a:lnTo>
                      <a:pt x="45" y="12"/>
                    </a:lnTo>
                    <a:lnTo>
                      <a:pt x="55" y="12"/>
                    </a:lnTo>
                    <a:lnTo>
                      <a:pt x="64" y="12"/>
                    </a:lnTo>
                    <a:lnTo>
                      <a:pt x="71" y="12"/>
                    </a:lnTo>
                    <a:lnTo>
                      <a:pt x="75" y="12"/>
                    </a:lnTo>
                    <a:lnTo>
                      <a:pt x="75"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82" name="Freeform 445"/>
              <p:cNvSpPr>
                <a:spLocks noChangeArrowheads="1"/>
              </p:cNvSpPr>
              <p:nvPr/>
            </p:nvSpPr>
            <p:spPr bwMode="auto">
              <a:xfrm>
                <a:off x="594" y="289"/>
                <a:ext cx="4" cy="6"/>
              </a:xfrm>
              <a:custGeom>
                <a:avLst/>
                <a:gdLst/>
                <a:ahLst/>
                <a:cxnLst>
                  <a:cxn ang="0">
                    <a:pos x="0" y="12"/>
                  </a:cxn>
                  <a:cxn ang="0">
                    <a:pos x="3" y="11"/>
                  </a:cxn>
                  <a:cxn ang="0">
                    <a:pos x="4" y="6"/>
                  </a:cxn>
                  <a:cxn ang="0">
                    <a:pos x="3" y="2"/>
                  </a:cxn>
                  <a:cxn ang="0">
                    <a:pos x="0" y="0"/>
                  </a:cxn>
                  <a:cxn ang="0">
                    <a:pos x="0" y="12"/>
                  </a:cxn>
                </a:cxnLst>
                <a:rect l="0" t="0" r="r" b="b"/>
                <a:pathLst>
                  <a:path w="4" h="12">
                    <a:moveTo>
                      <a:pt x="0" y="12"/>
                    </a:moveTo>
                    <a:lnTo>
                      <a:pt x="3" y="11"/>
                    </a:lnTo>
                    <a:lnTo>
                      <a:pt x="4" y="6"/>
                    </a:lnTo>
                    <a:lnTo>
                      <a:pt x="3" y="2"/>
                    </a:lnTo>
                    <a:lnTo>
                      <a:pt x="0" y="0"/>
                    </a:lnTo>
                    <a:lnTo>
                      <a:pt x="0" y="1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83" name="Freeform 446"/>
              <p:cNvSpPr>
                <a:spLocks noChangeArrowheads="1"/>
              </p:cNvSpPr>
              <p:nvPr/>
            </p:nvSpPr>
            <p:spPr bwMode="auto">
              <a:xfrm>
                <a:off x="509" y="288"/>
                <a:ext cx="6" cy="5"/>
              </a:xfrm>
              <a:custGeom>
                <a:avLst/>
                <a:gdLst/>
                <a:ahLst/>
                <a:cxnLst>
                  <a:cxn ang="0">
                    <a:pos x="2" y="0"/>
                  </a:cxn>
                  <a:cxn ang="0">
                    <a:pos x="0" y="3"/>
                  </a:cxn>
                  <a:cxn ang="0">
                    <a:pos x="1" y="6"/>
                  </a:cxn>
                  <a:cxn ang="0">
                    <a:pos x="3" y="9"/>
                  </a:cxn>
                  <a:cxn ang="0">
                    <a:pos x="6" y="9"/>
                  </a:cxn>
                  <a:cxn ang="0">
                    <a:pos x="2" y="0"/>
                  </a:cxn>
                </a:cxnLst>
                <a:rect l="0" t="0" r="r" b="b"/>
                <a:pathLst>
                  <a:path w="6" h="9">
                    <a:moveTo>
                      <a:pt x="2" y="0"/>
                    </a:moveTo>
                    <a:lnTo>
                      <a:pt x="0" y="3"/>
                    </a:lnTo>
                    <a:lnTo>
                      <a:pt x="1" y="6"/>
                    </a:lnTo>
                    <a:lnTo>
                      <a:pt x="3" y="9"/>
                    </a:lnTo>
                    <a:lnTo>
                      <a:pt x="6" y="9"/>
                    </a:lnTo>
                    <a:lnTo>
                      <a:pt x="2"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84" name="Freeform 447"/>
              <p:cNvSpPr>
                <a:spLocks noChangeArrowheads="1"/>
              </p:cNvSpPr>
              <p:nvPr/>
            </p:nvSpPr>
            <p:spPr bwMode="auto">
              <a:xfrm>
                <a:off x="511" y="243"/>
                <a:ext cx="139" cy="50"/>
              </a:xfrm>
              <a:custGeom>
                <a:avLst/>
                <a:gdLst/>
                <a:ahLst/>
                <a:cxnLst>
                  <a:cxn ang="0">
                    <a:pos x="137" y="0"/>
                  </a:cxn>
                  <a:cxn ang="0">
                    <a:pos x="123" y="8"/>
                  </a:cxn>
                  <a:cxn ang="0">
                    <a:pos x="106" y="19"/>
                  </a:cxn>
                  <a:cxn ang="0">
                    <a:pos x="87" y="29"/>
                  </a:cxn>
                  <a:cxn ang="0">
                    <a:pos x="67" y="40"/>
                  </a:cxn>
                  <a:cxn ang="0">
                    <a:pos x="48" y="54"/>
                  </a:cxn>
                  <a:cxn ang="0">
                    <a:pos x="29" y="65"/>
                  </a:cxn>
                  <a:cxn ang="0">
                    <a:pos x="13" y="78"/>
                  </a:cxn>
                  <a:cxn ang="0">
                    <a:pos x="0" y="90"/>
                  </a:cxn>
                  <a:cxn ang="0">
                    <a:pos x="4" y="99"/>
                  </a:cxn>
                  <a:cxn ang="0">
                    <a:pos x="17" y="87"/>
                  </a:cxn>
                  <a:cxn ang="0">
                    <a:pos x="31" y="77"/>
                  </a:cxn>
                  <a:cxn ang="0">
                    <a:pos x="50" y="65"/>
                  </a:cxn>
                  <a:cxn ang="0">
                    <a:pos x="69" y="52"/>
                  </a:cxn>
                  <a:cxn ang="0">
                    <a:pos x="89" y="40"/>
                  </a:cxn>
                  <a:cxn ang="0">
                    <a:pos x="108" y="30"/>
                  </a:cxn>
                  <a:cxn ang="0">
                    <a:pos x="125" y="20"/>
                  </a:cxn>
                  <a:cxn ang="0">
                    <a:pos x="139" y="11"/>
                  </a:cxn>
                  <a:cxn ang="0">
                    <a:pos x="137" y="0"/>
                  </a:cxn>
                </a:cxnLst>
                <a:rect l="0" t="0" r="r" b="b"/>
                <a:pathLst>
                  <a:path w="139" h="99">
                    <a:moveTo>
                      <a:pt x="137" y="0"/>
                    </a:moveTo>
                    <a:lnTo>
                      <a:pt x="123" y="8"/>
                    </a:lnTo>
                    <a:lnTo>
                      <a:pt x="106" y="19"/>
                    </a:lnTo>
                    <a:lnTo>
                      <a:pt x="87" y="29"/>
                    </a:lnTo>
                    <a:lnTo>
                      <a:pt x="67" y="40"/>
                    </a:lnTo>
                    <a:lnTo>
                      <a:pt x="48" y="54"/>
                    </a:lnTo>
                    <a:lnTo>
                      <a:pt x="29" y="65"/>
                    </a:lnTo>
                    <a:lnTo>
                      <a:pt x="13" y="78"/>
                    </a:lnTo>
                    <a:lnTo>
                      <a:pt x="0" y="90"/>
                    </a:lnTo>
                    <a:lnTo>
                      <a:pt x="4" y="99"/>
                    </a:lnTo>
                    <a:lnTo>
                      <a:pt x="17" y="87"/>
                    </a:lnTo>
                    <a:lnTo>
                      <a:pt x="31" y="77"/>
                    </a:lnTo>
                    <a:lnTo>
                      <a:pt x="50" y="65"/>
                    </a:lnTo>
                    <a:lnTo>
                      <a:pt x="69" y="52"/>
                    </a:lnTo>
                    <a:lnTo>
                      <a:pt x="89" y="40"/>
                    </a:lnTo>
                    <a:lnTo>
                      <a:pt x="108" y="30"/>
                    </a:lnTo>
                    <a:lnTo>
                      <a:pt x="125" y="20"/>
                    </a:lnTo>
                    <a:lnTo>
                      <a:pt x="139" y="11"/>
                    </a:lnTo>
                    <a:lnTo>
                      <a:pt x="137"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85" name="Freeform 448"/>
              <p:cNvSpPr>
                <a:spLocks noChangeArrowheads="1"/>
              </p:cNvSpPr>
              <p:nvPr/>
            </p:nvSpPr>
            <p:spPr bwMode="auto">
              <a:xfrm>
                <a:off x="648" y="243"/>
                <a:ext cx="5" cy="6"/>
              </a:xfrm>
              <a:custGeom>
                <a:avLst/>
                <a:gdLst/>
                <a:ahLst/>
                <a:cxnLst>
                  <a:cxn ang="0">
                    <a:pos x="2" y="11"/>
                  </a:cxn>
                  <a:cxn ang="0">
                    <a:pos x="5" y="8"/>
                  </a:cxn>
                  <a:cxn ang="0">
                    <a:pos x="5" y="4"/>
                  </a:cxn>
                  <a:cxn ang="0">
                    <a:pos x="3" y="1"/>
                  </a:cxn>
                  <a:cxn ang="0">
                    <a:pos x="0" y="0"/>
                  </a:cxn>
                  <a:cxn ang="0">
                    <a:pos x="2" y="11"/>
                  </a:cxn>
                </a:cxnLst>
                <a:rect l="0" t="0" r="r" b="b"/>
                <a:pathLst>
                  <a:path w="5" h="11">
                    <a:moveTo>
                      <a:pt x="2" y="11"/>
                    </a:moveTo>
                    <a:lnTo>
                      <a:pt x="5" y="8"/>
                    </a:lnTo>
                    <a:lnTo>
                      <a:pt x="5" y="4"/>
                    </a:lnTo>
                    <a:lnTo>
                      <a:pt x="3" y="1"/>
                    </a:lnTo>
                    <a:lnTo>
                      <a:pt x="0" y="0"/>
                    </a:lnTo>
                    <a:lnTo>
                      <a:pt x="2" y="1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86" name="Freeform 449"/>
              <p:cNvSpPr>
                <a:spLocks noChangeArrowheads="1"/>
              </p:cNvSpPr>
              <p:nvPr/>
            </p:nvSpPr>
            <p:spPr bwMode="auto">
              <a:xfrm>
                <a:off x="972" y="469"/>
                <a:ext cx="13" cy="10"/>
              </a:xfrm>
              <a:custGeom>
                <a:avLst/>
                <a:gdLst/>
                <a:ahLst/>
                <a:cxnLst>
                  <a:cxn ang="0">
                    <a:pos x="13" y="3"/>
                  </a:cxn>
                  <a:cxn ang="0">
                    <a:pos x="7" y="0"/>
                  </a:cxn>
                  <a:cxn ang="0">
                    <a:pos x="2" y="4"/>
                  </a:cxn>
                  <a:cxn ang="0">
                    <a:pos x="0" y="13"/>
                  </a:cxn>
                  <a:cxn ang="0">
                    <a:pos x="3" y="20"/>
                  </a:cxn>
                  <a:cxn ang="0">
                    <a:pos x="13" y="3"/>
                  </a:cxn>
                </a:cxnLst>
                <a:rect l="0" t="0" r="r" b="b"/>
                <a:pathLst>
                  <a:path w="13" h="20">
                    <a:moveTo>
                      <a:pt x="13" y="3"/>
                    </a:moveTo>
                    <a:lnTo>
                      <a:pt x="7" y="0"/>
                    </a:lnTo>
                    <a:lnTo>
                      <a:pt x="2" y="4"/>
                    </a:lnTo>
                    <a:lnTo>
                      <a:pt x="0" y="13"/>
                    </a:lnTo>
                    <a:lnTo>
                      <a:pt x="3" y="20"/>
                    </a:lnTo>
                    <a:lnTo>
                      <a:pt x="13" y="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87" name="Freeform 450"/>
              <p:cNvSpPr>
                <a:spLocks noChangeArrowheads="1"/>
              </p:cNvSpPr>
              <p:nvPr/>
            </p:nvSpPr>
            <p:spPr bwMode="auto">
              <a:xfrm>
                <a:off x="975" y="470"/>
                <a:ext cx="112" cy="73"/>
              </a:xfrm>
              <a:custGeom>
                <a:avLst/>
                <a:gdLst/>
                <a:ahLst/>
                <a:cxnLst>
                  <a:cxn ang="0">
                    <a:pos x="107" y="135"/>
                  </a:cxn>
                  <a:cxn ang="0">
                    <a:pos x="112" y="127"/>
                  </a:cxn>
                  <a:cxn ang="0">
                    <a:pos x="10" y="0"/>
                  </a:cxn>
                  <a:cxn ang="0">
                    <a:pos x="0" y="17"/>
                  </a:cxn>
                  <a:cxn ang="0">
                    <a:pos x="101" y="144"/>
                  </a:cxn>
                  <a:cxn ang="0">
                    <a:pos x="107" y="135"/>
                  </a:cxn>
                </a:cxnLst>
                <a:rect l="0" t="0" r="r" b="b"/>
                <a:pathLst>
                  <a:path w="112" h="144">
                    <a:moveTo>
                      <a:pt x="107" y="135"/>
                    </a:moveTo>
                    <a:lnTo>
                      <a:pt x="112" y="127"/>
                    </a:lnTo>
                    <a:lnTo>
                      <a:pt x="10" y="0"/>
                    </a:lnTo>
                    <a:lnTo>
                      <a:pt x="0" y="17"/>
                    </a:lnTo>
                    <a:lnTo>
                      <a:pt x="101" y="144"/>
                    </a:lnTo>
                    <a:lnTo>
                      <a:pt x="107" y="135"/>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88" name="Freeform 451"/>
              <p:cNvSpPr>
                <a:spLocks noChangeArrowheads="1"/>
              </p:cNvSpPr>
              <p:nvPr/>
            </p:nvSpPr>
            <p:spPr bwMode="auto">
              <a:xfrm>
                <a:off x="1076" y="534"/>
                <a:ext cx="14" cy="9"/>
              </a:xfrm>
              <a:custGeom>
                <a:avLst/>
                <a:gdLst/>
                <a:ahLst/>
                <a:cxnLst>
                  <a:cxn ang="0">
                    <a:pos x="0" y="17"/>
                  </a:cxn>
                  <a:cxn ang="0">
                    <a:pos x="7" y="19"/>
                  </a:cxn>
                  <a:cxn ang="0">
                    <a:pos x="12" y="14"/>
                  </a:cxn>
                  <a:cxn ang="0">
                    <a:pos x="14" y="7"/>
                  </a:cxn>
                  <a:cxn ang="0">
                    <a:pos x="11" y="0"/>
                  </a:cxn>
                  <a:cxn ang="0">
                    <a:pos x="0" y="17"/>
                  </a:cxn>
                </a:cxnLst>
                <a:rect l="0" t="0" r="r" b="b"/>
                <a:pathLst>
                  <a:path w="14" h="19">
                    <a:moveTo>
                      <a:pt x="0" y="17"/>
                    </a:moveTo>
                    <a:lnTo>
                      <a:pt x="7" y="19"/>
                    </a:lnTo>
                    <a:lnTo>
                      <a:pt x="12" y="14"/>
                    </a:lnTo>
                    <a:lnTo>
                      <a:pt x="14" y="7"/>
                    </a:lnTo>
                    <a:lnTo>
                      <a:pt x="11" y="0"/>
                    </a:lnTo>
                    <a:lnTo>
                      <a:pt x="0" y="17"/>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89" name="Freeform 452"/>
              <p:cNvSpPr>
                <a:spLocks noChangeArrowheads="1"/>
              </p:cNvSpPr>
              <p:nvPr/>
            </p:nvSpPr>
            <p:spPr bwMode="auto">
              <a:xfrm>
                <a:off x="504" y="347"/>
                <a:ext cx="985" cy="128"/>
              </a:xfrm>
              <a:custGeom>
                <a:avLst/>
                <a:gdLst/>
                <a:ahLst/>
                <a:cxnLst>
                  <a:cxn ang="0">
                    <a:pos x="747" y="133"/>
                  </a:cxn>
                  <a:cxn ang="0">
                    <a:pos x="775" y="130"/>
                  </a:cxn>
                  <a:cxn ang="0">
                    <a:pos x="790" y="127"/>
                  </a:cxn>
                  <a:cxn ang="0">
                    <a:pos x="811" y="147"/>
                  </a:cxn>
                  <a:cxn ang="0">
                    <a:pos x="854" y="147"/>
                  </a:cxn>
                  <a:cxn ang="0">
                    <a:pos x="894" y="145"/>
                  </a:cxn>
                  <a:cxn ang="0">
                    <a:pos x="930" y="137"/>
                  </a:cxn>
                  <a:cxn ang="0">
                    <a:pos x="957" y="127"/>
                  </a:cxn>
                  <a:cxn ang="0">
                    <a:pos x="975" y="113"/>
                  </a:cxn>
                  <a:cxn ang="0">
                    <a:pos x="982" y="136"/>
                  </a:cxn>
                  <a:cxn ang="0">
                    <a:pos x="965" y="156"/>
                  </a:cxn>
                  <a:cxn ang="0">
                    <a:pos x="933" y="169"/>
                  </a:cxn>
                  <a:cxn ang="0">
                    <a:pos x="887" y="178"/>
                  </a:cxn>
                  <a:cxn ang="0">
                    <a:pos x="830" y="181"/>
                  </a:cxn>
                  <a:cxn ang="0">
                    <a:pos x="784" y="164"/>
                  </a:cxn>
                  <a:cxn ang="0">
                    <a:pos x="758" y="165"/>
                  </a:cxn>
                  <a:cxn ang="0">
                    <a:pos x="732" y="165"/>
                  </a:cxn>
                  <a:cxn ang="0">
                    <a:pos x="721" y="168"/>
                  </a:cxn>
                  <a:cxn ang="0">
                    <a:pos x="718" y="181"/>
                  </a:cxn>
                  <a:cxn ang="0">
                    <a:pos x="687" y="209"/>
                  </a:cxn>
                  <a:cxn ang="0">
                    <a:pos x="637" y="229"/>
                  </a:cxn>
                  <a:cxn ang="0">
                    <a:pos x="578" y="242"/>
                  </a:cxn>
                  <a:cxn ang="0">
                    <a:pos x="520" y="251"/>
                  </a:cxn>
                  <a:cxn ang="0">
                    <a:pos x="475" y="255"/>
                  </a:cxn>
                  <a:cxn ang="0">
                    <a:pos x="412" y="257"/>
                  </a:cxn>
                  <a:cxn ang="0">
                    <a:pos x="346" y="252"/>
                  </a:cxn>
                  <a:cxn ang="0">
                    <a:pos x="324" y="235"/>
                  </a:cxn>
                  <a:cxn ang="0">
                    <a:pos x="345" y="204"/>
                  </a:cxn>
                  <a:cxn ang="0">
                    <a:pos x="362" y="177"/>
                  </a:cxn>
                  <a:cxn ang="0">
                    <a:pos x="346" y="164"/>
                  </a:cxn>
                  <a:cxn ang="0">
                    <a:pos x="290" y="147"/>
                  </a:cxn>
                  <a:cxn ang="0">
                    <a:pos x="217" y="121"/>
                  </a:cxn>
                  <a:cxn ang="0">
                    <a:pos x="139" y="86"/>
                  </a:cxn>
                  <a:cxn ang="0">
                    <a:pos x="63" y="48"/>
                  </a:cxn>
                  <a:cxn ang="0">
                    <a:pos x="0" y="9"/>
                  </a:cxn>
                  <a:cxn ang="0">
                    <a:pos x="43" y="22"/>
                  </a:cxn>
                  <a:cxn ang="0">
                    <a:pos x="118" y="60"/>
                  </a:cxn>
                  <a:cxn ang="0">
                    <a:pos x="201" y="95"/>
                  </a:cxn>
                  <a:cxn ang="0">
                    <a:pos x="286" y="123"/>
                  </a:cxn>
                  <a:cxn ang="0">
                    <a:pos x="361" y="134"/>
                  </a:cxn>
                  <a:cxn ang="0">
                    <a:pos x="394" y="142"/>
                  </a:cxn>
                  <a:cxn ang="0">
                    <a:pos x="370" y="182"/>
                  </a:cxn>
                  <a:cxn ang="0">
                    <a:pos x="345" y="220"/>
                  </a:cxn>
                  <a:cxn ang="0">
                    <a:pos x="339" y="233"/>
                  </a:cxn>
                  <a:cxn ang="0">
                    <a:pos x="359" y="236"/>
                  </a:cxn>
                  <a:cxn ang="0">
                    <a:pos x="393" y="238"/>
                  </a:cxn>
                  <a:cxn ang="0">
                    <a:pos x="436" y="238"/>
                  </a:cxn>
                  <a:cxn ang="0">
                    <a:pos x="483" y="233"/>
                  </a:cxn>
                  <a:cxn ang="0">
                    <a:pos x="525" y="228"/>
                  </a:cxn>
                  <a:cxn ang="0">
                    <a:pos x="566" y="223"/>
                  </a:cxn>
                  <a:cxn ang="0">
                    <a:pos x="615" y="216"/>
                  </a:cxn>
                  <a:cxn ang="0">
                    <a:pos x="662" y="201"/>
                  </a:cxn>
                  <a:cxn ang="0">
                    <a:pos x="701" y="177"/>
                  </a:cxn>
                  <a:cxn ang="0">
                    <a:pos x="722" y="136"/>
                  </a:cxn>
                </a:cxnLst>
                <a:rect l="0" t="0" r="r" b="b"/>
                <a:pathLst>
                  <a:path w="985" h="257">
                    <a:moveTo>
                      <a:pt x="730" y="134"/>
                    </a:moveTo>
                    <a:lnTo>
                      <a:pt x="738" y="134"/>
                    </a:lnTo>
                    <a:lnTo>
                      <a:pt x="747" y="133"/>
                    </a:lnTo>
                    <a:lnTo>
                      <a:pt x="757" y="133"/>
                    </a:lnTo>
                    <a:lnTo>
                      <a:pt x="766" y="131"/>
                    </a:lnTo>
                    <a:lnTo>
                      <a:pt x="775" y="130"/>
                    </a:lnTo>
                    <a:lnTo>
                      <a:pt x="782" y="129"/>
                    </a:lnTo>
                    <a:lnTo>
                      <a:pt x="787" y="129"/>
                    </a:lnTo>
                    <a:lnTo>
                      <a:pt x="790" y="127"/>
                    </a:lnTo>
                    <a:lnTo>
                      <a:pt x="790" y="147"/>
                    </a:lnTo>
                    <a:lnTo>
                      <a:pt x="795" y="147"/>
                    </a:lnTo>
                    <a:lnTo>
                      <a:pt x="811" y="147"/>
                    </a:lnTo>
                    <a:lnTo>
                      <a:pt x="825" y="147"/>
                    </a:lnTo>
                    <a:lnTo>
                      <a:pt x="840" y="147"/>
                    </a:lnTo>
                    <a:lnTo>
                      <a:pt x="854" y="147"/>
                    </a:lnTo>
                    <a:lnTo>
                      <a:pt x="868" y="146"/>
                    </a:lnTo>
                    <a:lnTo>
                      <a:pt x="881" y="146"/>
                    </a:lnTo>
                    <a:lnTo>
                      <a:pt x="894" y="145"/>
                    </a:lnTo>
                    <a:lnTo>
                      <a:pt x="906" y="142"/>
                    </a:lnTo>
                    <a:lnTo>
                      <a:pt x="918" y="140"/>
                    </a:lnTo>
                    <a:lnTo>
                      <a:pt x="930" y="137"/>
                    </a:lnTo>
                    <a:lnTo>
                      <a:pt x="940" y="134"/>
                    </a:lnTo>
                    <a:lnTo>
                      <a:pt x="949" y="130"/>
                    </a:lnTo>
                    <a:lnTo>
                      <a:pt x="957" y="127"/>
                    </a:lnTo>
                    <a:lnTo>
                      <a:pt x="964" y="123"/>
                    </a:lnTo>
                    <a:lnTo>
                      <a:pt x="970" y="118"/>
                    </a:lnTo>
                    <a:lnTo>
                      <a:pt x="975" y="113"/>
                    </a:lnTo>
                    <a:lnTo>
                      <a:pt x="985" y="120"/>
                    </a:lnTo>
                    <a:lnTo>
                      <a:pt x="984" y="129"/>
                    </a:lnTo>
                    <a:lnTo>
                      <a:pt x="982" y="136"/>
                    </a:lnTo>
                    <a:lnTo>
                      <a:pt x="978" y="143"/>
                    </a:lnTo>
                    <a:lnTo>
                      <a:pt x="972" y="149"/>
                    </a:lnTo>
                    <a:lnTo>
                      <a:pt x="965" y="156"/>
                    </a:lnTo>
                    <a:lnTo>
                      <a:pt x="956" y="161"/>
                    </a:lnTo>
                    <a:lnTo>
                      <a:pt x="945" y="165"/>
                    </a:lnTo>
                    <a:lnTo>
                      <a:pt x="933" y="169"/>
                    </a:lnTo>
                    <a:lnTo>
                      <a:pt x="919" y="172"/>
                    </a:lnTo>
                    <a:lnTo>
                      <a:pt x="904" y="175"/>
                    </a:lnTo>
                    <a:lnTo>
                      <a:pt x="887" y="178"/>
                    </a:lnTo>
                    <a:lnTo>
                      <a:pt x="869" y="180"/>
                    </a:lnTo>
                    <a:lnTo>
                      <a:pt x="850" y="181"/>
                    </a:lnTo>
                    <a:lnTo>
                      <a:pt x="830" y="181"/>
                    </a:lnTo>
                    <a:lnTo>
                      <a:pt x="808" y="181"/>
                    </a:lnTo>
                    <a:lnTo>
                      <a:pt x="784" y="181"/>
                    </a:lnTo>
                    <a:lnTo>
                      <a:pt x="784" y="164"/>
                    </a:lnTo>
                    <a:lnTo>
                      <a:pt x="776" y="165"/>
                    </a:lnTo>
                    <a:lnTo>
                      <a:pt x="767" y="165"/>
                    </a:lnTo>
                    <a:lnTo>
                      <a:pt x="758" y="165"/>
                    </a:lnTo>
                    <a:lnTo>
                      <a:pt x="749" y="165"/>
                    </a:lnTo>
                    <a:lnTo>
                      <a:pt x="740" y="165"/>
                    </a:lnTo>
                    <a:lnTo>
                      <a:pt x="732" y="165"/>
                    </a:lnTo>
                    <a:lnTo>
                      <a:pt x="726" y="165"/>
                    </a:lnTo>
                    <a:lnTo>
                      <a:pt x="721" y="165"/>
                    </a:lnTo>
                    <a:lnTo>
                      <a:pt x="721" y="168"/>
                    </a:lnTo>
                    <a:lnTo>
                      <a:pt x="720" y="172"/>
                    </a:lnTo>
                    <a:lnTo>
                      <a:pt x="719" y="177"/>
                    </a:lnTo>
                    <a:lnTo>
                      <a:pt x="718" y="181"/>
                    </a:lnTo>
                    <a:lnTo>
                      <a:pt x="711" y="191"/>
                    </a:lnTo>
                    <a:lnTo>
                      <a:pt x="701" y="201"/>
                    </a:lnTo>
                    <a:lnTo>
                      <a:pt x="687" y="209"/>
                    </a:lnTo>
                    <a:lnTo>
                      <a:pt x="672" y="217"/>
                    </a:lnTo>
                    <a:lnTo>
                      <a:pt x="656" y="223"/>
                    </a:lnTo>
                    <a:lnTo>
                      <a:pt x="637" y="229"/>
                    </a:lnTo>
                    <a:lnTo>
                      <a:pt x="618" y="235"/>
                    </a:lnTo>
                    <a:lnTo>
                      <a:pt x="598" y="239"/>
                    </a:lnTo>
                    <a:lnTo>
                      <a:pt x="578" y="242"/>
                    </a:lnTo>
                    <a:lnTo>
                      <a:pt x="557" y="246"/>
                    </a:lnTo>
                    <a:lnTo>
                      <a:pt x="538" y="248"/>
                    </a:lnTo>
                    <a:lnTo>
                      <a:pt x="520" y="251"/>
                    </a:lnTo>
                    <a:lnTo>
                      <a:pt x="503" y="252"/>
                    </a:lnTo>
                    <a:lnTo>
                      <a:pt x="488" y="254"/>
                    </a:lnTo>
                    <a:lnTo>
                      <a:pt x="475" y="255"/>
                    </a:lnTo>
                    <a:lnTo>
                      <a:pt x="465" y="255"/>
                    </a:lnTo>
                    <a:lnTo>
                      <a:pt x="438" y="257"/>
                    </a:lnTo>
                    <a:lnTo>
                      <a:pt x="412" y="257"/>
                    </a:lnTo>
                    <a:lnTo>
                      <a:pt x="387" y="255"/>
                    </a:lnTo>
                    <a:lnTo>
                      <a:pt x="365" y="254"/>
                    </a:lnTo>
                    <a:lnTo>
                      <a:pt x="346" y="252"/>
                    </a:lnTo>
                    <a:lnTo>
                      <a:pt x="332" y="248"/>
                    </a:lnTo>
                    <a:lnTo>
                      <a:pt x="324" y="242"/>
                    </a:lnTo>
                    <a:lnTo>
                      <a:pt x="324" y="235"/>
                    </a:lnTo>
                    <a:lnTo>
                      <a:pt x="329" y="226"/>
                    </a:lnTo>
                    <a:lnTo>
                      <a:pt x="336" y="216"/>
                    </a:lnTo>
                    <a:lnTo>
                      <a:pt x="345" y="204"/>
                    </a:lnTo>
                    <a:lnTo>
                      <a:pt x="352" y="194"/>
                    </a:lnTo>
                    <a:lnTo>
                      <a:pt x="358" y="185"/>
                    </a:lnTo>
                    <a:lnTo>
                      <a:pt x="362" y="177"/>
                    </a:lnTo>
                    <a:lnTo>
                      <a:pt x="362" y="171"/>
                    </a:lnTo>
                    <a:lnTo>
                      <a:pt x="359" y="166"/>
                    </a:lnTo>
                    <a:lnTo>
                      <a:pt x="346" y="164"/>
                    </a:lnTo>
                    <a:lnTo>
                      <a:pt x="329" y="161"/>
                    </a:lnTo>
                    <a:lnTo>
                      <a:pt x="310" y="155"/>
                    </a:lnTo>
                    <a:lnTo>
                      <a:pt x="290" y="147"/>
                    </a:lnTo>
                    <a:lnTo>
                      <a:pt x="267" y="140"/>
                    </a:lnTo>
                    <a:lnTo>
                      <a:pt x="243" y="131"/>
                    </a:lnTo>
                    <a:lnTo>
                      <a:pt x="217" y="121"/>
                    </a:lnTo>
                    <a:lnTo>
                      <a:pt x="192" y="110"/>
                    </a:lnTo>
                    <a:lnTo>
                      <a:pt x="166" y="98"/>
                    </a:lnTo>
                    <a:lnTo>
                      <a:pt x="139" y="86"/>
                    </a:lnTo>
                    <a:lnTo>
                      <a:pt x="114" y="73"/>
                    </a:lnTo>
                    <a:lnTo>
                      <a:pt x="87" y="62"/>
                    </a:lnTo>
                    <a:lnTo>
                      <a:pt x="63" y="48"/>
                    </a:lnTo>
                    <a:lnTo>
                      <a:pt x="40" y="35"/>
                    </a:lnTo>
                    <a:lnTo>
                      <a:pt x="19" y="22"/>
                    </a:lnTo>
                    <a:lnTo>
                      <a:pt x="0" y="9"/>
                    </a:lnTo>
                    <a:lnTo>
                      <a:pt x="4" y="0"/>
                    </a:lnTo>
                    <a:lnTo>
                      <a:pt x="22" y="11"/>
                    </a:lnTo>
                    <a:lnTo>
                      <a:pt x="43" y="22"/>
                    </a:lnTo>
                    <a:lnTo>
                      <a:pt x="66" y="34"/>
                    </a:lnTo>
                    <a:lnTo>
                      <a:pt x="91" y="47"/>
                    </a:lnTo>
                    <a:lnTo>
                      <a:pt x="118" y="60"/>
                    </a:lnTo>
                    <a:lnTo>
                      <a:pt x="145" y="72"/>
                    </a:lnTo>
                    <a:lnTo>
                      <a:pt x="173" y="85"/>
                    </a:lnTo>
                    <a:lnTo>
                      <a:pt x="201" y="95"/>
                    </a:lnTo>
                    <a:lnTo>
                      <a:pt x="230" y="107"/>
                    </a:lnTo>
                    <a:lnTo>
                      <a:pt x="258" y="115"/>
                    </a:lnTo>
                    <a:lnTo>
                      <a:pt x="286" y="123"/>
                    </a:lnTo>
                    <a:lnTo>
                      <a:pt x="312" y="130"/>
                    </a:lnTo>
                    <a:lnTo>
                      <a:pt x="337" y="133"/>
                    </a:lnTo>
                    <a:lnTo>
                      <a:pt x="361" y="134"/>
                    </a:lnTo>
                    <a:lnTo>
                      <a:pt x="382" y="134"/>
                    </a:lnTo>
                    <a:lnTo>
                      <a:pt x="400" y="130"/>
                    </a:lnTo>
                    <a:lnTo>
                      <a:pt x="394" y="142"/>
                    </a:lnTo>
                    <a:lnTo>
                      <a:pt x="387" y="155"/>
                    </a:lnTo>
                    <a:lnTo>
                      <a:pt x="379" y="169"/>
                    </a:lnTo>
                    <a:lnTo>
                      <a:pt x="370" y="182"/>
                    </a:lnTo>
                    <a:lnTo>
                      <a:pt x="361" y="196"/>
                    </a:lnTo>
                    <a:lnTo>
                      <a:pt x="353" y="209"/>
                    </a:lnTo>
                    <a:lnTo>
                      <a:pt x="345" y="220"/>
                    </a:lnTo>
                    <a:lnTo>
                      <a:pt x="337" y="229"/>
                    </a:lnTo>
                    <a:lnTo>
                      <a:pt x="337" y="230"/>
                    </a:lnTo>
                    <a:lnTo>
                      <a:pt x="339" y="233"/>
                    </a:lnTo>
                    <a:lnTo>
                      <a:pt x="344" y="235"/>
                    </a:lnTo>
                    <a:lnTo>
                      <a:pt x="350" y="236"/>
                    </a:lnTo>
                    <a:lnTo>
                      <a:pt x="359" y="236"/>
                    </a:lnTo>
                    <a:lnTo>
                      <a:pt x="369" y="238"/>
                    </a:lnTo>
                    <a:lnTo>
                      <a:pt x="380" y="238"/>
                    </a:lnTo>
                    <a:lnTo>
                      <a:pt x="393" y="238"/>
                    </a:lnTo>
                    <a:lnTo>
                      <a:pt x="406" y="238"/>
                    </a:lnTo>
                    <a:lnTo>
                      <a:pt x="421" y="238"/>
                    </a:lnTo>
                    <a:lnTo>
                      <a:pt x="436" y="238"/>
                    </a:lnTo>
                    <a:lnTo>
                      <a:pt x="451" y="236"/>
                    </a:lnTo>
                    <a:lnTo>
                      <a:pt x="468" y="235"/>
                    </a:lnTo>
                    <a:lnTo>
                      <a:pt x="483" y="233"/>
                    </a:lnTo>
                    <a:lnTo>
                      <a:pt x="499" y="232"/>
                    </a:lnTo>
                    <a:lnTo>
                      <a:pt x="514" y="229"/>
                    </a:lnTo>
                    <a:lnTo>
                      <a:pt x="525" y="228"/>
                    </a:lnTo>
                    <a:lnTo>
                      <a:pt x="538" y="226"/>
                    </a:lnTo>
                    <a:lnTo>
                      <a:pt x="552" y="225"/>
                    </a:lnTo>
                    <a:lnTo>
                      <a:pt x="566" y="223"/>
                    </a:lnTo>
                    <a:lnTo>
                      <a:pt x="583" y="222"/>
                    </a:lnTo>
                    <a:lnTo>
                      <a:pt x="599" y="219"/>
                    </a:lnTo>
                    <a:lnTo>
                      <a:pt x="615" y="216"/>
                    </a:lnTo>
                    <a:lnTo>
                      <a:pt x="632" y="213"/>
                    </a:lnTo>
                    <a:lnTo>
                      <a:pt x="647" y="207"/>
                    </a:lnTo>
                    <a:lnTo>
                      <a:pt x="662" y="201"/>
                    </a:lnTo>
                    <a:lnTo>
                      <a:pt x="676" y="196"/>
                    </a:lnTo>
                    <a:lnTo>
                      <a:pt x="690" y="187"/>
                    </a:lnTo>
                    <a:lnTo>
                      <a:pt x="701" y="177"/>
                    </a:lnTo>
                    <a:lnTo>
                      <a:pt x="710" y="165"/>
                    </a:lnTo>
                    <a:lnTo>
                      <a:pt x="717" y="152"/>
                    </a:lnTo>
                    <a:lnTo>
                      <a:pt x="722" y="136"/>
                    </a:lnTo>
                    <a:lnTo>
                      <a:pt x="730" y="13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90" name="Freeform 453"/>
              <p:cNvSpPr>
                <a:spLocks noChangeArrowheads="1"/>
              </p:cNvSpPr>
              <p:nvPr/>
            </p:nvSpPr>
            <p:spPr bwMode="auto">
              <a:xfrm>
                <a:off x="876" y="248"/>
                <a:ext cx="359" cy="53"/>
              </a:xfrm>
              <a:custGeom>
                <a:avLst/>
                <a:gdLst/>
                <a:ahLst/>
                <a:cxnLst>
                  <a:cxn ang="0">
                    <a:pos x="0" y="102"/>
                  </a:cxn>
                  <a:cxn ang="0">
                    <a:pos x="19" y="103"/>
                  </a:cxn>
                  <a:cxn ang="0">
                    <a:pos x="40" y="105"/>
                  </a:cxn>
                  <a:cxn ang="0">
                    <a:pos x="62" y="105"/>
                  </a:cxn>
                  <a:cxn ang="0">
                    <a:pos x="85" y="105"/>
                  </a:cxn>
                  <a:cxn ang="0">
                    <a:pos x="107" y="103"/>
                  </a:cxn>
                  <a:cxn ang="0">
                    <a:pos x="127" y="103"/>
                  </a:cxn>
                  <a:cxn ang="0">
                    <a:pos x="143" y="100"/>
                  </a:cxn>
                  <a:cxn ang="0">
                    <a:pos x="155" y="99"/>
                  </a:cxn>
                  <a:cxn ang="0">
                    <a:pos x="159" y="93"/>
                  </a:cxn>
                  <a:cxn ang="0">
                    <a:pos x="162" y="89"/>
                  </a:cxn>
                  <a:cxn ang="0">
                    <a:pos x="165" y="83"/>
                  </a:cxn>
                  <a:cxn ang="0">
                    <a:pos x="169" y="78"/>
                  </a:cxn>
                  <a:cxn ang="0">
                    <a:pos x="175" y="76"/>
                  </a:cxn>
                  <a:cxn ang="0">
                    <a:pos x="183" y="74"/>
                  </a:cxn>
                  <a:cxn ang="0">
                    <a:pos x="194" y="73"/>
                  </a:cxn>
                  <a:cxn ang="0">
                    <a:pos x="210" y="74"/>
                  </a:cxn>
                  <a:cxn ang="0">
                    <a:pos x="208" y="86"/>
                  </a:cxn>
                  <a:cxn ang="0">
                    <a:pos x="225" y="84"/>
                  </a:cxn>
                  <a:cxn ang="0">
                    <a:pos x="245" y="80"/>
                  </a:cxn>
                  <a:cxn ang="0">
                    <a:pos x="266" y="76"/>
                  </a:cxn>
                  <a:cxn ang="0">
                    <a:pos x="288" y="68"/>
                  </a:cxn>
                  <a:cxn ang="0">
                    <a:pos x="309" y="58"/>
                  </a:cxn>
                  <a:cxn ang="0">
                    <a:pos x="329" y="48"/>
                  </a:cxn>
                  <a:cxn ang="0">
                    <a:pos x="346" y="33"/>
                  </a:cxn>
                  <a:cxn ang="0">
                    <a:pos x="358" y="17"/>
                  </a:cxn>
                  <a:cxn ang="0">
                    <a:pos x="359" y="10"/>
                  </a:cxn>
                  <a:cxn ang="0">
                    <a:pos x="356" y="9"/>
                  </a:cxn>
                  <a:cxn ang="0">
                    <a:pos x="349" y="9"/>
                  </a:cxn>
                  <a:cxn ang="0">
                    <a:pos x="342" y="13"/>
                  </a:cxn>
                  <a:cxn ang="0">
                    <a:pos x="336" y="16"/>
                  </a:cxn>
                  <a:cxn ang="0">
                    <a:pos x="333" y="13"/>
                  </a:cxn>
                  <a:cxn ang="0">
                    <a:pos x="332" y="7"/>
                  </a:cxn>
                  <a:cxn ang="0">
                    <a:pos x="333" y="1"/>
                  </a:cxn>
                  <a:cxn ang="0">
                    <a:pos x="332" y="0"/>
                  </a:cxn>
                  <a:cxn ang="0">
                    <a:pos x="327" y="1"/>
                  </a:cxn>
                  <a:cxn ang="0">
                    <a:pos x="320" y="4"/>
                  </a:cxn>
                  <a:cxn ang="0">
                    <a:pos x="310" y="9"/>
                  </a:cxn>
                  <a:cxn ang="0">
                    <a:pos x="299" y="14"/>
                  </a:cxn>
                  <a:cxn ang="0">
                    <a:pos x="288" y="20"/>
                  </a:cxn>
                  <a:cxn ang="0">
                    <a:pos x="277" y="28"/>
                  </a:cxn>
                  <a:cxn ang="0">
                    <a:pos x="267" y="32"/>
                  </a:cxn>
                  <a:cxn ang="0">
                    <a:pos x="261" y="35"/>
                  </a:cxn>
                  <a:cxn ang="0">
                    <a:pos x="254" y="38"/>
                  </a:cxn>
                  <a:cxn ang="0">
                    <a:pos x="245" y="42"/>
                  </a:cxn>
                  <a:cxn ang="0">
                    <a:pos x="234" y="46"/>
                  </a:cxn>
                  <a:cxn ang="0">
                    <a:pos x="222" y="52"/>
                  </a:cxn>
                  <a:cxn ang="0">
                    <a:pos x="209" y="57"/>
                  </a:cxn>
                  <a:cxn ang="0">
                    <a:pos x="193" y="62"/>
                  </a:cxn>
                  <a:cxn ang="0">
                    <a:pos x="177" y="67"/>
                  </a:cxn>
                  <a:cxn ang="0">
                    <a:pos x="159" y="73"/>
                  </a:cxn>
                  <a:cxn ang="0">
                    <a:pos x="141" y="77"/>
                  </a:cxn>
                  <a:cxn ang="0">
                    <a:pos x="121" y="81"/>
                  </a:cxn>
                  <a:cxn ang="0">
                    <a:pos x="100" y="86"/>
                  </a:cxn>
                  <a:cxn ang="0">
                    <a:pos x="77" y="87"/>
                  </a:cxn>
                  <a:cxn ang="0">
                    <a:pos x="54" y="90"/>
                  </a:cxn>
                  <a:cxn ang="0">
                    <a:pos x="31" y="90"/>
                  </a:cxn>
                  <a:cxn ang="0">
                    <a:pos x="6" y="90"/>
                  </a:cxn>
                  <a:cxn ang="0">
                    <a:pos x="0" y="102"/>
                  </a:cxn>
                </a:cxnLst>
                <a:rect l="0" t="0" r="r" b="b"/>
                <a:pathLst>
                  <a:path w="359" h="105">
                    <a:moveTo>
                      <a:pt x="0" y="102"/>
                    </a:moveTo>
                    <a:lnTo>
                      <a:pt x="19" y="103"/>
                    </a:lnTo>
                    <a:lnTo>
                      <a:pt x="40" y="105"/>
                    </a:lnTo>
                    <a:lnTo>
                      <a:pt x="62" y="105"/>
                    </a:lnTo>
                    <a:lnTo>
                      <a:pt x="85" y="105"/>
                    </a:lnTo>
                    <a:lnTo>
                      <a:pt x="107" y="103"/>
                    </a:lnTo>
                    <a:lnTo>
                      <a:pt x="127" y="103"/>
                    </a:lnTo>
                    <a:lnTo>
                      <a:pt x="143" y="100"/>
                    </a:lnTo>
                    <a:lnTo>
                      <a:pt x="155" y="99"/>
                    </a:lnTo>
                    <a:lnTo>
                      <a:pt x="159" y="93"/>
                    </a:lnTo>
                    <a:lnTo>
                      <a:pt x="162" y="89"/>
                    </a:lnTo>
                    <a:lnTo>
                      <a:pt x="165" y="83"/>
                    </a:lnTo>
                    <a:lnTo>
                      <a:pt x="169" y="78"/>
                    </a:lnTo>
                    <a:lnTo>
                      <a:pt x="175" y="76"/>
                    </a:lnTo>
                    <a:lnTo>
                      <a:pt x="183" y="74"/>
                    </a:lnTo>
                    <a:lnTo>
                      <a:pt x="194" y="73"/>
                    </a:lnTo>
                    <a:lnTo>
                      <a:pt x="210" y="74"/>
                    </a:lnTo>
                    <a:lnTo>
                      <a:pt x="208" y="86"/>
                    </a:lnTo>
                    <a:lnTo>
                      <a:pt x="225" y="84"/>
                    </a:lnTo>
                    <a:lnTo>
                      <a:pt x="245" y="80"/>
                    </a:lnTo>
                    <a:lnTo>
                      <a:pt x="266" y="76"/>
                    </a:lnTo>
                    <a:lnTo>
                      <a:pt x="288" y="68"/>
                    </a:lnTo>
                    <a:lnTo>
                      <a:pt x="309" y="58"/>
                    </a:lnTo>
                    <a:lnTo>
                      <a:pt x="329" y="48"/>
                    </a:lnTo>
                    <a:lnTo>
                      <a:pt x="346" y="33"/>
                    </a:lnTo>
                    <a:lnTo>
                      <a:pt x="358" y="17"/>
                    </a:lnTo>
                    <a:lnTo>
                      <a:pt x="359" y="10"/>
                    </a:lnTo>
                    <a:lnTo>
                      <a:pt x="356" y="9"/>
                    </a:lnTo>
                    <a:lnTo>
                      <a:pt x="349" y="9"/>
                    </a:lnTo>
                    <a:lnTo>
                      <a:pt x="342" y="13"/>
                    </a:lnTo>
                    <a:lnTo>
                      <a:pt x="336" y="16"/>
                    </a:lnTo>
                    <a:lnTo>
                      <a:pt x="333" y="13"/>
                    </a:lnTo>
                    <a:lnTo>
                      <a:pt x="332" y="7"/>
                    </a:lnTo>
                    <a:lnTo>
                      <a:pt x="333" y="1"/>
                    </a:lnTo>
                    <a:lnTo>
                      <a:pt x="332" y="0"/>
                    </a:lnTo>
                    <a:lnTo>
                      <a:pt x="327" y="1"/>
                    </a:lnTo>
                    <a:lnTo>
                      <a:pt x="320" y="4"/>
                    </a:lnTo>
                    <a:lnTo>
                      <a:pt x="310" y="9"/>
                    </a:lnTo>
                    <a:lnTo>
                      <a:pt x="299" y="14"/>
                    </a:lnTo>
                    <a:lnTo>
                      <a:pt x="288" y="20"/>
                    </a:lnTo>
                    <a:lnTo>
                      <a:pt x="277" y="28"/>
                    </a:lnTo>
                    <a:lnTo>
                      <a:pt x="267" y="32"/>
                    </a:lnTo>
                    <a:lnTo>
                      <a:pt x="261" y="35"/>
                    </a:lnTo>
                    <a:lnTo>
                      <a:pt x="254" y="38"/>
                    </a:lnTo>
                    <a:lnTo>
                      <a:pt x="245" y="42"/>
                    </a:lnTo>
                    <a:lnTo>
                      <a:pt x="234" y="46"/>
                    </a:lnTo>
                    <a:lnTo>
                      <a:pt x="222" y="52"/>
                    </a:lnTo>
                    <a:lnTo>
                      <a:pt x="209" y="57"/>
                    </a:lnTo>
                    <a:lnTo>
                      <a:pt x="193" y="62"/>
                    </a:lnTo>
                    <a:lnTo>
                      <a:pt x="177" y="67"/>
                    </a:lnTo>
                    <a:lnTo>
                      <a:pt x="159" y="73"/>
                    </a:lnTo>
                    <a:lnTo>
                      <a:pt x="141" y="77"/>
                    </a:lnTo>
                    <a:lnTo>
                      <a:pt x="121" y="81"/>
                    </a:lnTo>
                    <a:lnTo>
                      <a:pt x="100" y="86"/>
                    </a:lnTo>
                    <a:lnTo>
                      <a:pt x="77" y="87"/>
                    </a:lnTo>
                    <a:lnTo>
                      <a:pt x="54" y="90"/>
                    </a:lnTo>
                    <a:lnTo>
                      <a:pt x="31" y="90"/>
                    </a:lnTo>
                    <a:lnTo>
                      <a:pt x="6" y="90"/>
                    </a:lnTo>
                    <a:lnTo>
                      <a:pt x="0" y="10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91" name="Freeform 454"/>
              <p:cNvSpPr>
                <a:spLocks noChangeArrowheads="1"/>
              </p:cNvSpPr>
              <p:nvPr/>
            </p:nvSpPr>
            <p:spPr bwMode="auto">
              <a:xfrm>
                <a:off x="976" y="23"/>
                <a:ext cx="360" cy="109"/>
              </a:xfrm>
              <a:custGeom>
                <a:avLst/>
                <a:gdLst/>
                <a:ahLst/>
                <a:cxnLst>
                  <a:cxn ang="0">
                    <a:pos x="12" y="160"/>
                  </a:cxn>
                  <a:cxn ang="0">
                    <a:pos x="39" y="186"/>
                  </a:cxn>
                  <a:cxn ang="0">
                    <a:pos x="65" y="206"/>
                  </a:cxn>
                  <a:cxn ang="0">
                    <a:pos x="84" y="218"/>
                  </a:cxn>
                  <a:cxn ang="0">
                    <a:pos x="100" y="216"/>
                  </a:cxn>
                  <a:cxn ang="0">
                    <a:pos x="112" y="176"/>
                  </a:cxn>
                  <a:cxn ang="0">
                    <a:pos x="125" y="165"/>
                  </a:cxn>
                  <a:cxn ang="0">
                    <a:pos x="140" y="155"/>
                  </a:cxn>
                  <a:cxn ang="0">
                    <a:pos x="157" y="152"/>
                  </a:cxn>
                  <a:cxn ang="0">
                    <a:pos x="162" y="199"/>
                  </a:cxn>
                  <a:cxn ang="0">
                    <a:pos x="171" y="192"/>
                  </a:cxn>
                  <a:cxn ang="0">
                    <a:pos x="189" y="177"/>
                  </a:cxn>
                  <a:cxn ang="0">
                    <a:pos x="207" y="170"/>
                  </a:cxn>
                  <a:cxn ang="0">
                    <a:pos x="213" y="182"/>
                  </a:cxn>
                  <a:cxn ang="0">
                    <a:pos x="233" y="177"/>
                  </a:cxn>
                  <a:cxn ang="0">
                    <a:pos x="275" y="158"/>
                  </a:cxn>
                  <a:cxn ang="0">
                    <a:pos x="323" y="131"/>
                  </a:cxn>
                  <a:cxn ang="0">
                    <a:pos x="360" y="97"/>
                  </a:cxn>
                  <a:cxn ang="0">
                    <a:pos x="350" y="84"/>
                  </a:cxn>
                  <a:cxn ang="0">
                    <a:pos x="338" y="69"/>
                  </a:cxn>
                  <a:cxn ang="0">
                    <a:pos x="336" y="50"/>
                  </a:cxn>
                  <a:cxn ang="0">
                    <a:pos x="325" y="37"/>
                  </a:cxn>
                  <a:cxn ang="0">
                    <a:pos x="313" y="24"/>
                  </a:cxn>
                  <a:cxn ang="0">
                    <a:pos x="316" y="7"/>
                  </a:cxn>
                  <a:cxn ang="0">
                    <a:pos x="314" y="0"/>
                  </a:cxn>
                  <a:cxn ang="0">
                    <a:pos x="303" y="14"/>
                  </a:cxn>
                  <a:cxn ang="0">
                    <a:pos x="289" y="32"/>
                  </a:cxn>
                  <a:cxn ang="0">
                    <a:pos x="265" y="50"/>
                  </a:cxn>
                  <a:cxn ang="0">
                    <a:pos x="232" y="68"/>
                  </a:cxn>
                  <a:cxn ang="0">
                    <a:pos x="192" y="85"/>
                  </a:cxn>
                  <a:cxn ang="0">
                    <a:pos x="147" y="103"/>
                  </a:cxn>
                  <a:cxn ang="0">
                    <a:pos x="98" y="117"/>
                  </a:cxn>
                  <a:cxn ang="0">
                    <a:pos x="49" y="132"/>
                  </a:cxn>
                  <a:cxn ang="0">
                    <a:pos x="0" y="145"/>
                  </a:cxn>
                </a:cxnLst>
                <a:rect l="0" t="0" r="r" b="b"/>
                <a:pathLst>
                  <a:path w="360" h="218">
                    <a:moveTo>
                      <a:pt x="0" y="145"/>
                    </a:moveTo>
                    <a:lnTo>
                      <a:pt x="12" y="160"/>
                    </a:lnTo>
                    <a:lnTo>
                      <a:pt x="25" y="173"/>
                    </a:lnTo>
                    <a:lnTo>
                      <a:pt x="39" y="186"/>
                    </a:lnTo>
                    <a:lnTo>
                      <a:pt x="52" y="198"/>
                    </a:lnTo>
                    <a:lnTo>
                      <a:pt x="65" y="206"/>
                    </a:lnTo>
                    <a:lnTo>
                      <a:pt x="76" y="214"/>
                    </a:lnTo>
                    <a:lnTo>
                      <a:pt x="84" y="218"/>
                    </a:lnTo>
                    <a:lnTo>
                      <a:pt x="89" y="218"/>
                    </a:lnTo>
                    <a:lnTo>
                      <a:pt x="100" y="216"/>
                    </a:lnTo>
                    <a:lnTo>
                      <a:pt x="107" y="182"/>
                    </a:lnTo>
                    <a:lnTo>
                      <a:pt x="112" y="176"/>
                    </a:lnTo>
                    <a:lnTo>
                      <a:pt x="118" y="170"/>
                    </a:lnTo>
                    <a:lnTo>
                      <a:pt x="125" y="165"/>
                    </a:lnTo>
                    <a:lnTo>
                      <a:pt x="132" y="160"/>
                    </a:lnTo>
                    <a:lnTo>
                      <a:pt x="140" y="155"/>
                    </a:lnTo>
                    <a:lnTo>
                      <a:pt x="148" y="154"/>
                    </a:lnTo>
                    <a:lnTo>
                      <a:pt x="157" y="152"/>
                    </a:lnTo>
                    <a:lnTo>
                      <a:pt x="165" y="155"/>
                    </a:lnTo>
                    <a:lnTo>
                      <a:pt x="162" y="199"/>
                    </a:lnTo>
                    <a:lnTo>
                      <a:pt x="164" y="196"/>
                    </a:lnTo>
                    <a:lnTo>
                      <a:pt x="171" y="192"/>
                    </a:lnTo>
                    <a:lnTo>
                      <a:pt x="179" y="184"/>
                    </a:lnTo>
                    <a:lnTo>
                      <a:pt x="189" y="177"/>
                    </a:lnTo>
                    <a:lnTo>
                      <a:pt x="199" y="171"/>
                    </a:lnTo>
                    <a:lnTo>
                      <a:pt x="207" y="170"/>
                    </a:lnTo>
                    <a:lnTo>
                      <a:pt x="212" y="173"/>
                    </a:lnTo>
                    <a:lnTo>
                      <a:pt x="213" y="182"/>
                    </a:lnTo>
                    <a:lnTo>
                      <a:pt x="220" y="182"/>
                    </a:lnTo>
                    <a:lnTo>
                      <a:pt x="233" y="177"/>
                    </a:lnTo>
                    <a:lnTo>
                      <a:pt x="252" y="168"/>
                    </a:lnTo>
                    <a:lnTo>
                      <a:pt x="275" y="158"/>
                    </a:lnTo>
                    <a:lnTo>
                      <a:pt x="299" y="145"/>
                    </a:lnTo>
                    <a:lnTo>
                      <a:pt x="323" y="131"/>
                    </a:lnTo>
                    <a:lnTo>
                      <a:pt x="344" y="115"/>
                    </a:lnTo>
                    <a:lnTo>
                      <a:pt x="360" y="97"/>
                    </a:lnTo>
                    <a:lnTo>
                      <a:pt x="357" y="90"/>
                    </a:lnTo>
                    <a:lnTo>
                      <a:pt x="350" y="84"/>
                    </a:lnTo>
                    <a:lnTo>
                      <a:pt x="342" y="77"/>
                    </a:lnTo>
                    <a:lnTo>
                      <a:pt x="338" y="69"/>
                    </a:lnTo>
                    <a:lnTo>
                      <a:pt x="337" y="59"/>
                    </a:lnTo>
                    <a:lnTo>
                      <a:pt x="336" y="50"/>
                    </a:lnTo>
                    <a:lnTo>
                      <a:pt x="331" y="43"/>
                    </a:lnTo>
                    <a:lnTo>
                      <a:pt x="325" y="37"/>
                    </a:lnTo>
                    <a:lnTo>
                      <a:pt x="317" y="32"/>
                    </a:lnTo>
                    <a:lnTo>
                      <a:pt x="313" y="24"/>
                    </a:lnTo>
                    <a:lnTo>
                      <a:pt x="313" y="16"/>
                    </a:lnTo>
                    <a:lnTo>
                      <a:pt x="316" y="7"/>
                    </a:lnTo>
                    <a:lnTo>
                      <a:pt x="317" y="2"/>
                    </a:lnTo>
                    <a:lnTo>
                      <a:pt x="314" y="0"/>
                    </a:lnTo>
                    <a:lnTo>
                      <a:pt x="310" y="2"/>
                    </a:lnTo>
                    <a:lnTo>
                      <a:pt x="303" y="14"/>
                    </a:lnTo>
                    <a:lnTo>
                      <a:pt x="298" y="23"/>
                    </a:lnTo>
                    <a:lnTo>
                      <a:pt x="289" y="32"/>
                    </a:lnTo>
                    <a:lnTo>
                      <a:pt x="278" y="42"/>
                    </a:lnTo>
                    <a:lnTo>
                      <a:pt x="265" y="50"/>
                    </a:lnTo>
                    <a:lnTo>
                      <a:pt x="250" y="59"/>
                    </a:lnTo>
                    <a:lnTo>
                      <a:pt x="232" y="68"/>
                    </a:lnTo>
                    <a:lnTo>
                      <a:pt x="212" y="77"/>
                    </a:lnTo>
                    <a:lnTo>
                      <a:pt x="192" y="85"/>
                    </a:lnTo>
                    <a:lnTo>
                      <a:pt x="170" y="94"/>
                    </a:lnTo>
                    <a:lnTo>
                      <a:pt x="147" y="103"/>
                    </a:lnTo>
                    <a:lnTo>
                      <a:pt x="123" y="110"/>
                    </a:lnTo>
                    <a:lnTo>
                      <a:pt x="98" y="117"/>
                    </a:lnTo>
                    <a:lnTo>
                      <a:pt x="74" y="125"/>
                    </a:lnTo>
                    <a:lnTo>
                      <a:pt x="49" y="132"/>
                    </a:lnTo>
                    <a:lnTo>
                      <a:pt x="24" y="139"/>
                    </a:lnTo>
                    <a:lnTo>
                      <a:pt x="0" y="145"/>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92" name="Freeform 455"/>
              <p:cNvSpPr>
                <a:spLocks noChangeArrowheads="1"/>
              </p:cNvSpPr>
              <p:nvPr/>
            </p:nvSpPr>
            <p:spPr bwMode="auto">
              <a:xfrm>
                <a:off x="1030" y="468"/>
                <a:ext cx="99" cy="53"/>
              </a:xfrm>
              <a:custGeom>
                <a:avLst/>
                <a:gdLst/>
                <a:ahLst/>
                <a:cxnLst>
                  <a:cxn ang="0">
                    <a:pos x="0" y="7"/>
                  </a:cxn>
                  <a:cxn ang="0">
                    <a:pos x="86" y="104"/>
                  </a:cxn>
                  <a:cxn ang="0">
                    <a:pos x="88" y="99"/>
                  </a:cxn>
                  <a:cxn ang="0">
                    <a:pos x="91" y="93"/>
                  </a:cxn>
                  <a:cxn ang="0">
                    <a:pos x="94" y="88"/>
                  </a:cxn>
                  <a:cxn ang="0">
                    <a:pos x="99" y="83"/>
                  </a:cxn>
                  <a:cxn ang="0">
                    <a:pos x="91" y="75"/>
                  </a:cxn>
                  <a:cxn ang="0">
                    <a:pos x="83" y="65"/>
                  </a:cxn>
                  <a:cxn ang="0">
                    <a:pos x="75" y="53"/>
                  </a:cxn>
                  <a:cxn ang="0">
                    <a:pos x="67" y="40"/>
                  </a:cxn>
                  <a:cxn ang="0">
                    <a:pos x="59" y="29"/>
                  </a:cxn>
                  <a:cxn ang="0">
                    <a:pos x="52" y="17"/>
                  </a:cxn>
                  <a:cxn ang="0">
                    <a:pos x="45" y="8"/>
                  </a:cxn>
                  <a:cxn ang="0">
                    <a:pos x="41" y="1"/>
                  </a:cxn>
                  <a:cxn ang="0">
                    <a:pos x="38" y="0"/>
                  </a:cxn>
                  <a:cxn ang="0">
                    <a:pos x="33" y="0"/>
                  </a:cxn>
                  <a:cxn ang="0">
                    <a:pos x="27" y="0"/>
                  </a:cxn>
                  <a:cxn ang="0">
                    <a:pos x="20" y="1"/>
                  </a:cxn>
                  <a:cxn ang="0">
                    <a:pos x="13" y="2"/>
                  </a:cxn>
                  <a:cxn ang="0">
                    <a:pos x="7" y="5"/>
                  </a:cxn>
                  <a:cxn ang="0">
                    <a:pos x="2" y="7"/>
                  </a:cxn>
                  <a:cxn ang="0">
                    <a:pos x="0" y="7"/>
                  </a:cxn>
                </a:cxnLst>
                <a:rect l="0" t="0" r="r" b="b"/>
                <a:pathLst>
                  <a:path w="99" h="104">
                    <a:moveTo>
                      <a:pt x="0" y="7"/>
                    </a:moveTo>
                    <a:lnTo>
                      <a:pt x="86" y="104"/>
                    </a:lnTo>
                    <a:lnTo>
                      <a:pt x="88" y="99"/>
                    </a:lnTo>
                    <a:lnTo>
                      <a:pt x="91" y="93"/>
                    </a:lnTo>
                    <a:lnTo>
                      <a:pt x="94" y="88"/>
                    </a:lnTo>
                    <a:lnTo>
                      <a:pt x="99" y="83"/>
                    </a:lnTo>
                    <a:lnTo>
                      <a:pt x="91" y="75"/>
                    </a:lnTo>
                    <a:lnTo>
                      <a:pt x="83" y="65"/>
                    </a:lnTo>
                    <a:lnTo>
                      <a:pt x="75" y="53"/>
                    </a:lnTo>
                    <a:lnTo>
                      <a:pt x="67" y="40"/>
                    </a:lnTo>
                    <a:lnTo>
                      <a:pt x="59" y="29"/>
                    </a:lnTo>
                    <a:lnTo>
                      <a:pt x="52" y="17"/>
                    </a:lnTo>
                    <a:lnTo>
                      <a:pt x="45" y="8"/>
                    </a:lnTo>
                    <a:lnTo>
                      <a:pt x="41" y="1"/>
                    </a:lnTo>
                    <a:lnTo>
                      <a:pt x="38" y="0"/>
                    </a:lnTo>
                    <a:lnTo>
                      <a:pt x="33" y="0"/>
                    </a:lnTo>
                    <a:lnTo>
                      <a:pt x="27" y="0"/>
                    </a:lnTo>
                    <a:lnTo>
                      <a:pt x="20" y="1"/>
                    </a:lnTo>
                    <a:lnTo>
                      <a:pt x="13" y="2"/>
                    </a:lnTo>
                    <a:lnTo>
                      <a:pt x="7" y="5"/>
                    </a:lnTo>
                    <a:lnTo>
                      <a:pt x="2" y="7"/>
                    </a:lnTo>
                    <a:lnTo>
                      <a:pt x="0" y="7"/>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93" name="Freeform 456"/>
              <p:cNvSpPr>
                <a:spLocks noChangeArrowheads="1"/>
              </p:cNvSpPr>
              <p:nvPr/>
            </p:nvSpPr>
            <p:spPr bwMode="auto">
              <a:xfrm>
                <a:off x="1092" y="460"/>
                <a:ext cx="13" cy="9"/>
              </a:xfrm>
              <a:custGeom>
                <a:avLst/>
                <a:gdLst/>
                <a:ahLst/>
                <a:cxnLst>
                  <a:cxn ang="0">
                    <a:pos x="13" y="4"/>
                  </a:cxn>
                  <a:cxn ang="0">
                    <a:pos x="8" y="0"/>
                  </a:cxn>
                  <a:cxn ang="0">
                    <a:pos x="3" y="3"/>
                  </a:cxn>
                  <a:cxn ang="0">
                    <a:pos x="0" y="10"/>
                  </a:cxn>
                  <a:cxn ang="0">
                    <a:pos x="1" y="19"/>
                  </a:cxn>
                  <a:cxn ang="0">
                    <a:pos x="13" y="4"/>
                  </a:cxn>
                </a:cxnLst>
                <a:rect l="0" t="0" r="r" b="b"/>
                <a:pathLst>
                  <a:path w="13" h="19">
                    <a:moveTo>
                      <a:pt x="13" y="4"/>
                    </a:moveTo>
                    <a:lnTo>
                      <a:pt x="8" y="0"/>
                    </a:lnTo>
                    <a:lnTo>
                      <a:pt x="3" y="3"/>
                    </a:lnTo>
                    <a:lnTo>
                      <a:pt x="0" y="10"/>
                    </a:lnTo>
                    <a:lnTo>
                      <a:pt x="1" y="19"/>
                    </a:lnTo>
                    <a:lnTo>
                      <a:pt x="13" y="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94" name="Freeform 457"/>
              <p:cNvSpPr>
                <a:spLocks noChangeArrowheads="1"/>
              </p:cNvSpPr>
              <p:nvPr/>
            </p:nvSpPr>
            <p:spPr bwMode="auto">
              <a:xfrm>
                <a:off x="1093" y="462"/>
                <a:ext cx="46" cy="33"/>
              </a:xfrm>
              <a:custGeom>
                <a:avLst/>
                <a:gdLst/>
                <a:ahLst/>
                <a:cxnLst>
                  <a:cxn ang="0">
                    <a:pos x="46" y="46"/>
                  </a:cxn>
                  <a:cxn ang="0">
                    <a:pos x="42" y="41"/>
                  </a:cxn>
                  <a:cxn ang="0">
                    <a:pos x="37" y="37"/>
                  </a:cxn>
                  <a:cxn ang="0">
                    <a:pos x="34" y="34"/>
                  </a:cxn>
                  <a:cxn ang="0">
                    <a:pos x="29" y="30"/>
                  </a:cxn>
                  <a:cxn ang="0">
                    <a:pos x="25" y="22"/>
                  </a:cxn>
                  <a:cxn ang="0">
                    <a:pos x="21" y="16"/>
                  </a:cxn>
                  <a:cxn ang="0">
                    <a:pos x="17" y="8"/>
                  </a:cxn>
                  <a:cxn ang="0">
                    <a:pos x="12" y="0"/>
                  </a:cxn>
                  <a:cxn ang="0">
                    <a:pos x="0" y="15"/>
                  </a:cxn>
                  <a:cxn ang="0">
                    <a:pos x="5" y="22"/>
                  </a:cxn>
                  <a:cxn ang="0">
                    <a:pos x="9" y="31"/>
                  </a:cxn>
                  <a:cxn ang="0">
                    <a:pos x="15" y="37"/>
                  </a:cxn>
                  <a:cxn ang="0">
                    <a:pos x="19" y="44"/>
                  </a:cxn>
                  <a:cxn ang="0">
                    <a:pos x="24" y="51"/>
                  </a:cxn>
                  <a:cxn ang="0">
                    <a:pos x="29" y="57"/>
                  </a:cxn>
                  <a:cxn ang="0">
                    <a:pos x="34" y="62"/>
                  </a:cxn>
                  <a:cxn ang="0">
                    <a:pos x="40" y="66"/>
                  </a:cxn>
                  <a:cxn ang="0">
                    <a:pos x="46" y="46"/>
                  </a:cxn>
                </a:cxnLst>
                <a:rect l="0" t="0" r="r" b="b"/>
                <a:pathLst>
                  <a:path w="46" h="66">
                    <a:moveTo>
                      <a:pt x="46" y="46"/>
                    </a:moveTo>
                    <a:lnTo>
                      <a:pt x="42" y="41"/>
                    </a:lnTo>
                    <a:lnTo>
                      <a:pt x="37" y="37"/>
                    </a:lnTo>
                    <a:lnTo>
                      <a:pt x="34" y="34"/>
                    </a:lnTo>
                    <a:lnTo>
                      <a:pt x="29" y="30"/>
                    </a:lnTo>
                    <a:lnTo>
                      <a:pt x="25" y="22"/>
                    </a:lnTo>
                    <a:lnTo>
                      <a:pt x="21" y="16"/>
                    </a:lnTo>
                    <a:lnTo>
                      <a:pt x="17" y="8"/>
                    </a:lnTo>
                    <a:lnTo>
                      <a:pt x="12" y="0"/>
                    </a:lnTo>
                    <a:lnTo>
                      <a:pt x="0" y="15"/>
                    </a:lnTo>
                    <a:lnTo>
                      <a:pt x="5" y="22"/>
                    </a:lnTo>
                    <a:lnTo>
                      <a:pt x="9" y="31"/>
                    </a:lnTo>
                    <a:lnTo>
                      <a:pt x="15" y="37"/>
                    </a:lnTo>
                    <a:lnTo>
                      <a:pt x="19" y="44"/>
                    </a:lnTo>
                    <a:lnTo>
                      <a:pt x="24" y="51"/>
                    </a:lnTo>
                    <a:lnTo>
                      <a:pt x="29" y="57"/>
                    </a:lnTo>
                    <a:lnTo>
                      <a:pt x="34" y="62"/>
                    </a:lnTo>
                    <a:lnTo>
                      <a:pt x="40" y="66"/>
                    </a:lnTo>
                    <a:lnTo>
                      <a:pt x="46" y="4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95" name="Freeform 458"/>
              <p:cNvSpPr>
                <a:spLocks noChangeArrowheads="1"/>
              </p:cNvSpPr>
              <p:nvPr/>
            </p:nvSpPr>
            <p:spPr bwMode="auto">
              <a:xfrm>
                <a:off x="1133" y="484"/>
                <a:ext cx="10" cy="11"/>
              </a:xfrm>
              <a:custGeom>
                <a:avLst/>
                <a:gdLst/>
                <a:ahLst/>
                <a:cxnLst>
                  <a:cxn ang="0">
                    <a:pos x="0" y="20"/>
                  </a:cxn>
                  <a:cxn ang="0">
                    <a:pos x="6" y="20"/>
                  </a:cxn>
                  <a:cxn ang="0">
                    <a:pos x="10" y="14"/>
                  </a:cxn>
                  <a:cxn ang="0">
                    <a:pos x="10" y="5"/>
                  </a:cxn>
                  <a:cxn ang="0">
                    <a:pos x="6" y="0"/>
                  </a:cxn>
                  <a:cxn ang="0">
                    <a:pos x="0" y="20"/>
                  </a:cxn>
                </a:cxnLst>
                <a:rect l="0" t="0" r="r" b="b"/>
                <a:pathLst>
                  <a:path w="10" h="20">
                    <a:moveTo>
                      <a:pt x="0" y="20"/>
                    </a:moveTo>
                    <a:lnTo>
                      <a:pt x="6" y="20"/>
                    </a:lnTo>
                    <a:lnTo>
                      <a:pt x="10" y="14"/>
                    </a:lnTo>
                    <a:lnTo>
                      <a:pt x="10" y="5"/>
                    </a:lnTo>
                    <a:lnTo>
                      <a:pt x="6" y="0"/>
                    </a:lnTo>
                    <a:lnTo>
                      <a:pt x="0" y="2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96" name="Freeform 459"/>
              <p:cNvSpPr>
                <a:spLocks noChangeArrowheads="1"/>
              </p:cNvSpPr>
              <p:nvPr/>
            </p:nvSpPr>
            <p:spPr bwMode="auto">
              <a:xfrm>
                <a:off x="1124" y="457"/>
                <a:ext cx="16" cy="7"/>
              </a:xfrm>
              <a:custGeom>
                <a:avLst/>
                <a:gdLst/>
                <a:ahLst/>
                <a:cxnLst>
                  <a:cxn ang="0">
                    <a:pos x="16" y="10"/>
                  </a:cxn>
                  <a:cxn ang="0">
                    <a:pos x="13" y="3"/>
                  </a:cxn>
                  <a:cxn ang="0">
                    <a:pos x="7" y="0"/>
                  </a:cxn>
                  <a:cxn ang="0">
                    <a:pos x="2" y="4"/>
                  </a:cxn>
                  <a:cxn ang="0">
                    <a:pos x="0" y="13"/>
                  </a:cxn>
                  <a:cxn ang="0">
                    <a:pos x="16" y="10"/>
                  </a:cxn>
                </a:cxnLst>
                <a:rect l="0" t="0" r="r" b="b"/>
                <a:pathLst>
                  <a:path w="16" h="13">
                    <a:moveTo>
                      <a:pt x="16" y="10"/>
                    </a:moveTo>
                    <a:lnTo>
                      <a:pt x="13" y="3"/>
                    </a:lnTo>
                    <a:lnTo>
                      <a:pt x="7" y="0"/>
                    </a:lnTo>
                    <a:lnTo>
                      <a:pt x="2" y="4"/>
                    </a:lnTo>
                    <a:lnTo>
                      <a:pt x="0" y="13"/>
                    </a:lnTo>
                    <a:lnTo>
                      <a:pt x="16" y="1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97" name="Freeform 460"/>
              <p:cNvSpPr>
                <a:spLocks noChangeArrowheads="1"/>
              </p:cNvSpPr>
              <p:nvPr/>
            </p:nvSpPr>
            <p:spPr bwMode="auto">
              <a:xfrm>
                <a:off x="1124" y="462"/>
                <a:ext cx="27" cy="45"/>
              </a:xfrm>
              <a:custGeom>
                <a:avLst/>
                <a:gdLst/>
                <a:ahLst/>
                <a:cxnLst>
                  <a:cxn ang="0">
                    <a:pos x="23" y="89"/>
                  </a:cxn>
                  <a:cxn ang="0">
                    <a:pos x="26" y="79"/>
                  </a:cxn>
                  <a:cxn ang="0">
                    <a:pos x="16" y="0"/>
                  </a:cxn>
                  <a:cxn ang="0">
                    <a:pos x="0" y="3"/>
                  </a:cxn>
                  <a:cxn ang="0">
                    <a:pos x="10" y="81"/>
                  </a:cxn>
                  <a:cxn ang="0">
                    <a:pos x="13" y="71"/>
                  </a:cxn>
                  <a:cxn ang="0">
                    <a:pos x="23" y="89"/>
                  </a:cxn>
                  <a:cxn ang="0">
                    <a:pos x="27" y="84"/>
                  </a:cxn>
                  <a:cxn ang="0">
                    <a:pos x="26" y="79"/>
                  </a:cxn>
                  <a:cxn ang="0">
                    <a:pos x="23" y="89"/>
                  </a:cxn>
                </a:cxnLst>
                <a:rect l="0" t="0" r="r" b="b"/>
                <a:pathLst>
                  <a:path w="27" h="89">
                    <a:moveTo>
                      <a:pt x="23" y="89"/>
                    </a:moveTo>
                    <a:lnTo>
                      <a:pt x="26" y="79"/>
                    </a:lnTo>
                    <a:lnTo>
                      <a:pt x="16" y="0"/>
                    </a:lnTo>
                    <a:lnTo>
                      <a:pt x="0" y="3"/>
                    </a:lnTo>
                    <a:lnTo>
                      <a:pt x="10" y="81"/>
                    </a:lnTo>
                    <a:lnTo>
                      <a:pt x="13" y="71"/>
                    </a:lnTo>
                    <a:lnTo>
                      <a:pt x="23" y="89"/>
                    </a:lnTo>
                    <a:lnTo>
                      <a:pt x="27" y="84"/>
                    </a:lnTo>
                    <a:lnTo>
                      <a:pt x="26" y="79"/>
                    </a:lnTo>
                    <a:lnTo>
                      <a:pt x="23" y="8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98" name="Freeform 461"/>
              <p:cNvSpPr>
                <a:spLocks noChangeArrowheads="1"/>
              </p:cNvSpPr>
              <p:nvPr/>
            </p:nvSpPr>
            <p:spPr bwMode="auto">
              <a:xfrm>
                <a:off x="1124" y="498"/>
                <a:ext cx="23" cy="16"/>
              </a:xfrm>
              <a:custGeom>
                <a:avLst/>
                <a:gdLst/>
                <a:ahLst/>
                <a:cxnLst>
                  <a:cxn ang="0">
                    <a:pos x="5" y="24"/>
                  </a:cxn>
                  <a:cxn ang="0">
                    <a:pos x="10" y="32"/>
                  </a:cxn>
                  <a:cxn ang="0">
                    <a:pos x="23" y="18"/>
                  </a:cxn>
                  <a:cxn ang="0">
                    <a:pos x="13" y="0"/>
                  </a:cxn>
                  <a:cxn ang="0">
                    <a:pos x="0" y="15"/>
                  </a:cxn>
                  <a:cxn ang="0">
                    <a:pos x="5" y="24"/>
                  </a:cxn>
                </a:cxnLst>
                <a:rect l="0" t="0" r="r" b="b"/>
                <a:pathLst>
                  <a:path w="23" h="32">
                    <a:moveTo>
                      <a:pt x="5" y="24"/>
                    </a:moveTo>
                    <a:lnTo>
                      <a:pt x="10" y="32"/>
                    </a:lnTo>
                    <a:lnTo>
                      <a:pt x="23" y="18"/>
                    </a:lnTo>
                    <a:lnTo>
                      <a:pt x="13" y="0"/>
                    </a:lnTo>
                    <a:lnTo>
                      <a:pt x="0" y="15"/>
                    </a:lnTo>
                    <a:lnTo>
                      <a:pt x="5" y="2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199" name="Freeform 462"/>
              <p:cNvSpPr>
                <a:spLocks noChangeArrowheads="1"/>
              </p:cNvSpPr>
              <p:nvPr/>
            </p:nvSpPr>
            <p:spPr bwMode="auto">
              <a:xfrm>
                <a:off x="1121" y="505"/>
                <a:ext cx="13" cy="10"/>
              </a:xfrm>
              <a:custGeom>
                <a:avLst/>
                <a:gdLst/>
                <a:ahLst/>
                <a:cxnLst>
                  <a:cxn ang="0">
                    <a:pos x="3" y="0"/>
                  </a:cxn>
                  <a:cxn ang="0">
                    <a:pos x="0" y="7"/>
                  </a:cxn>
                  <a:cxn ang="0">
                    <a:pos x="2" y="14"/>
                  </a:cxn>
                  <a:cxn ang="0">
                    <a:pos x="7" y="19"/>
                  </a:cxn>
                  <a:cxn ang="0">
                    <a:pos x="13" y="17"/>
                  </a:cxn>
                  <a:cxn ang="0">
                    <a:pos x="3" y="0"/>
                  </a:cxn>
                </a:cxnLst>
                <a:rect l="0" t="0" r="r" b="b"/>
                <a:pathLst>
                  <a:path w="13" h="19">
                    <a:moveTo>
                      <a:pt x="3" y="0"/>
                    </a:moveTo>
                    <a:lnTo>
                      <a:pt x="0" y="7"/>
                    </a:lnTo>
                    <a:lnTo>
                      <a:pt x="2" y="14"/>
                    </a:lnTo>
                    <a:lnTo>
                      <a:pt x="7" y="19"/>
                    </a:lnTo>
                    <a:lnTo>
                      <a:pt x="13" y="17"/>
                    </a:lnTo>
                    <a:lnTo>
                      <a:pt x="3"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00" name="Freeform 463"/>
              <p:cNvSpPr>
                <a:spLocks noChangeArrowheads="1"/>
              </p:cNvSpPr>
              <p:nvPr/>
            </p:nvSpPr>
            <p:spPr bwMode="auto">
              <a:xfrm>
                <a:off x="1177" y="448"/>
                <a:ext cx="17" cy="6"/>
              </a:xfrm>
              <a:custGeom>
                <a:avLst/>
                <a:gdLst/>
                <a:ahLst/>
                <a:cxnLst>
                  <a:cxn ang="0">
                    <a:pos x="17" y="10"/>
                  </a:cxn>
                  <a:cxn ang="0">
                    <a:pos x="13" y="3"/>
                  </a:cxn>
                  <a:cxn ang="0">
                    <a:pos x="7" y="0"/>
                  </a:cxn>
                  <a:cxn ang="0">
                    <a:pos x="2" y="4"/>
                  </a:cxn>
                  <a:cxn ang="0">
                    <a:pos x="0" y="13"/>
                  </a:cxn>
                  <a:cxn ang="0">
                    <a:pos x="17" y="10"/>
                  </a:cxn>
                </a:cxnLst>
                <a:rect l="0" t="0" r="r" b="b"/>
                <a:pathLst>
                  <a:path w="17" h="13">
                    <a:moveTo>
                      <a:pt x="17" y="10"/>
                    </a:moveTo>
                    <a:lnTo>
                      <a:pt x="13" y="3"/>
                    </a:lnTo>
                    <a:lnTo>
                      <a:pt x="7" y="0"/>
                    </a:lnTo>
                    <a:lnTo>
                      <a:pt x="2" y="4"/>
                    </a:lnTo>
                    <a:lnTo>
                      <a:pt x="0" y="13"/>
                    </a:lnTo>
                    <a:lnTo>
                      <a:pt x="17" y="1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01" name="Freeform 464"/>
              <p:cNvSpPr>
                <a:spLocks noChangeArrowheads="1"/>
              </p:cNvSpPr>
              <p:nvPr/>
            </p:nvSpPr>
            <p:spPr bwMode="auto">
              <a:xfrm>
                <a:off x="1177" y="453"/>
                <a:ext cx="25" cy="44"/>
              </a:xfrm>
              <a:custGeom>
                <a:avLst/>
                <a:gdLst/>
                <a:ahLst/>
                <a:cxnLst>
                  <a:cxn ang="0">
                    <a:pos x="17" y="87"/>
                  </a:cxn>
                  <a:cxn ang="0">
                    <a:pos x="25" y="86"/>
                  </a:cxn>
                  <a:cxn ang="0">
                    <a:pos x="17" y="0"/>
                  </a:cxn>
                  <a:cxn ang="0">
                    <a:pos x="0" y="3"/>
                  </a:cxn>
                  <a:cxn ang="0">
                    <a:pos x="8" y="89"/>
                  </a:cxn>
                  <a:cxn ang="0">
                    <a:pos x="17" y="87"/>
                  </a:cxn>
                </a:cxnLst>
                <a:rect l="0" t="0" r="r" b="b"/>
                <a:pathLst>
                  <a:path w="25" h="89">
                    <a:moveTo>
                      <a:pt x="17" y="87"/>
                    </a:moveTo>
                    <a:lnTo>
                      <a:pt x="25" y="86"/>
                    </a:lnTo>
                    <a:lnTo>
                      <a:pt x="17" y="0"/>
                    </a:lnTo>
                    <a:lnTo>
                      <a:pt x="0" y="3"/>
                    </a:lnTo>
                    <a:lnTo>
                      <a:pt x="8" y="89"/>
                    </a:lnTo>
                    <a:lnTo>
                      <a:pt x="17" y="87"/>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02" name="Freeform 465"/>
              <p:cNvSpPr>
                <a:spLocks noChangeArrowheads="1"/>
              </p:cNvSpPr>
              <p:nvPr/>
            </p:nvSpPr>
            <p:spPr bwMode="auto">
              <a:xfrm>
                <a:off x="1185" y="496"/>
                <a:ext cx="17" cy="6"/>
              </a:xfrm>
              <a:custGeom>
                <a:avLst/>
                <a:gdLst/>
                <a:ahLst/>
                <a:cxnLst>
                  <a:cxn ang="0">
                    <a:pos x="0" y="3"/>
                  </a:cxn>
                  <a:cxn ang="0">
                    <a:pos x="3" y="10"/>
                  </a:cxn>
                  <a:cxn ang="0">
                    <a:pos x="10" y="12"/>
                  </a:cxn>
                  <a:cxn ang="0">
                    <a:pos x="15" y="9"/>
                  </a:cxn>
                  <a:cxn ang="0">
                    <a:pos x="17" y="0"/>
                  </a:cxn>
                  <a:cxn ang="0">
                    <a:pos x="0" y="3"/>
                  </a:cxn>
                </a:cxnLst>
                <a:rect l="0" t="0" r="r" b="b"/>
                <a:pathLst>
                  <a:path w="17" h="12">
                    <a:moveTo>
                      <a:pt x="0" y="3"/>
                    </a:moveTo>
                    <a:lnTo>
                      <a:pt x="3" y="10"/>
                    </a:lnTo>
                    <a:lnTo>
                      <a:pt x="10" y="12"/>
                    </a:lnTo>
                    <a:lnTo>
                      <a:pt x="15" y="9"/>
                    </a:lnTo>
                    <a:lnTo>
                      <a:pt x="17" y="0"/>
                    </a:lnTo>
                    <a:lnTo>
                      <a:pt x="0" y="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03" name="Freeform 466"/>
              <p:cNvSpPr>
                <a:spLocks noChangeArrowheads="1"/>
              </p:cNvSpPr>
              <p:nvPr/>
            </p:nvSpPr>
            <p:spPr bwMode="auto">
              <a:xfrm>
                <a:off x="1212" y="433"/>
                <a:ext cx="16" cy="5"/>
              </a:xfrm>
              <a:custGeom>
                <a:avLst/>
                <a:gdLst/>
                <a:ahLst/>
                <a:cxnLst>
                  <a:cxn ang="0">
                    <a:pos x="16" y="12"/>
                  </a:cxn>
                  <a:cxn ang="0">
                    <a:pos x="14" y="3"/>
                  </a:cxn>
                  <a:cxn ang="0">
                    <a:pos x="8" y="0"/>
                  </a:cxn>
                  <a:cxn ang="0">
                    <a:pos x="3" y="3"/>
                  </a:cxn>
                  <a:cxn ang="0">
                    <a:pos x="0" y="12"/>
                  </a:cxn>
                  <a:cxn ang="0">
                    <a:pos x="16" y="12"/>
                  </a:cxn>
                </a:cxnLst>
                <a:rect l="0" t="0" r="r" b="b"/>
                <a:pathLst>
                  <a:path w="16" h="12">
                    <a:moveTo>
                      <a:pt x="16" y="12"/>
                    </a:moveTo>
                    <a:lnTo>
                      <a:pt x="14" y="3"/>
                    </a:lnTo>
                    <a:lnTo>
                      <a:pt x="8" y="0"/>
                    </a:lnTo>
                    <a:lnTo>
                      <a:pt x="3" y="3"/>
                    </a:lnTo>
                    <a:lnTo>
                      <a:pt x="0" y="12"/>
                    </a:lnTo>
                    <a:lnTo>
                      <a:pt x="16" y="1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04" name="Freeform 467"/>
              <p:cNvSpPr>
                <a:spLocks noChangeArrowheads="1"/>
              </p:cNvSpPr>
              <p:nvPr/>
            </p:nvSpPr>
            <p:spPr bwMode="auto">
              <a:xfrm>
                <a:off x="1212" y="438"/>
                <a:ext cx="19" cy="48"/>
              </a:xfrm>
              <a:custGeom>
                <a:avLst/>
                <a:gdLst/>
                <a:ahLst/>
                <a:cxnLst>
                  <a:cxn ang="0">
                    <a:pos x="19" y="96"/>
                  </a:cxn>
                  <a:cxn ang="0">
                    <a:pos x="19" y="96"/>
                  </a:cxn>
                  <a:cxn ang="0">
                    <a:pos x="16" y="0"/>
                  </a:cxn>
                  <a:cxn ang="0">
                    <a:pos x="0" y="0"/>
                  </a:cxn>
                  <a:cxn ang="0">
                    <a:pos x="3" y="96"/>
                  </a:cxn>
                  <a:cxn ang="0">
                    <a:pos x="19" y="96"/>
                  </a:cxn>
                </a:cxnLst>
                <a:rect l="0" t="0" r="r" b="b"/>
                <a:pathLst>
                  <a:path w="19" h="96">
                    <a:moveTo>
                      <a:pt x="19" y="96"/>
                    </a:moveTo>
                    <a:lnTo>
                      <a:pt x="19" y="96"/>
                    </a:lnTo>
                    <a:lnTo>
                      <a:pt x="16" y="0"/>
                    </a:lnTo>
                    <a:lnTo>
                      <a:pt x="0" y="0"/>
                    </a:lnTo>
                    <a:lnTo>
                      <a:pt x="3" y="96"/>
                    </a:lnTo>
                    <a:lnTo>
                      <a:pt x="19" y="9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05" name="Freeform 468"/>
              <p:cNvSpPr>
                <a:spLocks noChangeArrowheads="1"/>
              </p:cNvSpPr>
              <p:nvPr/>
            </p:nvSpPr>
            <p:spPr bwMode="auto">
              <a:xfrm>
                <a:off x="1215" y="486"/>
                <a:ext cx="16" cy="9"/>
              </a:xfrm>
              <a:custGeom>
                <a:avLst/>
                <a:gdLst/>
                <a:ahLst/>
                <a:cxnLst>
                  <a:cxn ang="0">
                    <a:pos x="8" y="16"/>
                  </a:cxn>
                  <a:cxn ang="0">
                    <a:pos x="16" y="16"/>
                  </a:cxn>
                  <a:cxn ang="0">
                    <a:pos x="16" y="0"/>
                  </a:cxn>
                  <a:cxn ang="0">
                    <a:pos x="0" y="0"/>
                  </a:cxn>
                  <a:cxn ang="0">
                    <a:pos x="0" y="16"/>
                  </a:cxn>
                  <a:cxn ang="0">
                    <a:pos x="8" y="16"/>
                  </a:cxn>
                </a:cxnLst>
                <a:rect l="0" t="0" r="r" b="b"/>
                <a:pathLst>
                  <a:path w="16" h="16">
                    <a:moveTo>
                      <a:pt x="8" y="16"/>
                    </a:moveTo>
                    <a:lnTo>
                      <a:pt x="16" y="16"/>
                    </a:lnTo>
                    <a:lnTo>
                      <a:pt x="16" y="0"/>
                    </a:lnTo>
                    <a:lnTo>
                      <a:pt x="0" y="0"/>
                    </a:lnTo>
                    <a:lnTo>
                      <a:pt x="0" y="16"/>
                    </a:lnTo>
                    <a:lnTo>
                      <a:pt x="8" y="1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06" name="Freeform 469"/>
              <p:cNvSpPr>
                <a:spLocks noChangeArrowheads="1"/>
              </p:cNvSpPr>
              <p:nvPr/>
            </p:nvSpPr>
            <p:spPr bwMode="auto">
              <a:xfrm>
                <a:off x="1215" y="495"/>
                <a:ext cx="16" cy="5"/>
              </a:xfrm>
              <a:custGeom>
                <a:avLst/>
                <a:gdLst/>
                <a:ahLst/>
                <a:cxnLst>
                  <a:cxn ang="0">
                    <a:pos x="0" y="0"/>
                  </a:cxn>
                  <a:cxn ang="0">
                    <a:pos x="3" y="9"/>
                  </a:cxn>
                  <a:cxn ang="0">
                    <a:pos x="8" y="10"/>
                  </a:cxn>
                  <a:cxn ang="0">
                    <a:pos x="14" y="9"/>
                  </a:cxn>
                  <a:cxn ang="0">
                    <a:pos x="16" y="0"/>
                  </a:cxn>
                  <a:cxn ang="0">
                    <a:pos x="0" y="0"/>
                  </a:cxn>
                </a:cxnLst>
                <a:rect l="0" t="0" r="r" b="b"/>
                <a:pathLst>
                  <a:path w="16" h="10">
                    <a:moveTo>
                      <a:pt x="0" y="0"/>
                    </a:moveTo>
                    <a:lnTo>
                      <a:pt x="3" y="9"/>
                    </a:lnTo>
                    <a:lnTo>
                      <a:pt x="8" y="10"/>
                    </a:lnTo>
                    <a:lnTo>
                      <a:pt x="14" y="9"/>
                    </a:lnTo>
                    <a:lnTo>
                      <a:pt x="16" y="0"/>
                    </a:lnTo>
                    <a:lnTo>
                      <a:pt x="0"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07" name="Freeform 470"/>
              <p:cNvSpPr>
                <a:spLocks noChangeArrowheads="1"/>
              </p:cNvSpPr>
              <p:nvPr/>
            </p:nvSpPr>
            <p:spPr bwMode="auto">
              <a:xfrm>
                <a:off x="1054" y="501"/>
                <a:ext cx="327" cy="217"/>
              </a:xfrm>
              <a:custGeom>
                <a:avLst/>
                <a:gdLst/>
                <a:ahLst/>
                <a:cxnLst>
                  <a:cxn ang="0">
                    <a:pos x="180" y="433"/>
                  </a:cxn>
                  <a:cxn ang="0">
                    <a:pos x="212" y="424"/>
                  </a:cxn>
                  <a:cxn ang="0">
                    <a:pos x="241" y="408"/>
                  </a:cxn>
                  <a:cxn ang="0">
                    <a:pos x="268" y="384"/>
                  </a:cxn>
                  <a:cxn ang="0">
                    <a:pos x="290" y="355"/>
                  </a:cxn>
                  <a:cxn ang="0">
                    <a:pos x="307" y="320"/>
                  </a:cxn>
                  <a:cxn ang="0">
                    <a:pos x="320" y="281"/>
                  </a:cxn>
                  <a:cxn ang="0">
                    <a:pos x="326" y="239"/>
                  </a:cxn>
                  <a:cxn ang="0">
                    <a:pos x="326" y="195"/>
                  </a:cxn>
                  <a:cxn ang="0">
                    <a:pos x="320" y="152"/>
                  </a:cxn>
                  <a:cxn ang="0">
                    <a:pos x="307" y="114"/>
                  </a:cxn>
                  <a:cxn ang="0">
                    <a:pos x="290" y="79"/>
                  </a:cxn>
                  <a:cxn ang="0">
                    <a:pos x="268" y="50"/>
                  </a:cxn>
                  <a:cxn ang="0">
                    <a:pos x="241" y="26"/>
                  </a:cxn>
                  <a:cxn ang="0">
                    <a:pos x="212" y="10"/>
                  </a:cxn>
                  <a:cxn ang="0">
                    <a:pos x="180" y="2"/>
                  </a:cxn>
                  <a:cxn ang="0">
                    <a:pos x="147" y="2"/>
                  </a:cxn>
                  <a:cxn ang="0">
                    <a:pos x="115" y="10"/>
                  </a:cxn>
                  <a:cxn ang="0">
                    <a:pos x="86" y="26"/>
                  </a:cxn>
                  <a:cxn ang="0">
                    <a:pos x="60" y="50"/>
                  </a:cxn>
                  <a:cxn ang="0">
                    <a:pos x="38" y="79"/>
                  </a:cxn>
                  <a:cxn ang="0">
                    <a:pos x="19" y="114"/>
                  </a:cxn>
                  <a:cxn ang="0">
                    <a:pos x="7" y="152"/>
                  </a:cxn>
                  <a:cxn ang="0">
                    <a:pos x="1" y="195"/>
                  </a:cxn>
                  <a:cxn ang="0">
                    <a:pos x="1" y="239"/>
                  </a:cxn>
                  <a:cxn ang="0">
                    <a:pos x="7" y="281"/>
                  </a:cxn>
                  <a:cxn ang="0">
                    <a:pos x="19" y="320"/>
                  </a:cxn>
                  <a:cxn ang="0">
                    <a:pos x="38" y="355"/>
                  </a:cxn>
                  <a:cxn ang="0">
                    <a:pos x="60" y="384"/>
                  </a:cxn>
                  <a:cxn ang="0">
                    <a:pos x="86" y="408"/>
                  </a:cxn>
                  <a:cxn ang="0">
                    <a:pos x="115" y="424"/>
                  </a:cxn>
                  <a:cxn ang="0">
                    <a:pos x="147" y="433"/>
                  </a:cxn>
                </a:cxnLst>
                <a:rect l="0" t="0" r="r" b="b"/>
                <a:pathLst>
                  <a:path w="327" h="434">
                    <a:moveTo>
                      <a:pt x="164" y="434"/>
                    </a:moveTo>
                    <a:lnTo>
                      <a:pt x="180" y="433"/>
                    </a:lnTo>
                    <a:lnTo>
                      <a:pt x="197" y="430"/>
                    </a:lnTo>
                    <a:lnTo>
                      <a:pt x="212" y="424"/>
                    </a:lnTo>
                    <a:lnTo>
                      <a:pt x="227" y="417"/>
                    </a:lnTo>
                    <a:lnTo>
                      <a:pt x="241" y="408"/>
                    </a:lnTo>
                    <a:lnTo>
                      <a:pt x="255" y="396"/>
                    </a:lnTo>
                    <a:lnTo>
                      <a:pt x="268" y="384"/>
                    </a:lnTo>
                    <a:lnTo>
                      <a:pt x="279" y="370"/>
                    </a:lnTo>
                    <a:lnTo>
                      <a:pt x="290" y="355"/>
                    </a:lnTo>
                    <a:lnTo>
                      <a:pt x="299" y="338"/>
                    </a:lnTo>
                    <a:lnTo>
                      <a:pt x="307" y="320"/>
                    </a:lnTo>
                    <a:lnTo>
                      <a:pt x="314" y="302"/>
                    </a:lnTo>
                    <a:lnTo>
                      <a:pt x="320" y="281"/>
                    </a:lnTo>
                    <a:lnTo>
                      <a:pt x="324" y="261"/>
                    </a:lnTo>
                    <a:lnTo>
                      <a:pt x="326" y="239"/>
                    </a:lnTo>
                    <a:lnTo>
                      <a:pt x="327" y="217"/>
                    </a:lnTo>
                    <a:lnTo>
                      <a:pt x="326" y="195"/>
                    </a:lnTo>
                    <a:lnTo>
                      <a:pt x="324" y="173"/>
                    </a:lnTo>
                    <a:lnTo>
                      <a:pt x="320" y="152"/>
                    </a:lnTo>
                    <a:lnTo>
                      <a:pt x="314" y="133"/>
                    </a:lnTo>
                    <a:lnTo>
                      <a:pt x="307" y="114"/>
                    </a:lnTo>
                    <a:lnTo>
                      <a:pt x="299" y="95"/>
                    </a:lnTo>
                    <a:lnTo>
                      <a:pt x="290" y="79"/>
                    </a:lnTo>
                    <a:lnTo>
                      <a:pt x="279" y="63"/>
                    </a:lnTo>
                    <a:lnTo>
                      <a:pt x="268" y="50"/>
                    </a:lnTo>
                    <a:lnTo>
                      <a:pt x="255" y="37"/>
                    </a:lnTo>
                    <a:lnTo>
                      <a:pt x="241" y="26"/>
                    </a:lnTo>
                    <a:lnTo>
                      <a:pt x="227" y="18"/>
                    </a:lnTo>
                    <a:lnTo>
                      <a:pt x="212" y="10"/>
                    </a:lnTo>
                    <a:lnTo>
                      <a:pt x="197" y="4"/>
                    </a:lnTo>
                    <a:lnTo>
                      <a:pt x="180" y="2"/>
                    </a:lnTo>
                    <a:lnTo>
                      <a:pt x="164" y="0"/>
                    </a:lnTo>
                    <a:lnTo>
                      <a:pt x="147" y="2"/>
                    </a:lnTo>
                    <a:lnTo>
                      <a:pt x="130" y="4"/>
                    </a:lnTo>
                    <a:lnTo>
                      <a:pt x="115" y="10"/>
                    </a:lnTo>
                    <a:lnTo>
                      <a:pt x="100" y="18"/>
                    </a:lnTo>
                    <a:lnTo>
                      <a:pt x="86" y="26"/>
                    </a:lnTo>
                    <a:lnTo>
                      <a:pt x="72" y="37"/>
                    </a:lnTo>
                    <a:lnTo>
                      <a:pt x="60" y="50"/>
                    </a:lnTo>
                    <a:lnTo>
                      <a:pt x="48" y="63"/>
                    </a:lnTo>
                    <a:lnTo>
                      <a:pt x="38" y="79"/>
                    </a:lnTo>
                    <a:lnTo>
                      <a:pt x="29" y="95"/>
                    </a:lnTo>
                    <a:lnTo>
                      <a:pt x="19" y="114"/>
                    </a:lnTo>
                    <a:lnTo>
                      <a:pt x="13" y="133"/>
                    </a:lnTo>
                    <a:lnTo>
                      <a:pt x="7" y="152"/>
                    </a:lnTo>
                    <a:lnTo>
                      <a:pt x="3" y="173"/>
                    </a:lnTo>
                    <a:lnTo>
                      <a:pt x="1" y="195"/>
                    </a:lnTo>
                    <a:lnTo>
                      <a:pt x="0" y="217"/>
                    </a:lnTo>
                    <a:lnTo>
                      <a:pt x="1" y="239"/>
                    </a:lnTo>
                    <a:lnTo>
                      <a:pt x="3" y="261"/>
                    </a:lnTo>
                    <a:lnTo>
                      <a:pt x="7" y="281"/>
                    </a:lnTo>
                    <a:lnTo>
                      <a:pt x="13" y="302"/>
                    </a:lnTo>
                    <a:lnTo>
                      <a:pt x="19" y="320"/>
                    </a:lnTo>
                    <a:lnTo>
                      <a:pt x="29" y="338"/>
                    </a:lnTo>
                    <a:lnTo>
                      <a:pt x="38" y="355"/>
                    </a:lnTo>
                    <a:lnTo>
                      <a:pt x="48" y="370"/>
                    </a:lnTo>
                    <a:lnTo>
                      <a:pt x="60" y="384"/>
                    </a:lnTo>
                    <a:lnTo>
                      <a:pt x="72" y="396"/>
                    </a:lnTo>
                    <a:lnTo>
                      <a:pt x="86" y="408"/>
                    </a:lnTo>
                    <a:lnTo>
                      <a:pt x="100" y="417"/>
                    </a:lnTo>
                    <a:lnTo>
                      <a:pt x="115" y="424"/>
                    </a:lnTo>
                    <a:lnTo>
                      <a:pt x="130" y="430"/>
                    </a:lnTo>
                    <a:lnTo>
                      <a:pt x="147" y="433"/>
                    </a:lnTo>
                    <a:lnTo>
                      <a:pt x="164" y="43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08" name="Freeform 471"/>
              <p:cNvSpPr>
                <a:spLocks noChangeArrowheads="1"/>
              </p:cNvSpPr>
              <p:nvPr/>
            </p:nvSpPr>
            <p:spPr bwMode="auto">
              <a:xfrm>
                <a:off x="1218" y="610"/>
                <a:ext cx="171" cy="114"/>
              </a:xfrm>
              <a:custGeom>
                <a:avLst/>
                <a:gdLst/>
                <a:ahLst/>
                <a:cxnLst>
                  <a:cxn ang="0">
                    <a:pos x="155" y="0"/>
                  </a:cxn>
                  <a:cxn ang="0">
                    <a:pos x="155" y="0"/>
                  </a:cxn>
                  <a:cxn ang="0">
                    <a:pos x="154" y="22"/>
                  </a:cxn>
                  <a:cxn ang="0">
                    <a:pos x="152" y="42"/>
                  </a:cxn>
                  <a:cxn ang="0">
                    <a:pos x="149" y="61"/>
                  </a:cxn>
                  <a:cxn ang="0">
                    <a:pos x="143" y="80"/>
                  </a:cxn>
                  <a:cxn ang="0">
                    <a:pos x="136" y="98"/>
                  </a:cxn>
                  <a:cxn ang="0">
                    <a:pos x="129" y="115"/>
                  </a:cxn>
                  <a:cxn ang="0">
                    <a:pos x="120" y="131"/>
                  </a:cxn>
                  <a:cxn ang="0">
                    <a:pos x="110" y="144"/>
                  </a:cxn>
                  <a:cxn ang="0">
                    <a:pos x="99" y="159"/>
                  </a:cxn>
                  <a:cxn ang="0">
                    <a:pos x="86" y="169"/>
                  </a:cxn>
                  <a:cxn ang="0">
                    <a:pos x="74" y="181"/>
                  </a:cxn>
                  <a:cxn ang="0">
                    <a:pos x="61" y="189"/>
                  </a:cxn>
                  <a:cxn ang="0">
                    <a:pos x="46" y="195"/>
                  </a:cxn>
                  <a:cxn ang="0">
                    <a:pos x="32" y="201"/>
                  </a:cxn>
                  <a:cxn ang="0">
                    <a:pos x="16" y="204"/>
                  </a:cxn>
                  <a:cxn ang="0">
                    <a:pos x="0" y="205"/>
                  </a:cxn>
                  <a:cxn ang="0">
                    <a:pos x="0" y="229"/>
                  </a:cxn>
                  <a:cxn ang="0">
                    <a:pos x="16" y="227"/>
                  </a:cxn>
                  <a:cxn ang="0">
                    <a:pos x="34" y="224"/>
                  </a:cxn>
                  <a:cxn ang="0">
                    <a:pos x="50" y="218"/>
                  </a:cxn>
                  <a:cxn ang="0">
                    <a:pos x="65" y="210"/>
                  </a:cxn>
                  <a:cxn ang="0">
                    <a:pos x="80" y="201"/>
                  </a:cxn>
                  <a:cxn ang="0">
                    <a:pos x="95" y="189"/>
                  </a:cxn>
                  <a:cxn ang="0">
                    <a:pos x="109" y="176"/>
                  </a:cxn>
                  <a:cxn ang="0">
                    <a:pos x="120" y="162"/>
                  </a:cxn>
                  <a:cxn ang="0">
                    <a:pos x="132" y="146"/>
                  </a:cxn>
                  <a:cxn ang="0">
                    <a:pos x="141" y="127"/>
                  </a:cxn>
                  <a:cxn ang="0">
                    <a:pos x="150" y="109"/>
                  </a:cxn>
                  <a:cxn ang="0">
                    <a:pos x="157" y="89"/>
                  </a:cxn>
                  <a:cxn ang="0">
                    <a:pos x="163" y="67"/>
                  </a:cxn>
                  <a:cxn ang="0">
                    <a:pos x="168" y="45"/>
                  </a:cxn>
                  <a:cxn ang="0">
                    <a:pos x="170" y="22"/>
                  </a:cxn>
                  <a:cxn ang="0">
                    <a:pos x="171" y="0"/>
                  </a:cxn>
                  <a:cxn ang="0">
                    <a:pos x="155" y="0"/>
                  </a:cxn>
                </a:cxnLst>
                <a:rect l="0" t="0" r="r" b="b"/>
                <a:pathLst>
                  <a:path w="171" h="229">
                    <a:moveTo>
                      <a:pt x="155" y="0"/>
                    </a:moveTo>
                    <a:lnTo>
                      <a:pt x="155" y="0"/>
                    </a:lnTo>
                    <a:lnTo>
                      <a:pt x="154" y="22"/>
                    </a:lnTo>
                    <a:lnTo>
                      <a:pt x="152" y="42"/>
                    </a:lnTo>
                    <a:lnTo>
                      <a:pt x="149" y="61"/>
                    </a:lnTo>
                    <a:lnTo>
                      <a:pt x="143" y="80"/>
                    </a:lnTo>
                    <a:lnTo>
                      <a:pt x="136" y="98"/>
                    </a:lnTo>
                    <a:lnTo>
                      <a:pt x="129" y="115"/>
                    </a:lnTo>
                    <a:lnTo>
                      <a:pt x="120" y="131"/>
                    </a:lnTo>
                    <a:lnTo>
                      <a:pt x="110" y="144"/>
                    </a:lnTo>
                    <a:lnTo>
                      <a:pt x="99" y="159"/>
                    </a:lnTo>
                    <a:lnTo>
                      <a:pt x="86" y="169"/>
                    </a:lnTo>
                    <a:lnTo>
                      <a:pt x="74" y="181"/>
                    </a:lnTo>
                    <a:lnTo>
                      <a:pt x="61" y="189"/>
                    </a:lnTo>
                    <a:lnTo>
                      <a:pt x="46" y="195"/>
                    </a:lnTo>
                    <a:lnTo>
                      <a:pt x="32" y="201"/>
                    </a:lnTo>
                    <a:lnTo>
                      <a:pt x="16" y="204"/>
                    </a:lnTo>
                    <a:lnTo>
                      <a:pt x="0" y="205"/>
                    </a:lnTo>
                    <a:lnTo>
                      <a:pt x="0" y="229"/>
                    </a:lnTo>
                    <a:lnTo>
                      <a:pt x="16" y="227"/>
                    </a:lnTo>
                    <a:lnTo>
                      <a:pt x="34" y="224"/>
                    </a:lnTo>
                    <a:lnTo>
                      <a:pt x="50" y="218"/>
                    </a:lnTo>
                    <a:lnTo>
                      <a:pt x="65" y="210"/>
                    </a:lnTo>
                    <a:lnTo>
                      <a:pt x="80" y="201"/>
                    </a:lnTo>
                    <a:lnTo>
                      <a:pt x="95" y="189"/>
                    </a:lnTo>
                    <a:lnTo>
                      <a:pt x="109" y="176"/>
                    </a:lnTo>
                    <a:lnTo>
                      <a:pt x="120" y="162"/>
                    </a:lnTo>
                    <a:lnTo>
                      <a:pt x="132" y="146"/>
                    </a:lnTo>
                    <a:lnTo>
                      <a:pt x="141" y="127"/>
                    </a:lnTo>
                    <a:lnTo>
                      <a:pt x="150" y="109"/>
                    </a:lnTo>
                    <a:lnTo>
                      <a:pt x="157" y="89"/>
                    </a:lnTo>
                    <a:lnTo>
                      <a:pt x="163" y="67"/>
                    </a:lnTo>
                    <a:lnTo>
                      <a:pt x="168" y="45"/>
                    </a:lnTo>
                    <a:lnTo>
                      <a:pt x="170" y="22"/>
                    </a:lnTo>
                    <a:lnTo>
                      <a:pt x="171" y="0"/>
                    </a:lnTo>
                    <a:lnTo>
                      <a:pt x="155"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09" name="Freeform 472"/>
              <p:cNvSpPr>
                <a:spLocks noChangeArrowheads="1"/>
              </p:cNvSpPr>
              <p:nvPr/>
            </p:nvSpPr>
            <p:spPr bwMode="auto">
              <a:xfrm>
                <a:off x="1218" y="495"/>
                <a:ext cx="171" cy="115"/>
              </a:xfrm>
              <a:custGeom>
                <a:avLst/>
                <a:gdLst/>
                <a:ahLst/>
                <a:cxnLst>
                  <a:cxn ang="0">
                    <a:pos x="0" y="24"/>
                  </a:cxn>
                  <a:cxn ang="0">
                    <a:pos x="0" y="24"/>
                  </a:cxn>
                  <a:cxn ang="0">
                    <a:pos x="16" y="25"/>
                  </a:cxn>
                  <a:cxn ang="0">
                    <a:pos x="32" y="28"/>
                  </a:cxn>
                  <a:cxn ang="0">
                    <a:pos x="46" y="34"/>
                  </a:cxn>
                  <a:cxn ang="0">
                    <a:pos x="61" y="40"/>
                  </a:cxn>
                  <a:cxn ang="0">
                    <a:pos x="74" y="49"/>
                  </a:cxn>
                  <a:cxn ang="0">
                    <a:pos x="86" y="59"/>
                  </a:cxn>
                  <a:cxn ang="0">
                    <a:pos x="99" y="70"/>
                  </a:cxn>
                  <a:cxn ang="0">
                    <a:pos x="110" y="83"/>
                  </a:cxn>
                  <a:cxn ang="0">
                    <a:pos x="120" y="98"/>
                  </a:cxn>
                  <a:cxn ang="0">
                    <a:pos x="129" y="113"/>
                  </a:cxn>
                  <a:cxn ang="0">
                    <a:pos x="136" y="132"/>
                  </a:cxn>
                  <a:cxn ang="0">
                    <a:pos x="143" y="149"/>
                  </a:cxn>
                  <a:cxn ang="0">
                    <a:pos x="149" y="166"/>
                  </a:cxn>
                  <a:cxn ang="0">
                    <a:pos x="152" y="187"/>
                  </a:cxn>
                  <a:cxn ang="0">
                    <a:pos x="154" y="207"/>
                  </a:cxn>
                  <a:cxn ang="0">
                    <a:pos x="155" y="229"/>
                  </a:cxn>
                  <a:cxn ang="0">
                    <a:pos x="171" y="229"/>
                  </a:cxn>
                  <a:cxn ang="0">
                    <a:pos x="170" y="207"/>
                  </a:cxn>
                  <a:cxn ang="0">
                    <a:pos x="168" y="184"/>
                  </a:cxn>
                  <a:cxn ang="0">
                    <a:pos x="163" y="161"/>
                  </a:cxn>
                  <a:cxn ang="0">
                    <a:pos x="157" y="140"/>
                  </a:cxn>
                  <a:cxn ang="0">
                    <a:pos x="150" y="120"/>
                  </a:cxn>
                  <a:cxn ang="0">
                    <a:pos x="141" y="101"/>
                  </a:cxn>
                  <a:cxn ang="0">
                    <a:pos x="132" y="83"/>
                  </a:cxn>
                  <a:cxn ang="0">
                    <a:pos x="120" y="66"/>
                  </a:cxn>
                  <a:cxn ang="0">
                    <a:pos x="109" y="53"/>
                  </a:cxn>
                  <a:cxn ang="0">
                    <a:pos x="95" y="38"/>
                  </a:cxn>
                  <a:cxn ang="0">
                    <a:pos x="80" y="28"/>
                  </a:cxn>
                  <a:cxn ang="0">
                    <a:pos x="65" y="19"/>
                  </a:cxn>
                  <a:cxn ang="0">
                    <a:pos x="50" y="11"/>
                  </a:cxn>
                  <a:cxn ang="0">
                    <a:pos x="34" y="5"/>
                  </a:cxn>
                  <a:cxn ang="0">
                    <a:pos x="16" y="2"/>
                  </a:cxn>
                  <a:cxn ang="0">
                    <a:pos x="0" y="0"/>
                  </a:cxn>
                  <a:cxn ang="0">
                    <a:pos x="0" y="24"/>
                  </a:cxn>
                </a:cxnLst>
                <a:rect l="0" t="0" r="r" b="b"/>
                <a:pathLst>
                  <a:path w="171" h="229">
                    <a:moveTo>
                      <a:pt x="0" y="24"/>
                    </a:moveTo>
                    <a:lnTo>
                      <a:pt x="0" y="24"/>
                    </a:lnTo>
                    <a:lnTo>
                      <a:pt x="16" y="25"/>
                    </a:lnTo>
                    <a:lnTo>
                      <a:pt x="32" y="28"/>
                    </a:lnTo>
                    <a:lnTo>
                      <a:pt x="46" y="34"/>
                    </a:lnTo>
                    <a:lnTo>
                      <a:pt x="61" y="40"/>
                    </a:lnTo>
                    <a:lnTo>
                      <a:pt x="74" y="49"/>
                    </a:lnTo>
                    <a:lnTo>
                      <a:pt x="86" y="59"/>
                    </a:lnTo>
                    <a:lnTo>
                      <a:pt x="99" y="70"/>
                    </a:lnTo>
                    <a:lnTo>
                      <a:pt x="110" y="83"/>
                    </a:lnTo>
                    <a:lnTo>
                      <a:pt x="120" y="98"/>
                    </a:lnTo>
                    <a:lnTo>
                      <a:pt x="129" y="113"/>
                    </a:lnTo>
                    <a:lnTo>
                      <a:pt x="136" y="132"/>
                    </a:lnTo>
                    <a:lnTo>
                      <a:pt x="143" y="149"/>
                    </a:lnTo>
                    <a:lnTo>
                      <a:pt x="149" y="166"/>
                    </a:lnTo>
                    <a:lnTo>
                      <a:pt x="152" y="187"/>
                    </a:lnTo>
                    <a:lnTo>
                      <a:pt x="154" y="207"/>
                    </a:lnTo>
                    <a:lnTo>
                      <a:pt x="155" y="229"/>
                    </a:lnTo>
                    <a:lnTo>
                      <a:pt x="171" y="229"/>
                    </a:lnTo>
                    <a:lnTo>
                      <a:pt x="170" y="207"/>
                    </a:lnTo>
                    <a:lnTo>
                      <a:pt x="168" y="184"/>
                    </a:lnTo>
                    <a:lnTo>
                      <a:pt x="163" y="161"/>
                    </a:lnTo>
                    <a:lnTo>
                      <a:pt x="157" y="140"/>
                    </a:lnTo>
                    <a:lnTo>
                      <a:pt x="150" y="120"/>
                    </a:lnTo>
                    <a:lnTo>
                      <a:pt x="141" y="101"/>
                    </a:lnTo>
                    <a:lnTo>
                      <a:pt x="132" y="83"/>
                    </a:lnTo>
                    <a:lnTo>
                      <a:pt x="120" y="66"/>
                    </a:lnTo>
                    <a:lnTo>
                      <a:pt x="109" y="53"/>
                    </a:lnTo>
                    <a:lnTo>
                      <a:pt x="95" y="38"/>
                    </a:lnTo>
                    <a:lnTo>
                      <a:pt x="80" y="28"/>
                    </a:lnTo>
                    <a:lnTo>
                      <a:pt x="65" y="19"/>
                    </a:lnTo>
                    <a:lnTo>
                      <a:pt x="50" y="11"/>
                    </a:lnTo>
                    <a:lnTo>
                      <a:pt x="34" y="5"/>
                    </a:lnTo>
                    <a:lnTo>
                      <a:pt x="16" y="2"/>
                    </a:lnTo>
                    <a:lnTo>
                      <a:pt x="0" y="0"/>
                    </a:lnTo>
                    <a:lnTo>
                      <a:pt x="0" y="2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10" name="Freeform 473"/>
              <p:cNvSpPr>
                <a:spLocks noChangeArrowheads="1"/>
              </p:cNvSpPr>
              <p:nvPr/>
            </p:nvSpPr>
            <p:spPr bwMode="auto">
              <a:xfrm>
                <a:off x="1046" y="495"/>
                <a:ext cx="172" cy="115"/>
              </a:xfrm>
              <a:custGeom>
                <a:avLst/>
                <a:gdLst/>
                <a:ahLst/>
                <a:cxnLst>
                  <a:cxn ang="0">
                    <a:pos x="16" y="229"/>
                  </a:cxn>
                  <a:cxn ang="0">
                    <a:pos x="16" y="229"/>
                  </a:cxn>
                  <a:cxn ang="0">
                    <a:pos x="17" y="207"/>
                  </a:cxn>
                  <a:cxn ang="0">
                    <a:pos x="19" y="187"/>
                  </a:cxn>
                  <a:cxn ang="0">
                    <a:pos x="22" y="166"/>
                  </a:cxn>
                  <a:cxn ang="0">
                    <a:pos x="28" y="149"/>
                  </a:cxn>
                  <a:cxn ang="0">
                    <a:pos x="35" y="132"/>
                  </a:cxn>
                  <a:cxn ang="0">
                    <a:pos x="43" y="114"/>
                  </a:cxn>
                  <a:cxn ang="0">
                    <a:pos x="52" y="98"/>
                  </a:cxn>
                  <a:cxn ang="0">
                    <a:pos x="61" y="83"/>
                  </a:cxn>
                  <a:cxn ang="0">
                    <a:pos x="73" y="70"/>
                  </a:cxn>
                  <a:cxn ang="0">
                    <a:pos x="84" y="59"/>
                  </a:cxn>
                  <a:cxn ang="0">
                    <a:pos x="97" y="49"/>
                  </a:cxn>
                  <a:cxn ang="0">
                    <a:pos x="110" y="40"/>
                  </a:cxn>
                  <a:cxn ang="0">
                    <a:pos x="125" y="34"/>
                  </a:cxn>
                  <a:cxn ang="0">
                    <a:pos x="139" y="28"/>
                  </a:cxn>
                  <a:cxn ang="0">
                    <a:pos x="155" y="25"/>
                  </a:cxn>
                  <a:cxn ang="0">
                    <a:pos x="172" y="24"/>
                  </a:cxn>
                  <a:cxn ang="0">
                    <a:pos x="172" y="0"/>
                  </a:cxn>
                  <a:cxn ang="0">
                    <a:pos x="155" y="2"/>
                  </a:cxn>
                  <a:cxn ang="0">
                    <a:pos x="137" y="5"/>
                  </a:cxn>
                  <a:cxn ang="0">
                    <a:pos x="121" y="11"/>
                  </a:cxn>
                  <a:cxn ang="0">
                    <a:pos x="106" y="19"/>
                  </a:cxn>
                  <a:cxn ang="0">
                    <a:pos x="91" y="28"/>
                  </a:cxn>
                  <a:cxn ang="0">
                    <a:pos x="76" y="38"/>
                  </a:cxn>
                  <a:cxn ang="0">
                    <a:pos x="63" y="53"/>
                  </a:cxn>
                  <a:cxn ang="0">
                    <a:pos x="51" y="66"/>
                  </a:cxn>
                  <a:cxn ang="0">
                    <a:pos x="40" y="83"/>
                  </a:cxn>
                  <a:cxn ang="0">
                    <a:pos x="30" y="99"/>
                  </a:cxn>
                  <a:cxn ang="0">
                    <a:pos x="20" y="120"/>
                  </a:cxn>
                  <a:cxn ang="0">
                    <a:pos x="14" y="140"/>
                  </a:cxn>
                  <a:cxn ang="0">
                    <a:pos x="8" y="161"/>
                  </a:cxn>
                  <a:cxn ang="0">
                    <a:pos x="3" y="184"/>
                  </a:cxn>
                  <a:cxn ang="0">
                    <a:pos x="1" y="207"/>
                  </a:cxn>
                  <a:cxn ang="0">
                    <a:pos x="0" y="229"/>
                  </a:cxn>
                  <a:cxn ang="0">
                    <a:pos x="16" y="229"/>
                  </a:cxn>
                </a:cxnLst>
                <a:rect l="0" t="0" r="r" b="b"/>
                <a:pathLst>
                  <a:path w="172" h="229">
                    <a:moveTo>
                      <a:pt x="16" y="229"/>
                    </a:moveTo>
                    <a:lnTo>
                      <a:pt x="16" y="229"/>
                    </a:lnTo>
                    <a:lnTo>
                      <a:pt x="17" y="207"/>
                    </a:lnTo>
                    <a:lnTo>
                      <a:pt x="19" y="187"/>
                    </a:lnTo>
                    <a:lnTo>
                      <a:pt x="22" y="166"/>
                    </a:lnTo>
                    <a:lnTo>
                      <a:pt x="28" y="149"/>
                    </a:lnTo>
                    <a:lnTo>
                      <a:pt x="35" y="132"/>
                    </a:lnTo>
                    <a:lnTo>
                      <a:pt x="43" y="114"/>
                    </a:lnTo>
                    <a:lnTo>
                      <a:pt x="52" y="98"/>
                    </a:lnTo>
                    <a:lnTo>
                      <a:pt x="61" y="83"/>
                    </a:lnTo>
                    <a:lnTo>
                      <a:pt x="73" y="70"/>
                    </a:lnTo>
                    <a:lnTo>
                      <a:pt x="84" y="59"/>
                    </a:lnTo>
                    <a:lnTo>
                      <a:pt x="97" y="49"/>
                    </a:lnTo>
                    <a:lnTo>
                      <a:pt x="110" y="40"/>
                    </a:lnTo>
                    <a:lnTo>
                      <a:pt x="125" y="34"/>
                    </a:lnTo>
                    <a:lnTo>
                      <a:pt x="139" y="28"/>
                    </a:lnTo>
                    <a:lnTo>
                      <a:pt x="155" y="25"/>
                    </a:lnTo>
                    <a:lnTo>
                      <a:pt x="172" y="24"/>
                    </a:lnTo>
                    <a:lnTo>
                      <a:pt x="172" y="0"/>
                    </a:lnTo>
                    <a:lnTo>
                      <a:pt x="155" y="2"/>
                    </a:lnTo>
                    <a:lnTo>
                      <a:pt x="137" y="5"/>
                    </a:lnTo>
                    <a:lnTo>
                      <a:pt x="121" y="11"/>
                    </a:lnTo>
                    <a:lnTo>
                      <a:pt x="106" y="19"/>
                    </a:lnTo>
                    <a:lnTo>
                      <a:pt x="91" y="28"/>
                    </a:lnTo>
                    <a:lnTo>
                      <a:pt x="76" y="38"/>
                    </a:lnTo>
                    <a:lnTo>
                      <a:pt x="63" y="53"/>
                    </a:lnTo>
                    <a:lnTo>
                      <a:pt x="51" y="66"/>
                    </a:lnTo>
                    <a:lnTo>
                      <a:pt x="40" y="83"/>
                    </a:lnTo>
                    <a:lnTo>
                      <a:pt x="30" y="99"/>
                    </a:lnTo>
                    <a:lnTo>
                      <a:pt x="20" y="120"/>
                    </a:lnTo>
                    <a:lnTo>
                      <a:pt x="14" y="140"/>
                    </a:lnTo>
                    <a:lnTo>
                      <a:pt x="8" y="161"/>
                    </a:lnTo>
                    <a:lnTo>
                      <a:pt x="3" y="184"/>
                    </a:lnTo>
                    <a:lnTo>
                      <a:pt x="1" y="207"/>
                    </a:lnTo>
                    <a:lnTo>
                      <a:pt x="0" y="229"/>
                    </a:lnTo>
                    <a:lnTo>
                      <a:pt x="16" y="22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11" name="Freeform 474"/>
              <p:cNvSpPr>
                <a:spLocks noChangeArrowheads="1"/>
              </p:cNvSpPr>
              <p:nvPr/>
            </p:nvSpPr>
            <p:spPr bwMode="auto">
              <a:xfrm>
                <a:off x="1046" y="610"/>
                <a:ext cx="172" cy="114"/>
              </a:xfrm>
              <a:custGeom>
                <a:avLst/>
                <a:gdLst/>
                <a:ahLst/>
                <a:cxnLst>
                  <a:cxn ang="0">
                    <a:pos x="172" y="205"/>
                  </a:cxn>
                  <a:cxn ang="0">
                    <a:pos x="172" y="205"/>
                  </a:cxn>
                  <a:cxn ang="0">
                    <a:pos x="155" y="204"/>
                  </a:cxn>
                  <a:cxn ang="0">
                    <a:pos x="139" y="201"/>
                  </a:cxn>
                  <a:cxn ang="0">
                    <a:pos x="125" y="195"/>
                  </a:cxn>
                  <a:cxn ang="0">
                    <a:pos x="110" y="189"/>
                  </a:cxn>
                  <a:cxn ang="0">
                    <a:pos x="97" y="181"/>
                  </a:cxn>
                  <a:cxn ang="0">
                    <a:pos x="84" y="169"/>
                  </a:cxn>
                  <a:cxn ang="0">
                    <a:pos x="73" y="159"/>
                  </a:cxn>
                  <a:cxn ang="0">
                    <a:pos x="61" y="144"/>
                  </a:cxn>
                  <a:cxn ang="0">
                    <a:pos x="52" y="131"/>
                  </a:cxn>
                  <a:cxn ang="0">
                    <a:pos x="43" y="114"/>
                  </a:cxn>
                  <a:cxn ang="0">
                    <a:pos x="35" y="98"/>
                  </a:cxn>
                  <a:cxn ang="0">
                    <a:pos x="28" y="80"/>
                  </a:cxn>
                  <a:cxn ang="0">
                    <a:pos x="22" y="61"/>
                  </a:cxn>
                  <a:cxn ang="0">
                    <a:pos x="19" y="42"/>
                  </a:cxn>
                  <a:cxn ang="0">
                    <a:pos x="17" y="22"/>
                  </a:cxn>
                  <a:cxn ang="0">
                    <a:pos x="16" y="0"/>
                  </a:cxn>
                  <a:cxn ang="0">
                    <a:pos x="0" y="0"/>
                  </a:cxn>
                  <a:cxn ang="0">
                    <a:pos x="1" y="22"/>
                  </a:cxn>
                  <a:cxn ang="0">
                    <a:pos x="3" y="45"/>
                  </a:cxn>
                  <a:cxn ang="0">
                    <a:pos x="8" y="67"/>
                  </a:cxn>
                  <a:cxn ang="0">
                    <a:pos x="14" y="89"/>
                  </a:cxn>
                  <a:cxn ang="0">
                    <a:pos x="20" y="109"/>
                  </a:cxn>
                  <a:cxn ang="0">
                    <a:pos x="30" y="128"/>
                  </a:cxn>
                  <a:cxn ang="0">
                    <a:pos x="40" y="146"/>
                  </a:cxn>
                  <a:cxn ang="0">
                    <a:pos x="51" y="162"/>
                  </a:cxn>
                  <a:cxn ang="0">
                    <a:pos x="63" y="176"/>
                  </a:cxn>
                  <a:cxn ang="0">
                    <a:pos x="76" y="189"/>
                  </a:cxn>
                  <a:cxn ang="0">
                    <a:pos x="91" y="201"/>
                  </a:cxn>
                  <a:cxn ang="0">
                    <a:pos x="106" y="210"/>
                  </a:cxn>
                  <a:cxn ang="0">
                    <a:pos x="121" y="218"/>
                  </a:cxn>
                  <a:cxn ang="0">
                    <a:pos x="137" y="224"/>
                  </a:cxn>
                  <a:cxn ang="0">
                    <a:pos x="155" y="227"/>
                  </a:cxn>
                  <a:cxn ang="0">
                    <a:pos x="172" y="229"/>
                  </a:cxn>
                  <a:cxn ang="0">
                    <a:pos x="172" y="205"/>
                  </a:cxn>
                </a:cxnLst>
                <a:rect l="0" t="0" r="r" b="b"/>
                <a:pathLst>
                  <a:path w="172" h="229">
                    <a:moveTo>
                      <a:pt x="172" y="205"/>
                    </a:moveTo>
                    <a:lnTo>
                      <a:pt x="172" y="205"/>
                    </a:lnTo>
                    <a:lnTo>
                      <a:pt x="155" y="204"/>
                    </a:lnTo>
                    <a:lnTo>
                      <a:pt x="139" y="201"/>
                    </a:lnTo>
                    <a:lnTo>
                      <a:pt x="125" y="195"/>
                    </a:lnTo>
                    <a:lnTo>
                      <a:pt x="110" y="189"/>
                    </a:lnTo>
                    <a:lnTo>
                      <a:pt x="97" y="181"/>
                    </a:lnTo>
                    <a:lnTo>
                      <a:pt x="84" y="169"/>
                    </a:lnTo>
                    <a:lnTo>
                      <a:pt x="73" y="159"/>
                    </a:lnTo>
                    <a:lnTo>
                      <a:pt x="61" y="144"/>
                    </a:lnTo>
                    <a:lnTo>
                      <a:pt x="52" y="131"/>
                    </a:lnTo>
                    <a:lnTo>
                      <a:pt x="43" y="114"/>
                    </a:lnTo>
                    <a:lnTo>
                      <a:pt x="35" y="98"/>
                    </a:lnTo>
                    <a:lnTo>
                      <a:pt x="28" y="80"/>
                    </a:lnTo>
                    <a:lnTo>
                      <a:pt x="22" y="61"/>
                    </a:lnTo>
                    <a:lnTo>
                      <a:pt x="19" y="42"/>
                    </a:lnTo>
                    <a:lnTo>
                      <a:pt x="17" y="22"/>
                    </a:lnTo>
                    <a:lnTo>
                      <a:pt x="16" y="0"/>
                    </a:lnTo>
                    <a:lnTo>
                      <a:pt x="0" y="0"/>
                    </a:lnTo>
                    <a:lnTo>
                      <a:pt x="1" y="22"/>
                    </a:lnTo>
                    <a:lnTo>
                      <a:pt x="3" y="45"/>
                    </a:lnTo>
                    <a:lnTo>
                      <a:pt x="8" y="67"/>
                    </a:lnTo>
                    <a:lnTo>
                      <a:pt x="14" y="89"/>
                    </a:lnTo>
                    <a:lnTo>
                      <a:pt x="20" y="109"/>
                    </a:lnTo>
                    <a:lnTo>
                      <a:pt x="30" y="128"/>
                    </a:lnTo>
                    <a:lnTo>
                      <a:pt x="40" y="146"/>
                    </a:lnTo>
                    <a:lnTo>
                      <a:pt x="51" y="162"/>
                    </a:lnTo>
                    <a:lnTo>
                      <a:pt x="63" y="176"/>
                    </a:lnTo>
                    <a:lnTo>
                      <a:pt x="76" y="189"/>
                    </a:lnTo>
                    <a:lnTo>
                      <a:pt x="91" y="201"/>
                    </a:lnTo>
                    <a:lnTo>
                      <a:pt x="106" y="210"/>
                    </a:lnTo>
                    <a:lnTo>
                      <a:pt x="121" y="218"/>
                    </a:lnTo>
                    <a:lnTo>
                      <a:pt x="137" y="224"/>
                    </a:lnTo>
                    <a:lnTo>
                      <a:pt x="155" y="227"/>
                    </a:lnTo>
                    <a:lnTo>
                      <a:pt x="172" y="229"/>
                    </a:lnTo>
                    <a:lnTo>
                      <a:pt x="172" y="205"/>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12" name="Freeform 475"/>
              <p:cNvSpPr>
                <a:spLocks noChangeArrowheads="1"/>
              </p:cNvSpPr>
              <p:nvPr/>
            </p:nvSpPr>
            <p:spPr bwMode="auto">
              <a:xfrm>
                <a:off x="1221" y="481"/>
                <a:ext cx="8" cy="11"/>
              </a:xfrm>
              <a:custGeom>
                <a:avLst/>
                <a:gdLst/>
                <a:ahLst/>
                <a:cxnLst>
                  <a:cxn ang="0">
                    <a:pos x="6" y="0"/>
                  </a:cxn>
                  <a:cxn ang="0">
                    <a:pos x="1" y="5"/>
                  </a:cxn>
                  <a:cxn ang="0">
                    <a:pos x="0" y="13"/>
                  </a:cxn>
                  <a:cxn ang="0">
                    <a:pos x="2" y="21"/>
                  </a:cxn>
                  <a:cxn ang="0">
                    <a:pos x="8" y="24"/>
                  </a:cxn>
                  <a:cxn ang="0">
                    <a:pos x="6" y="0"/>
                  </a:cxn>
                </a:cxnLst>
                <a:rect l="0" t="0" r="r" b="b"/>
                <a:pathLst>
                  <a:path w="8" h="24">
                    <a:moveTo>
                      <a:pt x="6" y="0"/>
                    </a:moveTo>
                    <a:lnTo>
                      <a:pt x="1" y="5"/>
                    </a:lnTo>
                    <a:lnTo>
                      <a:pt x="0" y="13"/>
                    </a:lnTo>
                    <a:lnTo>
                      <a:pt x="2" y="21"/>
                    </a:lnTo>
                    <a:lnTo>
                      <a:pt x="8" y="24"/>
                    </a:lnTo>
                    <a:lnTo>
                      <a:pt x="6"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13" name="Freeform 476"/>
              <p:cNvSpPr>
                <a:spLocks noChangeArrowheads="1"/>
              </p:cNvSpPr>
              <p:nvPr/>
            </p:nvSpPr>
            <p:spPr bwMode="auto">
              <a:xfrm>
                <a:off x="1227" y="480"/>
                <a:ext cx="169" cy="137"/>
              </a:xfrm>
              <a:custGeom>
                <a:avLst/>
                <a:gdLst/>
                <a:ahLst/>
                <a:cxnLst>
                  <a:cxn ang="0">
                    <a:pos x="165" y="274"/>
                  </a:cxn>
                  <a:cxn ang="0">
                    <a:pos x="169" y="234"/>
                  </a:cxn>
                  <a:cxn ang="0">
                    <a:pos x="169" y="201"/>
                  </a:cxn>
                  <a:cxn ang="0">
                    <a:pos x="166" y="167"/>
                  </a:cxn>
                  <a:cxn ang="0">
                    <a:pos x="159" y="137"/>
                  </a:cxn>
                  <a:cxn ang="0">
                    <a:pos x="151" y="111"/>
                  </a:cxn>
                  <a:cxn ang="0">
                    <a:pos x="140" y="87"/>
                  </a:cxn>
                  <a:cxn ang="0">
                    <a:pos x="129" y="67"/>
                  </a:cxn>
                  <a:cxn ang="0">
                    <a:pos x="114" y="51"/>
                  </a:cxn>
                  <a:cxn ang="0">
                    <a:pos x="99" y="36"/>
                  </a:cxn>
                  <a:cxn ang="0">
                    <a:pos x="84" y="25"/>
                  </a:cxn>
                  <a:cxn ang="0">
                    <a:pos x="67" y="16"/>
                  </a:cxn>
                  <a:cxn ang="0">
                    <a:pos x="53" y="7"/>
                  </a:cxn>
                  <a:cxn ang="0">
                    <a:pos x="37" y="3"/>
                  </a:cxn>
                  <a:cxn ang="0">
                    <a:pos x="23" y="0"/>
                  </a:cxn>
                  <a:cxn ang="0">
                    <a:pos x="11" y="0"/>
                  </a:cxn>
                  <a:cxn ang="0">
                    <a:pos x="0" y="1"/>
                  </a:cxn>
                  <a:cxn ang="0">
                    <a:pos x="2" y="25"/>
                  </a:cxn>
                  <a:cxn ang="0">
                    <a:pos x="11" y="23"/>
                  </a:cxn>
                  <a:cxn ang="0">
                    <a:pos x="23" y="23"/>
                  </a:cxn>
                  <a:cxn ang="0">
                    <a:pos x="35" y="26"/>
                  </a:cxn>
                  <a:cxn ang="0">
                    <a:pos x="49" y="30"/>
                  </a:cxn>
                  <a:cxn ang="0">
                    <a:pos x="63" y="36"/>
                  </a:cxn>
                  <a:cxn ang="0">
                    <a:pos x="77" y="45"/>
                  </a:cxn>
                  <a:cxn ang="0">
                    <a:pos x="91" y="57"/>
                  </a:cxn>
                  <a:cxn ang="0">
                    <a:pos x="106" y="68"/>
                  </a:cxn>
                  <a:cxn ang="0">
                    <a:pos x="117" y="84"/>
                  </a:cxn>
                  <a:cxn ang="0">
                    <a:pos x="128" y="102"/>
                  </a:cxn>
                  <a:cxn ang="0">
                    <a:pos x="137" y="122"/>
                  </a:cxn>
                  <a:cxn ang="0">
                    <a:pos x="145" y="145"/>
                  </a:cxn>
                  <a:cxn ang="0">
                    <a:pos x="150" y="170"/>
                  </a:cxn>
                  <a:cxn ang="0">
                    <a:pos x="153" y="201"/>
                  </a:cxn>
                  <a:cxn ang="0">
                    <a:pos x="153" y="234"/>
                  </a:cxn>
                  <a:cxn ang="0">
                    <a:pos x="149" y="271"/>
                  </a:cxn>
                  <a:cxn ang="0">
                    <a:pos x="165" y="274"/>
                  </a:cxn>
                </a:cxnLst>
                <a:rect l="0" t="0" r="r" b="b"/>
                <a:pathLst>
                  <a:path w="169" h="274">
                    <a:moveTo>
                      <a:pt x="165" y="274"/>
                    </a:moveTo>
                    <a:lnTo>
                      <a:pt x="169" y="234"/>
                    </a:lnTo>
                    <a:lnTo>
                      <a:pt x="169" y="201"/>
                    </a:lnTo>
                    <a:lnTo>
                      <a:pt x="166" y="167"/>
                    </a:lnTo>
                    <a:lnTo>
                      <a:pt x="159" y="137"/>
                    </a:lnTo>
                    <a:lnTo>
                      <a:pt x="151" y="111"/>
                    </a:lnTo>
                    <a:lnTo>
                      <a:pt x="140" y="87"/>
                    </a:lnTo>
                    <a:lnTo>
                      <a:pt x="129" y="67"/>
                    </a:lnTo>
                    <a:lnTo>
                      <a:pt x="114" y="51"/>
                    </a:lnTo>
                    <a:lnTo>
                      <a:pt x="99" y="36"/>
                    </a:lnTo>
                    <a:lnTo>
                      <a:pt x="84" y="25"/>
                    </a:lnTo>
                    <a:lnTo>
                      <a:pt x="67" y="16"/>
                    </a:lnTo>
                    <a:lnTo>
                      <a:pt x="53" y="7"/>
                    </a:lnTo>
                    <a:lnTo>
                      <a:pt x="37" y="3"/>
                    </a:lnTo>
                    <a:lnTo>
                      <a:pt x="23" y="0"/>
                    </a:lnTo>
                    <a:lnTo>
                      <a:pt x="11" y="0"/>
                    </a:lnTo>
                    <a:lnTo>
                      <a:pt x="0" y="1"/>
                    </a:lnTo>
                    <a:lnTo>
                      <a:pt x="2" y="25"/>
                    </a:lnTo>
                    <a:lnTo>
                      <a:pt x="11" y="23"/>
                    </a:lnTo>
                    <a:lnTo>
                      <a:pt x="23" y="23"/>
                    </a:lnTo>
                    <a:lnTo>
                      <a:pt x="35" y="26"/>
                    </a:lnTo>
                    <a:lnTo>
                      <a:pt x="49" y="30"/>
                    </a:lnTo>
                    <a:lnTo>
                      <a:pt x="63" y="36"/>
                    </a:lnTo>
                    <a:lnTo>
                      <a:pt x="77" y="45"/>
                    </a:lnTo>
                    <a:lnTo>
                      <a:pt x="91" y="57"/>
                    </a:lnTo>
                    <a:lnTo>
                      <a:pt x="106" y="68"/>
                    </a:lnTo>
                    <a:lnTo>
                      <a:pt x="117" y="84"/>
                    </a:lnTo>
                    <a:lnTo>
                      <a:pt x="128" y="102"/>
                    </a:lnTo>
                    <a:lnTo>
                      <a:pt x="137" y="122"/>
                    </a:lnTo>
                    <a:lnTo>
                      <a:pt x="145" y="145"/>
                    </a:lnTo>
                    <a:lnTo>
                      <a:pt x="150" y="170"/>
                    </a:lnTo>
                    <a:lnTo>
                      <a:pt x="153" y="201"/>
                    </a:lnTo>
                    <a:lnTo>
                      <a:pt x="153" y="234"/>
                    </a:lnTo>
                    <a:lnTo>
                      <a:pt x="149" y="271"/>
                    </a:lnTo>
                    <a:lnTo>
                      <a:pt x="165" y="27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14" name="Freeform 477"/>
              <p:cNvSpPr>
                <a:spLocks noChangeArrowheads="1"/>
              </p:cNvSpPr>
              <p:nvPr/>
            </p:nvSpPr>
            <p:spPr bwMode="auto">
              <a:xfrm>
                <a:off x="1376" y="615"/>
                <a:ext cx="16" cy="6"/>
              </a:xfrm>
              <a:custGeom>
                <a:avLst/>
                <a:gdLst/>
                <a:ahLst/>
                <a:cxnLst>
                  <a:cxn ang="0">
                    <a:pos x="0" y="0"/>
                  </a:cxn>
                  <a:cxn ang="0">
                    <a:pos x="2" y="8"/>
                  </a:cxn>
                  <a:cxn ang="0">
                    <a:pos x="7" y="11"/>
                  </a:cxn>
                  <a:cxn ang="0">
                    <a:pos x="13" y="10"/>
                  </a:cxn>
                  <a:cxn ang="0">
                    <a:pos x="16" y="3"/>
                  </a:cxn>
                  <a:cxn ang="0">
                    <a:pos x="0" y="0"/>
                  </a:cxn>
                </a:cxnLst>
                <a:rect l="0" t="0" r="r" b="b"/>
                <a:pathLst>
                  <a:path w="16" h="11">
                    <a:moveTo>
                      <a:pt x="0" y="0"/>
                    </a:moveTo>
                    <a:lnTo>
                      <a:pt x="2" y="8"/>
                    </a:lnTo>
                    <a:lnTo>
                      <a:pt x="7" y="11"/>
                    </a:lnTo>
                    <a:lnTo>
                      <a:pt x="13" y="10"/>
                    </a:lnTo>
                    <a:lnTo>
                      <a:pt x="16" y="3"/>
                    </a:lnTo>
                    <a:lnTo>
                      <a:pt x="0"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15" name="Freeform 478"/>
              <p:cNvSpPr>
                <a:spLocks noChangeArrowheads="1"/>
              </p:cNvSpPr>
              <p:nvPr/>
            </p:nvSpPr>
            <p:spPr bwMode="auto">
              <a:xfrm>
                <a:off x="1120" y="544"/>
                <a:ext cx="193" cy="128"/>
              </a:xfrm>
              <a:custGeom>
                <a:avLst/>
                <a:gdLst/>
                <a:ahLst/>
                <a:cxnLst>
                  <a:cxn ang="0">
                    <a:pos x="97" y="256"/>
                  </a:cxn>
                  <a:cxn ang="0">
                    <a:pos x="116" y="253"/>
                  </a:cxn>
                  <a:cxn ang="0">
                    <a:pos x="134" y="246"/>
                  </a:cxn>
                  <a:cxn ang="0">
                    <a:pos x="150" y="234"/>
                  </a:cxn>
                  <a:cxn ang="0">
                    <a:pos x="164" y="218"/>
                  </a:cxn>
                  <a:cxn ang="0">
                    <a:pos x="176" y="199"/>
                  </a:cxn>
                  <a:cxn ang="0">
                    <a:pos x="184" y="178"/>
                  </a:cxn>
                  <a:cxn ang="0">
                    <a:pos x="191" y="154"/>
                  </a:cxn>
                  <a:cxn ang="0">
                    <a:pos x="193" y="128"/>
                  </a:cxn>
                  <a:cxn ang="0">
                    <a:pos x="191" y="102"/>
                  </a:cxn>
                  <a:cxn ang="0">
                    <a:pos x="184" y="79"/>
                  </a:cxn>
                  <a:cxn ang="0">
                    <a:pos x="176" y="57"/>
                  </a:cxn>
                  <a:cxn ang="0">
                    <a:pos x="164" y="38"/>
                  </a:cxn>
                  <a:cxn ang="0">
                    <a:pos x="150" y="22"/>
                  </a:cxn>
                  <a:cxn ang="0">
                    <a:pos x="134" y="10"/>
                  </a:cxn>
                  <a:cxn ang="0">
                    <a:pos x="116" y="3"/>
                  </a:cxn>
                  <a:cxn ang="0">
                    <a:pos x="97" y="0"/>
                  </a:cxn>
                  <a:cxn ang="0">
                    <a:pos x="78" y="3"/>
                  </a:cxn>
                  <a:cxn ang="0">
                    <a:pos x="59" y="10"/>
                  </a:cxn>
                  <a:cxn ang="0">
                    <a:pos x="42" y="22"/>
                  </a:cxn>
                  <a:cxn ang="0">
                    <a:pos x="28" y="38"/>
                  </a:cxn>
                  <a:cxn ang="0">
                    <a:pos x="16" y="57"/>
                  </a:cxn>
                  <a:cxn ang="0">
                    <a:pos x="8" y="79"/>
                  </a:cxn>
                  <a:cxn ang="0">
                    <a:pos x="2" y="102"/>
                  </a:cxn>
                  <a:cxn ang="0">
                    <a:pos x="0" y="128"/>
                  </a:cxn>
                  <a:cxn ang="0">
                    <a:pos x="2" y="154"/>
                  </a:cxn>
                  <a:cxn ang="0">
                    <a:pos x="8" y="178"/>
                  </a:cxn>
                  <a:cxn ang="0">
                    <a:pos x="16" y="199"/>
                  </a:cxn>
                  <a:cxn ang="0">
                    <a:pos x="28" y="218"/>
                  </a:cxn>
                  <a:cxn ang="0">
                    <a:pos x="42" y="234"/>
                  </a:cxn>
                  <a:cxn ang="0">
                    <a:pos x="59" y="246"/>
                  </a:cxn>
                  <a:cxn ang="0">
                    <a:pos x="78" y="253"/>
                  </a:cxn>
                  <a:cxn ang="0">
                    <a:pos x="97" y="256"/>
                  </a:cxn>
                </a:cxnLst>
                <a:rect l="0" t="0" r="r" b="b"/>
                <a:pathLst>
                  <a:path w="193" h="256">
                    <a:moveTo>
                      <a:pt x="97" y="256"/>
                    </a:moveTo>
                    <a:lnTo>
                      <a:pt x="116" y="253"/>
                    </a:lnTo>
                    <a:lnTo>
                      <a:pt x="134" y="246"/>
                    </a:lnTo>
                    <a:lnTo>
                      <a:pt x="150" y="234"/>
                    </a:lnTo>
                    <a:lnTo>
                      <a:pt x="164" y="218"/>
                    </a:lnTo>
                    <a:lnTo>
                      <a:pt x="176" y="199"/>
                    </a:lnTo>
                    <a:lnTo>
                      <a:pt x="184" y="178"/>
                    </a:lnTo>
                    <a:lnTo>
                      <a:pt x="191" y="154"/>
                    </a:lnTo>
                    <a:lnTo>
                      <a:pt x="193" y="128"/>
                    </a:lnTo>
                    <a:lnTo>
                      <a:pt x="191" y="102"/>
                    </a:lnTo>
                    <a:lnTo>
                      <a:pt x="184" y="79"/>
                    </a:lnTo>
                    <a:lnTo>
                      <a:pt x="176" y="57"/>
                    </a:lnTo>
                    <a:lnTo>
                      <a:pt x="164" y="38"/>
                    </a:lnTo>
                    <a:lnTo>
                      <a:pt x="150" y="22"/>
                    </a:lnTo>
                    <a:lnTo>
                      <a:pt x="134" y="10"/>
                    </a:lnTo>
                    <a:lnTo>
                      <a:pt x="116" y="3"/>
                    </a:lnTo>
                    <a:lnTo>
                      <a:pt x="97" y="0"/>
                    </a:lnTo>
                    <a:lnTo>
                      <a:pt x="78" y="3"/>
                    </a:lnTo>
                    <a:lnTo>
                      <a:pt x="59" y="10"/>
                    </a:lnTo>
                    <a:lnTo>
                      <a:pt x="42" y="22"/>
                    </a:lnTo>
                    <a:lnTo>
                      <a:pt x="28" y="38"/>
                    </a:lnTo>
                    <a:lnTo>
                      <a:pt x="16" y="57"/>
                    </a:lnTo>
                    <a:lnTo>
                      <a:pt x="8" y="79"/>
                    </a:lnTo>
                    <a:lnTo>
                      <a:pt x="2" y="102"/>
                    </a:lnTo>
                    <a:lnTo>
                      <a:pt x="0" y="128"/>
                    </a:lnTo>
                    <a:lnTo>
                      <a:pt x="2" y="154"/>
                    </a:lnTo>
                    <a:lnTo>
                      <a:pt x="8" y="178"/>
                    </a:lnTo>
                    <a:lnTo>
                      <a:pt x="16" y="199"/>
                    </a:lnTo>
                    <a:lnTo>
                      <a:pt x="28" y="218"/>
                    </a:lnTo>
                    <a:lnTo>
                      <a:pt x="42" y="234"/>
                    </a:lnTo>
                    <a:lnTo>
                      <a:pt x="59" y="246"/>
                    </a:lnTo>
                    <a:lnTo>
                      <a:pt x="78" y="253"/>
                    </a:lnTo>
                    <a:lnTo>
                      <a:pt x="97" y="256"/>
                    </a:lnTo>
                    <a:close/>
                  </a:path>
                </a:pathLst>
              </a:custGeom>
              <a:gradFill rotWithShape="0">
                <a:gsLst>
                  <a:gs pos="0">
                    <a:srgbClr val="E476C8"/>
                  </a:gs>
                  <a:gs pos="100000">
                    <a:srgbClr val="CC0099"/>
                  </a:gs>
                </a:gsLst>
                <a:path path="rect">
                  <a:fillToRect l="50000" t="50000" r="50000" b="50000"/>
                </a:path>
              </a:gra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16" name="Freeform 479"/>
              <p:cNvSpPr>
                <a:spLocks noChangeArrowheads="1"/>
              </p:cNvSpPr>
              <p:nvPr/>
            </p:nvSpPr>
            <p:spPr bwMode="auto">
              <a:xfrm>
                <a:off x="1217" y="608"/>
                <a:ext cx="109" cy="74"/>
              </a:xfrm>
              <a:custGeom>
                <a:avLst/>
                <a:gdLst/>
                <a:ahLst/>
                <a:cxnLst>
                  <a:cxn ang="0">
                    <a:pos x="82" y="0"/>
                  </a:cxn>
                  <a:cxn ang="0">
                    <a:pos x="82" y="0"/>
                  </a:cxn>
                  <a:cxn ang="0">
                    <a:pos x="81" y="23"/>
                  </a:cxn>
                  <a:cxn ang="0">
                    <a:pos x="76" y="42"/>
                  </a:cxn>
                  <a:cxn ang="0">
                    <a:pos x="69" y="61"/>
                  </a:cxn>
                  <a:cxn ang="0">
                    <a:pos x="59" y="77"/>
                  </a:cxn>
                  <a:cxn ang="0">
                    <a:pos x="47" y="92"/>
                  </a:cxn>
                  <a:cxn ang="0">
                    <a:pos x="33" y="101"/>
                  </a:cxn>
                  <a:cxn ang="0">
                    <a:pos x="17" y="108"/>
                  </a:cxn>
                  <a:cxn ang="0">
                    <a:pos x="0" y="109"/>
                  </a:cxn>
                  <a:cxn ang="0">
                    <a:pos x="0" y="147"/>
                  </a:cxn>
                  <a:cxn ang="0">
                    <a:pos x="21" y="143"/>
                  </a:cxn>
                  <a:cxn ang="0">
                    <a:pos x="41" y="136"/>
                  </a:cxn>
                  <a:cxn ang="0">
                    <a:pos x="59" y="121"/>
                  </a:cxn>
                  <a:cxn ang="0">
                    <a:pos x="75" y="104"/>
                  </a:cxn>
                  <a:cxn ang="0">
                    <a:pos x="89" y="82"/>
                  </a:cxn>
                  <a:cxn ang="0">
                    <a:pos x="99" y="57"/>
                  </a:cxn>
                  <a:cxn ang="0">
                    <a:pos x="106" y="29"/>
                  </a:cxn>
                  <a:cxn ang="0">
                    <a:pos x="109" y="0"/>
                  </a:cxn>
                  <a:cxn ang="0">
                    <a:pos x="82" y="0"/>
                  </a:cxn>
                </a:cxnLst>
                <a:rect l="0" t="0" r="r" b="b"/>
                <a:pathLst>
                  <a:path w="109" h="147">
                    <a:moveTo>
                      <a:pt x="82" y="0"/>
                    </a:moveTo>
                    <a:lnTo>
                      <a:pt x="82" y="0"/>
                    </a:lnTo>
                    <a:lnTo>
                      <a:pt x="81" y="23"/>
                    </a:lnTo>
                    <a:lnTo>
                      <a:pt x="76" y="42"/>
                    </a:lnTo>
                    <a:lnTo>
                      <a:pt x="69" y="61"/>
                    </a:lnTo>
                    <a:lnTo>
                      <a:pt x="59" y="77"/>
                    </a:lnTo>
                    <a:lnTo>
                      <a:pt x="47" y="92"/>
                    </a:lnTo>
                    <a:lnTo>
                      <a:pt x="33" y="101"/>
                    </a:lnTo>
                    <a:lnTo>
                      <a:pt x="17" y="108"/>
                    </a:lnTo>
                    <a:lnTo>
                      <a:pt x="0" y="109"/>
                    </a:lnTo>
                    <a:lnTo>
                      <a:pt x="0" y="147"/>
                    </a:lnTo>
                    <a:lnTo>
                      <a:pt x="21" y="143"/>
                    </a:lnTo>
                    <a:lnTo>
                      <a:pt x="41" y="136"/>
                    </a:lnTo>
                    <a:lnTo>
                      <a:pt x="59" y="121"/>
                    </a:lnTo>
                    <a:lnTo>
                      <a:pt x="75" y="104"/>
                    </a:lnTo>
                    <a:lnTo>
                      <a:pt x="89" y="82"/>
                    </a:lnTo>
                    <a:lnTo>
                      <a:pt x="99" y="57"/>
                    </a:lnTo>
                    <a:lnTo>
                      <a:pt x="106" y="29"/>
                    </a:lnTo>
                    <a:lnTo>
                      <a:pt x="109" y="0"/>
                    </a:lnTo>
                    <a:lnTo>
                      <a:pt x="82"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17" name="Freeform 480"/>
              <p:cNvSpPr>
                <a:spLocks noChangeArrowheads="1"/>
              </p:cNvSpPr>
              <p:nvPr/>
            </p:nvSpPr>
            <p:spPr bwMode="auto">
              <a:xfrm>
                <a:off x="1217" y="535"/>
                <a:ext cx="109" cy="73"/>
              </a:xfrm>
              <a:custGeom>
                <a:avLst/>
                <a:gdLst/>
                <a:ahLst/>
                <a:cxnLst>
                  <a:cxn ang="0">
                    <a:pos x="0" y="38"/>
                  </a:cxn>
                  <a:cxn ang="0">
                    <a:pos x="0" y="38"/>
                  </a:cxn>
                  <a:cxn ang="0">
                    <a:pos x="17" y="39"/>
                  </a:cxn>
                  <a:cxn ang="0">
                    <a:pos x="33" y="47"/>
                  </a:cxn>
                  <a:cxn ang="0">
                    <a:pos x="47" y="55"/>
                  </a:cxn>
                  <a:cxn ang="0">
                    <a:pos x="59" y="70"/>
                  </a:cxn>
                  <a:cxn ang="0">
                    <a:pos x="69" y="86"/>
                  </a:cxn>
                  <a:cxn ang="0">
                    <a:pos x="76" y="105"/>
                  </a:cxn>
                  <a:cxn ang="0">
                    <a:pos x="81" y="124"/>
                  </a:cxn>
                  <a:cxn ang="0">
                    <a:pos x="82" y="147"/>
                  </a:cxn>
                  <a:cxn ang="0">
                    <a:pos x="109" y="147"/>
                  </a:cxn>
                  <a:cxn ang="0">
                    <a:pos x="106" y="118"/>
                  </a:cxn>
                  <a:cxn ang="0">
                    <a:pos x="99" y="90"/>
                  </a:cxn>
                  <a:cxn ang="0">
                    <a:pos x="89" y="66"/>
                  </a:cxn>
                  <a:cxn ang="0">
                    <a:pos x="75" y="44"/>
                  </a:cxn>
                  <a:cxn ang="0">
                    <a:pos x="59" y="26"/>
                  </a:cxn>
                  <a:cxn ang="0">
                    <a:pos x="41" y="12"/>
                  </a:cxn>
                  <a:cxn ang="0">
                    <a:pos x="21" y="4"/>
                  </a:cxn>
                  <a:cxn ang="0">
                    <a:pos x="0" y="0"/>
                  </a:cxn>
                  <a:cxn ang="0">
                    <a:pos x="0" y="38"/>
                  </a:cxn>
                </a:cxnLst>
                <a:rect l="0" t="0" r="r" b="b"/>
                <a:pathLst>
                  <a:path w="109" h="147">
                    <a:moveTo>
                      <a:pt x="0" y="38"/>
                    </a:moveTo>
                    <a:lnTo>
                      <a:pt x="0" y="38"/>
                    </a:lnTo>
                    <a:lnTo>
                      <a:pt x="17" y="39"/>
                    </a:lnTo>
                    <a:lnTo>
                      <a:pt x="33" y="47"/>
                    </a:lnTo>
                    <a:lnTo>
                      <a:pt x="47" y="55"/>
                    </a:lnTo>
                    <a:lnTo>
                      <a:pt x="59" y="70"/>
                    </a:lnTo>
                    <a:lnTo>
                      <a:pt x="69" y="86"/>
                    </a:lnTo>
                    <a:lnTo>
                      <a:pt x="76" y="105"/>
                    </a:lnTo>
                    <a:lnTo>
                      <a:pt x="81" y="124"/>
                    </a:lnTo>
                    <a:lnTo>
                      <a:pt x="82" y="147"/>
                    </a:lnTo>
                    <a:lnTo>
                      <a:pt x="109" y="147"/>
                    </a:lnTo>
                    <a:lnTo>
                      <a:pt x="106" y="118"/>
                    </a:lnTo>
                    <a:lnTo>
                      <a:pt x="99" y="90"/>
                    </a:lnTo>
                    <a:lnTo>
                      <a:pt x="89" y="66"/>
                    </a:lnTo>
                    <a:lnTo>
                      <a:pt x="75" y="44"/>
                    </a:lnTo>
                    <a:lnTo>
                      <a:pt x="59" y="26"/>
                    </a:lnTo>
                    <a:lnTo>
                      <a:pt x="41" y="12"/>
                    </a:lnTo>
                    <a:lnTo>
                      <a:pt x="21" y="4"/>
                    </a:lnTo>
                    <a:lnTo>
                      <a:pt x="0" y="0"/>
                    </a:lnTo>
                    <a:lnTo>
                      <a:pt x="0" y="38"/>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18" name="Freeform 481"/>
              <p:cNvSpPr>
                <a:spLocks noChangeArrowheads="1"/>
              </p:cNvSpPr>
              <p:nvPr/>
            </p:nvSpPr>
            <p:spPr bwMode="auto">
              <a:xfrm>
                <a:off x="1107" y="535"/>
                <a:ext cx="110" cy="73"/>
              </a:xfrm>
              <a:custGeom>
                <a:avLst/>
                <a:gdLst/>
                <a:ahLst/>
                <a:cxnLst>
                  <a:cxn ang="0">
                    <a:pos x="26" y="147"/>
                  </a:cxn>
                  <a:cxn ang="0">
                    <a:pos x="26" y="147"/>
                  </a:cxn>
                  <a:cxn ang="0">
                    <a:pos x="27" y="124"/>
                  </a:cxn>
                  <a:cxn ang="0">
                    <a:pos x="32" y="105"/>
                  </a:cxn>
                  <a:cxn ang="0">
                    <a:pos x="39" y="86"/>
                  </a:cxn>
                  <a:cxn ang="0">
                    <a:pos x="49" y="70"/>
                  </a:cxn>
                  <a:cxn ang="0">
                    <a:pos x="61" y="57"/>
                  </a:cxn>
                  <a:cxn ang="0">
                    <a:pos x="76" y="47"/>
                  </a:cxn>
                  <a:cxn ang="0">
                    <a:pos x="93" y="39"/>
                  </a:cxn>
                  <a:cxn ang="0">
                    <a:pos x="110" y="38"/>
                  </a:cxn>
                  <a:cxn ang="0">
                    <a:pos x="110" y="0"/>
                  </a:cxn>
                  <a:cxn ang="0">
                    <a:pos x="89" y="4"/>
                  </a:cxn>
                  <a:cxn ang="0">
                    <a:pos x="68" y="12"/>
                  </a:cxn>
                  <a:cxn ang="0">
                    <a:pos x="49" y="25"/>
                  </a:cxn>
                  <a:cxn ang="0">
                    <a:pos x="33" y="44"/>
                  </a:cxn>
                  <a:cxn ang="0">
                    <a:pos x="19" y="66"/>
                  </a:cxn>
                  <a:cxn ang="0">
                    <a:pos x="10" y="90"/>
                  </a:cxn>
                  <a:cxn ang="0">
                    <a:pos x="3" y="118"/>
                  </a:cxn>
                  <a:cxn ang="0">
                    <a:pos x="0" y="147"/>
                  </a:cxn>
                  <a:cxn ang="0">
                    <a:pos x="26" y="147"/>
                  </a:cxn>
                </a:cxnLst>
                <a:rect l="0" t="0" r="r" b="b"/>
                <a:pathLst>
                  <a:path w="110" h="147">
                    <a:moveTo>
                      <a:pt x="26" y="147"/>
                    </a:moveTo>
                    <a:lnTo>
                      <a:pt x="26" y="147"/>
                    </a:lnTo>
                    <a:lnTo>
                      <a:pt x="27" y="124"/>
                    </a:lnTo>
                    <a:lnTo>
                      <a:pt x="32" y="105"/>
                    </a:lnTo>
                    <a:lnTo>
                      <a:pt x="39" y="86"/>
                    </a:lnTo>
                    <a:lnTo>
                      <a:pt x="49" y="70"/>
                    </a:lnTo>
                    <a:lnTo>
                      <a:pt x="61" y="57"/>
                    </a:lnTo>
                    <a:lnTo>
                      <a:pt x="76" y="47"/>
                    </a:lnTo>
                    <a:lnTo>
                      <a:pt x="93" y="39"/>
                    </a:lnTo>
                    <a:lnTo>
                      <a:pt x="110" y="38"/>
                    </a:lnTo>
                    <a:lnTo>
                      <a:pt x="110" y="0"/>
                    </a:lnTo>
                    <a:lnTo>
                      <a:pt x="89" y="4"/>
                    </a:lnTo>
                    <a:lnTo>
                      <a:pt x="68" y="12"/>
                    </a:lnTo>
                    <a:lnTo>
                      <a:pt x="49" y="25"/>
                    </a:lnTo>
                    <a:lnTo>
                      <a:pt x="33" y="44"/>
                    </a:lnTo>
                    <a:lnTo>
                      <a:pt x="19" y="66"/>
                    </a:lnTo>
                    <a:lnTo>
                      <a:pt x="10" y="90"/>
                    </a:lnTo>
                    <a:lnTo>
                      <a:pt x="3" y="118"/>
                    </a:lnTo>
                    <a:lnTo>
                      <a:pt x="0" y="147"/>
                    </a:lnTo>
                    <a:lnTo>
                      <a:pt x="26" y="147"/>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19" name="Freeform 482"/>
              <p:cNvSpPr>
                <a:spLocks noChangeArrowheads="1"/>
              </p:cNvSpPr>
              <p:nvPr/>
            </p:nvSpPr>
            <p:spPr bwMode="auto">
              <a:xfrm>
                <a:off x="1107" y="608"/>
                <a:ext cx="110" cy="74"/>
              </a:xfrm>
              <a:custGeom>
                <a:avLst/>
                <a:gdLst/>
                <a:ahLst/>
                <a:cxnLst>
                  <a:cxn ang="0">
                    <a:pos x="110" y="109"/>
                  </a:cxn>
                  <a:cxn ang="0">
                    <a:pos x="110" y="109"/>
                  </a:cxn>
                  <a:cxn ang="0">
                    <a:pos x="93" y="108"/>
                  </a:cxn>
                  <a:cxn ang="0">
                    <a:pos x="76" y="101"/>
                  </a:cxn>
                  <a:cxn ang="0">
                    <a:pos x="61" y="90"/>
                  </a:cxn>
                  <a:cxn ang="0">
                    <a:pos x="49" y="77"/>
                  </a:cxn>
                  <a:cxn ang="0">
                    <a:pos x="39" y="61"/>
                  </a:cxn>
                  <a:cxn ang="0">
                    <a:pos x="32" y="42"/>
                  </a:cxn>
                  <a:cxn ang="0">
                    <a:pos x="27" y="23"/>
                  </a:cxn>
                  <a:cxn ang="0">
                    <a:pos x="26" y="0"/>
                  </a:cxn>
                  <a:cxn ang="0">
                    <a:pos x="0" y="0"/>
                  </a:cxn>
                  <a:cxn ang="0">
                    <a:pos x="3" y="29"/>
                  </a:cxn>
                  <a:cxn ang="0">
                    <a:pos x="10" y="57"/>
                  </a:cxn>
                  <a:cxn ang="0">
                    <a:pos x="19" y="82"/>
                  </a:cxn>
                  <a:cxn ang="0">
                    <a:pos x="33" y="104"/>
                  </a:cxn>
                  <a:cxn ang="0">
                    <a:pos x="49" y="122"/>
                  </a:cxn>
                  <a:cxn ang="0">
                    <a:pos x="68" y="136"/>
                  </a:cxn>
                  <a:cxn ang="0">
                    <a:pos x="89" y="143"/>
                  </a:cxn>
                  <a:cxn ang="0">
                    <a:pos x="110" y="147"/>
                  </a:cxn>
                  <a:cxn ang="0">
                    <a:pos x="110" y="109"/>
                  </a:cxn>
                </a:cxnLst>
                <a:rect l="0" t="0" r="r" b="b"/>
                <a:pathLst>
                  <a:path w="110" h="147">
                    <a:moveTo>
                      <a:pt x="110" y="109"/>
                    </a:moveTo>
                    <a:lnTo>
                      <a:pt x="110" y="109"/>
                    </a:lnTo>
                    <a:lnTo>
                      <a:pt x="93" y="108"/>
                    </a:lnTo>
                    <a:lnTo>
                      <a:pt x="76" y="101"/>
                    </a:lnTo>
                    <a:lnTo>
                      <a:pt x="61" y="90"/>
                    </a:lnTo>
                    <a:lnTo>
                      <a:pt x="49" y="77"/>
                    </a:lnTo>
                    <a:lnTo>
                      <a:pt x="39" y="61"/>
                    </a:lnTo>
                    <a:lnTo>
                      <a:pt x="32" y="42"/>
                    </a:lnTo>
                    <a:lnTo>
                      <a:pt x="27" y="23"/>
                    </a:lnTo>
                    <a:lnTo>
                      <a:pt x="26" y="0"/>
                    </a:lnTo>
                    <a:lnTo>
                      <a:pt x="0" y="0"/>
                    </a:lnTo>
                    <a:lnTo>
                      <a:pt x="3" y="29"/>
                    </a:lnTo>
                    <a:lnTo>
                      <a:pt x="10" y="57"/>
                    </a:lnTo>
                    <a:lnTo>
                      <a:pt x="19" y="82"/>
                    </a:lnTo>
                    <a:lnTo>
                      <a:pt x="33" y="104"/>
                    </a:lnTo>
                    <a:lnTo>
                      <a:pt x="49" y="122"/>
                    </a:lnTo>
                    <a:lnTo>
                      <a:pt x="68" y="136"/>
                    </a:lnTo>
                    <a:lnTo>
                      <a:pt x="89" y="143"/>
                    </a:lnTo>
                    <a:lnTo>
                      <a:pt x="110" y="147"/>
                    </a:lnTo>
                    <a:lnTo>
                      <a:pt x="110" y="10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20" name="Freeform 483"/>
              <p:cNvSpPr>
                <a:spLocks noChangeArrowheads="1"/>
              </p:cNvSpPr>
              <p:nvPr/>
            </p:nvSpPr>
            <p:spPr bwMode="auto">
              <a:xfrm>
                <a:off x="825" y="144"/>
                <a:ext cx="153" cy="44"/>
              </a:xfrm>
              <a:custGeom>
                <a:avLst/>
                <a:gdLst/>
                <a:ahLst/>
                <a:cxnLst>
                  <a:cxn ang="0">
                    <a:pos x="3" y="34"/>
                  </a:cxn>
                  <a:cxn ang="0">
                    <a:pos x="1" y="47"/>
                  </a:cxn>
                  <a:cxn ang="0">
                    <a:pos x="0" y="60"/>
                  </a:cxn>
                  <a:cxn ang="0">
                    <a:pos x="2" y="70"/>
                  </a:cxn>
                  <a:cxn ang="0">
                    <a:pos x="6" y="79"/>
                  </a:cxn>
                  <a:cxn ang="0">
                    <a:pos x="13" y="85"/>
                  </a:cxn>
                  <a:cxn ang="0">
                    <a:pos x="23" y="89"/>
                  </a:cxn>
                  <a:cxn ang="0">
                    <a:pos x="35" y="89"/>
                  </a:cxn>
                  <a:cxn ang="0">
                    <a:pos x="51" y="85"/>
                  </a:cxn>
                  <a:cxn ang="0">
                    <a:pos x="56" y="83"/>
                  </a:cxn>
                  <a:cxn ang="0">
                    <a:pos x="62" y="83"/>
                  </a:cxn>
                  <a:cxn ang="0">
                    <a:pos x="67" y="82"/>
                  </a:cxn>
                  <a:cxn ang="0">
                    <a:pos x="73" y="82"/>
                  </a:cxn>
                  <a:cxn ang="0">
                    <a:pos x="79" y="83"/>
                  </a:cxn>
                  <a:cxn ang="0">
                    <a:pos x="85" y="83"/>
                  </a:cxn>
                  <a:cxn ang="0">
                    <a:pos x="90" y="85"/>
                  </a:cxn>
                  <a:cxn ang="0">
                    <a:pos x="96" y="85"/>
                  </a:cxn>
                  <a:cxn ang="0">
                    <a:pos x="98" y="85"/>
                  </a:cxn>
                  <a:cxn ang="0">
                    <a:pos x="101" y="85"/>
                  </a:cxn>
                  <a:cxn ang="0">
                    <a:pos x="103" y="85"/>
                  </a:cxn>
                  <a:cxn ang="0">
                    <a:pos x="105" y="85"/>
                  </a:cxn>
                  <a:cxn ang="0">
                    <a:pos x="113" y="85"/>
                  </a:cxn>
                  <a:cxn ang="0">
                    <a:pos x="122" y="83"/>
                  </a:cxn>
                  <a:cxn ang="0">
                    <a:pos x="132" y="80"/>
                  </a:cxn>
                  <a:cxn ang="0">
                    <a:pos x="143" y="74"/>
                  </a:cxn>
                  <a:cxn ang="0">
                    <a:pos x="150" y="66"/>
                  </a:cxn>
                  <a:cxn ang="0">
                    <a:pos x="153" y="53"/>
                  </a:cxn>
                  <a:cxn ang="0">
                    <a:pos x="152" y="34"/>
                  </a:cxn>
                  <a:cxn ang="0">
                    <a:pos x="144" y="10"/>
                  </a:cxn>
                  <a:cxn ang="0">
                    <a:pos x="144" y="23"/>
                  </a:cxn>
                  <a:cxn ang="0">
                    <a:pos x="142" y="34"/>
                  </a:cxn>
                  <a:cxn ang="0">
                    <a:pos x="139" y="40"/>
                  </a:cxn>
                  <a:cxn ang="0">
                    <a:pos x="133" y="42"/>
                  </a:cxn>
                  <a:cxn ang="0">
                    <a:pos x="128" y="42"/>
                  </a:cxn>
                  <a:cxn ang="0">
                    <a:pos x="124" y="37"/>
                  </a:cxn>
                  <a:cxn ang="0">
                    <a:pos x="120" y="28"/>
                  </a:cxn>
                  <a:cxn ang="0">
                    <a:pos x="117" y="16"/>
                  </a:cxn>
                  <a:cxn ang="0">
                    <a:pos x="115" y="6"/>
                  </a:cxn>
                  <a:cxn ang="0">
                    <a:pos x="111" y="0"/>
                  </a:cxn>
                  <a:cxn ang="0">
                    <a:pos x="107" y="0"/>
                  </a:cxn>
                  <a:cxn ang="0">
                    <a:pos x="103" y="2"/>
                  </a:cxn>
                  <a:cxn ang="0">
                    <a:pos x="102" y="3"/>
                  </a:cxn>
                  <a:cxn ang="0">
                    <a:pos x="101" y="6"/>
                  </a:cxn>
                  <a:cxn ang="0">
                    <a:pos x="101" y="9"/>
                  </a:cxn>
                  <a:cxn ang="0">
                    <a:pos x="102" y="13"/>
                  </a:cxn>
                  <a:cxn ang="0">
                    <a:pos x="104" y="19"/>
                  </a:cxn>
                  <a:cxn ang="0">
                    <a:pos x="103" y="28"/>
                  </a:cxn>
                  <a:cxn ang="0">
                    <a:pos x="101" y="35"/>
                  </a:cxn>
                  <a:cxn ang="0">
                    <a:pos x="96" y="41"/>
                  </a:cxn>
                  <a:cxn ang="0">
                    <a:pos x="90" y="45"/>
                  </a:cxn>
                  <a:cxn ang="0">
                    <a:pos x="82" y="47"/>
                  </a:cxn>
                  <a:cxn ang="0">
                    <a:pos x="72" y="42"/>
                  </a:cxn>
                  <a:cxn ang="0">
                    <a:pos x="60" y="34"/>
                  </a:cxn>
                  <a:cxn ang="0">
                    <a:pos x="55" y="34"/>
                  </a:cxn>
                  <a:cxn ang="0">
                    <a:pos x="49" y="40"/>
                  </a:cxn>
                  <a:cxn ang="0">
                    <a:pos x="41" y="48"/>
                  </a:cxn>
                  <a:cxn ang="0">
                    <a:pos x="32" y="57"/>
                  </a:cxn>
                  <a:cxn ang="0">
                    <a:pos x="24" y="64"/>
                  </a:cxn>
                  <a:cxn ang="0">
                    <a:pos x="15" y="64"/>
                  </a:cxn>
                  <a:cxn ang="0">
                    <a:pos x="8" y="54"/>
                  </a:cxn>
                  <a:cxn ang="0">
                    <a:pos x="3" y="34"/>
                  </a:cxn>
                </a:cxnLst>
                <a:rect l="0" t="0" r="r" b="b"/>
                <a:pathLst>
                  <a:path w="153" h="89">
                    <a:moveTo>
                      <a:pt x="3" y="34"/>
                    </a:moveTo>
                    <a:lnTo>
                      <a:pt x="1" y="47"/>
                    </a:lnTo>
                    <a:lnTo>
                      <a:pt x="0" y="60"/>
                    </a:lnTo>
                    <a:lnTo>
                      <a:pt x="2" y="70"/>
                    </a:lnTo>
                    <a:lnTo>
                      <a:pt x="6" y="79"/>
                    </a:lnTo>
                    <a:lnTo>
                      <a:pt x="13" y="85"/>
                    </a:lnTo>
                    <a:lnTo>
                      <a:pt x="23" y="89"/>
                    </a:lnTo>
                    <a:lnTo>
                      <a:pt x="35" y="89"/>
                    </a:lnTo>
                    <a:lnTo>
                      <a:pt x="51" y="85"/>
                    </a:lnTo>
                    <a:lnTo>
                      <a:pt x="56" y="83"/>
                    </a:lnTo>
                    <a:lnTo>
                      <a:pt x="62" y="83"/>
                    </a:lnTo>
                    <a:lnTo>
                      <a:pt x="67" y="82"/>
                    </a:lnTo>
                    <a:lnTo>
                      <a:pt x="73" y="82"/>
                    </a:lnTo>
                    <a:lnTo>
                      <a:pt x="79" y="83"/>
                    </a:lnTo>
                    <a:lnTo>
                      <a:pt x="85" y="83"/>
                    </a:lnTo>
                    <a:lnTo>
                      <a:pt x="90" y="85"/>
                    </a:lnTo>
                    <a:lnTo>
                      <a:pt x="96" y="85"/>
                    </a:lnTo>
                    <a:lnTo>
                      <a:pt x="98" y="85"/>
                    </a:lnTo>
                    <a:lnTo>
                      <a:pt x="101" y="85"/>
                    </a:lnTo>
                    <a:lnTo>
                      <a:pt x="103" y="85"/>
                    </a:lnTo>
                    <a:lnTo>
                      <a:pt x="105" y="85"/>
                    </a:lnTo>
                    <a:lnTo>
                      <a:pt x="113" y="85"/>
                    </a:lnTo>
                    <a:lnTo>
                      <a:pt x="122" y="83"/>
                    </a:lnTo>
                    <a:lnTo>
                      <a:pt x="132" y="80"/>
                    </a:lnTo>
                    <a:lnTo>
                      <a:pt x="143" y="74"/>
                    </a:lnTo>
                    <a:lnTo>
                      <a:pt x="150" y="66"/>
                    </a:lnTo>
                    <a:lnTo>
                      <a:pt x="153" y="53"/>
                    </a:lnTo>
                    <a:lnTo>
                      <a:pt x="152" y="34"/>
                    </a:lnTo>
                    <a:lnTo>
                      <a:pt x="144" y="10"/>
                    </a:lnTo>
                    <a:lnTo>
                      <a:pt x="144" y="23"/>
                    </a:lnTo>
                    <a:lnTo>
                      <a:pt x="142" y="34"/>
                    </a:lnTo>
                    <a:lnTo>
                      <a:pt x="139" y="40"/>
                    </a:lnTo>
                    <a:lnTo>
                      <a:pt x="133" y="42"/>
                    </a:lnTo>
                    <a:lnTo>
                      <a:pt x="128" y="42"/>
                    </a:lnTo>
                    <a:lnTo>
                      <a:pt x="124" y="37"/>
                    </a:lnTo>
                    <a:lnTo>
                      <a:pt x="120" y="28"/>
                    </a:lnTo>
                    <a:lnTo>
                      <a:pt x="117" y="16"/>
                    </a:lnTo>
                    <a:lnTo>
                      <a:pt x="115" y="6"/>
                    </a:lnTo>
                    <a:lnTo>
                      <a:pt x="111" y="0"/>
                    </a:lnTo>
                    <a:lnTo>
                      <a:pt x="107" y="0"/>
                    </a:lnTo>
                    <a:lnTo>
                      <a:pt x="103" y="2"/>
                    </a:lnTo>
                    <a:lnTo>
                      <a:pt x="102" y="3"/>
                    </a:lnTo>
                    <a:lnTo>
                      <a:pt x="101" y="6"/>
                    </a:lnTo>
                    <a:lnTo>
                      <a:pt x="101" y="9"/>
                    </a:lnTo>
                    <a:lnTo>
                      <a:pt x="102" y="13"/>
                    </a:lnTo>
                    <a:lnTo>
                      <a:pt x="104" y="19"/>
                    </a:lnTo>
                    <a:lnTo>
                      <a:pt x="103" y="28"/>
                    </a:lnTo>
                    <a:lnTo>
                      <a:pt x="101" y="35"/>
                    </a:lnTo>
                    <a:lnTo>
                      <a:pt x="96" y="41"/>
                    </a:lnTo>
                    <a:lnTo>
                      <a:pt x="90" y="45"/>
                    </a:lnTo>
                    <a:lnTo>
                      <a:pt x="82" y="47"/>
                    </a:lnTo>
                    <a:lnTo>
                      <a:pt x="72" y="42"/>
                    </a:lnTo>
                    <a:lnTo>
                      <a:pt x="60" y="34"/>
                    </a:lnTo>
                    <a:lnTo>
                      <a:pt x="55" y="34"/>
                    </a:lnTo>
                    <a:lnTo>
                      <a:pt x="49" y="40"/>
                    </a:lnTo>
                    <a:lnTo>
                      <a:pt x="41" y="48"/>
                    </a:lnTo>
                    <a:lnTo>
                      <a:pt x="32" y="57"/>
                    </a:lnTo>
                    <a:lnTo>
                      <a:pt x="24" y="64"/>
                    </a:lnTo>
                    <a:lnTo>
                      <a:pt x="15" y="64"/>
                    </a:lnTo>
                    <a:lnTo>
                      <a:pt x="8" y="54"/>
                    </a:lnTo>
                    <a:lnTo>
                      <a:pt x="3" y="3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21" name="Freeform 484"/>
              <p:cNvSpPr>
                <a:spLocks noChangeArrowheads="1"/>
              </p:cNvSpPr>
              <p:nvPr/>
            </p:nvSpPr>
            <p:spPr bwMode="auto">
              <a:xfrm>
                <a:off x="755" y="30"/>
                <a:ext cx="200" cy="179"/>
              </a:xfrm>
              <a:custGeom>
                <a:avLst/>
                <a:gdLst/>
                <a:ahLst/>
                <a:cxnLst>
                  <a:cxn ang="0">
                    <a:pos x="45" y="157"/>
                  </a:cxn>
                  <a:cxn ang="0">
                    <a:pos x="45" y="146"/>
                  </a:cxn>
                  <a:cxn ang="0">
                    <a:pos x="48" y="134"/>
                  </a:cxn>
                  <a:cxn ang="0">
                    <a:pos x="52" y="122"/>
                  </a:cxn>
                  <a:cxn ang="0">
                    <a:pos x="59" y="111"/>
                  </a:cxn>
                  <a:cxn ang="0">
                    <a:pos x="67" y="101"/>
                  </a:cxn>
                  <a:cxn ang="0">
                    <a:pos x="76" y="92"/>
                  </a:cxn>
                  <a:cxn ang="0">
                    <a:pos x="87" y="83"/>
                  </a:cxn>
                  <a:cxn ang="0">
                    <a:pos x="100" y="76"/>
                  </a:cxn>
                  <a:cxn ang="0">
                    <a:pos x="112" y="71"/>
                  </a:cxn>
                  <a:cxn ang="0">
                    <a:pos x="125" y="68"/>
                  </a:cxn>
                  <a:cxn ang="0">
                    <a:pos x="138" y="68"/>
                  </a:cxn>
                  <a:cxn ang="0">
                    <a:pos x="151" y="70"/>
                  </a:cxn>
                  <a:cxn ang="0">
                    <a:pos x="164" y="76"/>
                  </a:cxn>
                  <a:cxn ang="0">
                    <a:pos x="177" y="83"/>
                  </a:cxn>
                  <a:cxn ang="0">
                    <a:pos x="189" y="95"/>
                  </a:cxn>
                  <a:cxn ang="0">
                    <a:pos x="200" y="111"/>
                  </a:cxn>
                  <a:cxn ang="0">
                    <a:pos x="193" y="83"/>
                  </a:cxn>
                  <a:cxn ang="0">
                    <a:pos x="181" y="57"/>
                  </a:cxn>
                  <a:cxn ang="0">
                    <a:pos x="165" y="35"/>
                  </a:cxn>
                  <a:cxn ang="0">
                    <a:pos x="147" y="16"/>
                  </a:cxn>
                  <a:cxn ang="0">
                    <a:pos x="126" y="4"/>
                  </a:cxn>
                  <a:cxn ang="0">
                    <a:pos x="103" y="0"/>
                  </a:cxn>
                  <a:cxn ang="0">
                    <a:pos x="78" y="4"/>
                  </a:cxn>
                  <a:cxn ang="0">
                    <a:pos x="54" y="19"/>
                  </a:cxn>
                  <a:cxn ang="0">
                    <a:pos x="33" y="44"/>
                  </a:cxn>
                  <a:cxn ang="0">
                    <a:pos x="18" y="76"/>
                  </a:cxn>
                  <a:cxn ang="0">
                    <a:pos x="8" y="112"/>
                  </a:cxn>
                  <a:cxn ang="0">
                    <a:pos x="2" y="150"/>
                  </a:cxn>
                  <a:cxn ang="0">
                    <a:pos x="0" y="189"/>
                  </a:cxn>
                  <a:cxn ang="0">
                    <a:pos x="1" y="226"/>
                  </a:cxn>
                  <a:cxn ang="0">
                    <a:pos x="5" y="258"/>
                  </a:cxn>
                  <a:cxn ang="0">
                    <a:pos x="9" y="284"/>
                  </a:cxn>
                  <a:cxn ang="0">
                    <a:pos x="9" y="287"/>
                  </a:cxn>
                  <a:cxn ang="0">
                    <a:pos x="10" y="288"/>
                  </a:cxn>
                  <a:cxn ang="0">
                    <a:pos x="10" y="291"/>
                  </a:cxn>
                  <a:cxn ang="0">
                    <a:pos x="11" y="294"/>
                  </a:cxn>
                  <a:cxn ang="0">
                    <a:pos x="17" y="307"/>
                  </a:cxn>
                  <a:cxn ang="0">
                    <a:pos x="25" y="319"/>
                  </a:cxn>
                  <a:cxn ang="0">
                    <a:pos x="34" y="329"/>
                  </a:cxn>
                  <a:cxn ang="0">
                    <a:pos x="44" y="338"/>
                  </a:cxn>
                  <a:cxn ang="0">
                    <a:pos x="55" y="345"/>
                  </a:cxn>
                  <a:cxn ang="0">
                    <a:pos x="66" y="351"/>
                  </a:cxn>
                  <a:cxn ang="0">
                    <a:pos x="77" y="355"/>
                  </a:cxn>
                  <a:cxn ang="0">
                    <a:pos x="88" y="358"/>
                  </a:cxn>
                  <a:cxn ang="0">
                    <a:pos x="78" y="345"/>
                  </a:cxn>
                  <a:cxn ang="0">
                    <a:pos x="69" y="329"/>
                  </a:cxn>
                  <a:cxn ang="0">
                    <a:pos x="62" y="312"/>
                  </a:cxn>
                  <a:cxn ang="0">
                    <a:pos x="56" y="293"/>
                  </a:cxn>
                  <a:cxn ang="0">
                    <a:pos x="51" y="274"/>
                  </a:cxn>
                  <a:cxn ang="0">
                    <a:pos x="48" y="253"/>
                  </a:cxn>
                  <a:cxn ang="0">
                    <a:pos x="46" y="233"/>
                  </a:cxn>
                  <a:cxn ang="0">
                    <a:pos x="45" y="214"/>
                  </a:cxn>
                  <a:cxn ang="0">
                    <a:pos x="41" y="200"/>
                  </a:cxn>
                  <a:cxn ang="0">
                    <a:pos x="40" y="184"/>
                  </a:cxn>
                  <a:cxn ang="0">
                    <a:pos x="42" y="168"/>
                  </a:cxn>
                  <a:cxn ang="0">
                    <a:pos x="45" y="157"/>
                  </a:cxn>
                </a:cxnLst>
                <a:rect l="0" t="0" r="r" b="b"/>
                <a:pathLst>
                  <a:path w="200" h="358">
                    <a:moveTo>
                      <a:pt x="45" y="157"/>
                    </a:moveTo>
                    <a:lnTo>
                      <a:pt x="45" y="146"/>
                    </a:lnTo>
                    <a:lnTo>
                      <a:pt x="48" y="134"/>
                    </a:lnTo>
                    <a:lnTo>
                      <a:pt x="52" y="122"/>
                    </a:lnTo>
                    <a:lnTo>
                      <a:pt x="59" y="111"/>
                    </a:lnTo>
                    <a:lnTo>
                      <a:pt x="67" y="101"/>
                    </a:lnTo>
                    <a:lnTo>
                      <a:pt x="76" y="92"/>
                    </a:lnTo>
                    <a:lnTo>
                      <a:pt x="87" y="83"/>
                    </a:lnTo>
                    <a:lnTo>
                      <a:pt x="100" y="76"/>
                    </a:lnTo>
                    <a:lnTo>
                      <a:pt x="112" y="71"/>
                    </a:lnTo>
                    <a:lnTo>
                      <a:pt x="125" y="68"/>
                    </a:lnTo>
                    <a:lnTo>
                      <a:pt x="138" y="68"/>
                    </a:lnTo>
                    <a:lnTo>
                      <a:pt x="151" y="70"/>
                    </a:lnTo>
                    <a:lnTo>
                      <a:pt x="164" y="76"/>
                    </a:lnTo>
                    <a:lnTo>
                      <a:pt x="177" y="83"/>
                    </a:lnTo>
                    <a:lnTo>
                      <a:pt x="189" y="95"/>
                    </a:lnTo>
                    <a:lnTo>
                      <a:pt x="200" y="111"/>
                    </a:lnTo>
                    <a:lnTo>
                      <a:pt x="193" y="83"/>
                    </a:lnTo>
                    <a:lnTo>
                      <a:pt x="181" y="57"/>
                    </a:lnTo>
                    <a:lnTo>
                      <a:pt x="165" y="35"/>
                    </a:lnTo>
                    <a:lnTo>
                      <a:pt x="147" y="16"/>
                    </a:lnTo>
                    <a:lnTo>
                      <a:pt x="126" y="4"/>
                    </a:lnTo>
                    <a:lnTo>
                      <a:pt x="103" y="0"/>
                    </a:lnTo>
                    <a:lnTo>
                      <a:pt x="78" y="4"/>
                    </a:lnTo>
                    <a:lnTo>
                      <a:pt x="54" y="19"/>
                    </a:lnTo>
                    <a:lnTo>
                      <a:pt x="33" y="44"/>
                    </a:lnTo>
                    <a:lnTo>
                      <a:pt x="18" y="76"/>
                    </a:lnTo>
                    <a:lnTo>
                      <a:pt x="8" y="112"/>
                    </a:lnTo>
                    <a:lnTo>
                      <a:pt x="2" y="150"/>
                    </a:lnTo>
                    <a:lnTo>
                      <a:pt x="0" y="189"/>
                    </a:lnTo>
                    <a:lnTo>
                      <a:pt x="1" y="226"/>
                    </a:lnTo>
                    <a:lnTo>
                      <a:pt x="5" y="258"/>
                    </a:lnTo>
                    <a:lnTo>
                      <a:pt x="9" y="284"/>
                    </a:lnTo>
                    <a:lnTo>
                      <a:pt x="9" y="287"/>
                    </a:lnTo>
                    <a:lnTo>
                      <a:pt x="10" y="288"/>
                    </a:lnTo>
                    <a:lnTo>
                      <a:pt x="10" y="291"/>
                    </a:lnTo>
                    <a:lnTo>
                      <a:pt x="11" y="294"/>
                    </a:lnTo>
                    <a:lnTo>
                      <a:pt x="17" y="307"/>
                    </a:lnTo>
                    <a:lnTo>
                      <a:pt x="25" y="319"/>
                    </a:lnTo>
                    <a:lnTo>
                      <a:pt x="34" y="329"/>
                    </a:lnTo>
                    <a:lnTo>
                      <a:pt x="44" y="338"/>
                    </a:lnTo>
                    <a:lnTo>
                      <a:pt x="55" y="345"/>
                    </a:lnTo>
                    <a:lnTo>
                      <a:pt x="66" y="351"/>
                    </a:lnTo>
                    <a:lnTo>
                      <a:pt x="77" y="355"/>
                    </a:lnTo>
                    <a:lnTo>
                      <a:pt x="88" y="358"/>
                    </a:lnTo>
                    <a:lnTo>
                      <a:pt x="78" y="345"/>
                    </a:lnTo>
                    <a:lnTo>
                      <a:pt x="69" y="329"/>
                    </a:lnTo>
                    <a:lnTo>
                      <a:pt x="62" y="312"/>
                    </a:lnTo>
                    <a:lnTo>
                      <a:pt x="56" y="293"/>
                    </a:lnTo>
                    <a:lnTo>
                      <a:pt x="51" y="274"/>
                    </a:lnTo>
                    <a:lnTo>
                      <a:pt x="48" y="253"/>
                    </a:lnTo>
                    <a:lnTo>
                      <a:pt x="46" y="233"/>
                    </a:lnTo>
                    <a:lnTo>
                      <a:pt x="45" y="214"/>
                    </a:lnTo>
                    <a:lnTo>
                      <a:pt x="41" y="200"/>
                    </a:lnTo>
                    <a:lnTo>
                      <a:pt x="40" y="184"/>
                    </a:lnTo>
                    <a:lnTo>
                      <a:pt x="42" y="168"/>
                    </a:lnTo>
                    <a:lnTo>
                      <a:pt x="45" y="157"/>
                    </a:lnTo>
                    <a:close/>
                  </a:path>
                </a:pathLst>
              </a:custGeom>
              <a:solidFill>
                <a:srgbClr val="3366FF"/>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22" name="Freeform 485"/>
              <p:cNvSpPr>
                <a:spLocks noChangeArrowheads="1"/>
              </p:cNvSpPr>
              <p:nvPr/>
            </p:nvSpPr>
            <p:spPr bwMode="auto">
              <a:xfrm>
                <a:off x="796" y="61"/>
                <a:ext cx="168" cy="48"/>
              </a:xfrm>
              <a:custGeom>
                <a:avLst/>
                <a:gdLst/>
                <a:ahLst/>
                <a:cxnLst>
                  <a:cxn ang="0">
                    <a:pos x="155" y="49"/>
                  </a:cxn>
                  <a:cxn ang="0">
                    <a:pos x="162" y="45"/>
                  </a:cxn>
                  <a:cxn ang="0">
                    <a:pos x="150" y="27"/>
                  </a:cxn>
                  <a:cxn ang="0">
                    <a:pos x="138" y="16"/>
                  </a:cxn>
                  <a:cxn ang="0">
                    <a:pos x="124" y="7"/>
                  </a:cxn>
                  <a:cxn ang="0">
                    <a:pos x="110" y="1"/>
                  </a:cxn>
                  <a:cxn ang="0">
                    <a:pos x="97" y="0"/>
                  </a:cxn>
                  <a:cxn ang="0">
                    <a:pos x="84" y="0"/>
                  </a:cxn>
                  <a:cxn ang="0">
                    <a:pos x="71" y="3"/>
                  </a:cxn>
                  <a:cxn ang="0">
                    <a:pos x="58" y="7"/>
                  </a:cxn>
                  <a:cxn ang="0">
                    <a:pos x="45" y="14"/>
                  </a:cxn>
                  <a:cxn ang="0">
                    <a:pos x="33" y="24"/>
                  </a:cxn>
                  <a:cxn ang="0">
                    <a:pos x="24" y="33"/>
                  </a:cxn>
                  <a:cxn ang="0">
                    <a:pos x="15" y="43"/>
                  </a:cxn>
                  <a:cxn ang="0">
                    <a:pos x="8" y="56"/>
                  </a:cxn>
                  <a:cxn ang="0">
                    <a:pos x="3" y="70"/>
                  </a:cxn>
                  <a:cxn ang="0">
                    <a:pos x="0" y="83"/>
                  </a:cxn>
                  <a:cxn ang="0">
                    <a:pos x="0" y="94"/>
                  </a:cxn>
                  <a:cxn ang="0">
                    <a:pos x="8" y="94"/>
                  </a:cxn>
                  <a:cxn ang="0">
                    <a:pos x="8" y="83"/>
                  </a:cxn>
                  <a:cxn ang="0">
                    <a:pos x="11" y="72"/>
                  </a:cxn>
                  <a:cxn ang="0">
                    <a:pos x="14" y="62"/>
                  </a:cxn>
                  <a:cxn ang="0">
                    <a:pos x="21" y="52"/>
                  </a:cxn>
                  <a:cxn ang="0">
                    <a:pos x="28" y="42"/>
                  </a:cxn>
                  <a:cxn ang="0">
                    <a:pos x="37" y="33"/>
                  </a:cxn>
                  <a:cxn ang="0">
                    <a:pos x="47" y="26"/>
                  </a:cxn>
                  <a:cxn ang="0">
                    <a:pos x="60" y="19"/>
                  </a:cxn>
                  <a:cxn ang="0">
                    <a:pos x="71" y="14"/>
                  </a:cxn>
                  <a:cxn ang="0">
                    <a:pos x="84" y="11"/>
                  </a:cxn>
                  <a:cxn ang="0">
                    <a:pos x="97" y="11"/>
                  </a:cxn>
                  <a:cxn ang="0">
                    <a:pos x="110" y="13"/>
                  </a:cxn>
                  <a:cxn ang="0">
                    <a:pos x="122" y="19"/>
                  </a:cxn>
                  <a:cxn ang="0">
                    <a:pos x="134" y="24"/>
                  </a:cxn>
                  <a:cxn ang="0">
                    <a:pos x="146" y="36"/>
                  </a:cxn>
                  <a:cxn ang="0">
                    <a:pos x="156" y="51"/>
                  </a:cxn>
                  <a:cxn ang="0">
                    <a:pos x="163" y="46"/>
                  </a:cxn>
                  <a:cxn ang="0">
                    <a:pos x="156" y="51"/>
                  </a:cxn>
                  <a:cxn ang="0">
                    <a:pos x="168" y="71"/>
                  </a:cxn>
                  <a:cxn ang="0">
                    <a:pos x="163" y="46"/>
                  </a:cxn>
                  <a:cxn ang="0">
                    <a:pos x="155" y="49"/>
                  </a:cxn>
                </a:cxnLst>
                <a:rect l="0" t="0" r="r" b="b"/>
                <a:pathLst>
                  <a:path w="168" h="94">
                    <a:moveTo>
                      <a:pt x="155" y="49"/>
                    </a:moveTo>
                    <a:lnTo>
                      <a:pt x="162" y="45"/>
                    </a:lnTo>
                    <a:lnTo>
                      <a:pt x="150" y="27"/>
                    </a:lnTo>
                    <a:lnTo>
                      <a:pt x="138" y="16"/>
                    </a:lnTo>
                    <a:lnTo>
                      <a:pt x="124" y="7"/>
                    </a:lnTo>
                    <a:lnTo>
                      <a:pt x="110" y="1"/>
                    </a:lnTo>
                    <a:lnTo>
                      <a:pt x="97" y="0"/>
                    </a:lnTo>
                    <a:lnTo>
                      <a:pt x="84" y="0"/>
                    </a:lnTo>
                    <a:lnTo>
                      <a:pt x="71" y="3"/>
                    </a:lnTo>
                    <a:lnTo>
                      <a:pt x="58" y="7"/>
                    </a:lnTo>
                    <a:lnTo>
                      <a:pt x="45" y="14"/>
                    </a:lnTo>
                    <a:lnTo>
                      <a:pt x="33" y="24"/>
                    </a:lnTo>
                    <a:lnTo>
                      <a:pt x="24" y="33"/>
                    </a:lnTo>
                    <a:lnTo>
                      <a:pt x="15" y="43"/>
                    </a:lnTo>
                    <a:lnTo>
                      <a:pt x="8" y="56"/>
                    </a:lnTo>
                    <a:lnTo>
                      <a:pt x="3" y="70"/>
                    </a:lnTo>
                    <a:lnTo>
                      <a:pt x="0" y="83"/>
                    </a:lnTo>
                    <a:lnTo>
                      <a:pt x="0" y="94"/>
                    </a:lnTo>
                    <a:lnTo>
                      <a:pt x="8" y="94"/>
                    </a:lnTo>
                    <a:lnTo>
                      <a:pt x="8" y="83"/>
                    </a:lnTo>
                    <a:lnTo>
                      <a:pt x="11" y="72"/>
                    </a:lnTo>
                    <a:lnTo>
                      <a:pt x="14" y="62"/>
                    </a:lnTo>
                    <a:lnTo>
                      <a:pt x="21" y="52"/>
                    </a:lnTo>
                    <a:lnTo>
                      <a:pt x="28" y="42"/>
                    </a:lnTo>
                    <a:lnTo>
                      <a:pt x="37" y="33"/>
                    </a:lnTo>
                    <a:lnTo>
                      <a:pt x="47" y="26"/>
                    </a:lnTo>
                    <a:lnTo>
                      <a:pt x="60" y="19"/>
                    </a:lnTo>
                    <a:lnTo>
                      <a:pt x="71" y="14"/>
                    </a:lnTo>
                    <a:lnTo>
                      <a:pt x="84" y="11"/>
                    </a:lnTo>
                    <a:lnTo>
                      <a:pt x="97" y="11"/>
                    </a:lnTo>
                    <a:lnTo>
                      <a:pt x="110" y="13"/>
                    </a:lnTo>
                    <a:lnTo>
                      <a:pt x="122" y="19"/>
                    </a:lnTo>
                    <a:lnTo>
                      <a:pt x="134" y="24"/>
                    </a:lnTo>
                    <a:lnTo>
                      <a:pt x="146" y="36"/>
                    </a:lnTo>
                    <a:lnTo>
                      <a:pt x="156" y="51"/>
                    </a:lnTo>
                    <a:lnTo>
                      <a:pt x="163" y="46"/>
                    </a:lnTo>
                    <a:lnTo>
                      <a:pt x="156" y="51"/>
                    </a:lnTo>
                    <a:lnTo>
                      <a:pt x="168" y="71"/>
                    </a:lnTo>
                    <a:lnTo>
                      <a:pt x="163" y="46"/>
                    </a:lnTo>
                    <a:lnTo>
                      <a:pt x="155" y="4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23" name="Freeform 486"/>
              <p:cNvSpPr>
                <a:spLocks noChangeArrowheads="1"/>
              </p:cNvSpPr>
              <p:nvPr/>
            </p:nvSpPr>
            <p:spPr bwMode="auto">
              <a:xfrm>
                <a:off x="807" y="27"/>
                <a:ext cx="152" cy="59"/>
              </a:xfrm>
              <a:custGeom>
                <a:avLst/>
                <a:gdLst/>
                <a:ahLst/>
                <a:cxnLst>
                  <a:cxn ang="0">
                    <a:pos x="4" y="29"/>
                  </a:cxn>
                  <a:cxn ang="0">
                    <a:pos x="4" y="29"/>
                  </a:cxn>
                  <a:cxn ang="0">
                    <a:pos x="27" y="16"/>
                  </a:cxn>
                  <a:cxn ang="0">
                    <a:pos x="51" y="12"/>
                  </a:cxn>
                  <a:cxn ang="0">
                    <a:pos x="73" y="16"/>
                  </a:cxn>
                  <a:cxn ang="0">
                    <a:pos x="93" y="26"/>
                  </a:cxn>
                  <a:cxn ang="0">
                    <a:pos x="111" y="45"/>
                  </a:cxn>
                  <a:cxn ang="0">
                    <a:pos x="126" y="66"/>
                  </a:cxn>
                  <a:cxn ang="0">
                    <a:pos x="138" y="92"/>
                  </a:cxn>
                  <a:cxn ang="0">
                    <a:pos x="144" y="118"/>
                  </a:cxn>
                  <a:cxn ang="0">
                    <a:pos x="152" y="115"/>
                  </a:cxn>
                  <a:cxn ang="0">
                    <a:pos x="144" y="86"/>
                  </a:cxn>
                  <a:cxn ang="0">
                    <a:pos x="132" y="60"/>
                  </a:cxn>
                  <a:cxn ang="0">
                    <a:pos x="115" y="37"/>
                  </a:cxn>
                  <a:cxn ang="0">
                    <a:pos x="97" y="18"/>
                  </a:cxn>
                  <a:cxn ang="0">
                    <a:pos x="75" y="5"/>
                  </a:cxn>
                  <a:cxn ang="0">
                    <a:pos x="51" y="0"/>
                  </a:cxn>
                  <a:cxn ang="0">
                    <a:pos x="25" y="5"/>
                  </a:cxn>
                  <a:cxn ang="0">
                    <a:pos x="0" y="21"/>
                  </a:cxn>
                  <a:cxn ang="0">
                    <a:pos x="4" y="29"/>
                  </a:cxn>
                </a:cxnLst>
                <a:rect l="0" t="0" r="r" b="b"/>
                <a:pathLst>
                  <a:path w="152" h="118">
                    <a:moveTo>
                      <a:pt x="4" y="29"/>
                    </a:moveTo>
                    <a:lnTo>
                      <a:pt x="4" y="29"/>
                    </a:lnTo>
                    <a:lnTo>
                      <a:pt x="27" y="16"/>
                    </a:lnTo>
                    <a:lnTo>
                      <a:pt x="51" y="12"/>
                    </a:lnTo>
                    <a:lnTo>
                      <a:pt x="73" y="16"/>
                    </a:lnTo>
                    <a:lnTo>
                      <a:pt x="93" y="26"/>
                    </a:lnTo>
                    <a:lnTo>
                      <a:pt x="111" y="45"/>
                    </a:lnTo>
                    <a:lnTo>
                      <a:pt x="126" y="66"/>
                    </a:lnTo>
                    <a:lnTo>
                      <a:pt x="138" y="92"/>
                    </a:lnTo>
                    <a:lnTo>
                      <a:pt x="144" y="118"/>
                    </a:lnTo>
                    <a:lnTo>
                      <a:pt x="152" y="115"/>
                    </a:lnTo>
                    <a:lnTo>
                      <a:pt x="144" y="86"/>
                    </a:lnTo>
                    <a:lnTo>
                      <a:pt x="132" y="60"/>
                    </a:lnTo>
                    <a:lnTo>
                      <a:pt x="115" y="37"/>
                    </a:lnTo>
                    <a:lnTo>
                      <a:pt x="97" y="18"/>
                    </a:lnTo>
                    <a:lnTo>
                      <a:pt x="75" y="5"/>
                    </a:lnTo>
                    <a:lnTo>
                      <a:pt x="51" y="0"/>
                    </a:lnTo>
                    <a:lnTo>
                      <a:pt x="25" y="5"/>
                    </a:lnTo>
                    <a:lnTo>
                      <a:pt x="0" y="21"/>
                    </a:lnTo>
                    <a:lnTo>
                      <a:pt x="4" y="2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24" name="Freeform 487"/>
              <p:cNvSpPr>
                <a:spLocks noChangeArrowheads="1"/>
              </p:cNvSpPr>
              <p:nvPr/>
            </p:nvSpPr>
            <p:spPr bwMode="auto">
              <a:xfrm>
                <a:off x="751" y="37"/>
                <a:ext cx="60" cy="136"/>
              </a:xfrm>
              <a:custGeom>
                <a:avLst/>
                <a:gdLst/>
                <a:ahLst/>
                <a:cxnLst>
                  <a:cxn ang="0">
                    <a:pos x="17" y="269"/>
                  </a:cxn>
                  <a:cxn ang="0">
                    <a:pos x="17" y="268"/>
                  </a:cxn>
                  <a:cxn ang="0">
                    <a:pos x="13" y="243"/>
                  </a:cxn>
                  <a:cxn ang="0">
                    <a:pos x="9" y="211"/>
                  </a:cxn>
                  <a:cxn ang="0">
                    <a:pos x="8" y="174"/>
                  </a:cxn>
                  <a:cxn ang="0">
                    <a:pos x="10" y="135"/>
                  </a:cxn>
                  <a:cxn ang="0">
                    <a:pos x="16" y="99"/>
                  </a:cxn>
                  <a:cxn ang="0">
                    <a:pos x="25" y="64"/>
                  </a:cxn>
                  <a:cxn ang="0">
                    <a:pos x="40" y="33"/>
                  </a:cxn>
                  <a:cxn ang="0">
                    <a:pos x="60" y="8"/>
                  </a:cxn>
                  <a:cxn ang="0">
                    <a:pos x="56" y="0"/>
                  </a:cxn>
                  <a:cxn ang="0">
                    <a:pos x="34" y="24"/>
                  </a:cxn>
                  <a:cxn ang="0">
                    <a:pos x="19" y="58"/>
                  </a:cxn>
                  <a:cxn ang="0">
                    <a:pos x="8" y="96"/>
                  </a:cxn>
                  <a:cxn ang="0">
                    <a:pos x="2" y="135"/>
                  </a:cxn>
                  <a:cxn ang="0">
                    <a:pos x="0" y="174"/>
                  </a:cxn>
                  <a:cxn ang="0">
                    <a:pos x="1" y="211"/>
                  </a:cxn>
                  <a:cxn ang="0">
                    <a:pos x="5" y="243"/>
                  </a:cxn>
                  <a:cxn ang="0">
                    <a:pos x="9" y="270"/>
                  </a:cxn>
                  <a:cxn ang="0">
                    <a:pos x="9" y="269"/>
                  </a:cxn>
                  <a:cxn ang="0">
                    <a:pos x="17" y="269"/>
                  </a:cxn>
                </a:cxnLst>
                <a:rect l="0" t="0" r="r" b="b"/>
                <a:pathLst>
                  <a:path w="60" h="270">
                    <a:moveTo>
                      <a:pt x="17" y="269"/>
                    </a:moveTo>
                    <a:lnTo>
                      <a:pt x="17" y="268"/>
                    </a:lnTo>
                    <a:lnTo>
                      <a:pt x="13" y="243"/>
                    </a:lnTo>
                    <a:lnTo>
                      <a:pt x="9" y="211"/>
                    </a:lnTo>
                    <a:lnTo>
                      <a:pt x="8" y="174"/>
                    </a:lnTo>
                    <a:lnTo>
                      <a:pt x="10" y="135"/>
                    </a:lnTo>
                    <a:lnTo>
                      <a:pt x="16" y="99"/>
                    </a:lnTo>
                    <a:lnTo>
                      <a:pt x="25" y="64"/>
                    </a:lnTo>
                    <a:lnTo>
                      <a:pt x="40" y="33"/>
                    </a:lnTo>
                    <a:lnTo>
                      <a:pt x="60" y="8"/>
                    </a:lnTo>
                    <a:lnTo>
                      <a:pt x="56" y="0"/>
                    </a:lnTo>
                    <a:lnTo>
                      <a:pt x="34" y="24"/>
                    </a:lnTo>
                    <a:lnTo>
                      <a:pt x="19" y="58"/>
                    </a:lnTo>
                    <a:lnTo>
                      <a:pt x="8" y="96"/>
                    </a:lnTo>
                    <a:lnTo>
                      <a:pt x="2" y="135"/>
                    </a:lnTo>
                    <a:lnTo>
                      <a:pt x="0" y="174"/>
                    </a:lnTo>
                    <a:lnTo>
                      <a:pt x="1" y="211"/>
                    </a:lnTo>
                    <a:lnTo>
                      <a:pt x="5" y="243"/>
                    </a:lnTo>
                    <a:lnTo>
                      <a:pt x="9" y="270"/>
                    </a:lnTo>
                    <a:lnTo>
                      <a:pt x="9" y="269"/>
                    </a:lnTo>
                    <a:lnTo>
                      <a:pt x="17" y="26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25" name="Freeform 488"/>
              <p:cNvSpPr>
                <a:spLocks noChangeArrowheads="1"/>
              </p:cNvSpPr>
              <p:nvPr/>
            </p:nvSpPr>
            <p:spPr bwMode="auto">
              <a:xfrm>
                <a:off x="760" y="172"/>
                <a:ext cx="10" cy="7"/>
              </a:xfrm>
              <a:custGeom>
                <a:avLst/>
                <a:gdLst/>
                <a:ahLst/>
                <a:cxnLst>
                  <a:cxn ang="0">
                    <a:pos x="9" y="7"/>
                  </a:cxn>
                  <a:cxn ang="0">
                    <a:pos x="10" y="9"/>
                  </a:cxn>
                  <a:cxn ang="0">
                    <a:pos x="9" y="6"/>
                  </a:cxn>
                  <a:cxn ang="0">
                    <a:pos x="9" y="3"/>
                  </a:cxn>
                  <a:cxn ang="0">
                    <a:pos x="8" y="1"/>
                  </a:cxn>
                  <a:cxn ang="0">
                    <a:pos x="8" y="0"/>
                  </a:cxn>
                  <a:cxn ang="0">
                    <a:pos x="0" y="0"/>
                  </a:cxn>
                  <a:cxn ang="0">
                    <a:pos x="0" y="4"/>
                  </a:cxn>
                  <a:cxn ang="0">
                    <a:pos x="1" y="6"/>
                  </a:cxn>
                  <a:cxn ang="0">
                    <a:pos x="1" y="9"/>
                  </a:cxn>
                  <a:cxn ang="0">
                    <a:pos x="2" y="12"/>
                  </a:cxn>
                  <a:cxn ang="0">
                    <a:pos x="3" y="13"/>
                  </a:cxn>
                  <a:cxn ang="0">
                    <a:pos x="9" y="7"/>
                  </a:cxn>
                </a:cxnLst>
                <a:rect l="0" t="0" r="r" b="b"/>
                <a:pathLst>
                  <a:path w="10" h="13">
                    <a:moveTo>
                      <a:pt x="9" y="7"/>
                    </a:moveTo>
                    <a:lnTo>
                      <a:pt x="10" y="9"/>
                    </a:lnTo>
                    <a:lnTo>
                      <a:pt x="9" y="6"/>
                    </a:lnTo>
                    <a:lnTo>
                      <a:pt x="9" y="3"/>
                    </a:lnTo>
                    <a:lnTo>
                      <a:pt x="8" y="1"/>
                    </a:lnTo>
                    <a:lnTo>
                      <a:pt x="8" y="0"/>
                    </a:lnTo>
                    <a:lnTo>
                      <a:pt x="0" y="0"/>
                    </a:lnTo>
                    <a:lnTo>
                      <a:pt x="0" y="4"/>
                    </a:lnTo>
                    <a:lnTo>
                      <a:pt x="1" y="6"/>
                    </a:lnTo>
                    <a:lnTo>
                      <a:pt x="1" y="9"/>
                    </a:lnTo>
                    <a:lnTo>
                      <a:pt x="2" y="12"/>
                    </a:lnTo>
                    <a:lnTo>
                      <a:pt x="3" y="13"/>
                    </a:lnTo>
                    <a:lnTo>
                      <a:pt x="9" y="7"/>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26" name="Freeform 489"/>
              <p:cNvSpPr>
                <a:spLocks noChangeArrowheads="1"/>
              </p:cNvSpPr>
              <p:nvPr/>
            </p:nvSpPr>
            <p:spPr bwMode="auto">
              <a:xfrm>
                <a:off x="763" y="176"/>
                <a:ext cx="97" cy="38"/>
              </a:xfrm>
              <a:custGeom>
                <a:avLst/>
                <a:gdLst/>
                <a:ahLst/>
                <a:cxnLst>
                  <a:cxn ang="0">
                    <a:pos x="78" y="72"/>
                  </a:cxn>
                  <a:cxn ang="0">
                    <a:pos x="80" y="61"/>
                  </a:cxn>
                  <a:cxn ang="0">
                    <a:pos x="69" y="59"/>
                  </a:cxn>
                  <a:cxn ang="0">
                    <a:pos x="59" y="54"/>
                  </a:cxn>
                  <a:cxn ang="0">
                    <a:pos x="48" y="48"/>
                  </a:cxn>
                  <a:cxn ang="0">
                    <a:pos x="38" y="42"/>
                  </a:cxn>
                  <a:cxn ang="0">
                    <a:pos x="28" y="34"/>
                  </a:cxn>
                  <a:cxn ang="0">
                    <a:pos x="19" y="24"/>
                  </a:cxn>
                  <a:cxn ang="0">
                    <a:pos x="12" y="13"/>
                  </a:cxn>
                  <a:cxn ang="0">
                    <a:pos x="6" y="0"/>
                  </a:cxn>
                  <a:cxn ang="0">
                    <a:pos x="0" y="6"/>
                  </a:cxn>
                  <a:cxn ang="0">
                    <a:pos x="6" y="19"/>
                  </a:cxn>
                  <a:cxn ang="0">
                    <a:pos x="15" y="32"/>
                  </a:cxn>
                  <a:cxn ang="0">
                    <a:pos x="24" y="42"/>
                  </a:cxn>
                  <a:cxn ang="0">
                    <a:pos x="34" y="51"/>
                  </a:cxn>
                  <a:cxn ang="0">
                    <a:pos x="46" y="60"/>
                  </a:cxn>
                  <a:cxn ang="0">
                    <a:pos x="57" y="66"/>
                  </a:cxn>
                  <a:cxn ang="0">
                    <a:pos x="69" y="70"/>
                  </a:cxn>
                  <a:cxn ang="0">
                    <a:pos x="80" y="73"/>
                  </a:cxn>
                  <a:cxn ang="0">
                    <a:pos x="82" y="63"/>
                  </a:cxn>
                  <a:cxn ang="0">
                    <a:pos x="80" y="73"/>
                  </a:cxn>
                  <a:cxn ang="0">
                    <a:pos x="97" y="77"/>
                  </a:cxn>
                  <a:cxn ang="0">
                    <a:pos x="82" y="63"/>
                  </a:cxn>
                  <a:cxn ang="0">
                    <a:pos x="78" y="72"/>
                  </a:cxn>
                </a:cxnLst>
                <a:rect l="0" t="0" r="r" b="b"/>
                <a:pathLst>
                  <a:path w="97" h="77">
                    <a:moveTo>
                      <a:pt x="78" y="72"/>
                    </a:moveTo>
                    <a:lnTo>
                      <a:pt x="80" y="61"/>
                    </a:lnTo>
                    <a:lnTo>
                      <a:pt x="69" y="59"/>
                    </a:lnTo>
                    <a:lnTo>
                      <a:pt x="59" y="54"/>
                    </a:lnTo>
                    <a:lnTo>
                      <a:pt x="48" y="48"/>
                    </a:lnTo>
                    <a:lnTo>
                      <a:pt x="38" y="42"/>
                    </a:lnTo>
                    <a:lnTo>
                      <a:pt x="28" y="34"/>
                    </a:lnTo>
                    <a:lnTo>
                      <a:pt x="19" y="24"/>
                    </a:lnTo>
                    <a:lnTo>
                      <a:pt x="12" y="13"/>
                    </a:lnTo>
                    <a:lnTo>
                      <a:pt x="6" y="0"/>
                    </a:lnTo>
                    <a:lnTo>
                      <a:pt x="0" y="6"/>
                    </a:lnTo>
                    <a:lnTo>
                      <a:pt x="6" y="19"/>
                    </a:lnTo>
                    <a:lnTo>
                      <a:pt x="15" y="32"/>
                    </a:lnTo>
                    <a:lnTo>
                      <a:pt x="24" y="42"/>
                    </a:lnTo>
                    <a:lnTo>
                      <a:pt x="34" y="51"/>
                    </a:lnTo>
                    <a:lnTo>
                      <a:pt x="46" y="60"/>
                    </a:lnTo>
                    <a:lnTo>
                      <a:pt x="57" y="66"/>
                    </a:lnTo>
                    <a:lnTo>
                      <a:pt x="69" y="70"/>
                    </a:lnTo>
                    <a:lnTo>
                      <a:pt x="80" y="73"/>
                    </a:lnTo>
                    <a:lnTo>
                      <a:pt x="82" y="63"/>
                    </a:lnTo>
                    <a:lnTo>
                      <a:pt x="80" y="73"/>
                    </a:lnTo>
                    <a:lnTo>
                      <a:pt x="97" y="77"/>
                    </a:lnTo>
                    <a:lnTo>
                      <a:pt x="82" y="63"/>
                    </a:lnTo>
                    <a:lnTo>
                      <a:pt x="78" y="7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27" name="Freeform 490"/>
              <p:cNvSpPr>
                <a:spLocks noChangeArrowheads="1"/>
              </p:cNvSpPr>
              <p:nvPr/>
            </p:nvSpPr>
            <p:spPr bwMode="auto">
              <a:xfrm>
                <a:off x="796" y="136"/>
                <a:ext cx="49" cy="75"/>
              </a:xfrm>
              <a:custGeom>
                <a:avLst/>
                <a:gdLst/>
                <a:ahLst/>
                <a:cxnLst>
                  <a:cxn ang="0">
                    <a:pos x="1" y="6"/>
                  </a:cxn>
                  <a:cxn ang="0">
                    <a:pos x="0" y="3"/>
                  </a:cxn>
                  <a:cxn ang="0">
                    <a:pos x="1" y="22"/>
                  </a:cxn>
                  <a:cxn ang="0">
                    <a:pos x="3" y="42"/>
                  </a:cxn>
                  <a:cxn ang="0">
                    <a:pos x="6" y="64"/>
                  </a:cxn>
                  <a:cxn ang="0">
                    <a:pos x="11" y="83"/>
                  </a:cxn>
                  <a:cxn ang="0">
                    <a:pos x="18" y="104"/>
                  </a:cxn>
                  <a:cxn ang="0">
                    <a:pos x="25" y="121"/>
                  </a:cxn>
                  <a:cxn ang="0">
                    <a:pos x="34" y="139"/>
                  </a:cxn>
                  <a:cxn ang="0">
                    <a:pos x="45" y="152"/>
                  </a:cxn>
                  <a:cxn ang="0">
                    <a:pos x="49" y="143"/>
                  </a:cxn>
                  <a:cxn ang="0">
                    <a:pos x="40" y="130"/>
                  </a:cxn>
                  <a:cxn ang="0">
                    <a:pos x="31" y="115"/>
                  </a:cxn>
                  <a:cxn ang="0">
                    <a:pos x="24" y="98"/>
                  </a:cxn>
                  <a:cxn ang="0">
                    <a:pos x="19" y="80"/>
                  </a:cxn>
                  <a:cxn ang="0">
                    <a:pos x="14" y="61"/>
                  </a:cxn>
                  <a:cxn ang="0">
                    <a:pos x="11" y="42"/>
                  </a:cxn>
                  <a:cxn ang="0">
                    <a:pos x="9" y="22"/>
                  </a:cxn>
                  <a:cxn ang="0">
                    <a:pos x="8" y="3"/>
                  </a:cxn>
                  <a:cxn ang="0">
                    <a:pos x="7" y="0"/>
                  </a:cxn>
                  <a:cxn ang="0">
                    <a:pos x="8" y="3"/>
                  </a:cxn>
                  <a:cxn ang="0">
                    <a:pos x="8" y="2"/>
                  </a:cxn>
                  <a:cxn ang="0">
                    <a:pos x="7" y="0"/>
                  </a:cxn>
                  <a:cxn ang="0">
                    <a:pos x="1" y="6"/>
                  </a:cxn>
                </a:cxnLst>
                <a:rect l="0" t="0" r="r" b="b"/>
                <a:pathLst>
                  <a:path w="49" h="152">
                    <a:moveTo>
                      <a:pt x="1" y="6"/>
                    </a:moveTo>
                    <a:lnTo>
                      <a:pt x="0" y="3"/>
                    </a:lnTo>
                    <a:lnTo>
                      <a:pt x="1" y="22"/>
                    </a:lnTo>
                    <a:lnTo>
                      <a:pt x="3" y="42"/>
                    </a:lnTo>
                    <a:lnTo>
                      <a:pt x="6" y="64"/>
                    </a:lnTo>
                    <a:lnTo>
                      <a:pt x="11" y="83"/>
                    </a:lnTo>
                    <a:lnTo>
                      <a:pt x="18" y="104"/>
                    </a:lnTo>
                    <a:lnTo>
                      <a:pt x="25" y="121"/>
                    </a:lnTo>
                    <a:lnTo>
                      <a:pt x="34" y="139"/>
                    </a:lnTo>
                    <a:lnTo>
                      <a:pt x="45" y="152"/>
                    </a:lnTo>
                    <a:lnTo>
                      <a:pt x="49" y="143"/>
                    </a:lnTo>
                    <a:lnTo>
                      <a:pt x="40" y="130"/>
                    </a:lnTo>
                    <a:lnTo>
                      <a:pt x="31" y="115"/>
                    </a:lnTo>
                    <a:lnTo>
                      <a:pt x="24" y="98"/>
                    </a:lnTo>
                    <a:lnTo>
                      <a:pt x="19" y="80"/>
                    </a:lnTo>
                    <a:lnTo>
                      <a:pt x="14" y="61"/>
                    </a:lnTo>
                    <a:lnTo>
                      <a:pt x="11" y="42"/>
                    </a:lnTo>
                    <a:lnTo>
                      <a:pt x="9" y="22"/>
                    </a:lnTo>
                    <a:lnTo>
                      <a:pt x="8" y="3"/>
                    </a:lnTo>
                    <a:lnTo>
                      <a:pt x="7" y="0"/>
                    </a:lnTo>
                    <a:lnTo>
                      <a:pt x="8" y="3"/>
                    </a:lnTo>
                    <a:lnTo>
                      <a:pt x="8" y="2"/>
                    </a:lnTo>
                    <a:lnTo>
                      <a:pt x="7" y="0"/>
                    </a:lnTo>
                    <a:lnTo>
                      <a:pt x="1" y="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28" name="Freeform 491"/>
              <p:cNvSpPr>
                <a:spLocks noChangeArrowheads="1"/>
              </p:cNvSpPr>
              <p:nvPr/>
            </p:nvSpPr>
            <p:spPr bwMode="auto">
              <a:xfrm>
                <a:off x="791" y="107"/>
                <a:ext cx="13" cy="32"/>
              </a:xfrm>
              <a:custGeom>
                <a:avLst/>
                <a:gdLst/>
                <a:ahLst/>
                <a:cxnLst>
                  <a:cxn ang="0">
                    <a:pos x="5" y="3"/>
                  </a:cxn>
                  <a:cxn ang="0">
                    <a:pos x="6" y="0"/>
                  </a:cxn>
                  <a:cxn ang="0">
                    <a:pos x="2" y="12"/>
                  </a:cxn>
                  <a:cxn ang="0">
                    <a:pos x="0" y="30"/>
                  </a:cxn>
                  <a:cxn ang="0">
                    <a:pos x="1" y="47"/>
                  </a:cxn>
                  <a:cxn ang="0">
                    <a:pos x="6" y="63"/>
                  </a:cxn>
                  <a:cxn ang="0">
                    <a:pos x="12" y="57"/>
                  </a:cxn>
                  <a:cxn ang="0">
                    <a:pos x="9" y="44"/>
                  </a:cxn>
                  <a:cxn ang="0">
                    <a:pos x="8" y="30"/>
                  </a:cxn>
                  <a:cxn ang="0">
                    <a:pos x="10" y="15"/>
                  </a:cxn>
                  <a:cxn ang="0">
                    <a:pos x="12" y="6"/>
                  </a:cxn>
                  <a:cxn ang="0">
                    <a:pos x="13" y="3"/>
                  </a:cxn>
                  <a:cxn ang="0">
                    <a:pos x="12" y="6"/>
                  </a:cxn>
                  <a:cxn ang="0">
                    <a:pos x="13" y="5"/>
                  </a:cxn>
                  <a:cxn ang="0">
                    <a:pos x="13" y="3"/>
                  </a:cxn>
                  <a:cxn ang="0">
                    <a:pos x="5" y="3"/>
                  </a:cxn>
                </a:cxnLst>
                <a:rect l="0" t="0" r="r" b="b"/>
                <a:pathLst>
                  <a:path w="13" h="63">
                    <a:moveTo>
                      <a:pt x="5" y="3"/>
                    </a:moveTo>
                    <a:lnTo>
                      <a:pt x="6" y="0"/>
                    </a:lnTo>
                    <a:lnTo>
                      <a:pt x="2" y="12"/>
                    </a:lnTo>
                    <a:lnTo>
                      <a:pt x="0" y="30"/>
                    </a:lnTo>
                    <a:lnTo>
                      <a:pt x="1" y="47"/>
                    </a:lnTo>
                    <a:lnTo>
                      <a:pt x="6" y="63"/>
                    </a:lnTo>
                    <a:lnTo>
                      <a:pt x="12" y="57"/>
                    </a:lnTo>
                    <a:lnTo>
                      <a:pt x="9" y="44"/>
                    </a:lnTo>
                    <a:lnTo>
                      <a:pt x="8" y="30"/>
                    </a:lnTo>
                    <a:lnTo>
                      <a:pt x="10" y="15"/>
                    </a:lnTo>
                    <a:lnTo>
                      <a:pt x="12" y="6"/>
                    </a:lnTo>
                    <a:lnTo>
                      <a:pt x="13" y="3"/>
                    </a:lnTo>
                    <a:lnTo>
                      <a:pt x="12" y="6"/>
                    </a:lnTo>
                    <a:lnTo>
                      <a:pt x="13" y="5"/>
                    </a:lnTo>
                    <a:lnTo>
                      <a:pt x="13" y="3"/>
                    </a:lnTo>
                    <a:lnTo>
                      <a:pt x="5" y="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29" name="Freeform 492"/>
              <p:cNvSpPr>
                <a:spLocks noChangeArrowheads="1"/>
              </p:cNvSpPr>
              <p:nvPr/>
            </p:nvSpPr>
            <p:spPr bwMode="auto">
              <a:xfrm>
                <a:off x="794" y="38"/>
                <a:ext cx="40" cy="50"/>
              </a:xfrm>
              <a:custGeom>
                <a:avLst/>
                <a:gdLst/>
                <a:ahLst/>
                <a:cxnLst>
                  <a:cxn ang="0">
                    <a:pos x="0" y="101"/>
                  </a:cxn>
                  <a:cxn ang="0">
                    <a:pos x="0" y="101"/>
                  </a:cxn>
                  <a:cxn ang="0">
                    <a:pos x="2" y="87"/>
                  </a:cxn>
                  <a:cxn ang="0">
                    <a:pos x="5" y="73"/>
                  </a:cxn>
                  <a:cxn ang="0">
                    <a:pos x="10" y="57"/>
                  </a:cxn>
                  <a:cxn ang="0">
                    <a:pos x="16" y="41"/>
                  </a:cxn>
                  <a:cxn ang="0">
                    <a:pos x="22" y="26"/>
                  </a:cxn>
                  <a:cxn ang="0">
                    <a:pos x="29" y="15"/>
                  </a:cxn>
                  <a:cxn ang="0">
                    <a:pos x="35" y="4"/>
                  </a:cxn>
                  <a:cxn ang="0">
                    <a:pos x="40" y="0"/>
                  </a:cxn>
                </a:cxnLst>
                <a:rect l="0" t="0" r="r" b="b"/>
                <a:pathLst>
                  <a:path w="40" h="101">
                    <a:moveTo>
                      <a:pt x="0" y="101"/>
                    </a:moveTo>
                    <a:lnTo>
                      <a:pt x="0" y="101"/>
                    </a:lnTo>
                    <a:lnTo>
                      <a:pt x="2" y="87"/>
                    </a:lnTo>
                    <a:lnTo>
                      <a:pt x="5" y="73"/>
                    </a:lnTo>
                    <a:lnTo>
                      <a:pt x="10" y="57"/>
                    </a:lnTo>
                    <a:lnTo>
                      <a:pt x="16" y="41"/>
                    </a:lnTo>
                    <a:lnTo>
                      <a:pt x="22" y="26"/>
                    </a:lnTo>
                    <a:lnTo>
                      <a:pt x="29" y="15"/>
                    </a:lnTo>
                    <a:lnTo>
                      <a:pt x="35" y="4"/>
                    </a:lnTo>
                    <a:lnTo>
                      <a:pt x="40" y="0"/>
                    </a:lnTo>
                  </a:path>
                </a:pathLst>
              </a:custGeom>
              <a:noFill/>
              <a:ln w="0">
                <a:solidFill>
                  <a:srgbClr val="000000"/>
                </a:solidFill>
                <a:miter lim="800000"/>
              </a:ln>
            </p:spPr>
            <p:txBody>
              <a:bodyPr/>
              <a:lstStyle/>
              <a:p>
                <a:endParaRPr lang="zh-CN" altLang="en-US">
                  <a:latin typeface="微软雅黑" panose="020B0503020204020204" pitchFamily="34" charset="-122"/>
                  <a:ea typeface="微软雅黑" panose="020B0503020204020204" pitchFamily="34" charset="-122"/>
                </a:endParaRPr>
              </a:p>
            </p:txBody>
          </p:sp>
          <p:sp>
            <p:nvSpPr>
              <p:cNvPr id="230" name="Freeform 493"/>
              <p:cNvSpPr>
                <a:spLocks noChangeArrowheads="1"/>
              </p:cNvSpPr>
              <p:nvPr/>
            </p:nvSpPr>
            <p:spPr bwMode="auto">
              <a:xfrm>
                <a:off x="855" y="34"/>
                <a:ext cx="53" cy="23"/>
              </a:xfrm>
              <a:custGeom>
                <a:avLst/>
                <a:gdLst/>
                <a:ahLst/>
                <a:cxnLst>
                  <a:cxn ang="0">
                    <a:pos x="0" y="0"/>
                  </a:cxn>
                  <a:cxn ang="0">
                    <a:pos x="0" y="0"/>
                  </a:cxn>
                  <a:cxn ang="0">
                    <a:pos x="5" y="2"/>
                  </a:cxn>
                  <a:cxn ang="0">
                    <a:pos x="12" y="6"/>
                  </a:cxn>
                  <a:cxn ang="0">
                    <a:pos x="20" y="12"/>
                  </a:cxn>
                  <a:cxn ang="0">
                    <a:pos x="28" y="18"/>
                  </a:cxn>
                  <a:cxn ang="0">
                    <a:pos x="35" y="25"/>
                  </a:cxn>
                  <a:cxn ang="0">
                    <a:pos x="43" y="32"/>
                  </a:cxn>
                  <a:cxn ang="0">
                    <a:pos x="49" y="40"/>
                  </a:cxn>
                  <a:cxn ang="0">
                    <a:pos x="53" y="47"/>
                  </a:cxn>
                </a:cxnLst>
                <a:rect l="0" t="0" r="r" b="b"/>
                <a:pathLst>
                  <a:path w="53" h="47">
                    <a:moveTo>
                      <a:pt x="0" y="0"/>
                    </a:moveTo>
                    <a:lnTo>
                      <a:pt x="0" y="0"/>
                    </a:lnTo>
                    <a:lnTo>
                      <a:pt x="5" y="2"/>
                    </a:lnTo>
                    <a:lnTo>
                      <a:pt x="12" y="6"/>
                    </a:lnTo>
                    <a:lnTo>
                      <a:pt x="20" y="12"/>
                    </a:lnTo>
                    <a:lnTo>
                      <a:pt x="28" y="18"/>
                    </a:lnTo>
                    <a:lnTo>
                      <a:pt x="35" y="25"/>
                    </a:lnTo>
                    <a:lnTo>
                      <a:pt x="43" y="32"/>
                    </a:lnTo>
                    <a:lnTo>
                      <a:pt x="49" y="40"/>
                    </a:lnTo>
                    <a:lnTo>
                      <a:pt x="53" y="47"/>
                    </a:lnTo>
                  </a:path>
                </a:pathLst>
              </a:custGeom>
              <a:noFill/>
              <a:ln w="0">
                <a:solidFill>
                  <a:srgbClr val="000000"/>
                </a:solidFill>
                <a:miter lim="800000"/>
              </a:ln>
            </p:spPr>
            <p:txBody>
              <a:bodyPr/>
              <a:lstStyle/>
              <a:p>
                <a:endParaRPr lang="zh-CN" altLang="en-US">
                  <a:latin typeface="微软雅黑" panose="020B0503020204020204" pitchFamily="34" charset="-122"/>
                  <a:ea typeface="微软雅黑" panose="020B0503020204020204" pitchFamily="34" charset="-122"/>
                </a:endParaRPr>
              </a:p>
            </p:txBody>
          </p:sp>
          <p:sp>
            <p:nvSpPr>
              <p:cNvPr id="231" name="Freeform 494"/>
              <p:cNvSpPr>
                <a:spLocks noChangeArrowheads="1"/>
              </p:cNvSpPr>
              <p:nvPr/>
            </p:nvSpPr>
            <p:spPr bwMode="auto">
              <a:xfrm>
                <a:off x="841" y="37"/>
                <a:ext cx="22" cy="22"/>
              </a:xfrm>
              <a:custGeom>
                <a:avLst/>
                <a:gdLst/>
                <a:ahLst/>
                <a:cxnLst>
                  <a:cxn ang="0">
                    <a:pos x="0" y="0"/>
                  </a:cxn>
                  <a:cxn ang="0">
                    <a:pos x="0" y="0"/>
                  </a:cxn>
                  <a:cxn ang="0">
                    <a:pos x="7" y="10"/>
                  </a:cxn>
                  <a:cxn ang="0">
                    <a:pos x="14" y="25"/>
                  </a:cxn>
                  <a:cxn ang="0">
                    <a:pos x="19" y="37"/>
                  </a:cxn>
                  <a:cxn ang="0">
                    <a:pos x="22" y="45"/>
                  </a:cxn>
                </a:cxnLst>
                <a:rect l="0" t="0" r="r" b="b"/>
                <a:pathLst>
                  <a:path w="22" h="45">
                    <a:moveTo>
                      <a:pt x="0" y="0"/>
                    </a:moveTo>
                    <a:lnTo>
                      <a:pt x="0" y="0"/>
                    </a:lnTo>
                    <a:lnTo>
                      <a:pt x="7" y="10"/>
                    </a:lnTo>
                    <a:lnTo>
                      <a:pt x="14" y="25"/>
                    </a:lnTo>
                    <a:lnTo>
                      <a:pt x="19" y="37"/>
                    </a:lnTo>
                    <a:lnTo>
                      <a:pt x="22" y="45"/>
                    </a:lnTo>
                  </a:path>
                </a:pathLst>
              </a:custGeom>
              <a:noFill/>
              <a:ln w="0">
                <a:solidFill>
                  <a:srgbClr val="000000"/>
                </a:solidFill>
                <a:miter lim="800000"/>
              </a:ln>
            </p:spPr>
            <p:txBody>
              <a:bodyPr/>
              <a:lstStyle/>
              <a:p>
                <a:endParaRPr lang="zh-CN" altLang="en-US">
                  <a:latin typeface="微软雅黑" panose="020B0503020204020204" pitchFamily="34" charset="-122"/>
                  <a:ea typeface="微软雅黑" panose="020B0503020204020204" pitchFamily="34" charset="-122"/>
                </a:endParaRPr>
              </a:p>
            </p:txBody>
          </p:sp>
          <p:sp>
            <p:nvSpPr>
              <p:cNvPr id="232" name="Freeform 495"/>
              <p:cNvSpPr>
                <a:spLocks noChangeArrowheads="1"/>
              </p:cNvSpPr>
              <p:nvPr/>
            </p:nvSpPr>
            <p:spPr bwMode="auto">
              <a:xfrm>
                <a:off x="795" y="84"/>
                <a:ext cx="176" cy="68"/>
              </a:xfrm>
              <a:custGeom>
                <a:avLst/>
                <a:gdLst/>
                <a:ahLst/>
                <a:cxnLst>
                  <a:cxn ang="0">
                    <a:pos x="5" y="106"/>
                  </a:cxn>
                  <a:cxn ang="0">
                    <a:pos x="11" y="112"/>
                  </a:cxn>
                  <a:cxn ang="0">
                    <a:pos x="18" y="118"/>
                  </a:cxn>
                  <a:cxn ang="0">
                    <a:pos x="26" y="125"/>
                  </a:cxn>
                  <a:cxn ang="0">
                    <a:pos x="34" y="129"/>
                  </a:cxn>
                  <a:cxn ang="0">
                    <a:pos x="42" y="134"/>
                  </a:cxn>
                  <a:cxn ang="0">
                    <a:pos x="50" y="135"/>
                  </a:cxn>
                  <a:cxn ang="0">
                    <a:pos x="59" y="134"/>
                  </a:cxn>
                  <a:cxn ang="0">
                    <a:pos x="66" y="129"/>
                  </a:cxn>
                  <a:cxn ang="0">
                    <a:pos x="78" y="116"/>
                  </a:cxn>
                  <a:cxn ang="0">
                    <a:pos x="86" y="105"/>
                  </a:cxn>
                  <a:cxn ang="0">
                    <a:pos x="91" y="94"/>
                  </a:cxn>
                  <a:cxn ang="0">
                    <a:pos x="94" y="86"/>
                  </a:cxn>
                  <a:cxn ang="0">
                    <a:pos x="97" y="81"/>
                  </a:cxn>
                  <a:cxn ang="0">
                    <a:pos x="100" y="83"/>
                  </a:cxn>
                  <a:cxn ang="0">
                    <a:pos x="104" y="87"/>
                  </a:cxn>
                  <a:cxn ang="0">
                    <a:pos x="109" y="94"/>
                  </a:cxn>
                  <a:cxn ang="0">
                    <a:pos x="112" y="100"/>
                  </a:cxn>
                  <a:cxn ang="0">
                    <a:pos x="118" y="108"/>
                  </a:cxn>
                  <a:cxn ang="0">
                    <a:pos x="125" y="115"/>
                  </a:cxn>
                  <a:cxn ang="0">
                    <a:pos x="133" y="121"/>
                  </a:cxn>
                  <a:cxn ang="0">
                    <a:pos x="140" y="124"/>
                  </a:cxn>
                  <a:cxn ang="0">
                    <a:pos x="148" y="122"/>
                  </a:cxn>
                  <a:cxn ang="0">
                    <a:pos x="155" y="118"/>
                  </a:cxn>
                  <a:cxn ang="0">
                    <a:pos x="162" y="109"/>
                  </a:cxn>
                  <a:cxn ang="0">
                    <a:pos x="173" y="81"/>
                  </a:cxn>
                  <a:cxn ang="0">
                    <a:pos x="176" y="49"/>
                  </a:cxn>
                  <a:cxn ang="0">
                    <a:pos x="173" y="22"/>
                  </a:cxn>
                  <a:cxn ang="0">
                    <a:pos x="160" y="3"/>
                  </a:cxn>
                  <a:cxn ang="0">
                    <a:pos x="158" y="1"/>
                  </a:cxn>
                  <a:cxn ang="0">
                    <a:pos x="155" y="1"/>
                  </a:cxn>
                  <a:cxn ang="0">
                    <a:pos x="152" y="0"/>
                  </a:cxn>
                  <a:cxn ang="0">
                    <a:pos x="150" y="0"/>
                  </a:cxn>
                  <a:cxn ang="0">
                    <a:pos x="139" y="0"/>
                  </a:cxn>
                  <a:cxn ang="0">
                    <a:pos x="130" y="1"/>
                  </a:cxn>
                  <a:cxn ang="0">
                    <a:pos x="123" y="3"/>
                  </a:cxn>
                  <a:cxn ang="0">
                    <a:pos x="117" y="4"/>
                  </a:cxn>
                  <a:cxn ang="0">
                    <a:pos x="113" y="7"/>
                  </a:cxn>
                  <a:cxn ang="0">
                    <a:pos x="110" y="10"/>
                  </a:cxn>
                  <a:cxn ang="0">
                    <a:pos x="107" y="13"/>
                  </a:cxn>
                  <a:cxn ang="0">
                    <a:pos x="105" y="17"/>
                  </a:cxn>
                  <a:cxn ang="0">
                    <a:pos x="102" y="20"/>
                  </a:cxn>
                  <a:cxn ang="0">
                    <a:pos x="98" y="22"/>
                  </a:cxn>
                  <a:cxn ang="0">
                    <a:pos x="94" y="22"/>
                  </a:cxn>
                  <a:cxn ang="0">
                    <a:pos x="89" y="19"/>
                  </a:cxn>
                  <a:cxn ang="0">
                    <a:pos x="84" y="17"/>
                  </a:cxn>
                  <a:cxn ang="0">
                    <a:pos x="78" y="14"/>
                  </a:cxn>
                  <a:cxn ang="0">
                    <a:pos x="73" y="11"/>
                  </a:cxn>
                  <a:cxn ang="0">
                    <a:pos x="68" y="9"/>
                  </a:cxn>
                  <a:cxn ang="0">
                    <a:pos x="62" y="7"/>
                  </a:cxn>
                  <a:cxn ang="0">
                    <a:pos x="54" y="7"/>
                  </a:cxn>
                  <a:cxn ang="0">
                    <a:pos x="45" y="9"/>
                  </a:cxn>
                  <a:cxn ang="0">
                    <a:pos x="35" y="11"/>
                  </a:cxn>
                  <a:cxn ang="0">
                    <a:pos x="26" y="17"/>
                  </a:cxn>
                  <a:cxn ang="0">
                    <a:pos x="18" y="25"/>
                  </a:cxn>
                  <a:cxn ang="0">
                    <a:pos x="10" y="36"/>
                  </a:cxn>
                  <a:cxn ang="0">
                    <a:pos x="5" y="49"/>
                  </a:cxn>
                  <a:cxn ang="0">
                    <a:pos x="2" y="60"/>
                  </a:cxn>
                  <a:cxn ang="0">
                    <a:pos x="0" y="76"/>
                  </a:cxn>
                  <a:cxn ang="0">
                    <a:pos x="1" y="92"/>
                  </a:cxn>
                  <a:cxn ang="0">
                    <a:pos x="5" y="106"/>
                  </a:cxn>
                </a:cxnLst>
                <a:rect l="0" t="0" r="r" b="b"/>
                <a:pathLst>
                  <a:path w="176" h="135">
                    <a:moveTo>
                      <a:pt x="5" y="106"/>
                    </a:moveTo>
                    <a:lnTo>
                      <a:pt x="11" y="112"/>
                    </a:lnTo>
                    <a:lnTo>
                      <a:pt x="18" y="118"/>
                    </a:lnTo>
                    <a:lnTo>
                      <a:pt x="26" y="125"/>
                    </a:lnTo>
                    <a:lnTo>
                      <a:pt x="34" y="129"/>
                    </a:lnTo>
                    <a:lnTo>
                      <a:pt x="42" y="134"/>
                    </a:lnTo>
                    <a:lnTo>
                      <a:pt x="50" y="135"/>
                    </a:lnTo>
                    <a:lnTo>
                      <a:pt x="59" y="134"/>
                    </a:lnTo>
                    <a:lnTo>
                      <a:pt x="66" y="129"/>
                    </a:lnTo>
                    <a:lnTo>
                      <a:pt x="78" y="116"/>
                    </a:lnTo>
                    <a:lnTo>
                      <a:pt x="86" y="105"/>
                    </a:lnTo>
                    <a:lnTo>
                      <a:pt x="91" y="94"/>
                    </a:lnTo>
                    <a:lnTo>
                      <a:pt x="94" y="86"/>
                    </a:lnTo>
                    <a:lnTo>
                      <a:pt x="97" y="81"/>
                    </a:lnTo>
                    <a:lnTo>
                      <a:pt x="100" y="83"/>
                    </a:lnTo>
                    <a:lnTo>
                      <a:pt x="104" y="87"/>
                    </a:lnTo>
                    <a:lnTo>
                      <a:pt x="109" y="94"/>
                    </a:lnTo>
                    <a:lnTo>
                      <a:pt x="112" y="100"/>
                    </a:lnTo>
                    <a:lnTo>
                      <a:pt x="118" y="108"/>
                    </a:lnTo>
                    <a:lnTo>
                      <a:pt x="125" y="115"/>
                    </a:lnTo>
                    <a:lnTo>
                      <a:pt x="133" y="121"/>
                    </a:lnTo>
                    <a:lnTo>
                      <a:pt x="140" y="124"/>
                    </a:lnTo>
                    <a:lnTo>
                      <a:pt x="148" y="122"/>
                    </a:lnTo>
                    <a:lnTo>
                      <a:pt x="155" y="118"/>
                    </a:lnTo>
                    <a:lnTo>
                      <a:pt x="162" y="109"/>
                    </a:lnTo>
                    <a:lnTo>
                      <a:pt x="173" y="81"/>
                    </a:lnTo>
                    <a:lnTo>
                      <a:pt x="176" y="49"/>
                    </a:lnTo>
                    <a:lnTo>
                      <a:pt x="173" y="22"/>
                    </a:lnTo>
                    <a:lnTo>
                      <a:pt x="160" y="3"/>
                    </a:lnTo>
                    <a:lnTo>
                      <a:pt x="158" y="1"/>
                    </a:lnTo>
                    <a:lnTo>
                      <a:pt x="155" y="1"/>
                    </a:lnTo>
                    <a:lnTo>
                      <a:pt x="152" y="0"/>
                    </a:lnTo>
                    <a:lnTo>
                      <a:pt x="150" y="0"/>
                    </a:lnTo>
                    <a:lnTo>
                      <a:pt x="139" y="0"/>
                    </a:lnTo>
                    <a:lnTo>
                      <a:pt x="130" y="1"/>
                    </a:lnTo>
                    <a:lnTo>
                      <a:pt x="123" y="3"/>
                    </a:lnTo>
                    <a:lnTo>
                      <a:pt x="117" y="4"/>
                    </a:lnTo>
                    <a:lnTo>
                      <a:pt x="113" y="7"/>
                    </a:lnTo>
                    <a:lnTo>
                      <a:pt x="110" y="10"/>
                    </a:lnTo>
                    <a:lnTo>
                      <a:pt x="107" y="13"/>
                    </a:lnTo>
                    <a:lnTo>
                      <a:pt x="105" y="17"/>
                    </a:lnTo>
                    <a:lnTo>
                      <a:pt x="102" y="20"/>
                    </a:lnTo>
                    <a:lnTo>
                      <a:pt x="98" y="22"/>
                    </a:lnTo>
                    <a:lnTo>
                      <a:pt x="94" y="22"/>
                    </a:lnTo>
                    <a:lnTo>
                      <a:pt x="89" y="19"/>
                    </a:lnTo>
                    <a:lnTo>
                      <a:pt x="84" y="17"/>
                    </a:lnTo>
                    <a:lnTo>
                      <a:pt x="78" y="14"/>
                    </a:lnTo>
                    <a:lnTo>
                      <a:pt x="73" y="11"/>
                    </a:lnTo>
                    <a:lnTo>
                      <a:pt x="68" y="9"/>
                    </a:lnTo>
                    <a:lnTo>
                      <a:pt x="62" y="7"/>
                    </a:lnTo>
                    <a:lnTo>
                      <a:pt x="54" y="7"/>
                    </a:lnTo>
                    <a:lnTo>
                      <a:pt x="45" y="9"/>
                    </a:lnTo>
                    <a:lnTo>
                      <a:pt x="35" y="11"/>
                    </a:lnTo>
                    <a:lnTo>
                      <a:pt x="26" y="17"/>
                    </a:lnTo>
                    <a:lnTo>
                      <a:pt x="18" y="25"/>
                    </a:lnTo>
                    <a:lnTo>
                      <a:pt x="10" y="36"/>
                    </a:lnTo>
                    <a:lnTo>
                      <a:pt x="5" y="49"/>
                    </a:lnTo>
                    <a:lnTo>
                      <a:pt x="2" y="60"/>
                    </a:lnTo>
                    <a:lnTo>
                      <a:pt x="0" y="76"/>
                    </a:lnTo>
                    <a:lnTo>
                      <a:pt x="1" y="92"/>
                    </a:lnTo>
                    <a:lnTo>
                      <a:pt x="5" y="106"/>
                    </a:lnTo>
                    <a:close/>
                  </a:path>
                </a:pathLst>
              </a:custGeom>
              <a:solidFill>
                <a:srgbClr val="3366FF"/>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33" name="Freeform 496"/>
              <p:cNvSpPr>
                <a:spLocks noChangeArrowheads="1"/>
              </p:cNvSpPr>
              <p:nvPr/>
            </p:nvSpPr>
            <p:spPr bwMode="auto">
              <a:xfrm>
                <a:off x="798" y="135"/>
                <a:ext cx="65" cy="20"/>
              </a:xfrm>
              <a:custGeom>
                <a:avLst/>
                <a:gdLst/>
                <a:ahLst/>
                <a:cxnLst>
                  <a:cxn ang="0">
                    <a:pos x="61" y="23"/>
                  </a:cxn>
                  <a:cxn ang="0">
                    <a:pos x="61" y="23"/>
                  </a:cxn>
                  <a:cxn ang="0">
                    <a:pos x="55" y="26"/>
                  </a:cxn>
                  <a:cxn ang="0">
                    <a:pos x="47" y="27"/>
                  </a:cxn>
                  <a:cxn ang="0">
                    <a:pos x="40" y="26"/>
                  </a:cxn>
                  <a:cxn ang="0">
                    <a:pos x="32" y="22"/>
                  </a:cxn>
                  <a:cxn ang="0">
                    <a:pos x="25" y="17"/>
                  </a:cxn>
                  <a:cxn ang="0">
                    <a:pos x="17" y="11"/>
                  </a:cxn>
                  <a:cxn ang="0">
                    <a:pos x="10" y="6"/>
                  </a:cxn>
                  <a:cxn ang="0">
                    <a:pos x="4" y="0"/>
                  </a:cxn>
                  <a:cxn ang="0">
                    <a:pos x="0" y="8"/>
                  </a:cxn>
                  <a:cxn ang="0">
                    <a:pos x="6" y="14"/>
                  </a:cxn>
                  <a:cxn ang="0">
                    <a:pos x="13" y="20"/>
                  </a:cxn>
                  <a:cxn ang="0">
                    <a:pos x="21" y="29"/>
                  </a:cxn>
                  <a:cxn ang="0">
                    <a:pos x="30" y="33"/>
                  </a:cxn>
                  <a:cxn ang="0">
                    <a:pos x="38" y="38"/>
                  </a:cxn>
                  <a:cxn ang="0">
                    <a:pos x="47" y="39"/>
                  </a:cxn>
                  <a:cxn ang="0">
                    <a:pos x="57" y="38"/>
                  </a:cxn>
                  <a:cxn ang="0">
                    <a:pos x="65" y="32"/>
                  </a:cxn>
                  <a:cxn ang="0">
                    <a:pos x="61" y="23"/>
                  </a:cxn>
                </a:cxnLst>
                <a:rect l="0" t="0" r="r" b="b"/>
                <a:pathLst>
                  <a:path w="65" h="39">
                    <a:moveTo>
                      <a:pt x="61" y="23"/>
                    </a:moveTo>
                    <a:lnTo>
                      <a:pt x="61" y="23"/>
                    </a:lnTo>
                    <a:lnTo>
                      <a:pt x="55" y="26"/>
                    </a:lnTo>
                    <a:lnTo>
                      <a:pt x="47" y="27"/>
                    </a:lnTo>
                    <a:lnTo>
                      <a:pt x="40" y="26"/>
                    </a:lnTo>
                    <a:lnTo>
                      <a:pt x="32" y="22"/>
                    </a:lnTo>
                    <a:lnTo>
                      <a:pt x="25" y="17"/>
                    </a:lnTo>
                    <a:lnTo>
                      <a:pt x="17" y="11"/>
                    </a:lnTo>
                    <a:lnTo>
                      <a:pt x="10" y="6"/>
                    </a:lnTo>
                    <a:lnTo>
                      <a:pt x="4" y="0"/>
                    </a:lnTo>
                    <a:lnTo>
                      <a:pt x="0" y="8"/>
                    </a:lnTo>
                    <a:lnTo>
                      <a:pt x="6" y="14"/>
                    </a:lnTo>
                    <a:lnTo>
                      <a:pt x="13" y="20"/>
                    </a:lnTo>
                    <a:lnTo>
                      <a:pt x="21" y="29"/>
                    </a:lnTo>
                    <a:lnTo>
                      <a:pt x="30" y="33"/>
                    </a:lnTo>
                    <a:lnTo>
                      <a:pt x="38" y="38"/>
                    </a:lnTo>
                    <a:lnTo>
                      <a:pt x="47" y="39"/>
                    </a:lnTo>
                    <a:lnTo>
                      <a:pt x="57" y="38"/>
                    </a:lnTo>
                    <a:lnTo>
                      <a:pt x="65" y="32"/>
                    </a:lnTo>
                    <a:lnTo>
                      <a:pt x="61" y="2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34" name="Freeform 497"/>
              <p:cNvSpPr>
                <a:spLocks noChangeArrowheads="1"/>
              </p:cNvSpPr>
              <p:nvPr/>
            </p:nvSpPr>
            <p:spPr bwMode="auto">
              <a:xfrm>
                <a:off x="859" y="125"/>
                <a:ext cx="33" cy="26"/>
              </a:xfrm>
              <a:custGeom>
                <a:avLst/>
                <a:gdLst/>
                <a:ahLst/>
                <a:cxnLst>
                  <a:cxn ang="0">
                    <a:pos x="27" y="0"/>
                  </a:cxn>
                  <a:cxn ang="0">
                    <a:pos x="27" y="0"/>
                  </a:cxn>
                  <a:cxn ang="0">
                    <a:pos x="24" y="9"/>
                  </a:cxn>
                  <a:cxn ang="0">
                    <a:pos x="19" y="19"/>
                  </a:cxn>
                  <a:cxn ang="0">
                    <a:pos x="12" y="29"/>
                  </a:cxn>
                  <a:cxn ang="0">
                    <a:pos x="0" y="42"/>
                  </a:cxn>
                  <a:cxn ang="0">
                    <a:pos x="4" y="51"/>
                  </a:cxn>
                  <a:cxn ang="0">
                    <a:pos x="16" y="38"/>
                  </a:cxn>
                  <a:cxn ang="0">
                    <a:pos x="25" y="25"/>
                  </a:cxn>
                  <a:cxn ang="0">
                    <a:pos x="30" y="14"/>
                  </a:cxn>
                  <a:cxn ang="0">
                    <a:pos x="33" y="6"/>
                  </a:cxn>
                  <a:cxn ang="0">
                    <a:pos x="27" y="0"/>
                  </a:cxn>
                </a:cxnLst>
                <a:rect l="0" t="0" r="r" b="b"/>
                <a:pathLst>
                  <a:path w="33" h="51">
                    <a:moveTo>
                      <a:pt x="27" y="0"/>
                    </a:moveTo>
                    <a:lnTo>
                      <a:pt x="27" y="0"/>
                    </a:lnTo>
                    <a:lnTo>
                      <a:pt x="24" y="9"/>
                    </a:lnTo>
                    <a:lnTo>
                      <a:pt x="19" y="19"/>
                    </a:lnTo>
                    <a:lnTo>
                      <a:pt x="12" y="29"/>
                    </a:lnTo>
                    <a:lnTo>
                      <a:pt x="0" y="42"/>
                    </a:lnTo>
                    <a:lnTo>
                      <a:pt x="4" y="51"/>
                    </a:lnTo>
                    <a:lnTo>
                      <a:pt x="16" y="38"/>
                    </a:lnTo>
                    <a:lnTo>
                      <a:pt x="25" y="25"/>
                    </a:lnTo>
                    <a:lnTo>
                      <a:pt x="30" y="14"/>
                    </a:lnTo>
                    <a:lnTo>
                      <a:pt x="33" y="6"/>
                    </a:lnTo>
                    <a:lnTo>
                      <a:pt x="27"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35" name="Freeform 498"/>
              <p:cNvSpPr>
                <a:spLocks noChangeArrowheads="1"/>
              </p:cNvSpPr>
              <p:nvPr/>
            </p:nvSpPr>
            <p:spPr bwMode="auto">
              <a:xfrm>
                <a:off x="886" y="122"/>
                <a:ext cx="21" cy="11"/>
              </a:xfrm>
              <a:custGeom>
                <a:avLst/>
                <a:gdLst/>
                <a:ahLst/>
                <a:cxnLst>
                  <a:cxn ang="0">
                    <a:pos x="21" y="16"/>
                  </a:cxn>
                  <a:cxn ang="0">
                    <a:pos x="21" y="16"/>
                  </a:cxn>
                  <a:cxn ang="0">
                    <a:pos x="15" y="7"/>
                  </a:cxn>
                  <a:cxn ang="0">
                    <a:pos x="11" y="2"/>
                  </a:cxn>
                  <a:cxn ang="0">
                    <a:pos x="5" y="0"/>
                  </a:cxn>
                  <a:cxn ang="0">
                    <a:pos x="0" y="7"/>
                  </a:cxn>
                  <a:cxn ang="0">
                    <a:pos x="6" y="13"/>
                  </a:cxn>
                  <a:cxn ang="0">
                    <a:pos x="7" y="11"/>
                  </a:cxn>
                  <a:cxn ang="0">
                    <a:pos x="11" y="16"/>
                  </a:cxn>
                  <a:cxn ang="0">
                    <a:pos x="15" y="21"/>
                  </a:cxn>
                  <a:cxn ang="0">
                    <a:pos x="21" y="16"/>
                  </a:cxn>
                </a:cxnLst>
                <a:rect l="0" t="0" r="r" b="b"/>
                <a:pathLst>
                  <a:path w="21" h="21">
                    <a:moveTo>
                      <a:pt x="21" y="16"/>
                    </a:moveTo>
                    <a:lnTo>
                      <a:pt x="21" y="16"/>
                    </a:lnTo>
                    <a:lnTo>
                      <a:pt x="15" y="7"/>
                    </a:lnTo>
                    <a:lnTo>
                      <a:pt x="11" y="2"/>
                    </a:lnTo>
                    <a:lnTo>
                      <a:pt x="5" y="0"/>
                    </a:lnTo>
                    <a:lnTo>
                      <a:pt x="0" y="7"/>
                    </a:lnTo>
                    <a:lnTo>
                      <a:pt x="6" y="13"/>
                    </a:lnTo>
                    <a:lnTo>
                      <a:pt x="7" y="11"/>
                    </a:lnTo>
                    <a:lnTo>
                      <a:pt x="11" y="16"/>
                    </a:lnTo>
                    <a:lnTo>
                      <a:pt x="15" y="21"/>
                    </a:lnTo>
                    <a:lnTo>
                      <a:pt x="21" y="1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36" name="Freeform 499"/>
              <p:cNvSpPr>
                <a:spLocks noChangeArrowheads="1"/>
              </p:cNvSpPr>
              <p:nvPr/>
            </p:nvSpPr>
            <p:spPr bwMode="auto">
              <a:xfrm>
                <a:off x="901" y="130"/>
                <a:ext cx="28" cy="17"/>
              </a:xfrm>
              <a:custGeom>
                <a:avLst/>
                <a:gdLst/>
                <a:ahLst/>
                <a:cxnLst>
                  <a:cxn ang="0">
                    <a:pos x="28" y="23"/>
                  </a:cxn>
                  <a:cxn ang="0">
                    <a:pos x="28" y="23"/>
                  </a:cxn>
                  <a:cxn ang="0">
                    <a:pos x="21" y="18"/>
                  </a:cxn>
                  <a:cxn ang="0">
                    <a:pos x="14" y="11"/>
                  </a:cxn>
                  <a:cxn ang="0">
                    <a:pos x="9" y="4"/>
                  </a:cxn>
                  <a:cxn ang="0">
                    <a:pos x="6" y="0"/>
                  </a:cxn>
                  <a:cxn ang="0">
                    <a:pos x="0" y="5"/>
                  </a:cxn>
                  <a:cxn ang="0">
                    <a:pos x="3" y="13"/>
                  </a:cxn>
                  <a:cxn ang="0">
                    <a:pos x="10" y="20"/>
                  </a:cxn>
                  <a:cxn ang="0">
                    <a:pos x="17" y="27"/>
                  </a:cxn>
                  <a:cxn ang="0">
                    <a:pos x="26" y="34"/>
                  </a:cxn>
                  <a:cxn ang="0">
                    <a:pos x="28" y="23"/>
                  </a:cxn>
                </a:cxnLst>
                <a:rect l="0" t="0" r="r" b="b"/>
                <a:pathLst>
                  <a:path w="28" h="34">
                    <a:moveTo>
                      <a:pt x="28" y="23"/>
                    </a:moveTo>
                    <a:lnTo>
                      <a:pt x="28" y="23"/>
                    </a:lnTo>
                    <a:lnTo>
                      <a:pt x="21" y="18"/>
                    </a:lnTo>
                    <a:lnTo>
                      <a:pt x="14" y="11"/>
                    </a:lnTo>
                    <a:lnTo>
                      <a:pt x="9" y="4"/>
                    </a:lnTo>
                    <a:lnTo>
                      <a:pt x="6" y="0"/>
                    </a:lnTo>
                    <a:lnTo>
                      <a:pt x="0" y="5"/>
                    </a:lnTo>
                    <a:lnTo>
                      <a:pt x="3" y="13"/>
                    </a:lnTo>
                    <a:lnTo>
                      <a:pt x="10" y="20"/>
                    </a:lnTo>
                    <a:lnTo>
                      <a:pt x="17" y="27"/>
                    </a:lnTo>
                    <a:lnTo>
                      <a:pt x="26" y="34"/>
                    </a:lnTo>
                    <a:lnTo>
                      <a:pt x="28" y="2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37" name="Freeform 500"/>
              <p:cNvSpPr>
                <a:spLocks noChangeArrowheads="1"/>
              </p:cNvSpPr>
              <p:nvPr/>
            </p:nvSpPr>
            <p:spPr bwMode="auto">
              <a:xfrm>
                <a:off x="927" y="137"/>
                <a:ext cx="33" cy="12"/>
              </a:xfrm>
              <a:custGeom>
                <a:avLst/>
                <a:gdLst/>
                <a:ahLst/>
                <a:cxnLst>
                  <a:cxn ang="0">
                    <a:pos x="27" y="0"/>
                  </a:cxn>
                  <a:cxn ang="0">
                    <a:pos x="27" y="0"/>
                  </a:cxn>
                  <a:cxn ang="0">
                    <a:pos x="21" y="7"/>
                  </a:cxn>
                  <a:cxn ang="0">
                    <a:pos x="15" y="10"/>
                  </a:cxn>
                  <a:cxn ang="0">
                    <a:pos x="8" y="12"/>
                  </a:cxn>
                  <a:cxn ang="0">
                    <a:pos x="2" y="9"/>
                  </a:cxn>
                  <a:cxn ang="0">
                    <a:pos x="0" y="20"/>
                  </a:cxn>
                  <a:cxn ang="0">
                    <a:pos x="8" y="23"/>
                  </a:cxn>
                  <a:cxn ang="0">
                    <a:pos x="17" y="22"/>
                  </a:cxn>
                  <a:cxn ang="0">
                    <a:pos x="25" y="16"/>
                  </a:cxn>
                  <a:cxn ang="0">
                    <a:pos x="33" y="6"/>
                  </a:cxn>
                  <a:cxn ang="0">
                    <a:pos x="27" y="0"/>
                  </a:cxn>
                </a:cxnLst>
                <a:rect l="0" t="0" r="r" b="b"/>
                <a:pathLst>
                  <a:path w="33" h="23">
                    <a:moveTo>
                      <a:pt x="27" y="0"/>
                    </a:moveTo>
                    <a:lnTo>
                      <a:pt x="27" y="0"/>
                    </a:lnTo>
                    <a:lnTo>
                      <a:pt x="21" y="7"/>
                    </a:lnTo>
                    <a:lnTo>
                      <a:pt x="15" y="10"/>
                    </a:lnTo>
                    <a:lnTo>
                      <a:pt x="8" y="12"/>
                    </a:lnTo>
                    <a:lnTo>
                      <a:pt x="2" y="9"/>
                    </a:lnTo>
                    <a:lnTo>
                      <a:pt x="0" y="20"/>
                    </a:lnTo>
                    <a:lnTo>
                      <a:pt x="8" y="23"/>
                    </a:lnTo>
                    <a:lnTo>
                      <a:pt x="17" y="22"/>
                    </a:lnTo>
                    <a:lnTo>
                      <a:pt x="25" y="16"/>
                    </a:lnTo>
                    <a:lnTo>
                      <a:pt x="33" y="6"/>
                    </a:lnTo>
                    <a:lnTo>
                      <a:pt x="27"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38" name="Freeform 501"/>
              <p:cNvSpPr>
                <a:spLocks noChangeArrowheads="1"/>
              </p:cNvSpPr>
              <p:nvPr/>
            </p:nvSpPr>
            <p:spPr bwMode="auto">
              <a:xfrm>
                <a:off x="954" y="82"/>
                <a:ext cx="21" cy="58"/>
              </a:xfrm>
              <a:custGeom>
                <a:avLst/>
                <a:gdLst/>
                <a:ahLst/>
                <a:cxnLst>
                  <a:cxn ang="0">
                    <a:pos x="0" y="12"/>
                  </a:cxn>
                  <a:cxn ang="0">
                    <a:pos x="0" y="12"/>
                  </a:cxn>
                  <a:cxn ang="0">
                    <a:pos x="10" y="26"/>
                  </a:cxn>
                  <a:cxn ang="0">
                    <a:pos x="13" y="52"/>
                  </a:cxn>
                  <a:cxn ang="0">
                    <a:pos x="10" y="83"/>
                  </a:cxn>
                  <a:cxn ang="0">
                    <a:pos x="0" y="109"/>
                  </a:cxn>
                  <a:cxn ang="0">
                    <a:pos x="6" y="115"/>
                  </a:cxn>
                  <a:cxn ang="0">
                    <a:pos x="18" y="86"/>
                  </a:cxn>
                  <a:cxn ang="0">
                    <a:pos x="21" y="52"/>
                  </a:cxn>
                  <a:cxn ang="0">
                    <a:pos x="18" y="23"/>
                  </a:cxn>
                  <a:cxn ang="0">
                    <a:pos x="2" y="0"/>
                  </a:cxn>
                  <a:cxn ang="0">
                    <a:pos x="0" y="12"/>
                  </a:cxn>
                </a:cxnLst>
                <a:rect l="0" t="0" r="r" b="b"/>
                <a:pathLst>
                  <a:path w="21" h="115">
                    <a:moveTo>
                      <a:pt x="0" y="12"/>
                    </a:moveTo>
                    <a:lnTo>
                      <a:pt x="0" y="12"/>
                    </a:lnTo>
                    <a:lnTo>
                      <a:pt x="10" y="26"/>
                    </a:lnTo>
                    <a:lnTo>
                      <a:pt x="13" y="52"/>
                    </a:lnTo>
                    <a:lnTo>
                      <a:pt x="10" y="83"/>
                    </a:lnTo>
                    <a:lnTo>
                      <a:pt x="0" y="109"/>
                    </a:lnTo>
                    <a:lnTo>
                      <a:pt x="6" y="115"/>
                    </a:lnTo>
                    <a:lnTo>
                      <a:pt x="18" y="86"/>
                    </a:lnTo>
                    <a:lnTo>
                      <a:pt x="21" y="52"/>
                    </a:lnTo>
                    <a:lnTo>
                      <a:pt x="18" y="23"/>
                    </a:lnTo>
                    <a:lnTo>
                      <a:pt x="2" y="0"/>
                    </a:lnTo>
                    <a:lnTo>
                      <a:pt x="0" y="1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39" name="Freeform 502"/>
              <p:cNvSpPr>
                <a:spLocks noChangeArrowheads="1"/>
              </p:cNvSpPr>
              <p:nvPr/>
            </p:nvSpPr>
            <p:spPr bwMode="auto">
              <a:xfrm>
                <a:off x="945" y="81"/>
                <a:ext cx="11" cy="7"/>
              </a:xfrm>
              <a:custGeom>
                <a:avLst/>
                <a:gdLst/>
                <a:ahLst/>
                <a:cxnLst>
                  <a:cxn ang="0">
                    <a:pos x="0" y="12"/>
                  </a:cxn>
                  <a:cxn ang="0">
                    <a:pos x="0" y="12"/>
                  </a:cxn>
                  <a:cxn ang="0">
                    <a:pos x="2" y="12"/>
                  </a:cxn>
                  <a:cxn ang="0">
                    <a:pos x="5" y="13"/>
                  </a:cxn>
                  <a:cxn ang="0">
                    <a:pos x="8" y="13"/>
                  </a:cxn>
                  <a:cxn ang="0">
                    <a:pos x="9" y="15"/>
                  </a:cxn>
                  <a:cxn ang="0">
                    <a:pos x="11" y="3"/>
                  </a:cxn>
                  <a:cxn ang="0">
                    <a:pos x="8" y="1"/>
                  </a:cxn>
                  <a:cxn ang="0">
                    <a:pos x="5" y="1"/>
                  </a:cxn>
                  <a:cxn ang="0">
                    <a:pos x="2" y="0"/>
                  </a:cxn>
                  <a:cxn ang="0">
                    <a:pos x="0" y="0"/>
                  </a:cxn>
                  <a:cxn ang="0">
                    <a:pos x="0" y="12"/>
                  </a:cxn>
                </a:cxnLst>
                <a:rect l="0" t="0" r="r" b="b"/>
                <a:pathLst>
                  <a:path w="11" h="15">
                    <a:moveTo>
                      <a:pt x="0" y="12"/>
                    </a:moveTo>
                    <a:lnTo>
                      <a:pt x="0" y="12"/>
                    </a:lnTo>
                    <a:lnTo>
                      <a:pt x="2" y="12"/>
                    </a:lnTo>
                    <a:lnTo>
                      <a:pt x="5" y="13"/>
                    </a:lnTo>
                    <a:lnTo>
                      <a:pt x="8" y="13"/>
                    </a:lnTo>
                    <a:lnTo>
                      <a:pt x="9" y="15"/>
                    </a:lnTo>
                    <a:lnTo>
                      <a:pt x="11" y="3"/>
                    </a:lnTo>
                    <a:lnTo>
                      <a:pt x="8" y="1"/>
                    </a:lnTo>
                    <a:lnTo>
                      <a:pt x="5" y="1"/>
                    </a:lnTo>
                    <a:lnTo>
                      <a:pt x="2" y="0"/>
                    </a:lnTo>
                    <a:lnTo>
                      <a:pt x="0" y="0"/>
                    </a:lnTo>
                    <a:lnTo>
                      <a:pt x="0" y="1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40" name="Freeform 503"/>
              <p:cNvSpPr>
                <a:spLocks noChangeArrowheads="1"/>
              </p:cNvSpPr>
              <p:nvPr/>
            </p:nvSpPr>
            <p:spPr bwMode="auto">
              <a:xfrm>
                <a:off x="897" y="81"/>
                <a:ext cx="48" cy="13"/>
              </a:xfrm>
              <a:custGeom>
                <a:avLst/>
                <a:gdLst/>
                <a:ahLst/>
                <a:cxnLst>
                  <a:cxn ang="0">
                    <a:pos x="6" y="26"/>
                  </a:cxn>
                  <a:cxn ang="0">
                    <a:pos x="6" y="26"/>
                  </a:cxn>
                  <a:cxn ang="0">
                    <a:pos x="8" y="23"/>
                  </a:cxn>
                  <a:cxn ang="0">
                    <a:pos x="10" y="20"/>
                  </a:cxn>
                  <a:cxn ang="0">
                    <a:pos x="13" y="17"/>
                  </a:cxn>
                  <a:cxn ang="0">
                    <a:pos x="16" y="16"/>
                  </a:cxn>
                  <a:cxn ang="0">
                    <a:pos x="21" y="15"/>
                  </a:cxn>
                  <a:cxn ang="0">
                    <a:pos x="28" y="13"/>
                  </a:cxn>
                  <a:cxn ang="0">
                    <a:pos x="37" y="12"/>
                  </a:cxn>
                  <a:cxn ang="0">
                    <a:pos x="48" y="12"/>
                  </a:cxn>
                  <a:cxn ang="0">
                    <a:pos x="48" y="0"/>
                  </a:cxn>
                  <a:cxn ang="0">
                    <a:pos x="37" y="0"/>
                  </a:cxn>
                  <a:cxn ang="0">
                    <a:pos x="28" y="1"/>
                  </a:cxn>
                  <a:cxn ang="0">
                    <a:pos x="21" y="3"/>
                  </a:cxn>
                  <a:cxn ang="0">
                    <a:pos x="14" y="4"/>
                  </a:cxn>
                  <a:cxn ang="0">
                    <a:pos x="9" y="9"/>
                  </a:cxn>
                  <a:cxn ang="0">
                    <a:pos x="6" y="12"/>
                  </a:cxn>
                  <a:cxn ang="0">
                    <a:pos x="2" y="15"/>
                  </a:cxn>
                  <a:cxn ang="0">
                    <a:pos x="0" y="20"/>
                  </a:cxn>
                  <a:cxn ang="0">
                    <a:pos x="6" y="26"/>
                  </a:cxn>
                </a:cxnLst>
                <a:rect l="0" t="0" r="r" b="b"/>
                <a:pathLst>
                  <a:path w="48" h="26">
                    <a:moveTo>
                      <a:pt x="6" y="26"/>
                    </a:moveTo>
                    <a:lnTo>
                      <a:pt x="6" y="26"/>
                    </a:lnTo>
                    <a:lnTo>
                      <a:pt x="8" y="23"/>
                    </a:lnTo>
                    <a:lnTo>
                      <a:pt x="10" y="20"/>
                    </a:lnTo>
                    <a:lnTo>
                      <a:pt x="13" y="17"/>
                    </a:lnTo>
                    <a:lnTo>
                      <a:pt x="16" y="16"/>
                    </a:lnTo>
                    <a:lnTo>
                      <a:pt x="21" y="15"/>
                    </a:lnTo>
                    <a:lnTo>
                      <a:pt x="28" y="13"/>
                    </a:lnTo>
                    <a:lnTo>
                      <a:pt x="37" y="12"/>
                    </a:lnTo>
                    <a:lnTo>
                      <a:pt x="48" y="12"/>
                    </a:lnTo>
                    <a:lnTo>
                      <a:pt x="48" y="0"/>
                    </a:lnTo>
                    <a:lnTo>
                      <a:pt x="37" y="0"/>
                    </a:lnTo>
                    <a:lnTo>
                      <a:pt x="28" y="1"/>
                    </a:lnTo>
                    <a:lnTo>
                      <a:pt x="21" y="3"/>
                    </a:lnTo>
                    <a:lnTo>
                      <a:pt x="14" y="4"/>
                    </a:lnTo>
                    <a:lnTo>
                      <a:pt x="9" y="9"/>
                    </a:lnTo>
                    <a:lnTo>
                      <a:pt x="6" y="12"/>
                    </a:lnTo>
                    <a:lnTo>
                      <a:pt x="2" y="15"/>
                    </a:lnTo>
                    <a:lnTo>
                      <a:pt x="0" y="20"/>
                    </a:lnTo>
                    <a:lnTo>
                      <a:pt x="6" y="2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41" name="Freeform 504"/>
              <p:cNvSpPr>
                <a:spLocks noChangeArrowheads="1"/>
              </p:cNvSpPr>
              <p:nvPr/>
            </p:nvSpPr>
            <p:spPr bwMode="auto">
              <a:xfrm>
                <a:off x="862" y="85"/>
                <a:ext cx="41" cy="13"/>
              </a:xfrm>
              <a:custGeom>
                <a:avLst/>
                <a:gdLst/>
                <a:ahLst/>
                <a:cxnLst>
                  <a:cxn ang="0">
                    <a:pos x="0" y="11"/>
                  </a:cxn>
                  <a:cxn ang="0">
                    <a:pos x="0" y="11"/>
                  </a:cxn>
                  <a:cxn ang="0">
                    <a:pos x="5" y="14"/>
                  </a:cxn>
                  <a:cxn ang="0">
                    <a:pos x="10" y="17"/>
                  </a:cxn>
                  <a:cxn ang="0">
                    <a:pos x="16" y="20"/>
                  </a:cxn>
                  <a:cxn ang="0">
                    <a:pos x="21" y="22"/>
                  </a:cxn>
                  <a:cxn ang="0">
                    <a:pos x="27" y="24"/>
                  </a:cxn>
                  <a:cxn ang="0">
                    <a:pos x="31" y="24"/>
                  </a:cxn>
                  <a:cxn ang="0">
                    <a:pos x="36" y="23"/>
                  </a:cxn>
                  <a:cxn ang="0">
                    <a:pos x="41" y="17"/>
                  </a:cxn>
                  <a:cxn ang="0">
                    <a:pos x="35" y="11"/>
                  </a:cxn>
                  <a:cxn ang="0">
                    <a:pos x="34" y="11"/>
                  </a:cxn>
                  <a:cxn ang="0">
                    <a:pos x="31" y="13"/>
                  </a:cxn>
                  <a:cxn ang="0">
                    <a:pos x="27" y="13"/>
                  </a:cxn>
                  <a:cxn ang="0">
                    <a:pos x="23" y="10"/>
                  </a:cxn>
                  <a:cxn ang="0">
                    <a:pos x="18" y="8"/>
                  </a:cxn>
                  <a:cxn ang="0">
                    <a:pos x="12" y="6"/>
                  </a:cxn>
                  <a:cxn ang="0">
                    <a:pos x="7" y="3"/>
                  </a:cxn>
                  <a:cxn ang="0">
                    <a:pos x="2" y="0"/>
                  </a:cxn>
                  <a:cxn ang="0">
                    <a:pos x="0" y="11"/>
                  </a:cxn>
                </a:cxnLst>
                <a:rect l="0" t="0" r="r" b="b"/>
                <a:pathLst>
                  <a:path w="41" h="24">
                    <a:moveTo>
                      <a:pt x="0" y="11"/>
                    </a:moveTo>
                    <a:lnTo>
                      <a:pt x="0" y="11"/>
                    </a:lnTo>
                    <a:lnTo>
                      <a:pt x="5" y="14"/>
                    </a:lnTo>
                    <a:lnTo>
                      <a:pt x="10" y="17"/>
                    </a:lnTo>
                    <a:lnTo>
                      <a:pt x="16" y="20"/>
                    </a:lnTo>
                    <a:lnTo>
                      <a:pt x="21" y="22"/>
                    </a:lnTo>
                    <a:lnTo>
                      <a:pt x="27" y="24"/>
                    </a:lnTo>
                    <a:lnTo>
                      <a:pt x="31" y="24"/>
                    </a:lnTo>
                    <a:lnTo>
                      <a:pt x="36" y="23"/>
                    </a:lnTo>
                    <a:lnTo>
                      <a:pt x="41" y="17"/>
                    </a:lnTo>
                    <a:lnTo>
                      <a:pt x="35" y="11"/>
                    </a:lnTo>
                    <a:lnTo>
                      <a:pt x="34" y="11"/>
                    </a:lnTo>
                    <a:lnTo>
                      <a:pt x="31" y="13"/>
                    </a:lnTo>
                    <a:lnTo>
                      <a:pt x="27" y="13"/>
                    </a:lnTo>
                    <a:lnTo>
                      <a:pt x="23" y="10"/>
                    </a:lnTo>
                    <a:lnTo>
                      <a:pt x="18" y="8"/>
                    </a:lnTo>
                    <a:lnTo>
                      <a:pt x="12" y="6"/>
                    </a:lnTo>
                    <a:lnTo>
                      <a:pt x="7" y="3"/>
                    </a:lnTo>
                    <a:lnTo>
                      <a:pt x="2" y="0"/>
                    </a:lnTo>
                    <a:lnTo>
                      <a:pt x="0" y="1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42" name="Freeform 505"/>
              <p:cNvSpPr>
                <a:spLocks noChangeArrowheads="1"/>
              </p:cNvSpPr>
              <p:nvPr/>
            </p:nvSpPr>
            <p:spPr bwMode="auto">
              <a:xfrm>
                <a:off x="796" y="85"/>
                <a:ext cx="68" cy="25"/>
              </a:xfrm>
              <a:custGeom>
                <a:avLst/>
                <a:gdLst/>
                <a:ahLst/>
                <a:cxnLst>
                  <a:cxn ang="0">
                    <a:pos x="7" y="51"/>
                  </a:cxn>
                  <a:cxn ang="0">
                    <a:pos x="8" y="50"/>
                  </a:cxn>
                  <a:cxn ang="0">
                    <a:pos x="12" y="38"/>
                  </a:cxn>
                  <a:cxn ang="0">
                    <a:pos x="19" y="28"/>
                  </a:cxn>
                  <a:cxn ang="0">
                    <a:pos x="27" y="21"/>
                  </a:cxn>
                  <a:cxn ang="0">
                    <a:pos x="35" y="16"/>
                  </a:cxn>
                  <a:cxn ang="0">
                    <a:pos x="44" y="13"/>
                  </a:cxn>
                  <a:cxn ang="0">
                    <a:pos x="53" y="12"/>
                  </a:cxn>
                  <a:cxn ang="0">
                    <a:pos x="61" y="12"/>
                  </a:cxn>
                  <a:cxn ang="0">
                    <a:pos x="66" y="13"/>
                  </a:cxn>
                  <a:cxn ang="0">
                    <a:pos x="68" y="2"/>
                  </a:cxn>
                  <a:cxn ang="0">
                    <a:pos x="61" y="0"/>
                  </a:cxn>
                  <a:cxn ang="0">
                    <a:pos x="53" y="0"/>
                  </a:cxn>
                  <a:cxn ang="0">
                    <a:pos x="44" y="2"/>
                  </a:cxn>
                  <a:cxn ang="0">
                    <a:pos x="33" y="5"/>
                  </a:cxn>
                  <a:cxn ang="0">
                    <a:pos x="23" y="12"/>
                  </a:cxn>
                  <a:cxn ang="0">
                    <a:pos x="15" y="19"/>
                  </a:cxn>
                  <a:cxn ang="0">
                    <a:pos x="6" y="32"/>
                  </a:cxn>
                  <a:cxn ang="0">
                    <a:pos x="0" y="47"/>
                  </a:cxn>
                  <a:cxn ang="0">
                    <a:pos x="1" y="45"/>
                  </a:cxn>
                  <a:cxn ang="0">
                    <a:pos x="7" y="51"/>
                  </a:cxn>
                  <a:cxn ang="0">
                    <a:pos x="8" y="50"/>
                  </a:cxn>
                  <a:cxn ang="0">
                    <a:pos x="7" y="51"/>
                  </a:cxn>
                </a:cxnLst>
                <a:rect l="0" t="0" r="r" b="b"/>
                <a:pathLst>
                  <a:path w="68" h="51">
                    <a:moveTo>
                      <a:pt x="7" y="51"/>
                    </a:moveTo>
                    <a:lnTo>
                      <a:pt x="8" y="50"/>
                    </a:lnTo>
                    <a:lnTo>
                      <a:pt x="12" y="38"/>
                    </a:lnTo>
                    <a:lnTo>
                      <a:pt x="19" y="28"/>
                    </a:lnTo>
                    <a:lnTo>
                      <a:pt x="27" y="21"/>
                    </a:lnTo>
                    <a:lnTo>
                      <a:pt x="35" y="16"/>
                    </a:lnTo>
                    <a:lnTo>
                      <a:pt x="44" y="13"/>
                    </a:lnTo>
                    <a:lnTo>
                      <a:pt x="53" y="12"/>
                    </a:lnTo>
                    <a:lnTo>
                      <a:pt x="61" y="12"/>
                    </a:lnTo>
                    <a:lnTo>
                      <a:pt x="66" y="13"/>
                    </a:lnTo>
                    <a:lnTo>
                      <a:pt x="68" y="2"/>
                    </a:lnTo>
                    <a:lnTo>
                      <a:pt x="61" y="0"/>
                    </a:lnTo>
                    <a:lnTo>
                      <a:pt x="53" y="0"/>
                    </a:lnTo>
                    <a:lnTo>
                      <a:pt x="44" y="2"/>
                    </a:lnTo>
                    <a:lnTo>
                      <a:pt x="33" y="5"/>
                    </a:lnTo>
                    <a:lnTo>
                      <a:pt x="23" y="12"/>
                    </a:lnTo>
                    <a:lnTo>
                      <a:pt x="15" y="19"/>
                    </a:lnTo>
                    <a:lnTo>
                      <a:pt x="6" y="32"/>
                    </a:lnTo>
                    <a:lnTo>
                      <a:pt x="0" y="47"/>
                    </a:lnTo>
                    <a:lnTo>
                      <a:pt x="1" y="45"/>
                    </a:lnTo>
                    <a:lnTo>
                      <a:pt x="7" y="51"/>
                    </a:lnTo>
                    <a:lnTo>
                      <a:pt x="8" y="50"/>
                    </a:lnTo>
                    <a:lnTo>
                      <a:pt x="7" y="5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43" name="Freeform 506"/>
              <p:cNvSpPr>
                <a:spLocks noChangeArrowheads="1"/>
              </p:cNvSpPr>
              <p:nvPr/>
            </p:nvSpPr>
            <p:spPr bwMode="auto">
              <a:xfrm>
                <a:off x="791" y="107"/>
                <a:ext cx="12" cy="32"/>
              </a:xfrm>
              <a:custGeom>
                <a:avLst/>
                <a:gdLst/>
                <a:ahLst/>
                <a:cxnLst>
                  <a:cxn ang="0">
                    <a:pos x="11" y="56"/>
                  </a:cxn>
                  <a:cxn ang="0">
                    <a:pos x="12" y="57"/>
                  </a:cxn>
                  <a:cxn ang="0">
                    <a:pos x="9" y="44"/>
                  </a:cxn>
                  <a:cxn ang="0">
                    <a:pos x="8" y="30"/>
                  </a:cxn>
                  <a:cxn ang="0">
                    <a:pos x="10" y="15"/>
                  </a:cxn>
                  <a:cxn ang="0">
                    <a:pos x="12" y="6"/>
                  </a:cxn>
                  <a:cxn ang="0">
                    <a:pos x="6" y="0"/>
                  </a:cxn>
                  <a:cxn ang="0">
                    <a:pos x="2" y="12"/>
                  </a:cxn>
                  <a:cxn ang="0">
                    <a:pos x="0" y="30"/>
                  </a:cxn>
                  <a:cxn ang="0">
                    <a:pos x="1" y="47"/>
                  </a:cxn>
                  <a:cxn ang="0">
                    <a:pos x="6" y="63"/>
                  </a:cxn>
                  <a:cxn ang="0">
                    <a:pos x="7" y="64"/>
                  </a:cxn>
                  <a:cxn ang="0">
                    <a:pos x="6" y="63"/>
                  </a:cxn>
                  <a:cxn ang="0">
                    <a:pos x="6" y="64"/>
                  </a:cxn>
                  <a:cxn ang="0">
                    <a:pos x="7" y="64"/>
                  </a:cxn>
                  <a:cxn ang="0">
                    <a:pos x="11" y="56"/>
                  </a:cxn>
                </a:cxnLst>
                <a:rect l="0" t="0" r="r" b="b"/>
                <a:pathLst>
                  <a:path w="12" h="64">
                    <a:moveTo>
                      <a:pt x="11" y="56"/>
                    </a:moveTo>
                    <a:lnTo>
                      <a:pt x="12" y="57"/>
                    </a:lnTo>
                    <a:lnTo>
                      <a:pt x="9" y="44"/>
                    </a:lnTo>
                    <a:lnTo>
                      <a:pt x="8" y="30"/>
                    </a:lnTo>
                    <a:lnTo>
                      <a:pt x="10" y="15"/>
                    </a:lnTo>
                    <a:lnTo>
                      <a:pt x="12" y="6"/>
                    </a:lnTo>
                    <a:lnTo>
                      <a:pt x="6" y="0"/>
                    </a:lnTo>
                    <a:lnTo>
                      <a:pt x="2" y="12"/>
                    </a:lnTo>
                    <a:lnTo>
                      <a:pt x="0" y="30"/>
                    </a:lnTo>
                    <a:lnTo>
                      <a:pt x="1" y="47"/>
                    </a:lnTo>
                    <a:lnTo>
                      <a:pt x="6" y="63"/>
                    </a:lnTo>
                    <a:lnTo>
                      <a:pt x="7" y="64"/>
                    </a:lnTo>
                    <a:lnTo>
                      <a:pt x="6" y="63"/>
                    </a:lnTo>
                    <a:lnTo>
                      <a:pt x="6" y="64"/>
                    </a:lnTo>
                    <a:lnTo>
                      <a:pt x="7" y="64"/>
                    </a:lnTo>
                    <a:lnTo>
                      <a:pt x="11" y="5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44" name="Freeform 507"/>
              <p:cNvSpPr>
                <a:spLocks noChangeArrowheads="1"/>
              </p:cNvSpPr>
              <p:nvPr/>
            </p:nvSpPr>
            <p:spPr bwMode="auto">
              <a:xfrm>
                <a:off x="814" y="97"/>
                <a:ext cx="67" cy="39"/>
              </a:xfrm>
              <a:custGeom>
                <a:avLst/>
                <a:gdLst/>
                <a:ahLst/>
                <a:cxnLst>
                  <a:cxn ang="0">
                    <a:pos x="67" y="20"/>
                  </a:cxn>
                  <a:cxn ang="0">
                    <a:pos x="60" y="13"/>
                  </a:cxn>
                  <a:cxn ang="0">
                    <a:pos x="54" y="7"/>
                  </a:cxn>
                  <a:cxn ang="0">
                    <a:pos x="47" y="3"/>
                  </a:cxn>
                  <a:cxn ang="0">
                    <a:pos x="39" y="0"/>
                  </a:cxn>
                  <a:cxn ang="0">
                    <a:pos x="31" y="1"/>
                  </a:cxn>
                  <a:cxn ang="0">
                    <a:pos x="24" y="3"/>
                  </a:cxn>
                  <a:cxn ang="0">
                    <a:pos x="17" y="9"/>
                  </a:cxn>
                  <a:cxn ang="0">
                    <a:pos x="10" y="16"/>
                  </a:cxn>
                  <a:cxn ang="0">
                    <a:pos x="4" y="26"/>
                  </a:cxn>
                  <a:cxn ang="0">
                    <a:pos x="1" y="38"/>
                  </a:cxn>
                  <a:cxn ang="0">
                    <a:pos x="0" y="51"/>
                  </a:cxn>
                  <a:cxn ang="0">
                    <a:pos x="2" y="61"/>
                  </a:cxn>
                  <a:cxn ang="0">
                    <a:pos x="6" y="71"/>
                  </a:cxn>
                  <a:cxn ang="0">
                    <a:pos x="12" y="76"/>
                  </a:cxn>
                  <a:cxn ang="0">
                    <a:pos x="21" y="77"/>
                  </a:cxn>
                  <a:cxn ang="0">
                    <a:pos x="31" y="71"/>
                  </a:cxn>
                  <a:cxn ang="0">
                    <a:pos x="37" y="67"/>
                  </a:cxn>
                  <a:cxn ang="0">
                    <a:pos x="42" y="61"/>
                  </a:cxn>
                  <a:cxn ang="0">
                    <a:pos x="47" y="55"/>
                  </a:cxn>
                  <a:cxn ang="0">
                    <a:pos x="52" y="48"/>
                  </a:cxn>
                  <a:cxn ang="0">
                    <a:pos x="56" y="42"/>
                  </a:cxn>
                  <a:cxn ang="0">
                    <a:pos x="60" y="35"/>
                  </a:cxn>
                  <a:cxn ang="0">
                    <a:pos x="64" y="28"/>
                  </a:cxn>
                  <a:cxn ang="0">
                    <a:pos x="67" y="20"/>
                  </a:cxn>
                </a:cxnLst>
                <a:rect l="0" t="0" r="r" b="b"/>
                <a:pathLst>
                  <a:path w="67" h="77">
                    <a:moveTo>
                      <a:pt x="67" y="20"/>
                    </a:moveTo>
                    <a:lnTo>
                      <a:pt x="60" y="13"/>
                    </a:lnTo>
                    <a:lnTo>
                      <a:pt x="54" y="7"/>
                    </a:lnTo>
                    <a:lnTo>
                      <a:pt x="47" y="3"/>
                    </a:lnTo>
                    <a:lnTo>
                      <a:pt x="39" y="0"/>
                    </a:lnTo>
                    <a:lnTo>
                      <a:pt x="31" y="1"/>
                    </a:lnTo>
                    <a:lnTo>
                      <a:pt x="24" y="3"/>
                    </a:lnTo>
                    <a:lnTo>
                      <a:pt x="17" y="9"/>
                    </a:lnTo>
                    <a:lnTo>
                      <a:pt x="10" y="16"/>
                    </a:lnTo>
                    <a:lnTo>
                      <a:pt x="4" y="26"/>
                    </a:lnTo>
                    <a:lnTo>
                      <a:pt x="1" y="38"/>
                    </a:lnTo>
                    <a:lnTo>
                      <a:pt x="0" y="51"/>
                    </a:lnTo>
                    <a:lnTo>
                      <a:pt x="2" y="61"/>
                    </a:lnTo>
                    <a:lnTo>
                      <a:pt x="6" y="71"/>
                    </a:lnTo>
                    <a:lnTo>
                      <a:pt x="12" y="76"/>
                    </a:lnTo>
                    <a:lnTo>
                      <a:pt x="21" y="77"/>
                    </a:lnTo>
                    <a:lnTo>
                      <a:pt x="31" y="71"/>
                    </a:lnTo>
                    <a:lnTo>
                      <a:pt x="37" y="67"/>
                    </a:lnTo>
                    <a:lnTo>
                      <a:pt x="42" y="61"/>
                    </a:lnTo>
                    <a:lnTo>
                      <a:pt x="47" y="55"/>
                    </a:lnTo>
                    <a:lnTo>
                      <a:pt x="52" y="48"/>
                    </a:lnTo>
                    <a:lnTo>
                      <a:pt x="56" y="42"/>
                    </a:lnTo>
                    <a:lnTo>
                      <a:pt x="60" y="35"/>
                    </a:lnTo>
                    <a:lnTo>
                      <a:pt x="64" y="28"/>
                    </a:lnTo>
                    <a:lnTo>
                      <a:pt x="67" y="20"/>
                    </a:lnTo>
                    <a:close/>
                  </a:path>
                </a:pathLst>
              </a:custGeom>
              <a:solidFill>
                <a:srgbClr val="F2CCBF"/>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45" name="Freeform 508"/>
              <p:cNvSpPr>
                <a:spLocks noChangeArrowheads="1"/>
              </p:cNvSpPr>
              <p:nvPr/>
            </p:nvSpPr>
            <p:spPr bwMode="auto">
              <a:xfrm>
                <a:off x="902" y="98"/>
                <a:ext cx="49" cy="30"/>
              </a:xfrm>
              <a:custGeom>
                <a:avLst/>
                <a:gdLst/>
                <a:ahLst/>
                <a:cxnLst>
                  <a:cxn ang="0">
                    <a:pos x="0" y="35"/>
                  </a:cxn>
                  <a:cxn ang="0">
                    <a:pos x="1" y="44"/>
                  </a:cxn>
                  <a:cxn ang="0">
                    <a:pos x="5" y="53"/>
                  </a:cxn>
                  <a:cxn ang="0">
                    <a:pos x="11" y="59"/>
                  </a:cxn>
                  <a:cxn ang="0">
                    <a:pos x="18" y="60"/>
                  </a:cxn>
                  <a:cxn ang="0">
                    <a:pos x="23" y="59"/>
                  </a:cxn>
                  <a:cxn ang="0">
                    <a:pos x="29" y="54"/>
                  </a:cxn>
                  <a:cxn ang="0">
                    <a:pos x="34" y="50"/>
                  </a:cxn>
                  <a:cxn ang="0">
                    <a:pos x="39" y="44"/>
                  </a:cxn>
                  <a:cxn ang="0">
                    <a:pos x="43" y="37"/>
                  </a:cxn>
                  <a:cxn ang="0">
                    <a:pos x="47" y="30"/>
                  </a:cxn>
                  <a:cxn ang="0">
                    <a:pos x="49" y="21"/>
                  </a:cxn>
                  <a:cxn ang="0">
                    <a:pos x="49" y="12"/>
                  </a:cxn>
                  <a:cxn ang="0">
                    <a:pos x="45" y="6"/>
                  </a:cxn>
                  <a:cxn ang="0">
                    <a:pos x="39" y="2"/>
                  </a:cxn>
                  <a:cxn ang="0">
                    <a:pos x="32" y="0"/>
                  </a:cxn>
                  <a:cxn ang="0">
                    <a:pos x="24" y="2"/>
                  </a:cxn>
                  <a:cxn ang="0">
                    <a:pos x="16" y="6"/>
                  </a:cxn>
                  <a:cxn ang="0">
                    <a:pos x="9" y="12"/>
                  </a:cxn>
                  <a:cxn ang="0">
                    <a:pos x="3" y="22"/>
                  </a:cxn>
                  <a:cxn ang="0">
                    <a:pos x="0" y="35"/>
                  </a:cxn>
                </a:cxnLst>
                <a:rect l="0" t="0" r="r" b="b"/>
                <a:pathLst>
                  <a:path w="49" h="60">
                    <a:moveTo>
                      <a:pt x="0" y="35"/>
                    </a:moveTo>
                    <a:lnTo>
                      <a:pt x="1" y="44"/>
                    </a:lnTo>
                    <a:lnTo>
                      <a:pt x="5" y="53"/>
                    </a:lnTo>
                    <a:lnTo>
                      <a:pt x="11" y="59"/>
                    </a:lnTo>
                    <a:lnTo>
                      <a:pt x="18" y="60"/>
                    </a:lnTo>
                    <a:lnTo>
                      <a:pt x="23" y="59"/>
                    </a:lnTo>
                    <a:lnTo>
                      <a:pt x="29" y="54"/>
                    </a:lnTo>
                    <a:lnTo>
                      <a:pt x="34" y="50"/>
                    </a:lnTo>
                    <a:lnTo>
                      <a:pt x="39" y="44"/>
                    </a:lnTo>
                    <a:lnTo>
                      <a:pt x="43" y="37"/>
                    </a:lnTo>
                    <a:lnTo>
                      <a:pt x="47" y="30"/>
                    </a:lnTo>
                    <a:lnTo>
                      <a:pt x="49" y="21"/>
                    </a:lnTo>
                    <a:lnTo>
                      <a:pt x="49" y="12"/>
                    </a:lnTo>
                    <a:lnTo>
                      <a:pt x="45" y="6"/>
                    </a:lnTo>
                    <a:lnTo>
                      <a:pt x="39" y="2"/>
                    </a:lnTo>
                    <a:lnTo>
                      <a:pt x="32" y="0"/>
                    </a:lnTo>
                    <a:lnTo>
                      <a:pt x="24" y="2"/>
                    </a:lnTo>
                    <a:lnTo>
                      <a:pt x="16" y="6"/>
                    </a:lnTo>
                    <a:lnTo>
                      <a:pt x="9" y="12"/>
                    </a:lnTo>
                    <a:lnTo>
                      <a:pt x="3" y="22"/>
                    </a:lnTo>
                    <a:lnTo>
                      <a:pt x="0" y="35"/>
                    </a:lnTo>
                    <a:close/>
                  </a:path>
                </a:pathLst>
              </a:custGeom>
              <a:solidFill>
                <a:srgbClr val="F2CCBF"/>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46" name="Freeform 509"/>
              <p:cNvSpPr>
                <a:spLocks noChangeArrowheads="1"/>
              </p:cNvSpPr>
              <p:nvPr/>
            </p:nvSpPr>
            <p:spPr bwMode="auto">
              <a:xfrm>
                <a:off x="817" y="104"/>
                <a:ext cx="38" cy="25"/>
              </a:xfrm>
              <a:custGeom>
                <a:avLst/>
                <a:gdLst/>
                <a:ahLst/>
                <a:cxnLst>
                  <a:cxn ang="0">
                    <a:pos x="19" y="49"/>
                  </a:cxn>
                  <a:cxn ang="0">
                    <a:pos x="26" y="48"/>
                  </a:cxn>
                  <a:cxn ang="0">
                    <a:pos x="33" y="42"/>
                  </a:cxn>
                  <a:cxn ang="0">
                    <a:pos x="37" y="33"/>
                  </a:cxn>
                  <a:cxn ang="0">
                    <a:pos x="38" y="24"/>
                  </a:cxn>
                  <a:cxn ang="0">
                    <a:pos x="37" y="14"/>
                  </a:cxn>
                  <a:cxn ang="0">
                    <a:pos x="33" y="7"/>
                  </a:cxn>
                  <a:cxn ang="0">
                    <a:pos x="26" y="1"/>
                  </a:cxn>
                  <a:cxn ang="0">
                    <a:pos x="19" y="0"/>
                  </a:cxn>
                  <a:cxn ang="0">
                    <a:pos x="11" y="1"/>
                  </a:cxn>
                  <a:cxn ang="0">
                    <a:pos x="5" y="7"/>
                  </a:cxn>
                  <a:cxn ang="0">
                    <a:pos x="1" y="14"/>
                  </a:cxn>
                  <a:cxn ang="0">
                    <a:pos x="0" y="24"/>
                  </a:cxn>
                  <a:cxn ang="0">
                    <a:pos x="1" y="33"/>
                  </a:cxn>
                  <a:cxn ang="0">
                    <a:pos x="5" y="42"/>
                  </a:cxn>
                  <a:cxn ang="0">
                    <a:pos x="11" y="48"/>
                  </a:cxn>
                  <a:cxn ang="0">
                    <a:pos x="19" y="49"/>
                  </a:cxn>
                </a:cxnLst>
                <a:rect l="0" t="0" r="r" b="b"/>
                <a:pathLst>
                  <a:path w="38" h="49">
                    <a:moveTo>
                      <a:pt x="19" y="49"/>
                    </a:moveTo>
                    <a:lnTo>
                      <a:pt x="26" y="48"/>
                    </a:lnTo>
                    <a:lnTo>
                      <a:pt x="33" y="42"/>
                    </a:lnTo>
                    <a:lnTo>
                      <a:pt x="37" y="33"/>
                    </a:lnTo>
                    <a:lnTo>
                      <a:pt x="38" y="24"/>
                    </a:lnTo>
                    <a:lnTo>
                      <a:pt x="37" y="14"/>
                    </a:lnTo>
                    <a:lnTo>
                      <a:pt x="33" y="7"/>
                    </a:lnTo>
                    <a:lnTo>
                      <a:pt x="26" y="1"/>
                    </a:lnTo>
                    <a:lnTo>
                      <a:pt x="19" y="0"/>
                    </a:lnTo>
                    <a:lnTo>
                      <a:pt x="11" y="1"/>
                    </a:lnTo>
                    <a:lnTo>
                      <a:pt x="5" y="7"/>
                    </a:lnTo>
                    <a:lnTo>
                      <a:pt x="1" y="14"/>
                    </a:lnTo>
                    <a:lnTo>
                      <a:pt x="0" y="24"/>
                    </a:lnTo>
                    <a:lnTo>
                      <a:pt x="1" y="33"/>
                    </a:lnTo>
                    <a:lnTo>
                      <a:pt x="5" y="42"/>
                    </a:lnTo>
                    <a:lnTo>
                      <a:pt x="11" y="48"/>
                    </a:lnTo>
                    <a:lnTo>
                      <a:pt x="19" y="4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47" name="Freeform 510"/>
              <p:cNvSpPr>
                <a:spLocks noChangeArrowheads="1"/>
              </p:cNvSpPr>
              <p:nvPr/>
            </p:nvSpPr>
            <p:spPr bwMode="auto">
              <a:xfrm>
                <a:off x="902" y="103"/>
                <a:ext cx="37" cy="25"/>
              </a:xfrm>
              <a:custGeom>
                <a:avLst/>
                <a:gdLst/>
                <a:ahLst/>
                <a:cxnLst>
                  <a:cxn ang="0">
                    <a:pos x="18" y="49"/>
                  </a:cxn>
                  <a:cxn ang="0">
                    <a:pos x="25" y="48"/>
                  </a:cxn>
                  <a:cxn ang="0">
                    <a:pos x="31" y="42"/>
                  </a:cxn>
                  <a:cxn ang="0">
                    <a:pos x="35" y="33"/>
                  </a:cxn>
                  <a:cxn ang="0">
                    <a:pos x="37" y="24"/>
                  </a:cxn>
                  <a:cxn ang="0">
                    <a:pos x="35" y="14"/>
                  </a:cxn>
                  <a:cxn ang="0">
                    <a:pos x="31" y="7"/>
                  </a:cxn>
                  <a:cxn ang="0">
                    <a:pos x="25" y="1"/>
                  </a:cxn>
                  <a:cxn ang="0">
                    <a:pos x="18" y="0"/>
                  </a:cxn>
                  <a:cxn ang="0">
                    <a:pos x="11" y="1"/>
                  </a:cxn>
                  <a:cxn ang="0">
                    <a:pos x="5" y="7"/>
                  </a:cxn>
                  <a:cxn ang="0">
                    <a:pos x="1" y="14"/>
                  </a:cxn>
                  <a:cxn ang="0">
                    <a:pos x="0" y="24"/>
                  </a:cxn>
                  <a:cxn ang="0">
                    <a:pos x="1" y="33"/>
                  </a:cxn>
                  <a:cxn ang="0">
                    <a:pos x="5" y="42"/>
                  </a:cxn>
                  <a:cxn ang="0">
                    <a:pos x="11" y="48"/>
                  </a:cxn>
                  <a:cxn ang="0">
                    <a:pos x="18" y="49"/>
                  </a:cxn>
                </a:cxnLst>
                <a:rect l="0" t="0" r="r" b="b"/>
                <a:pathLst>
                  <a:path w="37" h="49">
                    <a:moveTo>
                      <a:pt x="18" y="49"/>
                    </a:moveTo>
                    <a:lnTo>
                      <a:pt x="25" y="48"/>
                    </a:lnTo>
                    <a:lnTo>
                      <a:pt x="31" y="42"/>
                    </a:lnTo>
                    <a:lnTo>
                      <a:pt x="35" y="33"/>
                    </a:lnTo>
                    <a:lnTo>
                      <a:pt x="37" y="24"/>
                    </a:lnTo>
                    <a:lnTo>
                      <a:pt x="35" y="14"/>
                    </a:lnTo>
                    <a:lnTo>
                      <a:pt x="31" y="7"/>
                    </a:lnTo>
                    <a:lnTo>
                      <a:pt x="25" y="1"/>
                    </a:lnTo>
                    <a:lnTo>
                      <a:pt x="18" y="0"/>
                    </a:lnTo>
                    <a:lnTo>
                      <a:pt x="11" y="1"/>
                    </a:lnTo>
                    <a:lnTo>
                      <a:pt x="5" y="7"/>
                    </a:lnTo>
                    <a:lnTo>
                      <a:pt x="1" y="14"/>
                    </a:lnTo>
                    <a:lnTo>
                      <a:pt x="0" y="24"/>
                    </a:lnTo>
                    <a:lnTo>
                      <a:pt x="1" y="33"/>
                    </a:lnTo>
                    <a:lnTo>
                      <a:pt x="5" y="42"/>
                    </a:lnTo>
                    <a:lnTo>
                      <a:pt x="11" y="48"/>
                    </a:lnTo>
                    <a:lnTo>
                      <a:pt x="18" y="4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48" name="Freeform 511"/>
              <p:cNvSpPr>
                <a:spLocks noChangeArrowheads="1"/>
              </p:cNvSpPr>
              <p:nvPr/>
            </p:nvSpPr>
            <p:spPr bwMode="auto">
              <a:xfrm>
                <a:off x="825" y="111"/>
                <a:ext cx="11" cy="9"/>
              </a:xfrm>
              <a:custGeom>
                <a:avLst/>
                <a:gdLst/>
                <a:ahLst/>
                <a:cxnLst>
                  <a:cxn ang="0">
                    <a:pos x="0" y="4"/>
                  </a:cxn>
                  <a:cxn ang="0">
                    <a:pos x="3" y="1"/>
                  </a:cxn>
                  <a:cxn ang="0">
                    <a:pos x="6" y="0"/>
                  </a:cxn>
                  <a:cxn ang="0">
                    <a:pos x="8" y="0"/>
                  </a:cxn>
                  <a:cxn ang="0">
                    <a:pos x="10" y="1"/>
                  </a:cxn>
                  <a:cxn ang="0">
                    <a:pos x="11" y="6"/>
                  </a:cxn>
                  <a:cxn ang="0">
                    <a:pos x="11" y="11"/>
                  </a:cxn>
                  <a:cxn ang="0">
                    <a:pos x="10" y="16"/>
                  </a:cxn>
                  <a:cxn ang="0">
                    <a:pos x="7" y="19"/>
                  </a:cxn>
                  <a:cxn ang="0">
                    <a:pos x="4" y="16"/>
                  </a:cxn>
                  <a:cxn ang="0">
                    <a:pos x="2" y="11"/>
                  </a:cxn>
                  <a:cxn ang="0">
                    <a:pos x="0" y="7"/>
                  </a:cxn>
                  <a:cxn ang="0">
                    <a:pos x="0" y="4"/>
                  </a:cxn>
                </a:cxnLst>
                <a:rect l="0" t="0" r="r" b="b"/>
                <a:pathLst>
                  <a:path w="11" h="19">
                    <a:moveTo>
                      <a:pt x="0" y="4"/>
                    </a:moveTo>
                    <a:lnTo>
                      <a:pt x="3" y="1"/>
                    </a:lnTo>
                    <a:lnTo>
                      <a:pt x="6" y="0"/>
                    </a:lnTo>
                    <a:lnTo>
                      <a:pt x="8" y="0"/>
                    </a:lnTo>
                    <a:lnTo>
                      <a:pt x="10" y="1"/>
                    </a:lnTo>
                    <a:lnTo>
                      <a:pt x="11" y="6"/>
                    </a:lnTo>
                    <a:lnTo>
                      <a:pt x="11" y="11"/>
                    </a:lnTo>
                    <a:lnTo>
                      <a:pt x="10" y="16"/>
                    </a:lnTo>
                    <a:lnTo>
                      <a:pt x="7" y="19"/>
                    </a:lnTo>
                    <a:lnTo>
                      <a:pt x="4" y="16"/>
                    </a:lnTo>
                    <a:lnTo>
                      <a:pt x="2" y="11"/>
                    </a:lnTo>
                    <a:lnTo>
                      <a:pt x="0" y="7"/>
                    </a:lnTo>
                    <a:lnTo>
                      <a:pt x="0" y="4"/>
                    </a:lnTo>
                    <a:close/>
                  </a:path>
                </a:pathLst>
              </a:custGeom>
              <a:solidFill>
                <a:srgbClr val="FFFFFF"/>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49" name="Freeform 512"/>
              <p:cNvSpPr>
                <a:spLocks noChangeArrowheads="1"/>
              </p:cNvSpPr>
              <p:nvPr/>
            </p:nvSpPr>
            <p:spPr bwMode="auto">
              <a:xfrm>
                <a:off x="911" y="109"/>
                <a:ext cx="10" cy="10"/>
              </a:xfrm>
              <a:custGeom>
                <a:avLst/>
                <a:gdLst/>
                <a:ahLst/>
                <a:cxnLst>
                  <a:cxn ang="0">
                    <a:pos x="0" y="6"/>
                  </a:cxn>
                  <a:cxn ang="0">
                    <a:pos x="3" y="3"/>
                  </a:cxn>
                  <a:cxn ang="0">
                    <a:pos x="6" y="0"/>
                  </a:cxn>
                  <a:cxn ang="0">
                    <a:pos x="8" y="0"/>
                  </a:cxn>
                  <a:cxn ang="0">
                    <a:pos x="9" y="1"/>
                  </a:cxn>
                  <a:cxn ang="0">
                    <a:pos x="10" y="6"/>
                  </a:cxn>
                  <a:cxn ang="0">
                    <a:pos x="10" y="10"/>
                  </a:cxn>
                  <a:cxn ang="0">
                    <a:pos x="9" y="16"/>
                  </a:cxn>
                  <a:cxn ang="0">
                    <a:pos x="6" y="19"/>
                  </a:cxn>
                  <a:cxn ang="0">
                    <a:pos x="3" y="17"/>
                  </a:cxn>
                  <a:cxn ang="0">
                    <a:pos x="1" y="11"/>
                  </a:cxn>
                  <a:cxn ang="0">
                    <a:pos x="0" y="7"/>
                  </a:cxn>
                  <a:cxn ang="0">
                    <a:pos x="0" y="6"/>
                  </a:cxn>
                </a:cxnLst>
                <a:rect l="0" t="0" r="r" b="b"/>
                <a:pathLst>
                  <a:path w="10" h="19">
                    <a:moveTo>
                      <a:pt x="0" y="6"/>
                    </a:moveTo>
                    <a:lnTo>
                      <a:pt x="3" y="3"/>
                    </a:lnTo>
                    <a:lnTo>
                      <a:pt x="6" y="0"/>
                    </a:lnTo>
                    <a:lnTo>
                      <a:pt x="8" y="0"/>
                    </a:lnTo>
                    <a:lnTo>
                      <a:pt x="9" y="1"/>
                    </a:lnTo>
                    <a:lnTo>
                      <a:pt x="10" y="6"/>
                    </a:lnTo>
                    <a:lnTo>
                      <a:pt x="10" y="10"/>
                    </a:lnTo>
                    <a:lnTo>
                      <a:pt x="9" y="16"/>
                    </a:lnTo>
                    <a:lnTo>
                      <a:pt x="6" y="19"/>
                    </a:lnTo>
                    <a:lnTo>
                      <a:pt x="3" y="17"/>
                    </a:lnTo>
                    <a:lnTo>
                      <a:pt x="1" y="11"/>
                    </a:lnTo>
                    <a:lnTo>
                      <a:pt x="0" y="7"/>
                    </a:lnTo>
                    <a:lnTo>
                      <a:pt x="0" y="6"/>
                    </a:lnTo>
                    <a:close/>
                  </a:path>
                </a:pathLst>
              </a:custGeom>
              <a:solidFill>
                <a:srgbClr val="FFFFFF"/>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50" name="Freeform 513"/>
              <p:cNvSpPr>
                <a:spLocks noChangeArrowheads="1"/>
              </p:cNvSpPr>
              <p:nvPr/>
            </p:nvSpPr>
            <p:spPr bwMode="auto">
              <a:xfrm>
                <a:off x="878" y="105"/>
                <a:ext cx="7" cy="5"/>
              </a:xfrm>
              <a:custGeom>
                <a:avLst/>
                <a:gdLst/>
                <a:ahLst/>
                <a:cxnLst>
                  <a:cxn ang="0">
                    <a:pos x="0" y="9"/>
                  </a:cxn>
                  <a:cxn ang="0">
                    <a:pos x="3" y="10"/>
                  </a:cxn>
                  <a:cxn ang="0">
                    <a:pos x="6" y="9"/>
                  </a:cxn>
                  <a:cxn ang="0">
                    <a:pos x="7" y="4"/>
                  </a:cxn>
                  <a:cxn ang="0">
                    <a:pos x="6" y="0"/>
                  </a:cxn>
                  <a:cxn ang="0">
                    <a:pos x="0" y="9"/>
                  </a:cxn>
                </a:cxnLst>
                <a:rect l="0" t="0" r="r" b="b"/>
                <a:pathLst>
                  <a:path w="7" h="10">
                    <a:moveTo>
                      <a:pt x="0" y="9"/>
                    </a:moveTo>
                    <a:lnTo>
                      <a:pt x="3" y="10"/>
                    </a:lnTo>
                    <a:lnTo>
                      <a:pt x="6" y="9"/>
                    </a:lnTo>
                    <a:lnTo>
                      <a:pt x="7" y="4"/>
                    </a:lnTo>
                    <a:lnTo>
                      <a:pt x="6" y="0"/>
                    </a:lnTo>
                    <a:lnTo>
                      <a:pt x="0" y="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51" name="Freeform 514"/>
              <p:cNvSpPr>
                <a:spLocks noChangeArrowheads="1"/>
              </p:cNvSpPr>
              <p:nvPr/>
            </p:nvSpPr>
            <p:spPr bwMode="auto">
              <a:xfrm>
                <a:off x="822" y="94"/>
                <a:ext cx="62" cy="15"/>
              </a:xfrm>
              <a:custGeom>
                <a:avLst/>
                <a:gdLst/>
                <a:ahLst/>
                <a:cxnLst>
                  <a:cxn ang="0">
                    <a:pos x="4" y="26"/>
                  </a:cxn>
                  <a:cxn ang="0">
                    <a:pos x="4" y="26"/>
                  </a:cxn>
                  <a:cxn ang="0">
                    <a:pos x="11" y="19"/>
                  </a:cxn>
                  <a:cxn ang="0">
                    <a:pos x="17" y="15"/>
                  </a:cxn>
                  <a:cxn ang="0">
                    <a:pos x="23" y="13"/>
                  </a:cxn>
                  <a:cxn ang="0">
                    <a:pos x="31" y="12"/>
                  </a:cxn>
                  <a:cxn ang="0">
                    <a:pos x="38" y="15"/>
                  </a:cxn>
                  <a:cxn ang="0">
                    <a:pos x="44" y="18"/>
                  </a:cxn>
                  <a:cxn ang="0">
                    <a:pos x="50" y="23"/>
                  </a:cxn>
                  <a:cxn ang="0">
                    <a:pos x="56" y="31"/>
                  </a:cxn>
                  <a:cxn ang="0">
                    <a:pos x="62" y="22"/>
                  </a:cxn>
                  <a:cxn ang="0">
                    <a:pos x="54" y="15"/>
                  </a:cxn>
                  <a:cxn ang="0">
                    <a:pos x="48" y="9"/>
                  </a:cxn>
                  <a:cxn ang="0">
                    <a:pos x="40" y="3"/>
                  </a:cxn>
                  <a:cxn ang="0">
                    <a:pos x="31" y="0"/>
                  </a:cxn>
                  <a:cxn ang="0">
                    <a:pos x="23" y="2"/>
                  </a:cxn>
                  <a:cxn ang="0">
                    <a:pos x="15" y="3"/>
                  </a:cxn>
                  <a:cxn ang="0">
                    <a:pos x="7" y="10"/>
                  </a:cxn>
                  <a:cxn ang="0">
                    <a:pos x="0" y="18"/>
                  </a:cxn>
                  <a:cxn ang="0">
                    <a:pos x="4" y="26"/>
                  </a:cxn>
                </a:cxnLst>
                <a:rect l="0" t="0" r="r" b="b"/>
                <a:pathLst>
                  <a:path w="62" h="31">
                    <a:moveTo>
                      <a:pt x="4" y="26"/>
                    </a:moveTo>
                    <a:lnTo>
                      <a:pt x="4" y="26"/>
                    </a:lnTo>
                    <a:lnTo>
                      <a:pt x="11" y="19"/>
                    </a:lnTo>
                    <a:lnTo>
                      <a:pt x="17" y="15"/>
                    </a:lnTo>
                    <a:lnTo>
                      <a:pt x="23" y="13"/>
                    </a:lnTo>
                    <a:lnTo>
                      <a:pt x="31" y="12"/>
                    </a:lnTo>
                    <a:lnTo>
                      <a:pt x="38" y="15"/>
                    </a:lnTo>
                    <a:lnTo>
                      <a:pt x="44" y="18"/>
                    </a:lnTo>
                    <a:lnTo>
                      <a:pt x="50" y="23"/>
                    </a:lnTo>
                    <a:lnTo>
                      <a:pt x="56" y="31"/>
                    </a:lnTo>
                    <a:lnTo>
                      <a:pt x="62" y="22"/>
                    </a:lnTo>
                    <a:lnTo>
                      <a:pt x="54" y="15"/>
                    </a:lnTo>
                    <a:lnTo>
                      <a:pt x="48" y="9"/>
                    </a:lnTo>
                    <a:lnTo>
                      <a:pt x="40" y="3"/>
                    </a:lnTo>
                    <a:lnTo>
                      <a:pt x="31" y="0"/>
                    </a:lnTo>
                    <a:lnTo>
                      <a:pt x="23" y="2"/>
                    </a:lnTo>
                    <a:lnTo>
                      <a:pt x="15" y="3"/>
                    </a:lnTo>
                    <a:lnTo>
                      <a:pt x="7" y="10"/>
                    </a:lnTo>
                    <a:lnTo>
                      <a:pt x="0" y="18"/>
                    </a:lnTo>
                    <a:lnTo>
                      <a:pt x="4" y="2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52" name="Freeform 515"/>
              <p:cNvSpPr>
                <a:spLocks noChangeArrowheads="1"/>
              </p:cNvSpPr>
              <p:nvPr/>
            </p:nvSpPr>
            <p:spPr bwMode="auto">
              <a:xfrm>
                <a:off x="810" y="103"/>
                <a:ext cx="38" cy="36"/>
              </a:xfrm>
              <a:custGeom>
                <a:avLst/>
                <a:gdLst/>
                <a:ahLst/>
                <a:cxnLst>
                  <a:cxn ang="0">
                    <a:pos x="33" y="55"/>
                  </a:cxn>
                  <a:cxn ang="0">
                    <a:pos x="25" y="59"/>
                  </a:cxn>
                  <a:cxn ang="0">
                    <a:pos x="17" y="58"/>
                  </a:cxn>
                  <a:cxn ang="0">
                    <a:pos x="13" y="55"/>
                  </a:cxn>
                  <a:cxn ang="0">
                    <a:pos x="10" y="48"/>
                  </a:cxn>
                  <a:cxn ang="0">
                    <a:pos x="8" y="39"/>
                  </a:cxn>
                  <a:cxn ang="0">
                    <a:pos x="9" y="27"/>
                  </a:cxn>
                  <a:cxn ang="0">
                    <a:pos x="11" y="17"/>
                  </a:cxn>
                  <a:cxn ang="0">
                    <a:pos x="16" y="8"/>
                  </a:cxn>
                  <a:cxn ang="0">
                    <a:pos x="12" y="0"/>
                  </a:cxn>
                  <a:cxn ang="0">
                    <a:pos x="5" y="11"/>
                  </a:cxn>
                  <a:cxn ang="0">
                    <a:pos x="1" y="24"/>
                  </a:cxn>
                  <a:cxn ang="0">
                    <a:pos x="0" y="39"/>
                  </a:cxn>
                  <a:cxn ang="0">
                    <a:pos x="2" y="51"/>
                  </a:cxn>
                  <a:cxn ang="0">
                    <a:pos x="7" y="64"/>
                  </a:cxn>
                  <a:cxn ang="0">
                    <a:pos x="15" y="70"/>
                  </a:cxn>
                  <a:cxn ang="0">
                    <a:pos x="25" y="71"/>
                  </a:cxn>
                  <a:cxn ang="0">
                    <a:pos x="38" y="64"/>
                  </a:cxn>
                  <a:cxn ang="0">
                    <a:pos x="33" y="55"/>
                  </a:cxn>
                </a:cxnLst>
                <a:rect l="0" t="0" r="r" b="b"/>
                <a:pathLst>
                  <a:path w="38" h="71">
                    <a:moveTo>
                      <a:pt x="33" y="55"/>
                    </a:moveTo>
                    <a:lnTo>
                      <a:pt x="25" y="59"/>
                    </a:lnTo>
                    <a:lnTo>
                      <a:pt x="17" y="58"/>
                    </a:lnTo>
                    <a:lnTo>
                      <a:pt x="13" y="55"/>
                    </a:lnTo>
                    <a:lnTo>
                      <a:pt x="10" y="48"/>
                    </a:lnTo>
                    <a:lnTo>
                      <a:pt x="8" y="39"/>
                    </a:lnTo>
                    <a:lnTo>
                      <a:pt x="9" y="27"/>
                    </a:lnTo>
                    <a:lnTo>
                      <a:pt x="11" y="17"/>
                    </a:lnTo>
                    <a:lnTo>
                      <a:pt x="16" y="8"/>
                    </a:lnTo>
                    <a:lnTo>
                      <a:pt x="12" y="0"/>
                    </a:lnTo>
                    <a:lnTo>
                      <a:pt x="5" y="11"/>
                    </a:lnTo>
                    <a:lnTo>
                      <a:pt x="1" y="24"/>
                    </a:lnTo>
                    <a:lnTo>
                      <a:pt x="0" y="39"/>
                    </a:lnTo>
                    <a:lnTo>
                      <a:pt x="2" y="51"/>
                    </a:lnTo>
                    <a:lnTo>
                      <a:pt x="7" y="64"/>
                    </a:lnTo>
                    <a:lnTo>
                      <a:pt x="15" y="70"/>
                    </a:lnTo>
                    <a:lnTo>
                      <a:pt x="25" y="71"/>
                    </a:lnTo>
                    <a:lnTo>
                      <a:pt x="38" y="64"/>
                    </a:lnTo>
                    <a:lnTo>
                      <a:pt x="33" y="55"/>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53" name="Freeform 516"/>
              <p:cNvSpPr>
                <a:spLocks noChangeArrowheads="1"/>
              </p:cNvSpPr>
              <p:nvPr/>
            </p:nvSpPr>
            <p:spPr bwMode="auto">
              <a:xfrm>
                <a:off x="843" y="130"/>
                <a:ext cx="7" cy="5"/>
              </a:xfrm>
              <a:custGeom>
                <a:avLst/>
                <a:gdLst/>
                <a:ahLst/>
                <a:cxnLst>
                  <a:cxn ang="0">
                    <a:pos x="5" y="9"/>
                  </a:cxn>
                  <a:cxn ang="0">
                    <a:pos x="7" y="6"/>
                  </a:cxn>
                  <a:cxn ang="0">
                    <a:pos x="6" y="1"/>
                  </a:cxn>
                  <a:cxn ang="0">
                    <a:pos x="4" y="0"/>
                  </a:cxn>
                  <a:cxn ang="0">
                    <a:pos x="0" y="0"/>
                  </a:cxn>
                  <a:cxn ang="0">
                    <a:pos x="5" y="9"/>
                  </a:cxn>
                </a:cxnLst>
                <a:rect l="0" t="0" r="r" b="b"/>
                <a:pathLst>
                  <a:path w="7" h="9">
                    <a:moveTo>
                      <a:pt x="5" y="9"/>
                    </a:moveTo>
                    <a:lnTo>
                      <a:pt x="7" y="6"/>
                    </a:lnTo>
                    <a:lnTo>
                      <a:pt x="6" y="1"/>
                    </a:lnTo>
                    <a:lnTo>
                      <a:pt x="4" y="0"/>
                    </a:lnTo>
                    <a:lnTo>
                      <a:pt x="0" y="0"/>
                    </a:lnTo>
                    <a:lnTo>
                      <a:pt x="5" y="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54" name="Freeform 517"/>
              <p:cNvSpPr>
                <a:spLocks noChangeArrowheads="1"/>
              </p:cNvSpPr>
              <p:nvPr/>
            </p:nvSpPr>
            <p:spPr bwMode="auto">
              <a:xfrm>
                <a:off x="947" y="103"/>
                <a:ext cx="8" cy="3"/>
              </a:xfrm>
              <a:custGeom>
                <a:avLst/>
                <a:gdLst/>
                <a:ahLst/>
                <a:cxnLst>
                  <a:cxn ang="0">
                    <a:pos x="0" y="3"/>
                  </a:cxn>
                  <a:cxn ang="0">
                    <a:pos x="2" y="5"/>
                  </a:cxn>
                  <a:cxn ang="0">
                    <a:pos x="5" y="7"/>
                  </a:cxn>
                  <a:cxn ang="0">
                    <a:pos x="7" y="4"/>
                  </a:cxn>
                  <a:cxn ang="0">
                    <a:pos x="8" y="0"/>
                  </a:cxn>
                  <a:cxn ang="0">
                    <a:pos x="0" y="3"/>
                  </a:cxn>
                </a:cxnLst>
                <a:rect l="0" t="0" r="r" b="b"/>
                <a:pathLst>
                  <a:path w="8" h="7">
                    <a:moveTo>
                      <a:pt x="0" y="3"/>
                    </a:moveTo>
                    <a:lnTo>
                      <a:pt x="2" y="5"/>
                    </a:lnTo>
                    <a:lnTo>
                      <a:pt x="5" y="7"/>
                    </a:lnTo>
                    <a:lnTo>
                      <a:pt x="7" y="4"/>
                    </a:lnTo>
                    <a:lnTo>
                      <a:pt x="8" y="0"/>
                    </a:lnTo>
                    <a:lnTo>
                      <a:pt x="0" y="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55" name="Freeform 518"/>
              <p:cNvSpPr>
                <a:spLocks noChangeArrowheads="1"/>
              </p:cNvSpPr>
              <p:nvPr/>
            </p:nvSpPr>
            <p:spPr bwMode="auto">
              <a:xfrm>
                <a:off x="898" y="95"/>
                <a:ext cx="57" cy="20"/>
              </a:xfrm>
              <a:custGeom>
                <a:avLst/>
                <a:gdLst/>
                <a:ahLst/>
                <a:cxnLst>
                  <a:cxn ang="0">
                    <a:pos x="8" y="40"/>
                  </a:cxn>
                  <a:cxn ang="0">
                    <a:pos x="10" y="30"/>
                  </a:cxn>
                  <a:cxn ang="0">
                    <a:pos x="15" y="21"/>
                  </a:cxn>
                  <a:cxn ang="0">
                    <a:pos x="21" y="17"/>
                  </a:cxn>
                  <a:cxn ang="0">
                    <a:pos x="29" y="13"/>
                  </a:cxn>
                  <a:cxn ang="0">
                    <a:pos x="36" y="11"/>
                  </a:cxn>
                  <a:cxn ang="0">
                    <a:pos x="42" y="13"/>
                  </a:cxn>
                  <a:cxn ang="0">
                    <a:pos x="47" y="16"/>
                  </a:cxn>
                  <a:cxn ang="0">
                    <a:pos x="49" y="19"/>
                  </a:cxn>
                  <a:cxn ang="0">
                    <a:pos x="57" y="16"/>
                  </a:cxn>
                  <a:cxn ang="0">
                    <a:pos x="51" y="7"/>
                  </a:cxn>
                  <a:cxn ang="0">
                    <a:pos x="44" y="1"/>
                  </a:cxn>
                  <a:cxn ang="0">
                    <a:pos x="36" y="0"/>
                  </a:cxn>
                  <a:cxn ang="0">
                    <a:pos x="27" y="1"/>
                  </a:cxn>
                  <a:cxn ang="0">
                    <a:pos x="19" y="5"/>
                  </a:cxn>
                  <a:cxn ang="0">
                    <a:pos x="11" y="13"/>
                  </a:cxn>
                  <a:cxn ang="0">
                    <a:pos x="4" y="24"/>
                  </a:cxn>
                  <a:cxn ang="0">
                    <a:pos x="0" y="40"/>
                  </a:cxn>
                  <a:cxn ang="0">
                    <a:pos x="8" y="40"/>
                  </a:cxn>
                </a:cxnLst>
                <a:rect l="0" t="0" r="r" b="b"/>
                <a:pathLst>
                  <a:path w="57" h="40">
                    <a:moveTo>
                      <a:pt x="8" y="40"/>
                    </a:moveTo>
                    <a:lnTo>
                      <a:pt x="10" y="30"/>
                    </a:lnTo>
                    <a:lnTo>
                      <a:pt x="15" y="21"/>
                    </a:lnTo>
                    <a:lnTo>
                      <a:pt x="21" y="17"/>
                    </a:lnTo>
                    <a:lnTo>
                      <a:pt x="29" y="13"/>
                    </a:lnTo>
                    <a:lnTo>
                      <a:pt x="36" y="11"/>
                    </a:lnTo>
                    <a:lnTo>
                      <a:pt x="42" y="13"/>
                    </a:lnTo>
                    <a:lnTo>
                      <a:pt x="47" y="16"/>
                    </a:lnTo>
                    <a:lnTo>
                      <a:pt x="49" y="19"/>
                    </a:lnTo>
                    <a:lnTo>
                      <a:pt x="57" y="16"/>
                    </a:lnTo>
                    <a:lnTo>
                      <a:pt x="51" y="7"/>
                    </a:lnTo>
                    <a:lnTo>
                      <a:pt x="44" y="1"/>
                    </a:lnTo>
                    <a:lnTo>
                      <a:pt x="36" y="0"/>
                    </a:lnTo>
                    <a:lnTo>
                      <a:pt x="27" y="1"/>
                    </a:lnTo>
                    <a:lnTo>
                      <a:pt x="19" y="5"/>
                    </a:lnTo>
                    <a:lnTo>
                      <a:pt x="11" y="13"/>
                    </a:lnTo>
                    <a:lnTo>
                      <a:pt x="4" y="24"/>
                    </a:lnTo>
                    <a:lnTo>
                      <a:pt x="0" y="40"/>
                    </a:lnTo>
                    <a:lnTo>
                      <a:pt x="8" y="4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56" name="Freeform 519"/>
              <p:cNvSpPr>
                <a:spLocks noChangeArrowheads="1"/>
              </p:cNvSpPr>
              <p:nvPr/>
            </p:nvSpPr>
            <p:spPr bwMode="auto">
              <a:xfrm>
                <a:off x="898" y="115"/>
                <a:ext cx="8" cy="3"/>
              </a:xfrm>
              <a:custGeom>
                <a:avLst/>
                <a:gdLst/>
                <a:ahLst/>
                <a:cxnLst>
                  <a:cxn ang="0">
                    <a:pos x="0" y="0"/>
                  </a:cxn>
                  <a:cxn ang="0">
                    <a:pos x="1" y="5"/>
                  </a:cxn>
                  <a:cxn ang="0">
                    <a:pos x="4" y="6"/>
                  </a:cxn>
                  <a:cxn ang="0">
                    <a:pos x="7" y="5"/>
                  </a:cxn>
                  <a:cxn ang="0">
                    <a:pos x="8" y="0"/>
                  </a:cxn>
                  <a:cxn ang="0">
                    <a:pos x="0" y="0"/>
                  </a:cxn>
                </a:cxnLst>
                <a:rect l="0" t="0" r="r" b="b"/>
                <a:pathLst>
                  <a:path w="8" h="6">
                    <a:moveTo>
                      <a:pt x="0" y="0"/>
                    </a:moveTo>
                    <a:lnTo>
                      <a:pt x="1" y="5"/>
                    </a:lnTo>
                    <a:lnTo>
                      <a:pt x="4" y="6"/>
                    </a:lnTo>
                    <a:lnTo>
                      <a:pt x="7" y="5"/>
                    </a:lnTo>
                    <a:lnTo>
                      <a:pt x="8" y="0"/>
                    </a:lnTo>
                    <a:lnTo>
                      <a:pt x="0"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57" name="Freeform 520"/>
              <p:cNvSpPr>
                <a:spLocks noChangeArrowheads="1"/>
              </p:cNvSpPr>
              <p:nvPr/>
            </p:nvSpPr>
            <p:spPr bwMode="auto">
              <a:xfrm>
                <a:off x="800" y="125"/>
                <a:ext cx="129" cy="86"/>
              </a:xfrm>
              <a:custGeom>
                <a:avLst/>
                <a:gdLst/>
                <a:ahLst/>
                <a:cxnLst>
                  <a:cxn ang="0">
                    <a:pos x="33" y="156"/>
                  </a:cxn>
                  <a:cxn ang="0">
                    <a:pos x="17" y="123"/>
                  </a:cxn>
                  <a:cxn ang="0">
                    <a:pos x="6" y="85"/>
                  </a:cxn>
                  <a:cxn ang="0">
                    <a:pos x="1" y="44"/>
                  </a:cxn>
                  <a:cxn ang="0">
                    <a:pos x="6" y="31"/>
                  </a:cxn>
                  <a:cxn ang="0">
                    <a:pos x="21" y="44"/>
                  </a:cxn>
                  <a:cxn ang="0">
                    <a:pos x="37" y="53"/>
                  </a:cxn>
                  <a:cxn ang="0">
                    <a:pos x="54" y="53"/>
                  </a:cxn>
                  <a:cxn ang="0">
                    <a:pos x="73" y="35"/>
                  </a:cxn>
                  <a:cxn ang="0">
                    <a:pos x="86" y="13"/>
                  </a:cxn>
                  <a:cxn ang="0">
                    <a:pos x="92" y="0"/>
                  </a:cxn>
                  <a:cxn ang="0">
                    <a:pos x="99" y="6"/>
                  </a:cxn>
                  <a:cxn ang="0">
                    <a:pos x="107" y="19"/>
                  </a:cxn>
                  <a:cxn ang="0">
                    <a:pos x="120" y="34"/>
                  </a:cxn>
                  <a:cxn ang="0">
                    <a:pos x="127" y="41"/>
                  </a:cxn>
                  <a:cxn ang="0">
                    <a:pos x="126" y="47"/>
                  </a:cxn>
                  <a:cxn ang="0">
                    <a:pos x="129" y="57"/>
                  </a:cxn>
                  <a:cxn ang="0">
                    <a:pos x="126" y="73"/>
                  </a:cxn>
                  <a:cxn ang="0">
                    <a:pos x="115" y="83"/>
                  </a:cxn>
                  <a:cxn ang="0">
                    <a:pos x="97" y="80"/>
                  </a:cxn>
                  <a:cxn ang="0">
                    <a:pos x="80" y="72"/>
                  </a:cxn>
                  <a:cxn ang="0">
                    <a:pos x="66" y="86"/>
                  </a:cxn>
                  <a:cxn ang="0">
                    <a:pos x="49" y="102"/>
                  </a:cxn>
                  <a:cxn ang="0">
                    <a:pos x="33" y="92"/>
                  </a:cxn>
                  <a:cxn ang="0">
                    <a:pos x="26" y="85"/>
                  </a:cxn>
                  <a:cxn ang="0">
                    <a:pos x="27" y="108"/>
                  </a:cxn>
                  <a:cxn ang="0">
                    <a:pos x="38" y="123"/>
                  </a:cxn>
                  <a:cxn ang="0">
                    <a:pos x="60" y="127"/>
                  </a:cxn>
                  <a:cxn ang="0">
                    <a:pos x="81" y="121"/>
                  </a:cxn>
                  <a:cxn ang="0">
                    <a:pos x="92" y="120"/>
                  </a:cxn>
                  <a:cxn ang="0">
                    <a:pos x="104" y="121"/>
                  </a:cxn>
                  <a:cxn ang="0">
                    <a:pos x="115" y="123"/>
                  </a:cxn>
                  <a:cxn ang="0">
                    <a:pos x="119" y="134"/>
                  </a:cxn>
                  <a:cxn ang="0">
                    <a:pos x="111" y="153"/>
                  </a:cxn>
                  <a:cxn ang="0">
                    <a:pos x="98" y="166"/>
                  </a:cxn>
                  <a:cxn ang="0">
                    <a:pos x="79" y="172"/>
                  </a:cxn>
                  <a:cxn ang="0">
                    <a:pos x="62" y="172"/>
                  </a:cxn>
                  <a:cxn ang="0">
                    <a:pos x="50" y="171"/>
                  </a:cxn>
                </a:cxnLst>
                <a:rect l="0" t="0" r="r" b="b"/>
                <a:pathLst>
                  <a:path w="129" h="172">
                    <a:moveTo>
                      <a:pt x="43" y="169"/>
                    </a:moveTo>
                    <a:lnTo>
                      <a:pt x="33" y="156"/>
                    </a:lnTo>
                    <a:lnTo>
                      <a:pt x="24" y="140"/>
                    </a:lnTo>
                    <a:lnTo>
                      <a:pt x="17" y="123"/>
                    </a:lnTo>
                    <a:lnTo>
                      <a:pt x="11" y="104"/>
                    </a:lnTo>
                    <a:lnTo>
                      <a:pt x="6" y="85"/>
                    </a:lnTo>
                    <a:lnTo>
                      <a:pt x="3" y="64"/>
                    </a:lnTo>
                    <a:lnTo>
                      <a:pt x="1" y="44"/>
                    </a:lnTo>
                    <a:lnTo>
                      <a:pt x="0" y="25"/>
                    </a:lnTo>
                    <a:lnTo>
                      <a:pt x="6" y="31"/>
                    </a:lnTo>
                    <a:lnTo>
                      <a:pt x="13" y="37"/>
                    </a:lnTo>
                    <a:lnTo>
                      <a:pt x="21" y="44"/>
                    </a:lnTo>
                    <a:lnTo>
                      <a:pt x="29" y="48"/>
                    </a:lnTo>
                    <a:lnTo>
                      <a:pt x="37" y="53"/>
                    </a:lnTo>
                    <a:lnTo>
                      <a:pt x="45" y="54"/>
                    </a:lnTo>
                    <a:lnTo>
                      <a:pt x="54" y="53"/>
                    </a:lnTo>
                    <a:lnTo>
                      <a:pt x="61" y="48"/>
                    </a:lnTo>
                    <a:lnTo>
                      <a:pt x="73" y="35"/>
                    </a:lnTo>
                    <a:lnTo>
                      <a:pt x="81" y="24"/>
                    </a:lnTo>
                    <a:lnTo>
                      <a:pt x="86" y="13"/>
                    </a:lnTo>
                    <a:lnTo>
                      <a:pt x="89" y="5"/>
                    </a:lnTo>
                    <a:lnTo>
                      <a:pt x="92" y="0"/>
                    </a:lnTo>
                    <a:lnTo>
                      <a:pt x="95" y="2"/>
                    </a:lnTo>
                    <a:lnTo>
                      <a:pt x="99" y="6"/>
                    </a:lnTo>
                    <a:lnTo>
                      <a:pt x="104" y="13"/>
                    </a:lnTo>
                    <a:lnTo>
                      <a:pt x="107" y="19"/>
                    </a:lnTo>
                    <a:lnTo>
                      <a:pt x="113" y="27"/>
                    </a:lnTo>
                    <a:lnTo>
                      <a:pt x="120" y="34"/>
                    </a:lnTo>
                    <a:lnTo>
                      <a:pt x="128" y="40"/>
                    </a:lnTo>
                    <a:lnTo>
                      <a:pt x="127" y="41"/>
                    </a:lnTo>
                    <a:lnTo>
                      <a:pt x="126" y="44"/>
                    </a:lnTo>
                    <a:lnTo>
                      <a:pt x="126" y="47"/>
                    </a:lnTo>
                    <a:lnTo>
                      <a:pt x="127" y="51"/>
                    </a:lnTo>
                    <a:lnTo>
                      <a:pt x="129" y="57"/>
                    </a:lnTo>
                    <a:lnTo>
                      <a:pt x="128" y="66"/>
                    </a:lnTo>
                    <a:lnTo>
                      <a:pt x="126" y="73"/>
                    </a:lnTo>
                    <a:lnTo>
                      <a:pt x="121" y="79"/>
                    </a:lnTo>
                    <a:lnTo>
                      <a:pt x="115" y="83"/>
                    </a:lnTo>
                    <a:lnTo>
                      <a:pt x="107" y="85"/>
                    </a:lnTo>
                    <a:lnTo>
                      <a:pt x="97" y="80"/>
                    </a:lnTo>
                    <a:lnTo>
                      <a:pt x="85" y="72"/>
                    </a:lnTo>
                    <a:lnTo>
                      <a:pt x="80" y="72"/>
                    </a:lnTo>
                    <a:lnTo>
                      <a:pt x="74" y="78"/>
                    </a:lnTo>
                    <a:lnTo>
                      <a:pt x="66" y="86"/>
                    </a:lnTo>
                    <a:lnTo>
                      <a:pt x="57" y="95"/>
                    </a:lnTo>
                    <a:lnTo>
                      <a:pt x="49" y="102"/>
                    </a:lnTo>
                    <a:lnTo>
                      <a:pt x="40" y="102"/>
                    </a:lnTo>
                    <a:lnTo>
                      <a:pt x="33" y="92"/>
                    </a:lnTo>
                    <a:lnTo>
                      <a:pt x="28" y="72"/>
                    </a:lnTo>
                    <a:lnTo>
                      <a:pt x="26" y="85"/>
                    </a:lnTo>
                    <a:lnTo>
                      <a:pt x="25" y="98"/>
                    </a:lnTo>
                    <a:lnTo>
                      <a:pt x="27" y="108"/>
                    </a:lnTo>
                    <a:lnTo>
                      <a:pt x="31" y="117"/>
                    </a:lnTo>
                    <a:lnTo>
                      <a:pt x="38" y="123"/>
                    </a:lnTo>
                    <a:lnTo>
                      <a:pt x="48" y="127"/>
                    </a:lnTo>
                    <a:lnTo>
                      <a:pt x="60" y="127"/>
                    </a:lnTo>
                    <a:lnTo>
                      <a:pt x="76" y="123"/>
                    </a:lnTo>
                    <a:lnTo>
                      <a:pt x="81" y="121"/>
                    </a:lnTo>
                    <a:lnTo>
                      <a:pt x="87" y="121"/>
                    </a:lnTo>
                    <a:lnTo>
                      <a:pt x="92" y="120"/>
                    </a:lnTo>
                    <a:lnTo>
                      <a:pt x="98" y="120"/>
                    </a:lnTo>
                    <a:lnTo>
                      <a:pt x="104" y="121"/>
                    </a:lnTo>
                    <a:lnTo>
                      <a:pt x="110" y="121"/>
                    </a:lnTo>
                    <a:lnTo>
                      <a:pt x="115" y="123"/>
                    </a:lnTo>
                    <a:lnTo>
                      <a:pt x="121" y="123"/>
                    </a:lnTo>
                    <a:lnTo>
                      <a:pt x="119" y="134"/>
                    </a:lnTo>
                    <a:lnTo>
                      <a:pt x="116" y="144"/>
                    </a:lnTo>
                    <a:lnTo>
                      <a:pt x="111" y="153"/>
                    </a:lnTo>
                    <a:lnTo>
                      <a:pt x="105" y="161"/>
                    </a:lnTo>
                    <a:lnTo>
                      <a:pt x="98" y="166"/>
                    </a:lnTo>
                    <a:lnTo>
                      <a:pt x="89" y="169"/>
                    </a:lnTo>
                    <a:lnTo>
                      <a:pt x="79" y="172"/>
                    </a:lnTo>
                    <a:lnTo>
                      <a:pt x="67" y="172"/>
                    </a:lnTo>
                    <a:lnTo>
                      <a:pt x="62" y="172"/>
                    </a:lnTo>
                    <a:lnTo>
                      <a:pt x="56" y="171"/>
                    </a:lnTo>
                    <a:lnTo>
                      <a:pt x="50" y="171"/>
                    </a:lnTo>
                    <a:lnTo>
                      <a:pt x="43" y="169"/>
                    </a:lnTo>
                    <a:close/>
                  </a:path>
                </a:pathLst>
              </a:custGeom>
              <a:solidFill>
                <a:srgbClr val="F2CCBF"/>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58" name="Freeform 521"/>
              <p:cNvSpPr>
                <a:spLocks noChangeArrowheads="1"/>
              </p:cNvSpPr>
              <p:nvPr/>
            </p:nvSpPr>
            <p:spPr bwMode="auto">
              <a:xfrm>
                <a:off x="841" y="207"/>
                <a:ext cx="7" cy="4"/>
              </a:xfrm>
              <a:custGeom>
                <a:avLst/>
                <a:gdLst/>
                <a:ahLst/>
                <a:cxnLst>
                  <a:cxn ang="0">
                    <a:pos x="0" y="9"/>
                  </a:cxn>
                  <a:cxn ang="0">
                    <a:pos x="3" y="9"/>
                  </a:cxn>
                  <a:cxn ang="0">
                    <a:pos x="6" y="6"/>
                  </a:cxn>
                  <a:cxn ang="0">
                    <a:pos x="7" y="3"/>
                  </a:cxn>
                  <a:cxn ang="0">
                    <a:pos x="4" y="0"/>
                  </a:cxn>
                  <a:cxn ang="0">
                    <a:pos x="0" y="9"/>
                  </a:cxn>
                </a:cxnLst>
                <a:rect l="0" t="0" r="r" b="b"/>
                <a:pathLst>
                  <a:path w="7" h="9">
                    <a:moveTo>
                      <a:pt x="0" y="9"/>
                    </a:moveTo>
                    <a:lnTo>
                      <a:pt x="3" y="9"/>
                    </a:lnTo>
                    <a:lnTo>
                      <a:pt x="6" y="6"/>
                    </a:lnTo>
                    <a:lnTo>
                      <a:pt x="7" y="3"/>
                    </a:lnTo>
                    <a:lnTo>
                      <a:pt x="4" y="0"/>
                    </a:lnTo>
                    <a:lnTo>
                      <a:pt x="0" y="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59" name="Freeform 522"/>
              <p:cNvSpPr>
                <a:spLocks noChangeArrowheads="1"/>
              </p:cNvSpPr>
              <p:nvPr/>
            </p:nvSpPr>
            <p:spPr bwMode="auto">
              <a:xfrm>
                <a:off x="796" y="131"/>
                <a:ext cx="49" cy="80"/>
              </a:xfrm>
              <a:custGeom>
                <a:avLst/>
                <a:gdLst/>
                <a:ahLst/>
                <a:cxnLst>
                  <a:cxn ang="0">
                    <a:pos x="6" y="8"/>
                  </a:cxn>
                  <a:cxn ang="0">
                    <a:pos x="0" y="12"/>
                  </a:cxn>
                  <a:cxn ang="0">
                    <a:pos x="1" y="31"/>
                  </a:cxn>
                  <a:cxn ang="0">
                    <a:pos x="3" y="51"/>
                  </a:cxn>
                  <a:cxn ang="0">
                    <a:pos x="6" y="73"/>
                  </a:cxn>
                  <a:cxn ang="0">
                    <a:pos x="11" y="92"/>
                  </a:cxn>
                  <a:cxn ang="0">
                    <a:pos x="18" y="113"/>
                  </a:cxn>
                  <a:cxn ang="0">
                    <a:pos x="25" y="130"/>
                  </a:cxn>
                  <a:cxn ang="0">
                    <a:pos x="34" y="148"/>
                  </a:cxn>
                  <a:cxn ang="0">
                    <a:pos x="45" y="161"/>
                  </a:cxn>
                  <a:cxn ang="0">
                    <a:pos x="49" y="152"/>
                  </a:cxn>
                  <a:cxn ang="0">
                    <a:pos x="40" y="139"/>
                  </a:cxn>
                  <a:cxn ang="0">
                    <a:pos x="31" y="124"/>
                  </a:cxn>
                  <a:cxn ang="0">
                    <a:pos x="24" y="107"/>
                  </a:cxn>
                  <a:cxn ang="0">
                    <a:pos x="19" y="89"/>
                  </a:cxn>
                  <a:cxn ang="0">
                    <a:pos x="14" y="70"/>
                  </a:cxn>
                  <a:cxn ang="0">
                    <a:pos x="11" y="51"/>
                  </a:cxn>
                  <a:cxn ang="0">
                    <a:pos x="9" y="31"/>
                  </a:cxn>
                  <a:cxn ang="0">
                    <a:pos x="8" y="12"/>
                  </a:cxn>
                  <a:cxn ang="0">
                    <a:pos x="2" y="16"/>
                  </a:cxn>
                  <a:cxn ang="0">
                    <a:pos x="6" y="8"/>
                  </a:cxn>
                  <a:cxn ang="0">
                    <a:pos x="0" y="0"/>
                  </a:cxn>
                  <a:cxn ang="0">
                    <a:pos x="0" y="12"/>
                  </a:cxn>
                  <a:cxn ang="0">
                    <a:pos x="6" y="8"/>
                  </a:cxn>
                </a:cxnLst>
                <a:rect l="0" t="0" r="r" b="b"/>
                <a:pathLst>
                  <a:path w="49" h="161">
                    <a:moveTo>
                      <a:pt x="6" y="8"/>
                    </a:moveTo>
                    <a:lnTo>
                      <a:pt x="0" y="12"/>
                    </a:lnTo>
                    <a:lnTo>
                      <a:pt x="1" y="31"/>
                    </a:lnTo>
                    <a:lnTo>
                      <a:pt x="3" y="51"/>
                    </a:lnTo>
                    <a:lnTo>
                      <a:pt x="6" y="73"/>
                    </a:lnTo>
                    <a:lnTo>
                      <a:pt x="11" y="92"/>
                    </a:lnTo>
                    <a:lnTo>
                      <a:pt x="18" y="113"/>
                    </a:lnTo>
                    <a:lnTo>
                      <a:pt x="25" y="130"/>
                    </a:lnTo>
                    <a:lnTo>
                      <a:pt x="34" y="148"/>
                    </a:lnTo>
                    <a:lnTo>
                      <a:pt x="45" y="161"/>
                    </a:lnTo>
                    <a:lnTo>
                      <a:pt x="49" y="152"/>
                    </a:lnTo>
                    <a:lnTo>
                      <a:pt x="40" y="139"/>
                    </a:lnTo>
                    <a:lnTo>
                      <a:pt x="31" y="124"/>
                    </a:lnTo>
                    <a:lnTo>
                      <a:pt x="24" y="107"/>
                    </a:lnTo>
                    <a:lnTo>
                      <a:pt x="19" y="89"/>
                    </a:lnTo>
                    <a:lnTo>
                      <a:pt x="14" y="70"/>
                    </a:lnTo>
                    <a:lnTo>
                      <a:pt x="11" y="51"/>
                    </a:lnTo>
                    <a:lnTo>
                      <a:pt x="9" y="31"/>
                    </a:lnTo>
                    <a:lnTo>
                      <a:pt x="8" y="12"/>
                    </a:lnTo>
                    <a:lnTo>
                      <a:pt x="2" y="16"/>
                    </a:lnTo>
                    <a:lnTo>
                      <a:pt x="6" y="8"/>
                    </a:lnTo>
                    <a:lnTo>
                      <a:pt x="0" y="0"/>
                    </a:lnTo>
                    <a:lnTo>
                      <a:pt x="0" y="12"/>
                    </a:lnTo>
                    <a:lnTo>
                      <a:pt x="6" y="8"/>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60" name="Freeform 523"/>
              <p:cNvSpPr>
                <a:spLocks noChangeArrowheads="1"/>
              </p:cNvSpPr>
              <p:nvPr/>
            </p:nvSpPr>
            <p:spPr bwMode="auto">
              <a:xfrm>
                <a:off x="798" y="135"/>
                <a:ext cx="65" cy="20"/>
              </a:xfrm>
              <a:custGeom>
                <a:avLst/>
                <a:gdLst/>
                <a:ahLst/>
                <a:cxnLst>
                  <a:cxn ang="0">
                    <a:pos x="61" y="23"/>
                  </a:cxn>
                  <a:cxn ang="0">
                    <a:pos x="61" y="23"/>
                  </a:cxn>
                  <a:cxn ang="0">
                    <a:pos x="55" y="26"/>
                  </a:cxn>
                  <a:cxn ang="0">
                    <a:pos x="47" y="27"/>
                  </a:cxn>
                  <a:cxn ang="0">
                    <a:pos x="40" y="26"/>
                  </a:cxn>
                  <a:cxn ang="0">
                    <a:pos x="32" y="22"/>
                  </a:cxn>
                  <a:cxn ang="0">
                    <a:pos x="25" y="17"/>
                  </a:cxn>
                  <a:cxn ang="0">
                    <a:pos x="17" y="11"/>
                  </a:cxn>
                  <a:cxn ang="0">
                    <a:pos x="10" y="6"/>
                  </a:cxn>
                  <a:cxn ang="0">
                    <a:pos x="4" y="0"/>
                  </a:cxn>
                  <a:cxn ang="0">
                    <a:pos x="0" y="8"/>
                  </a:cxn>
                  <a:cxn ang="0">
                    <a:pos x="6" y="14"/>
                  </a:cxn>
                  <a:cxn ang="0">
                    <a:pos x="13" y="20"/>
                  </a:cxn>
                  <a:cxn ang="0">
                    <a:pos x="21" y="29"/>
                  </a:cxn>
                  <a:cxn ang="0">
                    <a:pos x="30" y="33"/>
                  </a:cxn>
                  <a:cxn ang="0">
                    <a:pos x="38" y="38"/>
                  </a:cxn>
                  <a:cxn ang="0">
                    <a:pos x="47" y="39"/>
                  </a:cxn>
                  <a:cxn ang="0">
                    <a:pos x="57" y="38"/>
                  </a:cxn>
                  <a:cxn ang="0">
                    <a:pos x="65" y="32"/>
                  </a:cxn>
                  <a:cxn ang="0">
                    <a:pos x="61" y="23"/>
                  </a:cxn>
                </a:cxnLst>
                <a:rect l="0" t="0" r="r" b="b"/>
                <a:pathLst>
                  <a:path w="65" h="39">
                    <a:moveTo>
                      <a:pt x="61" y="23"/>
                    </a:moveTo>
                    <a:lnTo>
                      <a:pt x="61" y="23"/>
                    </a:lnTo>
                    <a:lnTo>
                      <a:pt x="55" y="26"/>
                    </a:lnTo>
                    <a:lnTo>
                      <a:pt x="47" y="27"/>
                    </a:lnTo>
                    <a:lnTo>
                      <a:pt x="40" y="26"/>
                    </a:lnTo>
                    <a:lnTo>
                      <a:pt x="32" y="22"/>
                    </a:lnTo>
                    <a:lnTo>
                      <a:pt x="25" y="17"/>
                    </a:lnTo>
                    <a:lnTo>
                      <a:pt x="17" y="11"/>
                    </a:lnTo>
                    <a:lnTo>
                      <a:pt x="10" y="6"/>
                    </a:lnTo>
                    <a:lnTo>
                      <a:pt x="4" y="0"/>
                    </a:lnTo>
                    <a:lnTo>
                      <a:pt x="0" y="8"/>
                    </a:lnTo>
                    <a:lnTo>
                      <a:pt x="6" y="14"/>
                    </a:lnTo>
                    <a:lnTo>
                      <a:pt x="13" y="20"/>
                    </a:lnTo>
                    <a:lnTo>
                      <a:pt x="21" y="29"/>
                    </a:lnTo>
                    <a:lnTo>
                      <a:pt x="30" y="33"/>
                    </a:lnTo>
                    <a:lnTo>
                      <a:pt x="38" y="38"/>
                    </a:lnTo>
                    <a:lnTo>
                      <a:pt x="47" y="39"/>
                    </a:lnTo>
                    <a:lnTo>
                      <a:pt x="57" y="38"/>
                    </a:lnTo>
                    <a:lnTo>
                      <a:pt x="65" y="32"/>
                    </a:lnTo>
                    <a:lnTo>
                      <a:pt x="61" y="2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61" name="Freeform 524"/>
              <p:cNvSpPr>
                <a:spLocks noChangeArrowheads="1"/>
              </p:cNvSpPr>
              <p:nvPr/>
            </p:nvSpPr>
            <p:spPr bwMode="auto">
              <a:xfrm>
                <a:off x="859" y="125"/>
                <a:ext cx="33" cy="26"/>
              </a:xfrm>
              <a:custGeom>
                <a:avLst/>
                <a:gdLst/>
                <a:ahLst/>
                <a:cxnLst>
                  <a:cxn ang="0">
                    <a:pos x="27" y="0"/>
                  </a:cxn>
                  <a:cxn ang="0">
                    <a:pos x="27" y="0"/>
                  </a:cxn>
                  <a:cxn ang="0">
                    <a:pos x="24" y="9"/>
                  </a:cxn>
                  <a:cxn ang="0">
                    <a:pos x="19" y="19"/>
                  </a:cxn>
                  <a:cxn ang="0">
                    <a:pos x="12" y="29"/>
                  </a:cxn>
                  <a:cxn ang="0">
                    <a:pos x="0" y="42"/>
                  </a:cxn>
                  <a:cxn ang="0">
                    <a:pos x="4" y="51"/>
                  </a:cxn>
                  <a:cxn ang="0">
                    <a:pos x="16" y="38"/>
                  </a:cxn>
                  <a:cxn ang="0">
                    <a:pos x="25" y="25"/>
                  </a:cxn>
                  <a:cxn ang="0">
                    <a:pos x="30" y="14"/>
                  </a:cxn>
                  <a:cxn ang="0">
                    <a:pos x="33" y="6"/>
                  </a:cxn>
                  <a:cxn ang="0">
                    <a:pos x="27" y="0"/>
                  </a:cxn>
                </a:cxnLst>
                <a:rect l="0" t="0" r="r" b="b"/>
                <a:pathLst>
                  <a:path w="33" h="51">
                    <a:moveTo>
                      <a:pt x="27" y="0"/>
                    </a:moveTo>
                    <a:lnTo>
                      <a:pt x="27" y="0"/>
                    </a:lnTo>
                    <a:lnTo>
                      <a:pt x="24" y="9"/>
                    </a:lnTo>
                    <a:lnTo>
                      <a:pt x="19" y="19"/>
                    </a:lnTo>
                    <a:lnTo>
                      <a:pt x="12" y="29"/>
                    </a:lnTo>
                    <a:lnTo>
                      <a:pt x="0" y="42"/>
                    </a:lnTo>
                    <a:lnTo>
                      <a:pt x="4" y="51"/>
                    </a:lnTo>
                    <a:lnTo>
                      <a:pt x="16" y="38"/>
                    </a:lnTo>
                    <a:lnTo>
                      <a:pt x="25" y="25"/>
                    </a:lnTo>
                    <a:lnTo>
                      <a:pt x="30" y="14"/>
                    </a:lnTo>
                    <a:lnTo>
                      <a:pt x="33" y="6"/>
                    </a:lnTo>
                    <a:lnTo>
                      <a:pt x="27"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62" name="Freeform 525"/>
              <p:cNvSpPr>
                <a:spLocks noChangeArrowheads="1"/>
              </p:cNvSpPr>
              <p:nvPr/>
            </p:nvSpPr>
            <p:spPr bwMode="auto">
              <a:xfrm>
                <a:off x="886" y="122"/>
                <a:ext cx="21" cy="11"/>
              </a:xfrm>
              <a:custGeom>
                <a:avLst/>
                <a:gdLst/>
                <a:ahLst/>
                <a:cxnLst>
                  <a:cxn ang="0">
                    <a:pos x="21" y="16"/>
                  </a:cxn>
                  <a:cxn ang="0">
                    <a:pos x="21" y="16"/>
                  </a:cxn>
                  <a:cxn ang="0">
                    <a:pos x="15" y="7"/>
                  </a:cxn>
                  <a:cxn ang="0">
                    <a:pos x="11" y="2"/>
                  </a:cxn>
                  <a:cxn ang="0">
                    <a:pos x="5" y="0"/>
                  </a:cxn>
                  <a:cxn ang="0">
                    <a:pos x="0" y="7"/>
                  </a:cxn>
                  <a:cxn ang="0">
                    <a:pos x="6" y="13"/>
                  </a:cxn>
                  <a:cxn ang="0">
                    <a:pos x="7" y="11"/>
                  </a:cxn>
                  <a:cxn ang="0">
                    <a:pos x="11" y="16"/>
                  </a:cxn>
                  <a:cxn ang="0">
                    <a:pos x="15" y="21"/>
                  </a:cxn>
                  <a:cxn ang="0">
                    <a:pos x="21" y="16"/>
                  </a:cxn>
                </a:cxnLst>
                <a:rect l="0" t="0" r="r" b="b"/>
                <a:pathLst>
                  <a:path w="21" h="21">
                    <a:moveTo>
                      <a:pt x="21" y="16"/>
                    </a:moveTo>
                    <a:lnTo>
                      <a:pt x="21" y="16"/>
                    </a:lnTo>
                    <a:lnTo>
                      <a:pt x="15" y="7"/>
                    </a:lnTo>
                    <a:lnTo>
                      <a:pt x="11" y="2"/>
                    </a:lnTo>
                    <a:lnTo>
                      <a:pt x="5" y="0"/>
                    </a:lnTo>
                    <a:lnTo>
                      <a:pt x="0" y="7"/>
                    </a:lnTo>
                    <a:lnTo>
                      <a:pt x="6" y="13"/>
                    </a:lnTo>
                    <a:lnTo>
                      <a:pt x="7" y="11"/>
                    </a:lnTo>
                    <a:lnTo>
                      <a:pt x="11" y="16"/>
                    </a:lnTo>
                    <a:lnTo>
                      <a:pt x="15" y="21"/>
                    </a:lnTo>
                    <a:lnTo>
                      <a:pt x="21" y="1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63" name="Freeform 526"/>
              <p:cNvSpPr>
                <a:spLocks noChangeArrowheads="1"/>
              </p:cNvSpPr>
              <p:nvPr/>
            </p:nvSpPr>
            <p:spPr bwMode="auto">
              <a:xfrm>
                <a:off x="901" y="130"/>
                <a:ext cx="38" cy="17"/>
              </a:xfrm>
              <a:custGeom>
                <a:avLst/>
                <a:gdLst/>
                <a:ahLst/>
                <a:cxnLst>
                  <a:cxn ang="0">
                    <a:pos x="29" y="34"/>
                  </a:cxn>
                  <a:cxn ang="0">
                    <a:pos x="28" y="23"/>
                  </a:cxn>
                  <a:cxn ang="0">
                    <a:pos x="21" y="18"/>
                  </a:cxn>
                  <a:cxn ang="0">
                    <a:pos x="14" y="11"/>
                  </a:cxn>
                  <a:cxn ang="0">
                    <a:pos x="9" y="4"/>
                  </a:cxn>
                  <a:cxn ang="0">
                    <a:pos x="6" y="0"/>
                  </a:cxn>
                  <a:cxn ang="0">
                    <a:pos x="0" y="5"/>
                  </a:cxn>
                  <a:cxn ang="0">
                    <a:pos x="3" y="13"/>
                  </a:cxn>
                  <a:cxn ang="0">
                    <a:pos x="10" y="20"/>
                  </a:cxn>
                  <a:cxn ang="0">
                    <a:pos x="17" y="27"/>
                  </a:cxn>
                  <a:cxn ang="0">
                    <a:pos x="26" y="34"/>
                  </a:cxn>
                  <a:cxn ang="0">
                    <a:pos x="25" y="23"/>
                  </a:cxn>
                  <a:cxn ang="0">
                    <a:pos x="28" y="33"/>
                  </a:cxn>
                  <a:cxn ang="0">
                    <a:pos x="38" y="29"/>
                  </a:cxn>
                  <a:cxn ang="0">
                    <a:pos x="28" y="23"/>
                  </a:cxn>
                  <a:cxn ang="0">
                    <a:pos x="29" y="34"/>
                  </a:cxn>
                </a:cxnLst>
                <a:rect l="0" t="0" r="r" b="b"/>
                <a:pathLst>
                  <a:path w="38" h="34">
                    <a:moveTo>
                      <a:pt x="29" y="34"/>
                    </a:moveTo>
                    <a:lnTo>
                      <a:pt x="28" y="23"/>
                    </a:lnTo>
                    <a:lnTo>
                      <a:pt x="21" y="18"/>
                    </a:lnTo>
                    <a:lnTo>
                      <a:pt x="14" y="11"/>
                    </a:lnTo>
                    <a:lnTo>
                      <a:pt x="9" y="4"/>
                    </a:lnTo>
                    <a:lnTo>
                      <a:pt x="6" y="0"/>
                    </a:lnTo>
                    <a:lnTo>
                      <a:pt x="0" y="5"/>
                    </a:lnTo>
                    <a:lnTo>
                      <a:pt x="3" y="13"/>
                    </a:lnTo>
                    <a:lnTo>
                      <a:pt x="10" y="20"/>
                    </a:lnTo>
                    <a:lnTo>
                      <a:pt x="17" y="27"/>
                    </a:lnTo>
                    <a:lnTo>
                      <a:pt x="26" y="34"/>
                    </a:lnTo>
                    <a:lnTo>
                      <a:pt x="25" y="23"/>
                    </a:lnTo>
                    <a:lnTo>
                      <a:pt x="28" y="33"/>
                    </a:lnTo>
                    <a:lnTo>
                      <a:pt x="38" y="29"/>
                    </a:lnTo>
                    <a:lnTo>
                      <a:pt x="28" y="23"/>
                    </a:lnTo>
                    <a:lnTo>
                      <a:pt x="29" y="3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64" name="Freeform 527"/>
              <p:cNvSpPr>
                <a:spLocks noChangeArrowheads="1"/>
              </p:cNvSpPr>
              <p:nvPr/>
            </p:nvSpPr>
            <p:spPr bwMode="auto">
              <a:xfrm>
                <a:off x="922" y="141"/>
                <a:ext cx="9" cy="11"/>
              </a:xfrm>
              <a:custGeom>
                <a:avLst/>
                <a:gdLst/>
                <a:ahLst/>
                <a:cxnLst>
                  <a:cxn ang="0">
                    <a:pos x="8" y="14"/>
                  </a:cxn>
                  <a:cxn ang="0">
                    <a:pos x="9" y="14"/>
                  </a:cxn>
                  <a:cxn ang="0">
                    <a:pos x="8" y="13"/>
                  </a:cxn>
                  <a:cxn ang="0">
                    <a:pos x="8" y="11"/>
                  </a:cxn>
                  <a:cxn ang="0">
                    <a:pos x="8" y="10"/>
                  </a:cxn>
                  <a:cxn ang="0">
                    <a:pos x="8" y="11"/>
                  </a:cxn>
                  <a:cxn ang="0">
                    <a:pos x="4" y="0"/>
                  </a:cxn>
                  <a:cxn ang="0">
                    <a:pos x="2" y="4"/>
                  </a:cxn>
                  <a:cxn ang="0">
                    <a:pos x="0" y="9"/>
                  </a:cxn>
                  <a:cxn ang="0">
                    <a:pos x="0" y="13"/>
                  </a:cxn>
                  <a:cxn ang="0">
                    <a:pos x="1" y="20"/>
                  </a:cxn>
                  <a:cxn ang="0">
                    <a:pos x="2" y="20"/>
                  </a:cxn>
                  <a:cxn ang="0">
                    <a:pos x="8" y="14"/>
                  </a:cxn>
                </a:cxnLst>
                <a:rect l="0" t="0" r="r" b="b"/>
                <a:pathLst>
                  <a:path w="9" h="20">
                    <a:moveTo>
                      <a:pt x="8" y="14"/>
                    </a:moveTo>
                    <a:lnTo>
                      <a:pt x="9" y="14"/>
                    </a:lnTo>
                    <a:lnTo>
                      <a:pt x="8" y="13"/>
                    </a:lnTo>
                    <a:lnTo>
                      <a:pt x="8" y="11"/>
                    </a:lnTo>
                    <a:lnTo>
                      <a:pt x="8" y="10"/>
                    </a:lnTo>
                    <a:lnTo>
                      <a:pt x="8" y="11"/>
                    </a:lnTo>
                    <a:lnTo>
                      <a:pt x="4" y="0"/>
                    </a:lnTo>
                    <a:lnTo>
                      <a:pt x="2" y="4"/>
                    </a:lnTo>
                    <a:lnTo>
                      <a:pt x="0" y="9"/>
                    </a:lnTo>
                    <a:lnTo>
                      <a:pt x="0" y="13"/>
                    </a:lnTo>
                    <a:lnTo>
                      <a:pt x="1" y="20"/>
                    </a:lnTo>
                    <a:lnTo>
                      <a:pt x="2" y="20"/>
                    </a:lnTo>
                    <a:lnTo>
                      <a:pt x="8" y="1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65" name="Freeform 528"/>
              <p:cNvSpPr>
                <a:spLocks noChangeArrowheads="1"/>
              </p:cNvSpPr>
              <p:nvPr/>
            </p:nvSpPr>
            <p:spPr bwMode="auto">
              <a:xfrm>
                <a:off x="883" y="149"/>
                <a:ext cx="50" cy="21"/>
              </a:xfrm>
              <a:custGeom>
                <a:avLst/>
                <a:gdLst/>
                <a:ahLst/>
                <a:cxnLst>
                  <a:cxn ang="0">
                    <a:pos x="0" y="28"/>
                  </a:cxn>
                  <a:cxn ang="0">
                    <a:pos x="0" y="28"/>
                  </a:cxn>
                  <a:cxn ang="0">
                    <a:pos x="13" y="38"/>
                  </a:cxn>
                  <a:cxn ang="0">
                    <a:pos x="24" y="43"/>
                  </a:cxn>
                  <a:cxn ang="0">
                    <a:pos x="33" y="41"/>
                  </a:cxn>
                  <a:cxn ang="0">
                    <a:pos x="40" y="35"/>
                  </a:cxn>
                  <a:cxn ang="0">
                    <a:pos x="46" y="28"/>
                  </a:cxn>
                  <a:cxn ang="0">
                    <a:pos x="49" y="19"/>
                  </a:cxn>
                  <a:cxn ang="0">
                    <a:pos x="50" y="9"/>
                  </a:cxn>
                  <a:cxn ang="0">
                    <a:pos x="47" y="0"/>
                  </a:cxn>
                  <a:cxn ang="0">
                    <a:pos x="41" y="6"/>
                  </a:cxn>
                  <a:cxn ang="0">
                    <a:pos x="42" y="9"/>
                  </a:cxn>
                  <a:cxn ang="0">
                    <a:pos x="41" y="16"/>
                  </a:cxn>
                  <a:cxn ang="0">
                    <a:pos x="40" y="22"/>
                  </a:cxn>
                  <a:cxn ang="0">
                    <a:pos x="36" y="27"/>
                  </a:cxn>
                  <a:cxn ang="0">
                    <a:pos x="31" y="30"/>
                  </a:cxn>
                  <a:cxn ang="0">
                    <a:pos x="24" y="31"/>
                  </a:cxn>
                  <a:cxn ang="0">
                    <a:pos x="15" y="27"/>
                  </a:cxn>
                  <a:cxn ang="0">
                    <a:pos x="4" y="19"/>
                  </a:cxn>
                  <a:cxn ang="0">
                    <a:pos x="0" y="28"/>
                  </a:cxn>
                </a:cxnLst>
                <a:rect l="0" t="0" r="r" b="b"/>
                <a:pathLst>
                  <a:path w="50" h="43">
                    <a:moveTo>
                      <a:pt x="0" y="28"/>
                    </a:moveTo>
                    <a:lnTo>
                      <a:pt x="0" y="28"/>
                    </a:lnTo>
                    <a:lnTo>
                      <a:pt x="13" y="38"/>
                    </a:lnTo>
                    <a:lnTo>
                      <a:pt x="24" y="43"/>
                    </a:lnTo>
                    <a:lnTo>
                      <a:pt x="33" y="41"/>
                    </a:lnTo>
                    <a:lnTo>
                      <a:pt x="40" y="35"/>
                    </a:lnTo>
                    <a:lnTo>
                      <a:pt x="46" y="28"/>
                    </a:lnTo>
                    <a:lnTo>
                      <a:pt x="49" y="19"/>
                    </a:lnTo>
                    <a:lnTo>
                      <a:pt x="50" y="9"/>
                    </a:lnTo>
                    <a:lnTo>
                      <a:pt x="47" y="0"/>
                    </a:lnTo>
                    <a:lnTo>
                      <a:pt x="41" y="6"/>
                    </a:lnTo>
                    <a:lnTo>
                      <a:pt x="42" y="9"/>
                    </a:lnTo>
                    <a:lnTo>
                      <a:pt x="41" y="16"/>
                    </a:lnTo>
                    <a:lnTo>
                      <a:pt x="40" y="22"/>
                    </a:lnTo>
                    <a:lnTo>
                      <a:pt x="36" y="27"/>
                    </a:lnTo>
                    <a:lnTo>
                      <a:pt x="31" y="30"/>
                    </a:lnTo>
                    <a:lnTo>
                      <a:pt x="24" y="31"/>
                    </a:lnTo>
                    <a:lnTo>
                      <a:pt x="15" y="27"/>
                    </a:lnTo>
                    <a:lnTo>
                      <a:pt x="4" y="19"/>
                    </a:lnTo>
                    <a:lnTo>
                      <a:pt x="0" y="28"/>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66" name="Freeform 529"/>
              <p:cNvSpPr>
                <a:spLocks noChangeArrowheads="1"/>
              </p:cNvSpPr>
              <p:nvPr/>
            </p:nvSpPr>
            <p:spPr bwMode="auto">
              <a:xfrm>
                <a:off x="824" y="149"/>
                <a:ext cx="63" cy="30"/>
              </a:xfrm>
              <a:custGeom>
                <a:avLst/>
                <a:gdLst/>
                <a:ahLst/>
                <a:cxnLst>
                  <a:cxn ang="0">
                    <a:pos x="8" y="23"/>
                  </a:cxn>
                  <a:cxn ang="0">
                    <a:pos x="0" y="22"/>
                  </a:cxn>
                  <a:cxn ang="0">
                    <a:pos x="6" y="45"/>
                  </a:cxn>
                  <a:cxn ang="0">
                    <a:pos x="15" y="58"/>
                  </a:cxn>
                  <a:cxn ang="0">
                    <a:pos x="26" y="58"/>
                  </a:cxn>
                  <a:cxn ang="0">
                    <a:pos x="35" y="49"/>
                  </a:cxn>
                  <a:cxn ang="0">
                    <a:pos x="44" y="41"/>
                  </a:cxn>
                  <a:cxn ang="0">
                    <a:pos x="52" y="32"/>
                  </a:cxn>
                  <a:cxn ang="0">
                    <a:pos x="57" y="28"/>
                  </a:cxn>
                  <a:cxn ang="0">
                    <a:pos x="59" y="26"/>
                  </a:cxn>
                  <a:cxn ang="0">
                    <a:pos x="63" y="17"/>
                  </a:cxn>
                  <a:cxn ang="0">
                    <a:pos x="55" y="16"/>
                  </a:cxn>
                  <a:cxn ang="0">
                    <a:pos x="48" y="23"/>
                  </a:cxn>
                  <a:cxn ang="0">
                    <a:pos x="40" y="32"/>
                  </a:cxn>
                  <a:cxn ang="0">
                    <a:pos x="31" y="41"/>
                  </a:cxn>
                  <a:cxn ang="0">
                    <a:pos x="24" y="46"/>
                  </a:cxn>
                  <a:cxn ang="0">
                    <a:pos x="17" y="46"/>
                  </a:cxn>
                  <a:cxn ang="0">
                    <a:pos x="12" y="39"/>
                  </a:cxn>
                  <a:cxn ang="0">
                    <a:pos x="8" y="22"/>
                  </a:cxn>
                  <a:cxn ang="0">
                    <a:pos x="0" y="20"/>
                  </a:cxn>
                  <a:cxn ang="0">
                    <a:pos x="8" y="22"/>
                  </a:cxn>
                  <a:cxn ang="0">
                    <a:pos x="5" y="0"/>
                  </a:cxn>
                  <a:cxn ang="0">
                    <a:pos x="0" y="20"/>
                  </a:cxn>
                  <a:cxn ang="0">
                    <a:pos x="8" y="23"/>
                  </a:cxn>
                </a:cxnLst>
                <a:rect l="0" t="0" r="r" b="b"/>
                <a:pathLst>
                  <a:path w="63" h="58">
                    <a:moveTo>
                      <a:pt x="8" y="23"/>
                    </a:moveTo>
                    <a:lnTo>
                      <a:pt x="0" y="22"/>
                    </a:lnTo>
                    <a:lnTo>
                      <a:pt x="6" y="45"/>
                    </a:lnTo>
                    <a:lnTo>
                      <a:pt x="15" y="58"/>
                    </a:lnTo>
                    <a:lnTo>
                      <a:pt x="26" y="58"/>
                    </a:lnTo>
                    <a:lnTo>
                      <a:pt x="35" y="49"/>
                    </a:lnTo>
                    <a:lnTo>
                      <a:pt x="44" y="41"/>
                    </a:lnTo>
                    <a:lnTo>
                      <a:pt x="52" y="32"/>
                    </a:lnTo>
                    <a:lnTo>
                      <a:pt x="57" y="28"/>
                    </a:lnTo>
                    <a:lnTo>
                      <a:pt x="59" y="26"/>
                    </a:lnTo>
                    <a:lnTo>
                      <a:pt x="63" y="17"/>
                    </a:lnTo>
                    <a:lnTo>
                      <a:pt x="55" y="16"/>
                    </a:lnTo>
                    <a:lnTo>
                      <a:pt x="48" y="23"/>
                    </a:lnTo>
                    <a:lnTo>
                      <a:pt x="40" y="32"/>
                    </a:lnTo>
                    <a:lnTo>
                      <a:pt x="31" y="41"/>
                    </a:lnTo>
                    <a:lnTo>
                      <a:pt x="24" y="46"/>
                    </a:lnTo>
                    <a:lnTo>
                      <a:pt x="17" y="46"/>
                    </a:lnTo>
                    <a:lnTo>
                      <a:pt x="12" y="39"/>
                    </a:lnTo>
                    <a:lnTo>
                      <a:pt x="8" y="22"/>
                    </a:lnTo>
                    <a:lnTo>
                      <a:pt x="0" y="20"/>
                    </a:lnTo>
                    <a:lnTo>
                      <a:pt x="8" y="22"/>
                    </a:lnTo>
                    <a:lnTo>
                      <a:pt x="5" y="0"/>
                    </a:lnTo>
                    <a:lnTo>
                      <a:pt x="0" y="20"/>
                    </a:lnTo>
                    <a:lnTo>
                      <a:pt x="8" y="2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67" name="Freeform 530"/>
              <p:cNvSpPr>
                <a:spLocks noChangeArrowheads="1"/>
              </p:cNvSpPr>
              <p:nvPr/>
            </p:nvSpPr>
            <p:spPr bwMode="auto">
              <a:xfrm>
                <a:off x="821" y="160"/>
                <a:ext cx="56" cy="31"/>
              </a:xfrm>
              <a:custGeom>
                <a:avLst/>
                <a:gdLst/>
                <a:ahLst/>
                <a:cxnLst>
                  <a:cxn ang="0">
                    <a:pos x="55" y="47"/>
                  </a:cxn>
                  <a:cxn ang="0">
                    <a:pos x="54" y="47"/>
                  </a:cxn>
                  <a:cxn ang="0">
                    <a:pos x="39" y="51"/>
                  </a:cxn>
                  <a:cxn ang="0">
                    <a:pos x="27" y="51"/>
                  </a:cxn>
                  <a:cxn ang="0">
                    <a:pos x="18" y="47"/>
                  </a:cxn>
                  <a:cxn ang="0">
                    <a:pos x="13" y="42"/>
                  </a:cxn>
                  <a:cxn ang="0">
                    <a:pos x="10" y="37"/>
                  </a:cxn>
                  <a:cxn ang="0">
                    <a:pos x="8" y="28"/>
                  </a:cxn>
                  <a:cxn ang="0">
                    <a:pos x="9" y="15"/>
                  </a:cxn>
                  <a:cxn ang="0">
                    <a:pos x="11" y="3"/>
                  </a:cxn>
                  <a:cxn ang="0">
                    <a:pos x="3" y="0"/>
                  </a:cxn>
                  <a:cxn ang="0">
                    <a:pos x="1" y="15"/>
                  </a:cxn>
                  <a:cxn ang="0">
                    <a:pos x="0" y="28"/>
                  </a:cxn>
                  <a:cxn ang="0">
                    <a:pos x="2" y="40"/>
                  </a:cxn>
                  <a:cxn ang="0">
                    <a:pos x="7" y="51"/>
                  </a:cxn>
                  <a:cxn ang="0">
                    <a:pos x="16" y="58"/>
                  </a:cxn>
                  <a:cxn ang="0">
                    <a:pos x="27" y="63"/>
                  </a:cxn>
                  <a:cxn ang="0">
                    <a:pos x="39" y="63"/>
                  </a:cxn>
                  <a:cxn ang="0">
                    <a:pos x="56" y="58"/>
                  </a:cxn>
                  <a:cxn ang="0">
                    <a:pos x="55" y="58"/>
                  </a:cxn>
                  <a:cxn ang="0">
                    <a:pos x="55" y="47"/>
                  </a:cxn>
                </a:cxnLst>
                <a:rect l="0" t="0" r="r" b="b"/>
                <a:pathLst>
                  <a:path w="56" h="63">
                    <a:moveTo>
                      <a:pt x="55" y="47"/>
                    </a:moveTo>
                    <a:lnTo>
                      <a:pt x="54" y="47"/>
                    </a:lnTo>
                    <a:lnTo>
                      <a:pt x="39" y="51"/>
                    </a:lnTo>
                    <a:lnTo>
                      <a:pt x="27" y="51"/>
                    </a:lnTo>
                    <a:lnTo>
                      <a:pt x="18" y="47"/>
                    </a:lnTo>
                    <a:lnTo>
                      <a:pt x="13" y="42"/>
                    </a:lnTo>
                    <a:lnTo>
                      <a:pt x="10" y="37"/>
                    </a:lnTo>
                    <a:lnTo>
                      <a:pt x="8" y="28"/>
                    </a:lnTo>
                    <a:lnTo>
                      <a:pt x="9" y="15"/>
                    </a:lnTo>
                    <a:lnTo>
                      <a:pt x="11" y="3"/>
                    </a:lnTo>
                    <a:lnTo>
                      <a:pt x="3" y="0"/>
                    </a:lnTo>
                    <a:lnTo>
                      <a:pt x="1" y="15"/>
                    </a:lnTo>
                    <a:lnTo>
                      <a:pt x="0" y="28"/>
                    </a:lnTo>
                    <a:lnTo>
                      <a:pt x="2" y="40"/>
                    </a:lnTo>
                    <a:lnTo>
                      <a:pt x="7" y="51"/>
                    </a:lnTo>
                    <a:lnTo>
                      <a:pt x="16" y="58"/>
                    </a:lnTo>
                    <a:lnTo>
                      <a:pt x="27" y="63"/>
                    </a:lnTo>
                    <a:lnTo>
                      <a:pt x="39" y="63"/>
                    </a:lnTo>
                    <a:lnTo>
                      <a:pt x="56" y="58"/>
                    </a:lnTo>
                    <a:lnTo>
                      <a:pt x="55" y="58"/>
                    </a:lnTo>
                    <a:lnTo>
                      <a:pt x="55" y="47"/>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68" name="Freeform 531"/>
              <p:cNvSpPr>
                <a:spLocks noChangeArrowheads="1"/>
              </p:cNvSpPr>
              <p:nvPr/>
            </p:nvSpPr>
            <p:spPr bwMode="auto">
              <a:xfrm>
                <a:off x="876" y="181"/>
                <a:ext cx="50" cy="8"/>
              </a:xfrm>
              <a:custGeom>
                <a:avLst/>
                <a:gdLst/>
                <a:ahLst/>
                <a:cxnLst>
                  <a:cxn ang="0">
                    <a:pos x="49" y="9"/>
                  </a:cxn>
                  <a:cxn ang="0">
                    <a:pos x="45" y="3"/>
                  </a:cxn>
                  <a:cxn ang="0">
                    <a:pos x="39" y="3"/>
                  </a:cxn>
                  <a:cxn ang="0">
                    <a:pos x="34" y="1"/>
                  </a:cxn>
                  <a:cxn ang="0">
                    <a:pos x="28" y="1"/>
                  </a:cxn>
                  <a:cxn ang="0">
                    <a:pos x="22" y="0"/>
                  </a:cxn>
                  <a:cxn ang="0">
                    <a:pos x="16" y="0"/>
                  </a:cxn>
                  <a:cxn ang="0">
                    <a:pos x="11" y="1"/>
                  </a:cxn>
                  <a:cxn ang="0">
                    <a:pos x="5" y="1"/>
                  </a:cxn>
                  <a:cxn ang="0">
                    <a:pos x="0" y="3"/>
                  </a:cxn>
                  <a:cxn ang="0">
                    <a:pos x="0" y="14"/>
                  </a:cxn>
                  <a:cxn ang="0">
                    <a:pos x="5" y="13"/>
                  </a:cxn>
                  <a:cxn ang="0">
                    <a:pos x="11" y="13"/>
                  </a:cxn>
                  <a:cxn ang="0">
                    <a:pos x="16" y="12"/>
                  </a:cxn>
                  <a:cxn ang="0">
                    <a:pos x="22" y="12"/>
                  </a:cxn>
                  <a:cxn ang="0">
                    <a:pos x="28" y="13"/>
                  </a:cxn>
                  <a:cxn ang="0">
                    <a:pos x="34" y="13"/>
                  </a:cxn>
                  <a:cxn ang="0">
                    <a:pos x="39" y="14"/>
                  </a:cxn>
                  <a:cxn ang="0">
                    <a:pos x="45" y="14"/>
                  </a:cxn>
                  <a:cxn ang="0">
                    <a:pos x="41" y="9"/>
                  </a:cxn>
                  <a:cxn ang="0">
                    <a:pos x="49" y="9"/>
                  </a:cxn>
                  <a:cxn ang="0">
                    <a:pos x="50" y="3"/>
                  </a:cxn>
                  <a:cxn ang="0">
                    <a:pos x="45" y="3"/>
                  </a:cxn>
                  <a:cxn ang="0">
                    <a:pos x="49" y="9"/>
                  </a:cxn>
                </a:cxnLst>
                <a:rect l="0" t="0" r="r" b="b"/>
                <a:pathLst>
                  <a:path w="50" h="14">
                    <a:moveTo>
                      <a:pt x="49" y="9"/>
                    </a:moveTo>
                    <a:lnTo>
                      <a:pt x="45" y="3"/>
                    </a:lnTo>
                    <a:lnTo>
                      <a:pt x="39" y="3"/>
                    </a:lnTo>
                    <a:lnTo>
                      <a:pt x="34" y="1"/>
                    </a:lnTo>
                    <a:lnTo>
                      <a:pt x="28" y="1"/>
                    </a:lnTo>
                    <a:lnTo>
                      <a:pt x="22" y="0"/>
                    </a:lnTo>
                    <a:lnTo>
                      <a:pt x="16" y="0"/>
                    </a:lnTo>
                    <a:lnTo>
                      <a:pt x="11" y="1"/>
                    </a:lnTo>
                    <a:lnTo>
                      <a:pt x="5" y="1"/>
                    </a:lnTo>
                    <a:lnTo>
                      <a:pt x="0" y="3"/>
                    </a:lnTo>
                    <a:lnTo>
                      <a:pt x="0" y="14"/>
                    </a:lnTo>
                    <a:lnTo>
                      <a:pt x="5" y="13"/>
                    </a:lnTo>
                    <a:lnTo>
                      <a:pt x="11" y="13"/>
                    </a:lnTo>
                    <a:lnTo>
                      <a:pt x="16" y="12"/>
                    </a:lnTo>
                    <a:lnTo>
                      <a:pt x="22" y="12"/>
                    </a:lnTo>
                    <a:lnTo>
                      <a:pt x="28" y="13"/>
                    </a:lnTo>
                    <a:lnTo>
                      <a:pt x="34" y="13"/>
                    </a:lnTo>
                    <a:lnTo>
                      <a:pt x="39" y="14"/>
                    </a:lnTo>
                    <a:lnTo>
                      <a:pt x="45" y="14"/>
                    </a:lnTo>
                    <a:lnTo>
                      <a:pt x="41" y="9"/>
                    </a:lnTo>
                    <a:lnTo>
                      <a:pt x="49" y="9"/>
                    </a:lnTo>
                    <a:lnTo>
                      <a:pt x="50" y="3"/>
                    </a:lnTo>
                    <a:lnTo>
                      <a:pt x="45" y="3"/>
                    </a:lnTo>
                    <a:lnTo>
                      <a:pt x="49" y="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69" name="Freeform 532"/>
              <p:cNvSpPr>
                <a:spLocks noChangeArrowheads="1"/>
              </p:cNvSpPr>
              <p:nvPr/>
            </p:nvSpPr>
            <p:spPr bwMode="auto">
              <a:xfrm>
                <a:off x="867" y="186"/>
                <a:ext cx="58" cy="27"/>
              </a:xfrm>
              <a:custGeom>
                <a:avLst/>
                <a:gdLst/>
                <a:ahLst/>
                <a:cxnLst>
                  <a:cxn ang="0">
                    <a:pos x="0" y="55"/>
                  </a:cxn>
                  <a:cxn ang="0">
                    <a:pos x="0" y="55"/>
                  </a:cxn>
                  <a:cxn ang="0">
                    <a:pos x="12" y="55"/>
                  </a:cxn>
                  <a:cxn ang="0">
                    <a:pos x="22" y="52"/>
                  </a:cxn>
                  <a:cxn ang="0">
                    <a:pos x="32" y="49"/>
                  </a:cxn>
                  <a:cxn ang="0">
                    <a:pos x="40" y="42"/>
                  </a:cxn>
                  <a:cxn ang="0">
                    <a:pos x="47" y="35"/>
                  </a:cxn>
                  <a:cxn ang="0">
                    <a:pos x="52" y="24"/>
                  </a:cxn>
                  <a:cxn ang="0">
                    <a:pos x="56" y="13"/>
                  </a:cxn>
                  <a:cxn ang="0">
                    <a:pos x="58" y="0"/>
                  </a:cxn>
                  <a:cxn ang="0">
                    <a:pos x="50" y="0"/>
                  </a:cxn>
                  <a:cxn ang="0">
                    <a:pos x="48" y="10"/>
                  </a:cxn>
                  <a:cxn ang="0">
                    <a:pos x="46" y="19"/>
                  </a:cxn>
                  <a:cxn ang="0">
                    <a:pos x="41" y="26"/>
                  </a:cxn>
                  <a:cxn ang="0">
                    <a:pos x="36" y="33"/>
                  </a:cxn>
                  <a:cxn ang="0">
                    <a:pos x="30" y="38"/>
                  </a:cxn>
                  <a:cxn ang="0">
                    <a:pos x="22" y="40"/>
                  </a:cxn>
                  <a:cxn ang="0">
                    <a:pos x="12" y="43"/>
                  </a:cxn>
                  <a:cxn ang="0">
                    <a:pos x="0" y="43"/>
                  </a:cxn>
                  <a:cxn ang="0">
                    <a:pos x="0" y="55"/>
                  </a:cxn>
                </a:cxnLst>
                <a:rect l="0" t="0" r="r" b="b"/>
                <a:pathLst>
                  <a:path w="58" h="55">
                    <a:moveTo>
                      <a:pt x="0" y="55"/>
                    </a:moveTo>
                    <a:lnTo>
                      <a:pt x="0" y="55"/>
                    </a:lnTo>
                    <a:lnTo>
                      <a:pt x="12" y="55"/>
                    </a:lnTo>
                    <a:lnTo>
                      <a:pt x="22" y="52"/>
                    </a:lnTo>
                    <a:lnTo>
                      <a:pt x="32" y="49"/>
                    </a:lnTo>
                    <a:lnTo>
                      <a:pt x="40" y="42"/>
                    </a:lnTo>
                    <a:lnTo>
                      <a:pt x="47" y="35"/>
                    </a:lnTo>
                    <a:lnTo>
                      <a:pt x="52" y="24"/>
                    </a:lnTo>
                    <a:lnTo>
                      <a:pt x="56" y="13"/>
                    </a:lnTo>
                    <a:lnTo>
                      <a:pt x="58" y="0"/>
                    </a:lnTo>
                    <a:lnTo>
                      <a:pt x="50" y="0"/>
                    </a:lnTo>
                    <a:lnTo>
                      <a:pt x="48" y="10"/>
                    </a:lnTo>
                    <a:lnTo>
                      <a:pt x="46" y="19"/>
                    </a:lnTo>
                    <a:lnTo>
                      <a:pt x="41" y="26"/>
                    </a:lnTo>
                    <a:lnTo>
                      <a:pt x="36" y="33"/>
                    </a:lnTo>
                    <a:lnTo>
                      <a:pt x="30" y="38"/>
                    </a:lnTo>
                    <a:lnTo>
                      <a:pt x="22" y="40"/>
                    </a:lnTo>
                    <a:lnTo>
                      <a:pt x="12" y="43"/>
                    </a:lnTo>
                    <a:lnTo>
                      <a:pt x="0" y="43"/>
                    </a:lnTo>
                    <a:lnTo>
                      <a:pt x="0" y="55"/>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70" name="Freeform 533"/>
              <p:cNvSpPr>
                <a:spLocks noChangeArrowheads="1"/>
              </p:cNvSpPr>
              <p:nvPr/>
            </p:nvSpPr>
            <p:spPr bwMode="auto">
              <a:xfrm>
                <a:off x="843" y="206"/>
                <a:ext cx="24" cy="7"/>
              </a:xfrm>
              <a:custGeom>
                <a:avLst/>
                <a:gdLst/>
                <a:ahLst/>
                <a:cxnLst>
                  <a:cxn ang="0">
                    <a:pos x="0" y="12"/>
                  </a:cxn>
                  <a:cxn ang="0">
                    <a:pos x="7" y="14"/>
                  </a:cxn>
                  <a:cxn ang="0">
                    <a:pos x="13" y="14"/>
                  </a:cxn>
                  <a:cxn ang="0">
                    <a:pos x="19" y="15"/>
                  </a:cxn>
                  <a:cxn ang="0">
                    <a:pos x="24" y="15"/>
                  </a:cxn>
                  <a:cxn ang="0">
                    <a:pos x="24" y="3"/>
                  </a:cxn>
                  <a:cxn ang="0">
                    <a:pos x="19" y="3"/>
                  </a:cxn>
                  <a:cxn ang="0">
                    <a:pos x="13" y="2"/>
                  </a:cxn>
                  <a:cxn ang="0">
                    <a:pos x="7" y="2"/>
                  </a:cxn>
                  <a:cxn ang="0">
                    <a:pos x="0" y="0"/>
                  </a:cxn>
                  <a:cxn ang="0">
                    <a:pos x="0" y="12"/>
                  </a:cxn>
                </a:cxnLst>
                <a:rect l="0" t="0" r="r" b="b"/>
                <a:pathLst>
                  <a:path w="24" h="15">
                    <a:moveTo>
                      <a:pt x="0" y="12"/>
                    </a:moveTo>
                    <a:lnTo>
                      <a:pt x="7" y="14"/>
                    </a:lnTo>
                    <a:lnTo>
                      <a:pt x="13" y="14"/>
                    </a:lnTo>
                    <a:lnTo>
                      <a:pt x="19" y="15"/>
                    </a:lnTo>
                    <a:lnTo>
                      <a:pt x="24" y="15"/>
                    </a:lnTo>
                    <a:lnTo>
                      <a:pt x="24" y="3"/>
                    </a:lnTo>
                    <a:lnTo>
                      <a:pt x="19" y="3"/>
                    </a:lnTo>
                    <a:lnTo>
                      <a:pt x="13" y="2"/>
                    </a:lnTo>
                    <a:lnTo>
                      <a:pt x="7" y="2"/>
                    </a:lnTo>
                    <a:lnTo>
                      <a:pt x="0" y="0"/>
                    </a:lnTo>
                    <a:lnTo>
                      <a:pt x="0" y="1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71" name="Freeform 534"/>
              <p:cNvSpPr>
                <a:spLocks noChangeArrowheads="1"/>
              </p:cNvSpPr>
              <p:nvPr/>
            </p:nvSpPr>
            <p:spPr bwMode="auto">
              <a:xfrm>
                <a:off x="839" y="206"/>
                <a:ext cx="4" cy="6"/>
              </a:xfrm>
              <a:custGeom>
                <a:avLst/>
                <a:gdLst/>
                <a:ahLst/>
                <a:cxnLst>
                  <a:cxn ang="0">
                    <a:pos x="4" y="0"/>
                  </a:cxn>
                  <a:cxn ang="0">
                    <a:pos x="1" y="2"/>
                  </a:cxn>
                  <a:cxn ang="0">
                    <a:pos x="0" y="6"/>
                  </a:cxn>
                  <a:cxn ang="0">
                    <a:pos x="1" y="11"/>
                  </a:cxn>
                  <a:cxn ang="0">
                    <a:pos x="4" y="12"/>
                  </a:cxn>
                  <a:cxn ang="0">
                    <a:pos x="4" y="0"/>
                  </a:cxn>
                </a:cxnLst>
                <a:rect l="0" t="0" r="r" b="b"/>
                <a:pathLst>
                  <a:path w="4" h="12">
                    <a:moveTo>
                      <a:pt x="4" y="0"/>
                    </a:moveTo>
                    <a:lnTo>
                      <a:pt x="1" y="2"/>
                    </a:lnTo>
                    <a:lnTo>
                      <a:pt x="0" y="6"/>
                    </a:lnTo>
                    <a:lnTo>
                      <a:pt x="1" y="11"/>
                    </a:lnTo>
                    <a:lnTo>
                      <a:pt x="4" y="12"/>
                    </a:lnTo>
                    <a:lnTo>
                      <a:pt x="4"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72" name="Freeform 535"/>
              <p:cNvSpPr>
                <a:spLocks noChangeArrowheads="1"/>
              </p:cNvSpPr>
              <p:nvPr/>
            </p:nvSpPr>
            <p:spPr bwMode="auto">
              <a:xfrm>
                <a:off x="800" y="64"/>
                <a:ext cx="155" cy="45"/>
              </a:xfrm>
              <a:custGeom>
                <a:avLst/>
                <a:gdLst/>
                <a:ahLst/>
                <a:cxnLst>
                  <a:cxn ang="0">
                    <a:pos x="0" y="89"/>
                  </a:cxn>
                  <a:cxn ang="0">
                    <a:pos x="5" y="76"/>
                  </a:cxn>
                  <a:cxn ang="0">
                    <a:pos x="13" y="65"/>
                  </a:cxn>
                  <a:cxn ang="0">
                    <a:pos x="21" y="57"/>
                  </a:cxn>
                  <a:cxn ang="0">
                    <a:pos x="30" y="51"/>
                  </a:cxn>
                  <a:cxn ang="0">
                    <a:pos x="40" y="49"/>
                  </a:cxn>
                  <a:cxn ang="0">
                    <a:pos x="49" y="47"/>
                  </a:cxn>
                  <a:cxn ang="0">
                    <a:pos x="57" y="47"/>
                  </a:cxn>
                  <a:cxn ang="0">
                    <a:pos x="63" y="49"/>
                  </a:cxn>
                  <a:cxn ang="0">
                    <a:pos x="68" y="51"/>
                  </a:cxn>
                  <a:cxn ang="0">
                    <a:pos x="73" y="54"/>
                  </a:cxn>
                  <a:cxn ang="0">
                    <a:pos x="79" y="57"/>
                  </a:cxn>
                  <a:cxn ang="0">
                    <a:pos x="84" y="59"/>
                  </a:cxn>
                  <a:cxn ang="0">
                    <a:pos x="89" y="62"/>
                  </a:cxn>
                  <a:cxn ang="0">
                    <a:pos x="93" y="62"/>
                  </a:cxn>
                  <a:cxn ang="0">
                    <a:pos x="97" y="60"/>
                  </a:cxn>
                  <a:cxn ang="0">
                    <a:pos x="100" y="57"/>
                  </a:cxn>
                  <a:cxn ang="0">
                    <a:pos x="102" y="53"/>
                  </a:cxn>
                  <a:cxn ang="0">
                    <a:pos x="105" y="50"/>
                  </a:cxn>
                  <a:cxn ang="0">
                    <a:pos x="108" y="47"/>
                  </a:cxn>
                  <a:cxn ang="0">
                    <a:pos x="112" y="44"/>
                  </a:cxn>
                  <a:cxn ang="0">
                    <a:pos x="118" y="43"/>
                  </a:cxn>
                  <a:cxn ang="0">
                    <a:pos x="125" y="41"/>
                  </a:cxn>
                  <a:cxn ang="0">
                    <a:pos x="134" y="40"/>
                  </a:cxn>
                  <a:cxn ang="0">
                    <a:pos x="145" y="40"/>
                  </a:cxn>
                  <a:cxn ang="0">
                    <a:pos x="147" y="40"/>
                  </a:cxn>
                  <a:cxn ang="0">
                    <a:pos x="150" y="41"/>
                  </a:cxn>
                  <a:cxn ang="0">
                    <a:pos x="153" y="41"/>
                  </a:cxn>
                  <a:cxn ang="0">
                    <a:pos x="155" y="43"/>
                  </a:cxn>
                  <a:cxn ang="0">
                    <a:pos x="144" y="27"/>
                  </a:cxn>
                  <a:cxn ang="0">
                    <a:pos x="132" y="15"/>
                  </a:cxn>
                  <a:cxn ang="0">
                    <a:pos x="119" y="8"/>
                  </a:cxn>
                  <a:cxn ang="0">
                    <a:pos x="106" y="2"/>
                  </a:cxn>
                  <a:cxn ang="0">
                    <a:pos x="93" y="0"/>
                  </a:cxn>
                  <a:cxn ang="0">
                    <a:pos x="80" y="0"/>
                  </a:cxn>
                  <a:cxn ang="0">
                    <a:pos x="67" y="3"/>
                  </a:cxn>
                  <a:cxn ang="0">
                    <a:pos x="55" y="8"/>
                  </a:cxn>
                  <a:cxn ang="0">
                    <a:pos x="42" y="15"/>
                  </a:cxn>
                  <a:cxn ang="0">
                    <a:pos x="31" y="24"/>
                  </a:cxn>
                  <a:cxn ang="0">
                    <a:pos x="22" y="33"/>
                  </a:cxn>
                  <a:cxn ang="0">
                    <a:pos x="14" y="43"/>
                  </a:cxn>
                  <a:cxn ang="0">
                    <a:pos x="7" y="54"/>
                  </a:cxn>
                  <a:cxn ang="0">
                    <a:pos x="3" y="66"/>
                  </a:cxn>
                  <a:cxn ang="0">
                    <a:pos x="0" y="78"/>
                  </a:cxn>
                  <a:cxn ang="0">
                    <a:pos x="0" y="89"/>
                  </a:cxn>
                </a:cxnLst>
                <a:rect l="0" t="0" r="r" b="b"/>
                <a:pathLst>
                  <a:path w="155" h="89">
                    <a:moveTo>
                      <a:pt x="0" y="89"/>
                    </a:moveTo>
                    <a:lnTo>
                      <a:pt x="5" y="76"/>
                    </a:lnTo>
                    <a:lnTo>
                      <a:pt x="13" y="65"/>
                    </a:lnTo>
                    <a:lnTo>
                      <a:pt x="21" y="57"/>
                    </a:lnTo>
                    <a:lnTo>
                      <a:pt x="30" y="51"/>
                    </a:lnTo>
                    <a:lnTo>
                      <a:pt x="40" y="49"/>
                    </a:lnTo>
                    <a:lnTo>
                      <a:pt x="49" y="47"/>
                    </a:lnTo>
                    <a:lnTo>
                      <a:pt x="57" y="47"/>
                    </a:lnTo>
                    <a:lnTo>
                      <a:pt x="63" y="49"/>
                    </a:lnTo>
                    <a:lnTo>
                      <a:pt x="68" y="51"/>
                    </a:lnTo>
                    <a:lnTo>
                      <a:pt x="73" y="54"/>
                    </a:lnTo>
                    <a:lnTo>
                      <a:pt x="79" y="57"/>
                    </a:lnTo>
                    <a:lnTo>
                      <a:pt x="84" y="59"/>
                    </a:lnTo>
                    <a:lnTo>
                      <a:pt x="89" y="62"/>
                    </a:lnTo>
                    <a:lnTo>
                      <a:pt x="93" y="62"/>
                    </a:lnTo>
                    <a:lnTo>
                      <a:pt x="97" y="60"/>
                    </a:lnTo>
                    <a:lnTo>
                      <a:pt x="100" y="57"/>
                    </a:lnTo>
                    <a:lnTo>
                      <a:pt x="102" y="53"/>
                    </a:lnTo>
                    <a:lnTo>
                      <a:pt x="105" y="50"/>
                    </a:lnTo>
                    <a:lnTo>
                      <a:pt x="108" y="47"/>
                    </a:lnTo>
                    <a:lnTo>
                      <a:pt x="112" y="44"/>
                    </a:lnTo>
                    <a:lnTo>
                      <a:pt x="118" y="43"/>
                    </a:lnTo>
                    <a:lnTo>
                      <a:pt x="125" y="41"/>
                    </a:lnTo>
                    <a:lnTo>
                      <a:pt x="134" y="40"/>
                    </a:lnTo>
                    <a:lnTo>
                      <a:pt x="145" y="40"/>
                    </a:lnTo>
                    <a:lnTo>
                      <a:pt x="147" y="40"/>
                    </a:lnTo>
                    <a:lnTo>
                      <a:pt x="150" y="41"/>
                    </a:lnTo>
                    <a:lnTo>
                      <a:pt x="153" y="41"/>
                    </a:lnTo>
                    <a:lnTo>
                      <a:pt x="155" y="43"/>
                    </a:lnTo>
                    <a:lnTo>
                      <a:pt x="144" y="27"/>
                    </a:lnTo>
                    <a:lnTo>
                      <a:pt x="132" y="15"/>
                    </a:lnTo>
                    <a:lnTo>
                      <a:pt x="119" y="8"/>
                    </a:lnTo>
                    <a:lnTo>
                      <a:pt x="106" y="2"/>
                    </a:lnTo>
                    <a:lnTo>
                      <a:pt x="93" y="0"/>
                    </a:lnTo>
                    <a:lnTo>
                      <a:pt x="80" y="0"/>
                    </a:lnTo>
                    <a:lnTo>
                      <a:pt x="67" y="3"/>
                    </a:lnTo>
                    <a:lnTo>
                      <a:pt x="55" y="8"/>
                    </a:lnTo>
                    <a:lnTo>
                      <a:pt x="42" y="15"/>
                    </a:lnTo>
                    <a:lnTo>
                      <a:pt x="31" y="24"/>
                    </a:lnTo>
                    <a:lnTo>
                      <a:pt x="22" y="33"/>
                    </a:lnTo>
                    <a:lnTo>
                      <a:pt x="14" y="43"/>
                    </a:lnTo>
                    <a:lnTo>
                      <a:pt x="7" y="54"/>
                    </a:lnTo>
                    <a:lnTo>
                      <a:pt x="3" y="66"/>
                    </a:lnTo>
                    <a:lnTo>
                      <a:pt x="0" y="78"/>
                    </a:lnTo>
                    <a:lnTo>
                      <a:pt x="0" y="89"/>
                    </a:lnTo>
                    <a:close/>
                  </a:path>
                </a:pathLst>
              </a:custGeom>
              <a:solidFill>
                <a:srgbClr val="F2CCBF"/>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73" name="Freeform 536"/>
              <p:cNvSpPr>
                <a:spLocks noChangeArrowheads="1"/>
              </p:cNvSpPr>
              <p:nvPr/>
            </p:nvSpPr>
            <p:spPr bwMode="auto">
              <a:xfrm>
                <a:off x="796" y="85"/>
                <a:ext cx="68" cy="24"/>
              </a:xfrm>
              <a:custGeom>
                <a:avLst/>
                <a:gdLst/>
                <a:ahLst/>
                <a:cxnLst>
                  <a:cxn ang="0">
                    <a:pos x="68" y="2"/>
                  </a:cxn>
                  <a:cxn ang="0">
                    <a:pos x="68" y="2"/>
                  </a:cxn>
                  <a:cxn ang="0">
                    <a:pos x="61" y="0"/>
                  </a:cxn>
                  <a:cxn ang="0">
                    <a:pos x="53" y="0"/>
                  </a:cxn>
                  <a:cxn ang="0">
                    <a:pos x="44" y="2"/>
                  </a:cxn>
                  <a:cxn ang="0">
                    <a:pos x="33" y="5"/>
                  </a:cxn>
                  <a:cxn ang="0">
                    <a:pos x="23" y="12"/>
                  </a:cxn>
                  <a:cxn ang="0">
                    <a:pos x="15" y="19"/>
                  </a:cxn>
                  <a:cxn ang="0">
                    <a:pos x="6" y="32"/>
                  </a:cxn>
                  <a:cxn ang="0">
                    <a:pos x="0" y="47"/>
                  </a:cxn>
                  <a:cxn ang="0">
                    <a:pos x="8" y="50"/>
                  </a:cxn>
                  <a:cxn ang="0">
                    <a:pos x="12" y="38"/>
                  </a:cxn>
                  <a:cxn ang="0">
                    <a:pos x="19" y="28"/>
                  </a:cxn>
                  <a:cxn ang="0">
                    <a:pos x="27" y="21"/>
                  </a:cxn>
                  <a:cxn ang="0">
                    <a:pos x="35" y="16"/>
                  </a:cxn>
                  <a:cxn ang="0">
                    <a:pos x="44" y="13"/>
                  </a:cxn>
                  <a:cxn ang="0">
                    <a:pos x="53" y="12"/>
                  </a:cxn>
                  <a:cxn ang="0">
                    <a:pos x="61" y="12"/>
                  </a:cxn>
                  <a:cxn ang="0">
                    <a:pos x="66" y="13"/>
                  </a:cxn>
                  <a:cxn ang="0">
                    <a:pos x="68" y="2"/>
                  </a:cxn>
                </a:cxnLst>
                <a:rect l="0" t="0" r="r" b="b"/>
                <a:pathLst>
                  <a:path w="68" h="50">
                    <a:moveTo>
                      <a:pt x="68" y="2"/>
                    </a:moveTo>
                    <a:lnTo>
                      <a:pt x="68" y="2"/>
                    </a:lnTo>
                    <a:lnTo>
                      <a:pt x="61" y="0"/>
                    </a:lnTo>
                    <a:lnTo>
                      <a:pt x="53" y="0"/>
                    </a:lnTo>
                    <a:lnTo>
                      <a:pt x="44" y="2"/>
                    </a:lnTo>
                    <a:lnTo>
                      <a:pt x="33" y="5"/>
                    </a:lnTo>
                    <a:lnTo>
                      <a:pt x="23" y="12"/>
                    </a:lnTo>
                    <a:lnTo>
                      <a:pt x="15" y="19"/>
                    </a:lnTo>
                    <a:lnTo>
                      <a:pt x="6" y="32"/>
                    </a:lnTo>
                    <a:lnTo>
                      <a:pt x="0" y="47"/>
                    </a:lnTo>
                    <a:lnTo>
                      <a:pt x="8" y="50"/>
                    </a:lnTo>
                    <a:lnTo>
                      <a:pt x="12" y="38"/>
                    </a:lnTo>
                    <a:lnTo>
                      <a:pt x="19" y="28"/>
                    </a:lnTo>
                    <a:lnTo>
                      <a:pt x="27" y="21"/>
                    </a:lnTo>
                    <a:lnTo>
                      <a:pt x="35" y="16"/>
                    </a:lnTo>
                    <a:lnTo>
                      <a:pt x="44" y="13"/>
                    </a:lnTo>
                    <a:lnTo>
                      <a:pt x="53" y="12"/>
                    </a:lnTo>
                    <a:lnTo>
                      <a:pt x="61" y="12"/>
                    </a:lnTo>
                    <a:lnTo>
                      <a:pt x="66" y="13"/>
                    </a:lnTo>
                    <a:lnTo>
                      <a:pt x="68" y="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74" name="Freeform 537"/>
              <p:cNvSpPr>
                <a:spLocks noChangeArrowheads="1"/>
              </p:cNvSpPr>
              <p:nvPr/>
            </p:nvSpPr>
            <p:spPr bwMode="auto">
              <a:xfrm>
                <a:off x="862" y="85"/>
                <a:ext cx="41" cy="13"/>
              </a:xfrm>
              <a:custGeom>
                <a:avLst/>
                <a:gdLst/>
                <a:ahLst/>
                <a:cxnLst>
                  <a:cxn ang="0">
                    <a:pos x="35" y="11"/>
                  </a:cxn>
                  <a:cxn ang="0">
                    <a:pos x="35" y="11"/>
                  </a:cxn>
                  <a:cxn ang="0">
                    <a:pos x="34" y="11"/>
                  </a:cxn>
                  <a:cxn ang="0">
                    <a:pos x="31" y="13"/>
                  </a:cxn>
                  <a:cxn ang="0">
                    <a:pos x="27" y="13"/>
                  </a:cxn>
                  <a:cxn ang="0">
                    <a:pos x="23" y="10"/>
                  </a:cxn>
                  <a:cxn ang="0">
                    <a:pos x="18" y="8"/>
                  </a:cxn>
                  <a:cxn ang="0">
                    <a:pos x="12" y="6"/>
                  </a:cxn>
                  <a:cxn ang="0">
                    <a:pos x="7" y="3"/>
                  </a:cxn>
                  <a:cxn ang="0">
                    <a:pos x="2" y="0"/>
                  </a:cxn>
                  <a:cxn ang="0">
                    <a:pos x="0" y="11"/>
                  </a:cxn>
                  <a:cxn ang="0">
                    <a:pos x="5" y="14"/>
                  </a:cxn>
                  <a:cxn ang="0">
                    <a:pos x="10" y="17"/>
                  </a:cxn>
                  <a:cxn ang="0">
                    <a:pos x="16" y="20"/>
                  </a:cxn>
                  <a:cxn ang="0">
                    <a:pos x="21" y="22"/>
                  </a:cxn>
                  <a:cxn ang="0">
                    <a:pos x="27" y="24"/>
                  </a:cxn>
                  <a:cxn ang="0">
                    <a:pos x="31" y="24"/>
                  </a:cxn>
                  <a:cxn ang="0">
                    <a:pos x="36" y="23"/>
                  </a:cxn>
                  <a:cxn ang="0">
                    <a:pos x="41" y="17"/>
                  </a:cxn>
                  <a:cxn ang="0">
                    <a:pos x="35" y="11"/>
                  </a:cxn>
                </a:cxnLst>
                <a:rect l="0" t="0" r="r" b="b"/>
                <a:pathLst>
                  <a:path w="41" h="24">
                    <a:moveTo>
                      <a:pt x="35" y="11"/>
                    </a:moveTo>
                    <a:lnTo>
                      <a:pt x="35" y="11"/>
                    </a:lnTo>
                    <a:lnTo>
                      <a:pt x="34" y="11"/>
                    </a:lnTo>
                    <a:lnTo>
                      <a:pt x="31" y="13"/>
                    </a:lnTo>
                    <a:lnTo>
                      <a:pt x="27" y="13"/>
                    </a:lnTo>
                    <a:lnTo>
                      <a:pt x="23" y="10"/>
                    </a:lnTo>
                    <a:lnTo>
                      <a:pt x="18" y="8"/>
                    </a:lnTo>
                    <a:lnTo>
                      <a:pt x="12" y="6"/>
                    </a:lnTo>
                    <a:lnTo>
                      <a:pt x="7" y="3"/>
                    </a:lnTo>
                    <a:lnTo>
                      <a:pt x="2" y="0"/>
                    </a:lnTo>
                    <a:lnTo>
                      <a:pt x="0" y="11"/>
                    </a:lnTo>
                    <a:lnTo>
                      <a:pt x="5" y="14"/>
                    </a:lnTo>
                    <a:lnTo>
                      <a:pt x="10" y="17"/>
                    </a:lnTo>
                    <a:lnTo>
                      <a:pt x="16" y="20"/>
                    </a:lnTo>
                    <a:lnTo>
                      <a:pt x="21" y="22"/>
                    </a:lnTo>
                    <a:lnTo>
                      <a:pt x="27" y="24"/>
                    </a:lnTo>
                    <a:lnTo>
                      <a:pt x="31" y="24"/>
                    </a:lnTo>
                    <a:lnTo>
                      <a:pt x="36" y="23"/>
                    </a:lnTo>
                    <a:lnTo>
                      <a:pt x="41" y="17"/>
                    </a:lnTo>
                    <a:lnTo>
                      <a:pt x="35" y="1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75" name="Freeform 538"/>
              <p:cNvSpPr>
                <a:spLocks noChangeArrowheads="1"/>
              </p:cNvSpPr>
              <p:nvPr/>
            </p:nvSpPr>
            <p:spPr bwMode="auto">
              <a:xfrm>
                <a:off x="897" y="81"/>
                <a:ext cx="48" cy="13"/>
              </a:xfrm>
              <a:custGeom>
                <a:avLst/>
                <a:gdLst/>
                <a:ahLst/>
                <a:cxnLst>
                  <a:cxn ang="0">
                    <a:pos x="48" y="0"/>
                  </a:cxn>
                  <a:cxn ang="0">
                    <a:pos x="48" y="0"/>
                  </a:cxn>
                  <a:cxn ang="0">
                    <a:pos x="37" y="0"/>
                  </a:cxn>
                  <a:cxn ang="0">
                    <a:pos x="28" y="1"/>
                  </a:cxn>
                  <a:cxn ang="0">
                    <a:pos x="21" y="3"/>
                  </a:cxn>
                  <a:cxn ang="0">
                    <a:pos x="14" y="4"/>
                  </a:cxn>
                  <a:cxn ang="0">
                    <a:pos x="9" y="9"/>
                  </a:cxn>
                  <a:cxn ang="0">
                    <a:pos x="6" y="12"/>
                  </a:cxn>
                  <a:cxn ang="0">
                    <a:pos x="2" y="15"/>
                  </a:cxn>
                  <a:cxn ang="0">
                    <a:pos x="0" y="20"/>
                  </a:cxn>
                  <a:cxn ang="0">
                    <a:pos x="6" y="26"/>
                  </a:cxn>
                  <a:cxn ang="0">
                    <a:pos x="8" y="23"/>
                  </a:cxn>
                  <a:cxn ang="0">
                    <a:pos x="10" y="20"/>
                  </a:cxn>
                  <a:cxn ang="0">
                    <a:pos x="13" y="17"/>
                  </a:cxn>
                  <a:cxn ang="0">
                    <a:pos x="16" y="16"/>
                  </a:cxn>
                  <a:cxn ang="0">
                    <a:pos x="21" y="15"/>
                  </a:cxn>
                  <a:cxn ang="0">
                    <a:pos x="28" y="13"/>
                  </a:cxn>
                  <a:cxn ang="0">
                    <a:pos x="37" y="12"/>
                  </a:cxn>
                  <a:cxn ang="0">
                    <a:pos x="48" y="12"/>
                  </a:cxn>
                  <a:cxn ang="0">
                    <a:pos x="48" y="0"/>
                  </a:cxn>
                </a:cxnLst>
                <a:rect l="0" t="0" r="r" b="b"/>
                <a:pathLst>
                  <a:path w="48" h="26">
                    <a:moveTo>
                      <a:pt x="48" y="0"/>
                    </a:moveTo>
                    <a:lnTo>
                      <a:pt x="48" y="0"/>
                    </a:lnTo>
                    <a:lnTo>
                      <a:pt x="37" y="0"/>
                    </a:lnTo>
                    <a:lnTo>
                      <a:pt x="28" y="1"/>
                    </a:lnTo>
                    <a:lnTo>
                      <a:pt x="21" y="3"/>
                    </a:lnTo>
                    <a:lnTo>
                      <a:pt x="14" y="4"/>
                    </a:lnTo>
                    <a:lnTo>
                      <a:pt x="9" y="9"/>
                    </a:lnTo>
                    <a:lnTo>
                      <a:pt x="6" y="12"/>
                    </a:lnTo>
                    <a:lnTo>
                      <a:pt x="2" y="15"/>
                    </a:lnTo>
                    <a:lnTo>
                      <a:pt x="0" y="20"/>
                    </a:lnTo>
                    <a:lnTo>
                      <a:pt x="6" y="26"/>
                    </a:lnTo>
                    <a:lnTo>
                      <a:pt x="8" y="23"/>
                    </a:lnTo>
                    <a:lnTo>
                      <a:pt x="10" y="20"/>
                    </a:lnTo>
                    <a:lnTo>
                      <a:pt x="13" y="17"/>
                    </a:lnTo>
                    <a:lnTo>
                      <a:pt x="16" y="16"/>
                    </a:lnTo>
                    <a:lnTo>
                      <a:pt x="21" y="15"/>
                    </a:lnTo>
                    <a:lnTo>
                      <a:pt x="28" y="13"/>
                    </a:lnTo>
                    <a:lnTo>
                      <a:pt x="37" y="12"/>
                    </a:lnTo>
                    <a:lnTo>
                      <a:pt x="48" y="12"/>
                    </a:lnTo>
                    <a:lnTo>
                      <a:pt x="48"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76" name="Freeform 539"/>
              <p:cNvSpPr>
                <a:spLocks noChangeArrowheads="1"/>
              </p:cNvSpPr>
              <p:nvPr/>
            </p:nvSpPr>
            <p:spPr bwMode="auto">
              <a:xfrm>
                <a:off x="945" y="81"/>
                <a:ext cx="24" cy="10"/>
              </a:xfrm>
              <a:custGeom>
                <a:avLst/>
                <a:gdLst/>
                <a:ahLst/>
                <a:cxnLst>
                  <a:cxn ang="0">
                    <a:pos x="7" y="12"/>
                  </a:cxn>
                  <a:cxn ang="0">
                    <a:pos x="11" y="3"/>
                  </a:cxn>
                  <a:cxn ang="0">
                    <a:pos x="8" y="1"/>
                  </a:cxn>
                  <a:cxn ang="0">
                    <a:pos x="5" y="1"/>
                  </a:cxn>
                  <a:cxn ang="0">
                    <a:pos x="2" y="0"/>
                  </a:cxn>
                  <a:cxn ang="0">
                    <a:pos x="0" y="0"/>
                  </a:cxn>
                  <a:cxn ang="0">
                    <a:pos x="0" y="12"/>
                  </a:cxn>
                  <a:cxn ang="0">
                    <a:pos x="2" y="12"/>
                  </a:cxn>
                  <a:cxn ang="0">
                    <a:pos x="5" y="13"/>
                  </a:cxn>
                  <a:cxn ang="0">
                    <a:pos x="8" y="13"/>
                  </a:cxn>
                  <a:cxn ang="0">
                    <a:pos x="9" y="15"/>
                  </a:cxn>
                  <a:cxn ang="0">
                    <a:pos x="13" y="6"/>
                  </a:cxn>
                  <a:cxn ang="0">
                    <a:pos x="9" y="15"/>
                  </a:cxn>
                  <a:cxn ang="0">
                    <a:pos x="24" y="20"/>
                  </a:cxn>
                  <a:cxn ang="0">
                    <a:pos x="13" y="6"/>
                  </a:cxn>
                  <a:cxn ang="0">
                    <a:pos x="7" y="12"/>
                  </a:cxn>
                </a:cxnLst>
                <a:rect l="0" t="0" r="r" b="b"/>
                <a:pathLst>
                  <a:path w="24" h="20">
                    <a:moveTo>
                      <a:pt x="7" y="12"/>
                    </a:moveTo>
                    <a:lnTo>
                      <a:pt x="11" y="3"/>
                    </a:lnTo>
                    <a:lnTo>
                      <a:pt x="8" y="1"/>
                    </a:lnTo>
                    <a:lnTo>
                      <a:pt x="5" y="1"/>
                    </a:lnTo>
                    <a:lnTo>
                      <a:pt x="2" y="0"/>
                    </a:lnTo>
                    <a:lnTo>
                      <a:pt x="0" y="0"/>
                    </a:lnTo>
                    <a:lnTo>
                      <a:pt x="0" y="12"/>
                    </a:lnTo>
                    <a:lnTo>
                      <a:pt x="2" y="12"/>
                    </a:lnTo>
                    <a:lnTo>
                      <a:pt x="5" y="13"/>
                    </a:lnTo>
                    <a:lnTo>
                      <a:pt x="8" y="13"/>
                    </a:lnTo>
                    <a:lnTo>
                      <a:pt x="9" y="15"/>
                    </a:lnTo>
                    <a:lnTo>
                      <a:pt x="13" y="6"/>
                    </a:lnTo>
                    <a:lnTo>
                      <a:pt x="9" y="15"/>
                    </a:lnTo>
                    <a:lnTo>
                      <a:pt x="24" y="20"/>
                    </a:lnTo>
                    <a:lnTo>
                      <a:pt x="13" y="6"/>
                    </a:lnTo>
                    <a:lnTo>
                      <a:pt x="7" y="1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77" name="Freeform 540"/>
              <p:cNvSpPr>
                <a:spLocks noChangeArrowheads="1"/>
              </p:cNvSpPr>
              <p:nvPr/>
            </p:nvSpPr>
            <p:spPr bwMode="auto">
              <a:xfrm>
                <a:off x="796" y="61"/>
                <a:ext cx="162" cy="60"/>
              </a:xfrm>
              <a:custGeom>
                <a:avLst/>
                <a:gdLst/>
                <a:ahLst/>
                <a:cxnLst>
                  <a:cxn ang="0">
                    <a:pos x="0" y="93"/>
                  </a:cxn>
                  <a:cxn ang="0">
                    <a:pos x="8" y="94"/>
                  </a:cxn>
                  <a:cxn ang="0">
                    <a:pos x="8" y="83"/>
                  </a:cxn>
                  <a:cxn ang="0">
                    <a:pos x="11" y="72"/>
                  </a:cxn>
                  <a:cxn ang="0">
                    <a:pos x="14" y="62"/>
                  </a:cxn>
                  <a:cxn ang="0">
                    <a:pos x="21" y="52"/>
                  </a:cxn>
                  <a:cxn ang="0">
                    <a:pos x="28" y="42"/>
                  </a:cxn>
                  <a:cxn ang="0">
                    <a:pos x="37" y="33"/>
                  </a:cxn>
                  <a:cxn ang="0">
                    <a:pos x="47" y="26"/>
                  </a:cxn>
                  <a:cxn ang="0">
                    <a:pos x="60" y="19"/>
                  </a:cxn>
                  <a:cxn ang="0">
                    <a:pos x="71" y="14"/>
                  </a:cxn>
                  <a:cxn ang="0">
                    <a:pos x="84" y="11"/>
                  </a:cxn>
                  <a:cxn ang="0">
                    <a:pos x="97" y="11"/>
                  </a:cxn>
                  <a:cxn ang="0">
                    <a:pos x="110" y="13"/>
                  </a:cxn>
                  <a:cxn ang="0">
                    <a:pos x="122" y="19"/>
                  </a:cxn>
                  <a:cxn ang="0">
                    <a:pos x="134" y="24"/>
                  </a:cxn>
                  <a:cxn ang="0">
                    <a:pos x="146" y="36"/>
                  </a:cxn>
                  <a:cxn ang="0">
                    <a:pos x="156" y="51"/>
                  </a:cxn>
                  <a:cxn ang="0">
                    <a:pos x="162" y="45"/>
                  </a:cxn>
                  <a:cxn ang="0">
                    <a:pos x="150" y="27"/>
                  </a:cxn>
                  <a:cxn ang="0">
                    <a:pos x="138" y="16"/>
                  </a:cxn>
                  <a:cxn ang="0">
                    <a:pos x="124" y="7"/>
                  </a:cxn>
                  <a:cxn ang="0">
                    <a:pos x="110" y="1"/>
                  </a:cxn>
                  <a:cxn ang="0">
                    <a:pos x="97" y="0"/>
                  </a:cxn>
                  <a:cxn ang="0">
                    <a:pos x="84" y="0"/>
                  </a:cxn>
                  <a:cxn ang="0">
                    <a:pos x="71" y="3"/>
                  </a:cxn>
                  <a:cxn ang="0">
                    <a:pos x="58" y="7"/>
                  </a:cxn>
                  <a:cxn ang="0">
                    <a:pos x="45" y="14"/>
                  </a:cxn>
                  <a:cxn ang="0">
                    <a:pos x="33" y="24"/>
                  </a:cxn>
                  <a:cxn ang="0">
                    <a:pos x="24" y="33"/>
                  </a:cxn>
                  <a:cxn ang="0">
                    <a:pos x="15" y="43"/>
                  </a:cxn>
                  <a:cxn ang="0">
                    <a:pos x="8" y="56"/>
                  </a:cxn>
                  <a:cxn ang="0">
                    <a:pos x="3" y="70"/>
                  </a:cxn>
                  <a:cxn ang="0">
                    <a:pos x="0" y="83"/>
                  </a:cxn>
                  <a:cxn ang="0">
                    <a:pos x="0" y="94"/>
                  </a:cxn>
                  <a:cxn ang="0">
                    <a:pos x="8" y="96"/>
                  </a:cxn>
                  <a:cxn ang="0">
                    <a:pos x="0" y="94"/>
                  </a:cxn>
                  <a:cxn ang="0">
                    <a:pos x="3" y="119"/>
                  </a:cxn>
                  <a:cxn ang="0">
                    <a:pos x="8" y="96"/>
                  </a:cxn>
                  <a:cxn ang="0">
                    <a:pos x="0" y="93"/>
                  </a:cxn>
                </a:cxnLst>
                <a:rect l="0" t="0" r="r" b="b"/>
                <a:pathLst>
                  <a:path w="162" h="119">
                    <a:moveTo>
                      <a:pt x="0" y="93"/>
                    </a:moveTo>
                    <a:lnTo>
                      <a:pt x="8" y="94"/>
                    </a:lnTo>
                    <a:lnTo>
                      <a:pt x="8" y="83"/>
                    </a:lnTo>
                    <a:lnTo>
                      <a:pt x="11" y="72"/>
                    </a:lnTo>
                    <a:lnTo>
                      <a:pt x="14" y="62"/>
                    </a:lnTo>
                    <a:lnTo>
                      <a:pt x="21" y="52"/>
                    </a:lnTo>
                    <a:lnTo>
                      <a:pt x="28" y="42"/>
                    </a:lnTo>
                    <a:lnTo>
                      <a:pt x="37" y="33"/>
                    </a:lnTo>
                    <a:lnTo>
                      <a:pt x="47" y="26"/>
                    </a:lnTo>
                    <a:lnTo>
                      <a:pt x="60" y="19"/>
                    </a:lnTo>
                    <a:lnTo>
                      <a:pt x="71" y="14"/>
                    </a:lnTo>
                    <a:lnTo>
                      <a:pt x="84" y="11"/>
                    </a:lnTo>
                    <a:lnTo>
                      <a:pt x="97" y="11"/>
                    </a:lnTo>
                    <a:lnTo>
                      <a:pt x="110" y="13"/>
                    </a:lnTo>
                    <a:lnTo>
                      <a:pt x="122" y="19"/>
                    </a:lnTo>
                    <a:lnTo>
                      <a:pt x="134" y="24"/>
                    </a:lnTo>
                    <a:lnTo>
                      <a:pt x="146" y="36"/>
                    </a:lnTo>
                    <a:lnTo>
                      <a:pt x="156" y="51"/>
                    </a:lnTo>
                    <a:lnTo>
                      <a:pt x="162" y="45"/>
                    </a:lnTo>
                    <a:lnTo>
                      <a:pt x="150" y="27"/>
                    </a:lnTo>
                    <a:lnTo>
                      <a:pt x="138" y="16"/>
                    </a:lnTo>
                    <a:lnTo>
                      <a:pt x="124" y="7"/>
                    </a:lnTo>
                    <a:lnTo>
                      <a:pt x="110" y="1"/>
                    </a:lnTo>
                    <a:lnTo>
                      <a:pt x="97" y="0"/>
                    </a:lnTo>
                    <a:lnTo>
                      <a:pt x="84" y="0"/>
                    </a:lnTo>
                    <a:lnTo>
                      <a:pt x="71" y="3"/>
                    </a:lnTo>
                    <a:lnTo>
                      <a:pt x="58" y="7"/>
                    </a:lnTo>
                    <a:lnTo>
                      <a:pt x="45" y="14"/>
                    </a:lnTo>
                    <a:lnTo>
                      <a:pt x="33" y="24"/>
                    </a:lnTo>
                    <a:lnTo>
                      <a:pt x="24" y="33"/>
                    </a:lnTo>
                    <a:lnTo>
                      <a:pt x="15" y="43"/>
                    </a:lnTo>
                    <a:lnTo>
                      <a:pt x="8" y="56"/>
                    </a:lnTo>
                    <a:lnTo>
                      <a:pt x="3" y="70"/>
                    </a:lnTo>
                    <a:lnTo>
                      <a:pt x="0" y="83"/>
                    </a:lnTo>
                    <a:lnTo>
                      <a:pt x="0" y="94"/>
                    </a:lnTo>
                    <a:lnTo>
                      <a:pt x="8" y="96"/>
                    </a:lnTo>
                    <a:lnTo>
                      <a:pt x="0" y="94"/>
                    </a:lnTo>
                    <a:lnTo>
                      <a:pt x="3" y="119"/>
                    </a:lnTo>
                    <a:lnTo>
                      <a:pt x="8" y="96"/>
                    </a:lnTo>
                    <a:lnTo>
                      <a:pt x="0" y="9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78" name="Freeform 541"/>
              <p:cNvSpPr>
                <a:spLocks noChangeArrowheads="1"/>
              </p:cNvSpPr>
              <p:nvPr/>
            </p:nvSpPr>
            <p:spPr bwMode="auto">
              <a:xfrm>
                <a:off x="806" y="213"/>
                <a:ext cx="162" cy="46"/>
              </a:xfrm>
              <a:custGeom>
                <a:avLst/>
                <a:gdLst/>
                <a:ahLst/>
                <a:cxnLst>
                  <a:cxn ang="0">
                    <a:pos x="162" y="38"/>
                  </a:cxn>
                  <a:cxn ang="0">
                    <a:pos x="158" y="33"/>
                  </a:cxn>
                  <a:cxn ang="0">
                    <a:pos x="153" y="28"/>
                  </a:cxn>
                  <a:cxn ang="0">
                    <a:pos x="149" y="23"/>
                  </a:cxn>
                  <a:cxn ang="0">
                    <a:pos x="145" y="17"/>
                  </a:cxn>
                  <a:cxn ang="0">
                    <a:pos x="141" y="13"/>
                  </a:cxn>
                  <a:cxn ang="0">
                    <a:pos x="137" y="7"/>
                  </a:cxn>
                  <a:cxn ang="0">
                    <a:pos x="134" y="4"/>
                  </a:cxn>
                  <a:cxn ang="0">
                    <a:pos x="131" y="0"/>
                  </a:cxn>
                  <a:cxn ang="0">
                    <a:pos x="130" y="10"/>
                  </a:cxn>
                  <a:cxn ang="0">
                    <a:pos x="129" y="20"/>
                  </a:cxn>
                  <a:cxn ang="0">
                    <a:pos x="126" y="29"/>
                  </a:cxn>
                  <a:cxn ang="0">
                    <a:pos x="121" y="36"/>
                  </a:cxn>
                  <a:cxn ang="0">
                    <a:pos x="115" y="44"/>
                  </a:cxn>
                  <a:cxn ang="0">
                    <a:pos x="107" y="49"/>
                  </a:cxn>
                  <a:cxn ang="0">
                    <a:pos x="98" y="54"/>
                  </a:cxn>
                  <a:cxn ang="0">
                    <a:pos x="87" y="57"/>
                  </a:cxn>
                  <a:cxn ang="0">
                    <a:pos x="72" y="58"/>
                  </a:cxn>
                  <a:cxn ang="0">
                    <a:pos x="59" y="60"/>
                  </a:cxn>
                  <a:cxn ang="0">
                    <a:pos x="47" y="60"/>
                  </a:cxn>
                  <a:cxn ang="0">
                    <a:pos x="35" y="57"/>
                  </a:cxn>
                  <a:cxn ang="0">
                    <a:pos x="25" y="55"/>
                  </a:cxn>
                  <a:cxn ang="0">
                    <a:pos x="16" y="51"/>
                  </a:cxn>
                  <a:cxn ang="0">
                    <a:pos x="8" y="47"/>
                  </a:cxn>
                  <a:cxn ang="0">
                    <a:pos x="0" y="41"/>
                  </a:cxn>
                  <a:cxn ang="0">
                    <a:pos x="8" y="57"/>
                  </a:cxn>
                  <a:cxn ang="0">
                    <a:pos x="17" y="68"/>
                  </a:cxn>
                  <a:cxn ang="0">
                    <a:pos x="28" y="79"/>
                  </a:cxn>
                  <a:cxn ang="0">
                    <a:pos x="41" y="86"/>
                  </a:cxn>
                  <a:cxn ang="0">
                    <a:pos x="56" y="90"/>
                  </a:cxn>
                  <a:cxn ang="0">
                    <a:pos x="72" y="90"/>
                  </a:cxn>
                  <a:cxn ang="0">
                    <a:pos x="91" y="86"/>
                  </a:cxn>
                  <a:cxn ang="0">
                    <a:pos x="111" y="77"/>
                  </a:cxn>
                  <a:cxn ang="0">
                    <a:pos x="120" y="71"/>
                  </a:cxn>
                  <a:cxn ang="0">
                    <a:pos x="129" y="67"/>
                  </a:cxn>
                  <a:cxn ang="0">
                    <a:pos x="136" y="61"/>
                  </a:cxn>
                  <a:cxn ang="0">
                    <a:pos x="142" y="55"/>
                  </a:cxn>
                  <a:cxn ang="0">
                    <a:pos x="148" y="51"/>
                  </a:cxn>
                  <a:cxn ang="0">
                    <a:pos x="153" y="47"/>
                  </a:cxn>
                  <a:cxn ang="0">
                    <a:pos x="158" y="42"/>
                  </a:cxn>
                  <a:cxn ang="0">
                    <a:pos x="162" y="38"/>
                  </a:cxn>
                </a:cxnLst>
                <a:rect l="0" t="0" r="r" b="b"/>
                <a:pathLst>
                  <a:path w="162" h="90">
                    <a:moveTo>
                      <a:pt x="162" y="38"/>
                    </a:moveTo>
                    <a:lnTo>
                      <a:pt x="158" y="33"/>
                    </a:lnTo>
                    <a:lnTo>
                      <a:pt x="153" y="28"/>
                    </a:lnTo>
                    <a:lnTo>
                      <a:pt x="149" y="23"/>
                    </a:lnTo>
                    <a:lnTo>
                      <a:pt x="145" y="17"/>
                    </a:lnTo>
                    <a:lnTo>
                      <a:pt x="141" y="13"/>
                    </a:lnTo>
                    <a:lnTo>
                      <a:pt x="137" y="7"/>
                    </a:lnTo>
                    <a:lnTo>
                      <a:pt x="134" y="4"/>
                    </a:lnTo>
                    <a:lnTo>
                      <a:pt x="131" y="0"/>
                    </a:lnTo>
                    <a:lnTo>
                      <a:pt x="130" y="10"/>
                    </a:lnTo>
                    <a:lnTo>
                      <a:pt x="129" y="20"/>
                    </a:lnTo>
                    <a:lnTo>
                      <a:pt x="126" y="29"/>
                    </a:lnTo>
                    <a:lnTo>
                      <a:pt x="121" y="36"/>
                    </a:lnTo>
                    <a:lnTo>
                      <a:pt x="115" y="44"/>
                    </a:lnTo>
                    <a:lnTo>
                      <a:pt x="107" y="49"/>
                    </a:lnTo>
                    <a:lnTo>
                      <a:pt x="98" y="54"/>
                    </a:lnTo>
                    <a:lnTo>
                      <a:pt x="87" y="57"/>
                    </a:lnTo>
                    <a:lnTo>
                      <a:pt x="72" y="58"/>
                    </a:lnTo>
                    <a:lnTo>
                      <a:pt x="59" y="60"/>
                    </a:lnTo>
                    <a:lnTo>
                      <a:pt x="47" y="60"/>
                    </a:lnTo>
                    <a:lnTo>
                      <a:pt x="35" y="57"/>
                    </a:lnTo>
                    <a:lnTo>
                      <a:pt x="25" y="55"/>
                    </a:lnTo>
                    <a:lnTo>
                      <a:pt x="16" y="51"/>
                    </a:lnTo>
                    <a:lnTo>
                      <a:pt x="8" y="47"/>
                    </a:lnTo>
                    <a:lnTo>
                      <a:pt x="0" y="41"/>
                    </a:lnTo>
                    <a:lnTo>
                      <a:pt x="8" y="57"/>
                    </a:lnTo>
                    <a:lnTo>
                      <a:pt x="17" y="68"/>
                    </a:lnTo>
                    <a:lnTo>
                      <a:pt x="28" y="79"/>
                    </a:lnTo>
                    <a:lnTo>
                      <a:pt x="41" y="86"/>
                    </a:lnTo>
                    <a:lnTo>
                      <a:pt x="56" y="90"/>
                    </a:lnTo>
                    <a:lnTo>
                      <a:pt x="72" y="90"/>
                    </a:lnTo>
                    <a:lnTo>
                      <a:pt x="91" y="86"/>
                    </a:lnTo>
                    <a:lnTo>
                      <a:pt x="111" y="77"/>
                    </a:lnTo>
                    <a:lnTo>
                      <a:pt x="120" y="71"/>
                    </a:lnTo>
                    <a:lnTo>
                      <a:pt x="129" y="67"/>
                    </a:lnTo>
                    <a:lnTo>
                      <a:pt x="136" y="61"/>
                    </a:lnTo>
                    <a:lnTo>
                      <a:pt x="142" y="55"/>
                    </a:lnTo>
                    <a:lnTo>
                      <a:pt x="148" y="51"/>
                    </a:lnTo>
                    <a:lnTo>
                      <a:pt x="153" y="47"/>
                    </a:lnTo>
                    <a:lnTo>
                      <a:pt x="158" y="42"/>
                    </a:lnTo>
                    <a:lnTo>
                      <a:pt x="162" y="38"/>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79" name="Freeform 542"/>
              <p:cNvSpPr>
                <a:spLocks noChangeArrowheads="1"/>
              </p:cNvSpPr>
              <p:nvPr/>
            </p:nvSpPr>
            <p:spPr bwMode="auto">
              <a:xfrm>
                <a:off x="933" y="206"/>
                <a:ext cx="37" cy="29"/>
              </a:xfrm>
              <a:custGeom>
                <a:avLst/>
                <a:gdLst/>
                <a:ahLst/>
                <a:cxnLst>
                  <a:cxn ang="0">
                    <a:pos x="8" y="15"/>
                  </a:cxn>
                  <a:cxn ang="0">
                    <a:pos x="1" y="19"/>
                  </a:cxn>
                  <a:cxn ang="0">
                    <a:pos x="5" y="24"/>
                  </a:cxn>
                  <a:cxn ang="0">
                    <a:pos x="8" y="27"/>
                  </a:cxn>
                  <a:cxn ang="0">
                    <a:pos x="12" y="32"/>
                  </a:cxn>
                  <a:cxn ang="0">
                    <a:pos x="16" y="37"/>
                  </a:cxn>
                  <a:cxn ang="0">
                    <a:pos x="20" y="43"/>
                  </a:cxn>
                  <a:cxn ang="0">
                    <a:pos x="24" y="47"/>
                  </a:cxn>
                  <a:cxn ang="0">
                    <a:pos x="28" y="53"/>
                  </a:cxn>
                  <a:cxn ang="0">
                    <a:pos x="33" y="57"/>
                  </a:cxn>
                  <a:cxn ang="0">
                    <a:pos x="37" y="48"/>
                  </a:cxn>
                  <a:cxn ang="0">
                    <a:pos x="33" y="44"/>
                  </a:cxn>
                  <a:cxn ang="0">
                    <a:pos x="28" y="38"/>
                  </a:cxn>
                  <a:cxn ang="0">
                    <a:pos x="24" y="34"/>
                  </a:cxn>
                  <a:cxn ang="0">
                    <a:pos x="20" y="28"/>
                  </a:cxn>
                  <a:cxn ang="0">
                    <a:pos x="16" y="24"/>
                  </a:cxn>
                  <a:cxn ang="0">
                    <a:pos x="12" y="18"/>
                  </a:cxn>
                  <a:cxn ang="0">
                    <a:pos x="9" y="15"/>
                  </a:cxn>
                  <a:cxn ang="0">
                    <a:pos x="7" y="11"/>
                  </a:cxn>
                  <a:cxn ang="0">
                    <a:pos x="0" y="15"/>
                  </a:cxn>
                  <a:cxn ang="0">
                    <a:pos x="7" y="11"/>
                  </a:cxn>
                  <a:cxn ang="0">
                    <a:pos x="0" y="0"/>
                  </a:cxn>
                  <a:cxn ang="0">
                    <a:pos x="0" y="15"/>
                  </a:cxn>
                  <a:cxn ang="0">
                    <a:pos x="8" y="15"/>
                  </a:cxn>
                </a:cxnLst>
                <a:rect l="0" t="0" r="r" b="b"/>
                <a:pathLst>
                  <a:path w="37" h="57">
                    <a:moveTo>
                      <a:pt x="8" y="15"/>
                    </a:moveTo>
                    <a:lnTo>
                      <a:pt x="1" y="19"/>
                    </a:lnTo>
                    <a:lnTo>
                      <a:pt x="5" y="24"/>
                    </a:lnTo>
                    <a:lnTo>
                      <a:pt x="8" y="27"/>
                    </a:lnTo>
                    <a:lnTo>
                      <a:pt x="12" y="32"/>
                    </a:lnTo>
                    <a:lnTo>
                      <a:pt x="16" y="37"/>
                    </a:lnTo>
                    <a:lnTo>
                      <a:pt x="20" y="43"/>
                    </a:lnTo>
                    <a:lnTo>
                      <a:pt x="24" y="47"/>
                    </a:lnTo>
                    <a:lnTo>
                      <a:pt x="28" y="53"/>
                    </a:lnTo>
                    <a:lnTo>
                      <a:pt x="33" y="57"/>
                    </a:lnTo>
                    <a:lnTo>
                      <a:pt x="37" y="48"/>
                    </a:lnTo>
                    <a:lnTo>
                      <a:pt x="33" y="44"/>
                    </a:lnTo>
                    <a:lnTo>
                      <a:pt x="28" y="38"/>
                    </a:lnTo>
                    <a:lnTo>
                      <a:pt x="24" y="34"/>
                    </a:lnTo>
                    <a:lnTo>
                      <a:pt x="20" y="28"/>
                    </a:lnTo>
                    <a:lnTo>
                      <a:pt x="16" y="24"/>
                    </a:lnTo>
                    <a:lnTo>
                      <a:pt x="12" y="18"/>
                    </a:lnTo>
                    <a:lnTo>
                      <a:pt x="9" y="15"/>
                    </a:lnTo>
                    <a:lnTo>
                      <a:pt x="7" y="11"/>
                    </a:lnTo>
                    <a:lnTo>
                      <a:pt x="0" y="15"/>
                    </a:lnTo>
                    <a:lnTo>
                      <a:pt x="7" y="11"/>
                    </a:lnTo>
                    <a:lnTo>
                      <a:pt x="0" y="0"/>
                    </a:lnTo>
                    <a:lnTo>
                      <a:pt x="0" y="15"/>
                    </a:lnTo>
                    <a:lnTo>
                      <a:pt x="8" y="15"/>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80" name="Freeform 543"/>
              <p:cNvSpPr>
                <a:spLocks noChangeArrowheads="1"/>
              </p:cNvSpPr>
              <p:nvPr/>
            </p:nvSpPr>
            <p:spPr bwMode="auto">
              <a:xfrm>
                <a:off x="893" y="213"/>
                <a:ext cx="48" cy="32"/>
              </a:xfrm>
              <a:custGeom>
                <a:avLst/>
                <a:gdLst/>
                <a:ahLst/>
                <a:cxnLst>
                  <a:cxn ang="0">
                    <a:pos x="0" y="63"/>
                  </a:cxn>
                  <a:cxn ang="0">
                    <a:pos x="0" y="63"/>
                  </a:cxn>
                  <a:cxn ang="0">
                    <a:pos x="12" y="60"/>
                  </a:cxn>
                  <a:cxn ang="0">
                    <a:pos x="21" y="55"/>
                  </a:cxn>
                  <a:cxn ang="0">
                    <a:pos x="30" y="48"/>
                  </a:cxn>
                  <a:cxn ang="0">
                    <a:pos x="37" y="41"/>
                  </a:cxn>
                  <a:cxn ang="0">
                    <a:pos x="42" y="32"/>
                  </a:cxn>
                  <a:cxn ang="0">
                    <a:pos x="46" y="22"/>
                  </a:cxn>
                  <a:cxn ang="0">
                    <a:pos x="47" y="10"/>
                  </a:cxn>
                  <a:cxn ang="0">
                    <a:pos x="48" y="0"/>
                  </a:cxn>
                  <a:cxn ang="0">
                    <a:pos x="40" y="0"/>
                  </a:cxn>
                  <a:cxn ang="0">
                    <a:pos x="39" y="10"/>
                  </a:cxn>
                  <a:cxn ang="0">
                    <a:pos x="38" y="19"/>
                  </a:cxn>
                  <a:cxn ang="0">
                    <a:pos x="36" y="26"/>
                  </a:cxn>
                  <a:cxn ang="0">
                    <a:pos x="31" y="32"/>
                  </a:cxn>
                  <a:cxn ang="0">
                    <a:pos x="26" y="39"/>
                  </a:cxn>
                  <a:cxn ang="0">
                    <a:pos x="19" y="44"/>
                  </a:cxn>
                  <a:cxn ang="0">
                    <a:pos x="10" y="48"/>
                  </a:cxn>
                  <a:cxn ang="0">
                    <a:pos x="0" y="51"/>
                  </a:cxn>
                  <a:cxn ang="0">
                    <a:pos x="0" y="63"/>
                  </a:cxn>
                </a:cxnLst>
                <a:rect l="0" t="0" r="r" b="b"/>
                <a:pathLst>
                  <a:path w="48" h="63">
                    <a:moveTo>
                      <a:pt x="0" y="63"/>
                    </a:moveTo>
                    <a:lnTo>
                      <a:pt x="0" y="63"/>
                    </a:lnTo>
                    <a:lnTo>
                      <a:pt x="12" y="60"/>
                    </a:lnTo>
                    <a:lnTo>
                      <a:pt x="21" y="55"/>
                    </a:lnTo>
                    <a:lnTo>
                      <a:pt x="30" y="48"/>
                    </a:lnTo>
                    <a:lnTo>
                      <a:pt x="37" y="41"/>
                    </a:lnTo>
                    <a:lnTo>
                      <a:pt x="42" y="32"/>
                    </a:lnTo>
                    <a:lnTo>
                      <a:pt x="46" y="22"/>
                    </a:lnTo>
                    <a:lnTo>
                      <a:pt x="47" y="10"/>
                    </a:lnTo>
                    <a:lnTo>
                      <a:pt x="48" y="0"/>
                    </a:lnTo>
                    <a:lnTo>
                      <a:pt x="40" y="0"/>
                    </a:lnTo>
                    <a:lnTo>
                      <a:pt x="39" y="10"/>
                    </a:lnTo>
                    <a:lnTo>
                      <a:pt x="38" y="19"/>
                    </a:lnTo>
                    <a:lnTo>
                      <a:pt x="36" y="26"/>
                    </a:lnTo>
                    <a:lnTo>
                      <a:pt x="31" y="32"/>
                    </a:lnTo>
                    <a:lnTo>
                      <a:pt x="26" y="39"/>
                    </a:lnTo>
                    <a:lnTo>
                      <a:pt x="19" y="44"/>
                    </a:lnTo>
                    <a:lnTo>
                      <a:pt x="10" y="48"/>
                    </a:lnTo>
                    <a:lnTo>
                      <a:pt x="0" y="51"/>
                    </a:lnTo>
                    <a:lnTo>
                      <a:pt x="0" y="6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81" name="Freeform 544"/>
              <p:cNvSpPr>
                <a:spLocks noChangeArrowheads="1"/>
              </p:cNvSpPr>
              <p:nvPr/>
            </p:nvSpPr>
            <p:spPr bwMode="auto">
              <a:xfrm>
                <a:off x="795" y="227"/>
                <a:ext cx="98" cy="19"/>
              </a:xfrm>
              <a:custGeom>
                <a:avLst/>
                <a:gdLst/>
                <a:ahLst/>
                <a:cxnLst>
                  <a:cxn ang="0">
                    <a:pos x="14" y="12"/>
                  </a:cxn>
                  <a:cxn ang="0">
                    <a:pos x="9" y="19"/>
                  </a:cxn>
                  <a:cxn ang="0">
                    <a:pos x="18" y="26"/>
                  </a:cxn>
                  <a:cxn ang="0">
                    <a:pos x="26" y="31"/>
                  </a:cxn>
                  <a:cxn ang="0">
                    <a:pos x="36" y="35"/>
                  </a:cxn>
                  <a:cxn ang="0">
                    <a:pos x="46" y="37"/>
                  </a:cxn>
                  <a:cxn ang="0">
                    <a:pos x="58" y="40"/>
                  </a:cxn>
                  <a:cxn ang="0">
                    <a:pos x="70" y="40"/>
                  </a:cxn>
                  <a:cxn ang="0">
                    <a:pos x="83" y="38"/>
                  </a:cxn>
                  <a:cxn ang="0">
                    <a:pos x="98" y="37"/>
                  </a:cxn>
                  <a:cxn ang="0">
                    <a:pos x="98" y="25"/>
                  </a:cxn>
                  <a:cxn ang="0">
                    <a:pos x="83" y="26"/>
                  </a:cxn>
                  <a:cxn ang="0">
                    <a:pos x="70" y="28"/>
                  </a:cxn>
                  <a:cxn ang="0">
                    <a:pos x="58" y="28"/>
                  </a:cxn>
                  <a:cxn ang="0">
                    <a:pos x="46" y="25"/>
                  </a:cxn>
                  <a:cxn ang="0">
                    <a:pos x="36" y="23"/>
                  </a:cxn>
                  <a:cxn ang="0">
                    <a:pos x="28" y="19"/>
                  </a:cxn>
                  <a:cxn ang="0">
                    <a:pos x="20" y="15"/>
                  </a:cxn>
                  <a:cxn ang="0">
                    <a:pos x="13" y="10"/>
                  </a:cxn>
                  <a:cxn ang="0">
                    <a:pos x="8" y="18"/>
                  </a:cxn>
                  <a:cxn ang="0">
                    <a:pos x="13" y="10"/>
                  </a:cxn>
                  <a:cxn ang="0">
                    <a:pos x="0" y="0"/>
                  </a:cxn>
                  <a:cxn ang="0">
                    <a:pos x="8" y="18"/>
                  </a:cxn>
                  <a:cxn ang="0">
                    <a:pos x="14" y="12"/>
                  </a:cxn>
                </a:cxnLst>
                <a:rect l="0" t="0" r="r" b="b"/>
                <a:pathLst>
                  <a:path w="98" h="40">
                    <a:moveTo>
                      <a:pt x="14" y="12"/>
                    </a:moveTo>
                    <a:lnTo>
                      <a:pt x="9" y="19"/>
                    </a:lnTo>
                    <a:lnTo>
                      <a:pt x="18" y="26"/>
                    </a:lnTo>
                    <a:lnTo>
                      <a:pt x="26" y="31"/>
                    </a:lnTo>
                    <a:lnTo>
                      <a:pt x="36" y="35"/>
                    </a:lnTo>
                    <a:lnTo>
                      <a:pt x="46" y="37"/>
                    </a:lnTo>
                    <a:lnTo>
                      <a:pt x="58" y="40"/>
                    </a:lnTo>
                    <a:lnTo>
                      <a:pt x="70" y="40"/>
                    </a:lnTo>
                    <a:lnTo>
                      <a:pt x="83" y="38"/>
                    </a:lnTo>
                    <a:lnTo>
                      <a:pt x="98" y="37"/>
                    </a:lnTo>
                    <a:lnTo>
                      <a:pt x="98" y="25"/>
                    </a:lnTo>
                    <a:lnTo>
                      <a:pt x="83" y="26"/>
                    </a:lnTo>
                    <a:lnTo>
                      <a:pt x="70" y="28"/>
                    </a:lnTo>
                    <a:lnTo>
                      <a:pt x="58" y="28"/>
                    </a:lnTo>
                    <a:lnTo>
                      <a:pt x="46" y="25"/>
                    </a:lnTo>
                    <a:lnTo>
                      <a:pt x="36" y="23"/>
                    </a:lnTo>
                    <a:lnTo>
                      <a:pt x="28" y="19"/>
                    </a:lnTo>
                    <a:lnTo>
                      <a:pt x="20" y="15"/>
                    </a:lnTo>
                    <a:lnTo>
                      <a:pt x="13" y="10"/>
                    </a:lnTo>
                    <a:lnTo>
                      <a:pt x="8" y="18"/>
                    </a:lnTo>
                    <a:lnTo>
                      <a:pt x="13" y="10"/>
                    </a:lnTo>
                    <a:lnTo>
                      <a:pt x="0" y="0"/>
                    </a:lnTo>
                    <a:lnTo>
                      <a:pt x="8" y="18"/>
                    </a:lnTo>
                    <a:lnTo>
                      <a:pt x="14" y="1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82" name="Freeform 545"/>
              <p:cNvSpPr>
                <a:spLocks noChangeArrowheads="1"/>
              </p:cNvSpPr>
              <p:nvPr/>
            </p:nvSpPr>
            <p:spPr bwMode="auto">
              <a:xfrm>
                <a:off x="803" y="232"/>
                <a:ext cx="115" cy="30"/>
              </a:xfrm>
              <a:custGeom>
                <a:avLst/>
                <a:gdLst/>
                <a:ahLst/>
                <a:cxnLst>
                  <a:cxn ang="0">
                    <a:pos x="113" y="33"/>
                  </a:cxn>
                  <a:cxn ang="0">
                    <a:pos x="113" y="33"/>
                  </a:cxn>
                  <a:cxn ang="0">
                    <a:pos x="93" y="42"/>
                  </a:cxn>
                  <a:cxn ang="0">
                    <a:pos x="75" y="46"/>
                  </a:cxn>
                  <a:cxn ang="0">
                    <a:pos x="59" y="46"/>
                  </a:cxn>
                  <a:cxn ang="0">
                    <a:pos x="45" y="42"/>
                  </a:cxn>
                  <a:cxn ang="0">
                    <a:pos x="33" y="36"/>
                  </a:cxn>
                  <a:cxn ang="0">
                    <a:pos x="22" y="26"/>
                  </a:cxn>
                  <a:cxn ang="0">
                    <a:pos x="14" y="16"/>
                  </a:cxn>
                  <a:cxn ang="0">
                    <a:pos x="6" y="0"/>
                  </a:cxn>
                  <a:cxn ang="0">
                    <a:pos x="0" y="6"/>
                  </a:cxn>
                  <a:cxn ang="0">
                    <a:pos x="8" y="22"/>
                  </a:cxn>
                  <a:cxn ang="0">
                    <a:pos x="18" y="35"/>
                  </a:cxn>
                  <a:cxn ang="0">
                    <a:pos x="29" y="45"/>
                  </a:cxn>
                  <a:cxn ang="0">
                    <a:pos x="42" y="54"/>
                  </a:cxn>
                  <a:cxn ang="0">
                    <a:pos x="59" y="58"/>
                  </a:cxn>
                  <a:cxn ang="0">
                    <a:pos x="75" y="58"/>
                  </a:cxn>
                  <a:cxn ang="0">
                    <a:pos x="95" y="54"/>
                  </a:cxn>
                  <a:cxn ang="0">
                    <a:pos x="115" y="45"/>
                  </a:cxn>
                  <a:cxn ang="0">
                    <a:pos x="113" y="33"/>
                  </a:cxn>
                </a:cxnLst>
                <a:rect l="0" t="0" r="r" b="b"/>
                <a:pathLst>
                  <a:path w="115" h="58">
                    <a:moveTo>
                      <a:pt x="113" y="33"/>
                    </a:moveTo>
                    <a:lnTo>
                      <a:pt x="113" y="33"/>
                    </a:lnTo>
                    <a:lnTo>
                      <a:pt x="93" y="42"/>
                    </a:lnTo>
                    <a:lnTo>
                      <a:pt x="75" y="46"/>
                    </a:lnTo>
                    <a:lnTo>
                      <a:pt x="59" y="46"/>
                    </a:lnTo>
                    <a:lnTo>
                      <a:pt x="45" y="42"/>
                    </a:lnTo>
                    <a:lnTo>
                      <a:pt x="33" y="36"/>
                    </a:lnTo>
                    <a:lnTo>
                      <a:pt x="22" y="26"/>
                    </a:lnTo>
                    <a:lnTo>
                      <a:pt x="14" y="16"/>
                    </a:lnTo>
                    <a:lnTo>
                      <a:pt x="6" y="0"/>
                    </a:lnTo>
                    <a:lnTo>
                      <a:pt x="0" y="6"/>
                    </a:lnTo>
                    <a:lnTo>
                      <a:pt x="8" y="22"/>
                    </a:lnTo>
                    <a:lnTo>
                      <a:pt x="18" y="35"/>
                    </a:lnTo>
                    <a:lnTo>
                      <a:pt x="29" y="45"/>
                    </a:lnTo>
                    <a:lnTo>
                      <a:pt x="42" y="54"/>
                    </a:lnTo>
                    <a:lnTo>
                      <a:pt x="59" y="58"/>
                    </a:lnTo>
                    <a:lnTo>
                      <a:pt x="75" y="58"/>
                    </a:lnTo>
                    <a:lnTo>
                      <a:pt x="95" y="54"/>
                    </a:lnTo>
                    <a:lnTo>
                      <a:pt x="115" y="45"/>
                    </a:lnTo>
                    <a:lnTo>
                      <a:pt x="113" y="3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83" name="Freeform 546"/>
              <p:cNvSpPr>
                <a:spLocks noChangeArrowheads="1"/>
              </p:cNvSpPr>
              <p:nvPr/>
            </p:nvSpPr>
            <p:spPr bwMode="auto">
              <a:xfrm>
                <a:off x="916" y="230"/>
                <a:ext cx="59" cy="25"/>
              </a:xfrm>
              <a:custGeom>
                <a:avLst/>
                <a:gdLst/>
                <a:ahLst/>
                <a:cxnLst>
                  <a:cxn ang="0">
                    <a:pos x="50" y="9"/>
                  </a:cxn>
                  <a:cxn ang="0">
                    <a:pos x="50" y="0"/>
                  </a:cxn>
                  <a:cxn ang="0">
                    <a:pos x="45" y="5"/>
                  </a:cxn>
                  <a:cxn ang="0">
                    <a:pos x="41" y="9"/>
                  </a:cxn>
                  <a:cxn ang="0">
                    <a:pos x="36" y="14"/>
                  </a:cxn>
                  <a:cxn ang="0">
                    <a:pos x="30" y="18"/>
                  </a:cxn>
                  <a:cxn ang="0">
                    <a:pos x="24" y="24"/>
                  </a:cxn>
                  <a:cxn ang="0">
                    <a:pos x="18" y="28"/>
                  </a:cxn>
                  <a:cxn ang="0">
                    <a:pos x="9" y="33"/>
                  </a:cxn>
                  <a:cxn ang="0">
                    <a:pos x="0" y="38"/>
                  </a:cxn>
                  <a:cxn ang="0">
                    <a:pos x="2" y="50"/>
                  </a:cxn>
                  <a:cxn ang="0">
                    <a:pos x="11" y="44"/>
                  </a:cxn>
                  <a:cxn ang="0">
                    <a:pos x="20" y="40"/>
                  </a:cxn>
                  <a:cxn ang="0">
                    <a:pos x="28" y="33"/>
                  </a:cxn>
                  <a:cxn ang="0">
                    <a:pos x="34" y="27"/>
                  </a:cxn>
                  <a:cxn ang="0">
                    <a:pos x="40" y="22"/>
                  </a:cxn>
                  <a:cxn ang="0">
                    <a:pos x="45" y="18"/>
                  </a:cxn>
                  <a:cxn ang="0">
                    <a:pos x="50" y="14"/>
                  </a:cxn>
                  <a:cxn ang="0">
                    <a:pos x="54" y="9"/>
                  </a:cxn>
                  <a:cxn ang="0">
                    <a:pos x="54" y="0"/>
                  </a:cxn>
                  <a:cxn ang="0">
                    <a:pos x="54" y="9"/>
                  </a:cxn>
                  <a:cxn ang="0">
                    <a:pos x="59" y="5"/>
                  </a:cxn>
                  <a:cxn ang="0">
                    <a:pos x="54" y="0"/>
                  </a:cxn>
                  <a:cxn ang="0">
                    <a:pos x="50" y="9"/>
                  </a:cxn>
                </a:cxnLst>
                <a:rect l="0" t="0" r="r" b="b"/>
                <a:pathLst>
                  <a:path w="59" h="50">
                    <a:moveTo>
                      <a:pt x="50" y="9"/>
                    </a:moveTo>
                    <a:lnTo>
                      <a:pt x="50" y="0"/>
                    </a:lnTo>
                    <a:lnTo>
                      <a:pt x="45" y="5"/>
                    </a:lnTo>
                    <a:lnTo>
                      <a:pt x="41" y="9"/>
                    </a:lnTo>
                    <a:lnTo>
                      <a:pt x="36" y="14"/>
                    </a:lnTo>
                    <a:lnTo>
                      <a:pt x="30" y="18"/>
                    </a:lnTo>
                    <a:lnTo>
                      <a:pt x="24" y="24"/>
                    </a:lnTo>
                    <a:lnTo>
                      <a:pt x="18" y="28"/>
                    </a:lnTo>
                    <a:lnTo>
                      <a:pt x="9" y="33"/>
                    </a:lnTo>
                    <a:lnTo>
                      <a:pt x="0" y="38"/>
                    </a:lnTo>
                    <a:lnTo>
                      <a:pt x="2" y="50"/>
                    </a:lnTo>
                    <a:lnTo>
                      <a:pt x="11" y="44"/>
                    </a:lnTo>
                    <a:lnTo>
                      <a:pt x="20" y="40"/>
                    </a:lnTo>
                    <a:lnTo>
                      <a:pt x="28" y="33"/>
                    </a:lnTo>
                    <a:lnTo>
                      <a:pt x="34" y="27"/>
                    </a:lnTo>
                    <a:lnTo>
                      <a:pt x="40" y="22"/>
                    </a:lnTo>
                    <a:lnTo>
                      <a:pt x="45" y="18"/>
                    </a:lnTo>
                    <a:lnTo>
                      <a:pt x="50" y="14"/>
                    </a:lnTo>
                    <a:lnTo>
                      <a:pt x="54" y="9"/>
                    </a:lnTo>
                    <a:lnTo>
                      <a:pt x="54" y="0"/>
                    </a:lnTo>
                    <a:lnTo>
                      <a:pt x="54" y="9"/>
                    </a:lnTo>
                    <a:lnTo>
                      <a:pt x="59" y="5"/>
                    </a:lnTo>
                    <a:lnTo>
                      <a:pt x="54" y="0"/>
                    </a:lnTo>
                    <a:lnTo>
                      <a:pt x="50" y="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84" name="Freeform 547"/>
              <p:cNvSpPr>
                <a:spLocks noChangeArrowheads="1"/>
              </p:cNvSpPr>
              <p:nvPr/>
            </p:nvSpPr>
            <p:spPr bwMode="auto">
              <a:xfrm>
                <a:off x="115" y="153"/>
                <a:ext cx="822" cy="104"/>
              </a:xfrm>
              <a:custGeom>
                <a:avLst/>
                <a:gdLst/>
                <a:ahLst/>
                <a:cxnLst>
                  <a:cxn ang="0">
                    <a:pos x="495" y="34"/>
                  </a:cxn>
                  <a:cxn ang="0">
                    <a:pos x="505" y="2"/>
                  </a:cxn>
                  <a:cxn ang="0">
                    <a:pos x="529" y="2"/>
                  </a:cxn>
                  <a:cxn ang="0">
                    <a:pos x="550" y="7"/>
                  </a:cxn>
                  <a:cxn ang="0">
                    <a:pos x="568" y="23"/>
                  </a:cxn>
                  <a:cxn ang="0">
                    <a:pos x="595" y="41"/>
                  </a:cxn>
                  <a:cxn ang="0">
                    <a:pos x="627" y="42"/>
                  </a:cxn>
                  <a:cxn ang="0">
                    <a:pos x="647" y="44"/>
                  </a:cxn>
                  <a:cxn ang="0">
                    <a:pos x="665" y="73"/>
                  </a:cxn>
                  <a:cxn ang="0">
                    <a:pos x="695" y="99"/>
                  </a:cxn>
                  <a:cxn ang="0">
                    <a:pos x="728" y="112"/>
                  </a:cxn>
                  <a:cxn ang="0">
                    <a:pos x="747" y="115"/>
                  </a:cxn>
                  <a:cxn ang="0">
                    <a:pos x="774" y="112"/>
                  </a:cxn>
                  <a:cxn ang="0">
                    <a:pos x="796" y="96"/>
                  </a:cxn>
                  <a:cxn ang="0">
                    <a:pos x="806" y="66"/>
                  </a:cxn>
                  <a:cxn ang="0">
                    <a:pos x="821" y="106"/>
                  </a:cxn>
                  <a:cxn ang="0">
                    <a:pos x="820" y="141"/>
                  </a:cxn>
                  <a:cxn ang="0">
                    <a:pos x="806" y="165"/>
                  </a:cxn>
                  <a:cxn ang="0">
                    <a:pos x="778" y="178"/>
                  </a:cxn>
                  <a:cxn ang="0">
                    <a:pos x="738" y="181"/>
                  </a:cxn>
                  <a:cxn ang="0">
                    <a:pos x="707" y="172"/>
                  </a:cxn>
                  <a:cxn ang="0">
                    <a:pos x="687" y="159"/>
                  </a:cxn>
                  <a:cxn ang="0">
                    <a:pos x="674" y="149"/>
                  </a:cxn>
                  <a:cxn ang="0">
                    <a:pos x="662" y="143"/>
                  </a:cxn>
                  <a:cxn ang="0">
                    <a:pos x="647" y="141"/>
                  </a:cxn>
                  <a:cxn ang="0">
                    <a:pos x="624" y="143"/>
                  </a:cxn>
                  <a:cxn ang="0">
                    <a:pos x="583" y="150"/>
                  </a:cxn>
                  <a:cxn ang="0">
                    <a:pos x="544" y="154"/>
                  </a:cxn>
                  <a:cxn ang="0">
                    <a:pos x="506" y="153"/>
                  </a:cxn>
                  <a:cxn ang="0">
                    <a:pos x="451" y="156"/>
                  </a:cxn>
                  <a:cxn ang="0">
                    <a:pos x="388" y="162"/>
                  </a:cxn>
                  <a:cxn ang="0">
                    <a:pos x="324" y="169"/>
                  </a:cxn>
                  <a:cxn ang="0">
                    <a:pos x="266" y="178"/>
                  </a:cxn>
                  <a:cxn ang="0">
                    <a:pos x="231" y="185"/>
                  </a:cxn>
                  <a:cxn ang="0">
                    <a:pos x="211" y="189"/>
                  </a:cxn>
                  <a:cxn ang="0">
                    <a:pos x="188" y="195"/>
                  </a:cxn>
                  <a:cxn ang="0">
                    <a:pos x="153" y="201"/>
                  </a:cxn>
                  <a:cxn ang="0">
                    <a:pos x="114" y="205"/>
                  </a:cxn>
                  <a:cxn ang="0">
                    <a:pos x="77" y="208"/>
                  </a:cxn>
                  <a:cxn ang="0">
                    <a:pos x="43" y="208"/>
                  </a:cxn>
                  <a:cxn ang="0">
                    <a:pos x="16" y="207"/>
                  </a:cxn>
                  <a:cxn ang="0">
                    <a:pos x="6" y="176"/>
                  </a:cxn>
                  <a:cxn ang="0">
                    <a:pos x="0" y="95"/>
                  </a:cxn>
                  <a:cxn ang="0">
                    <a:pos x="43" y="93"/>
                  </a:cxn>
                  <a:cxn ang="0">
                    <a:pos x="107" y="92"/>
                  </a:cxn>
                  <a:cxn ang="0">
                    <a:pos x="168" y="90"/>
                  </a:cxn>
                  <a:cxn ang="0">
                    <a:pos x="205" y="89"/>
                  </a:cxn>
                  <a:cxn ang="0">
                    <a:pos x="233" y="89"/>
                  </a:cxn>
                  <a:cxn ang="0">
                    <a:pos x="254" y="89"/>
                  </a:cxn>
                  <a:cxn ang="0">
                    <a:pos x="292" y="87"/>
                  </a:cxn>
                  <a:cxn ang="0">
                    <a:pos x="344" y="85"/>
                  </a:cxn>
                  <a:cxn ang="0">
                    <a:pos x="406" y="83"/>
                  </a:cxn>
                  <a:cxn ang="0">
                    <a:pos x="469" y="82"/>
                  </a:cxn>
                </a:cxnLst>
                <a:rect l="0" t="0" r="r" b="b"/>
                <a:pathLst>
                  <a:path w="822" h="208">
                    <a:moveTo>
                      <a:pt x="512" y="80"/>
                    </a:moveTo>
                    <a:lnTo>
                      <a:pt x="503" y="55"/>
                    </a:lnTo>
                    <a:lnTo>
                      <a:pt x="495" y="34"/>
                    </a:lnTo>
                    <a:lnTo>
                      <a:pt x="493" y="15"/>
                    </a:lnTo>
                    <a:lnTo>
                      <a:pt x="497" y="0"/>
                    </a:lnTo>
                    <a:lnTo>
                      <a:pt x="505" y="2"/>
                    </a:lnTo>
                    <a:lnTo>
                      <a:pt x="513" y="2"/>
                    </a:lnTo>
                    <a:lnTo>
                      <a:pt x="521" y="2"/>
                    </a:lnTo>
                    <a:lnTo>
                      <a:pt x="529" y="2"/>
                    </a:lnTo>
                    <a:lnTo>
                      <a:pt x="537" y="3"/>
                    </a:lnTo>
                    <a:lnTo>
                      <a:pt x="544" y="4"/>
                    </a:lnTo>
                    <a:lnTo>
                      <a:pt x="550" y="7"/>
                    </a:lnTo>
                    <a:lnTo>
                      <a:pt x="555" y="12"/>
                    </a:lnTo>
                    <a:lnTo>
                      <a:pt x="561" y="18"/>
                    </a:lnTo>
                    <a:lnTo>
                      <a:pt x="568" y="23"/>
                    </a:lnTo>
                    <a:lnTo>
                      <a:pt x="576" y="31"/>
                    </a:lnTo>
                    <a:lnTo>
                      <a:pt x="585" y="35"/>
                    </a:lnTo>
                    <a:lnTo>
                      <a:pt x="595" y="41"/>
                    </a:lnTo>
                    <a:lnTo>
                      <a:pt x="605" y="44"/>
                    </a:lnTo>
                    <a:lnTo>
                      <a:pt x="615" y="44"/>
                    </a:lnTo>
                    <a:lnTo>
                      <a:pt x="627" y="42"/>
                    </a:lnTo>
                    <a:lnTo>
                      <a:pt x="635" y="41"/>
                    </a:lnTo>
                    <a:lnTo>
                      <a:pt x="642" y="41"/>
                    </a:lnTo>
                    <a:lnTo>
                      <a:pt x="647" y="44"/>
                    </a:lnTo>
                    <a:lnTo>
                      <a:pt x="651" y="48"/>
                    </a:lnTo>
                    <a:lnTo>
                      <a:pt x="657" y="61"/>
                    </a:lnTo>
                    <a:lnTo>
                      <a:pt x="665" y="73"/>
                    </a:lnTo>
                    <a:lnTo>
                      <a:pt x="674" y="83"/>
                    </a:lnTo>
                    <a:lnTo>
                      <a:pt x="684" y="92"/>
                    </a:lnTo>
                    <a:lnTo>
                      <a:pt x="695" y="99"/>
                    </a:lnTo>
                    <a:lnTo>
                      <a:pt x="706" y="105"/>
                    </a:lnTo>
                    <a:lnTo>
                      <a:pt x="717" y="109"/>
                    </a:lnTo>
                    <a:lnTo>
                      <a:pt x="728" y="112"/>
                    </a:lnTo>
                    <a:lnTo>
                      <a:pt x="735" y="114"/>
                    </a:lnTo>
                    <a:lnTo>
                      <a:pt x="741" y="114"/>
                    </a:lnTo>
                    <a:lnTo>
                      <a:pt x="747" y="115"/>
                    </a:lnTo>
                    <a:lnTo>
                      <a:pt x="752" y="115"/>
                    </a:lnTo>
                    <a:lnTo>
                      <a:pt x="764" y="115"/>
                    </a:lnTo>
                    <a:lnTo>
                      <a:pt x="774" y="112"/>
                    </a:lnTo>
                    <a:lnTo>
                      <a:pt x="783" y="109"/>
                    </a:lnTo>
                    <a:lnTo>
                      <a:pt x="790" y="104"/>
                    </a:lnTo>
                    <a:lnTo>
                      <a:pt x="796" y="96"/>
                    </a:lnTo>
                    <a:lnTo>
                      <a:pt x="801" y="87"/>
                    </a:lnTo>
                    <a:lnTo>
                      <a:pt x="804" y="77"/>
                    </a:lnTo>
                    <a:lnTo>
                      <a:pt x="806" y="66"/>
                    </a:lnTo>
                    <a:lnTo>
                      <a:pt x="813" y="77"/>
                    </a:lnTo>
                    <a:lnTo>
                      <a:pt x="818" y="92"/>
                    </a:lnTo>
                    <a:lnTo>
                      <a:pt x="821" y="106"/>
                    </a:lnTo>
                    <a:lnTo>
                      <a:pt x="822" y="121"/>
                    </a:lnTo>
                    <a:lnTo>
                      <a:pt x="821" y="131"/>
                    </a:lnTo>
                    <a:lnTo>
                      <a:pt x="820" y="141"/>
                    </a:lnTo>
                    <a:lnTo>
                      <a:pt x="817" y="150"/>
                    </a:lnTo>
                    <a:lnTo>
                      <a:pt x="812" y="157"/>
                    </a:lnTo>
                    <a:lnTo>
                      <a:pt x="806" y="165"/>
                    </a:lnTo>
                    <a:lnTo>
                      <a:pt x="798" y="170"/>
                    </a:lnTo>
                    <a:lnTo>
                      <a:pt x="789" y="175"/>
                    </a:lnTo>
                    <a:lnTo>
                      <a:pt x="778" y="178"/>
                    </a:lnTo>
                    <a:lnTo>
                      <a:pt x="763" y="179"/>
                    </a:lnTo>
                    <a:lnTo>
                      <a:pt x="750" y="181"/>
                    </a:lnTo>
                    <a:lnTo>
                      <a:pt x="738" y="181"/>
                    </a:lnTo>
                    <a:lnTo>
                      <a:pt x="726" y="178"/>
                    </a:lnTo>
                    <a:lnTo>
                      <a:pt x="716" y="176"/>
                    </a:lnTo>
                    <a:lnTo>
                      <a:pt x="707" y="172"/>
                    </a:lnTo>
                    <a:lnTo>
                      <a:pt x="699" y="168"/>
                    </a:lnTo>
                    <a:lnTo>
                      <a:pt x="691" y="162"/>
                    </a:lnTo>
                    <a:lnTo>
                      <a:pt x="687" y="159"/>
                    </a:lnTo>
                    <a:lnTo>
                      <a:pt x="683" y="156"/>
                    </a:lnTo>
                    <a:lnTo>
                      <a:pt x="678" y="153"/>
                    </a:lnTo>
                    <a:lnTo>
                      <a:pt x="674" y="149"/>
                    </a:lnTo>
                    <a:lnTo>
                      <a:pt x="670" y="146"/>
                    </a:lnTo>
                    <a:lnTo>
                      <a:pt x="666" y="144"/>
                    </a:lnTo>
                    <a:lnTo>
                      <a:pt x="662" y="143"/>
                    </a:lnTo>
                    <a:lnTo>
                      <a:pt x="657" y="141"/>
                    </a:lnTo>
                    <a:lnTo>
                      <a:pt x="652" y="141"/>
                    </a:lnTo>
                    <a:lnTo>
                      <a:pt x="647" y="141"/>
                    </a:lnTo>
                    <a:lnTo>
                      <a:pt x="642" y="141"/>
                    </a:lnTo>
                    <a:lnTo>
                      <a:pt x="636" y="141"/>
                    </a:lnTo>
                    <a:lnTo>
                      <a:pt x="624" y="143"/>
                    </a:lnTo>
                    <a:lnTo>
                      <a:pt x="610" y="146"/>
                    </a:lnTo>
                    <a:lnTo>
                      <a:pt x="597" y="147"/>
                    </a:lnTo>
                    <a:lnTo>
                      <a:pt x="583" y="150"/>
                    </a:lnTo>
                    <a:lnTo>
                      <a:pt x="570" y="153"/>
                    </a:lnTo>
                    <a:lnTo>
                      <a:pt x="557" y="154"/>
                    </a:lnTo>
                    <a:lnTo>
                      <a:pt x="544" y="154"/>
                    </a:lnTo>
                    <a:lnTo>
                      <a:pt x="532" y="154"/>
                    </a:lnTo>
                    <a:lnTo>
                      <a:pt x="520" y="153"/>
                    </a:lnTo>
                    <a:lnTo>
                      <a:pt x="506" y="153"/>
                    </a:lnTo>
                    <a:lnTo>
                      <a:pt x="488" y="154"/>
                    </a:lnTo>
                    <a:lnTo>
                      <a:pt x="470" y="154"/>
                    </a:lnTo>
                    <a:lnTo>
                      <a:pt x="451" y="156"/>
                    </a:lnTo>
                    <a:lnTo>
                      <a:pt x="431" y="157"/>
                    </a:lnTo>
                    <a:lnTo>
                      <a:pt x="410" y="159"/>
                    </a:lnTo>
                    <a:lnTo>
                      <a:pt x="388" y="162"/>
                    </a:lnTo>
                    <a:lnTo>
                      <a:pt x="366" y="163"/>
                    </a:lnTo>
                    <a:lnTo>
                      <a:pt x="345" y="166"/>
                    </a:lnTo>
                    <a:lnTo>
                      <a:pt x="324" y="169"/>
                    </a:lnTo>
                    <a:lnTo>
                      <a:pt x="304" y="172"/>
                    </a:lnTo>
                    <a:lnTo>
                      <a:pt x="285" y="175"/>
                    </a:lnTo>
                    <a:lnTo>
                      <a:pt x="266" y="178"/>
                    </a:lnTo>
                    <a:lnTo>
                      <a:pt x="251" y="181"/>
                    </a:lnTo>
                    <a:lnTo>
                      <a:pt x="237" y="184"/>
                    </a:lnTo>
                    <a:lnTo>
                      <a:pt x="231" y="185"/>
                    </a:lnTo>
                    <a:lnTo>
                      <a:pt x="224" y="187"/>
                    </a:lnTo>
                    <a:lnTo>
                      <a:pt x="218" y="188"/>
                    </a:lnTo>
                    <a:lnTo>
                      <a:pt x="211" y="189"/>
                    </a:lnTo>
                    <a:lnTo>
                      <a:pt x="203" y="192"/>
                    </a:lnTo>
                    <a:lnTo>
                      <a:pt x="196" y="194"/>
                    </a:lnTo>
                    <a:lnTo>
                      <a:pt x="188" y="195"/>
                    </a:lnTo>
                    <a:lnTo>
                      <a:pt x="180" y="197"/>
                    </a:lnTo>
                    <a:lnTo>
                      <a:pt x="167" y="198"/>
                    </a:lnTo>
                    <a:lnTo>
                      <a:pt x="153" y="201"/>
                    </a:lnTo>
                    <a:lnTo>
                      <a:pt x="140" y="203"/>
                    </a:lnTo>
                    <a:lnTo>
                      <a:pt x="127" y="204"/>
                    </a:lnTo>
                    <a:lnTo>
                      <a:pt x="114" y="205"/>
                    </a:lnTo>
                    <a:lnTo>
                      <a:pt x="101" y="207"/>
                    </a:lnTo>
                    <a:lnTo>
                      <a:pt x="89" y="207"/>
                    </a:lnTo>
                    <a:lnTo>
                      <a:pt x="77" y="208"/>
                    </a:lnTo>
                    <a:lnTo>
                      <a:pt x="65" y="208"/>
                    </a:lnTo>
                    <a:lnTo>
                      <a:pt x="54" y="208"/>
                    </a:lnTo>
                    <a:lnTo>
                      <a:pt x="43" y="208"/>
                    </a:lnTo>
                    <a:lnTo>
                      <a:pt x="33" y="208"/>
                    </a:lnTo>
                    <a:lnTo>
                      <a:pt x="24" y="208"/>
                    </a:lnTo>
                    <a:lnTo>
                      <a:pt x="16" y="207"/>
                    </a:lnTo>
                    <a:lnTo>
                      <a:pt x="10" y="205"/>
                    </a:lnTo>
                    <a:lnTo>
                      <a:pt x="4" y="204"/>
                    </a:lnTo>
                    <a:lnTo>
                      <a:pt x="6" y="176"/>
                    </a:lnTo>
                    <a:lnTo>
                      <a:pt x="6" y="147"/>
                    </a:lnTo>
                    <a:lnTo>
                      <a:pt x="3" y="120"/>
                    </a:lnTo>
                    <a:lnTo>
                      <a:pt x="0" y="95"/>
                    </a:lnTo>
                    <a:lnTo>
                      <a:pt x="10" y="95"/>
                    </a:lnTo>
                    <a:lnTo>
                      <a:pt x="24" y="95"/>
                    </a:lnTo>
                    <a:lnTo>
                      <a:pt x="43" y="93"/>
                    </a:lnTo>
                    <a:lnTo>
                      <a:pt x="62" y="93"/>
                    </a:lnTo>
                    <a:lnTo>
                      <a:pt x="84" y="92"/>
                    </a:lnTo>
                    <a:lnTo>
                      <a:pt x="107" y="92"/>
                    </a:lnTo>
                    <a:lnTo>
                      <a:pt x="130" y="90"/>
                    </a:lnTo>
                    <a:lnTo>
                      <a:pt x="153" y="90"/>
                    </a:lnTo>
                    <a:lnTo>
                      <a:pt x="168" y="90"/>
                    </a:lnTo>
                    <a:lnTo>
                      <a:pt x="181" y="90"/>
                    </a:lnTo>
                    <a:lnTo>
                      <a:pt x="193" y="90"/>
                    </a:lnTo>
                    <a:lnTo>
                      <a:pt x="205" y="89"/>
                    </a:lnTo>
                    <a:lnTo>
                      <a:pt x="215" y="89"/>
                    </a:lnTo>
                    <a:lnTo>
                      <a:pt x="225" y="89"/>
                    </a:lnTo>
                    <a:lnTo>
                      <a:pt x="233" y="89"/>
                    </a:lnTo>
                    <a:lnTo>
                      <a:pt x="239" y="89"/>
                    </a:lnTo>
                    <a:lnTo>
                      <a:pt x="245" y="89"/>
                    </a:lnTo>
                    <a:lnTo>
                      <a:pt x="254" y="89"/>
                    </a:lnTo>
                    <a:lnTo>
                      <a:pt x="264" y="89"/>
                    </a:lnTo>
                    <a:lnTo>
                      <a:pt x="278" y="87"/>
                    </a:lnTo>
                    <a:lnTo>
                      <a:pt x="292" y="87"/>
                    </a:lnTo>
                    <a:lnTo>
                      <a:pt x="308" y="86"/>
                    </a:lnTo>
                    <a:lnTo>
                      <a:pt x="326" y="86"/>
                    </a:lnTo>
                    <a:lnTo>
                      <a:pt x="344" y="85"/>
                    </a:lnTo>
                    <a:lnTo>
                      <a:pt x="364" y="85"/>
                    </a:lnTo>
                    <a:lnTo>
                      <a:pt x="384" y="83"/>
                    </a:lnTo>
                    <a:lnTo>
                      <a:pt x="406" y="83"/>
                    </a:lnTo>
                    <a:lnTo>
                      <a:pt x="427" y="82"/>
                    </a:lnTo>
                    <a:lnTo>
                      <a:pt x="448" y="82"/>
                    </a:lnTo>
                    <a:lnTo>
                      <a:pt x="469" y="82"/>
                    </a:lnTo>
                    <a:lnTo>
                      <a:pt x="490" y="80"/>
                    </a:lnTo>
                    <a:lnTo>
                      <a:pt x="512" y="80"/>
                    </a:lnTo>
                    <a:close/>
                  </a:path>
                </a:pathLst>
              </a:custGeom>
              <a:solidFill>
                <a:srgbClr val="3366FF"/>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85" name="Freeform 548"/>
              <p:cNvSpPr>
                <a:spLocks noChangeArrowheads="1"/>
              </p:cNvSpPr>
              <p:nvPr/>
            </p:nvSpPr>
            <p:spPr bwMode="auto">
              <a:xfrm>
                <a:off x="604" y="150"/>
                <a:ext cx="26" cy="45"/>
              </a:xfrm>
              <a:custGeom>
                <a:avLst/>
                <a:gdLst/>
                <a:ahLst/>
                <a:cxnLst>
                  <a:cxn ang="0">
                    <a:pos x="8" y="0"/>
                  </a:cxn>
                  <a:cxn ang="0">
                    <a:pos x="5" y="2"/>
                  </a:cxn>
                  <a:cxn ang="0">
                    <a:pos x="0" y="21"/>
                  </a:cxn>
                  <a:cxn ang="0">
                    <a:pos x="2" y="41"/>
                  </a:cxn>
                  <a:cxn ang="0">
                    <a:pos x="9" y="64"/>
                  </a:cxn>
                  <a:cxn ang="0">
                    <a:pos x="20" y="89"/>
                  </a:cxn>
                  <a:cxn ang="0">
                    <a:pos x="26" y="83"/>
                  </a:cxn>
                  <a:cxn ang="0">
                    <a:pos x="18" y="59"/>
                  </a:cxn>
                  <a:cxn ang="0">
                    <a:pos x="10" y="38"/>
                  </a:cxn>
                  <a:cxn ang="0">
                    <a:pos x="8" y="21"/>
                  </a:cxn>
                  <a:cxn ang="0">
                    <a:pos x="12" y="10"/>
                  </a:cxn>
                  <a:cxn ang="0">
                    <a:pos x="8" y="12"/>
                  </a:cxn>
                  <a:cxn ang="0">
                    <a:pos x="8" y="0"/>
                  </a:cxn>
                  <a:cxn ang="0">
                    <a:pos x="7" y="0"/>
                  </a:cxn>
                  <a:cxn ang="0">
                    <a:pos x="5" y="2"/>
                  </a:cxn>
                  <a:cxn ang="0">
                    <a:pos x="8" y="0"/>
                  </a:cxn>
                </a:cxnLst>
                <a:rect l="0" t="0" r="r" b="b"/>
                <a:pathLst>
                  <a:path w="26" h="89">
                    <a:moveTo>
                      <a:pt x="8" y="0"/>
                    </a:moveTo>
                    <a:lnTo>
                      <a:pt x="5" y="2"/>
                    </a:lnTo>
                    <a:lnTo>
                      <a:pt x="0" y="21"/>
                    </a:lnTo>
                    <a:lnTo>
                      <a:pt x="2" y="41"/>
                    </a:lnTo>
                    <a:lnTo>
                      <a:pt x="9" y="64"/>
                    </a:lnTo>
                    <a:lnTo>
                      <a:pt x="20" y="89"/>
                    </a:lnTo>
                    <a:lnTo>
                      <a:pt x="26" y="83"/>
                    </a:lnTo>
                    <a:lnTo>
                      <a:pt x="18" y="59"/>
                    </a:lnTo>
                    <a:lnTo>
                      <a:pt x="10" y="38"/>
                    </a:lnTo>
                    <a:lnTo>
                      <a:pt x="8" y="21"/>
                    </a:lnTo>
                    <a:lnTo>
                      <a:pt x="12" y="10"/>
                    </a:lnTo>
                    <a:lnTo>
                      <a:pt x="8" y="12"/>
                    </a:lnTo>
                    <a:lnTo>
                      <a:pt x="8" y="0"/>
                    </a:lnTo>
                    <a:lnTo>
                      <a:pt x="7" y="0"/>
                    </a:lnTo>
                    <a:lnTo>
                      <a:pt x="5" y="2"/>
                    </a:lnTo>
                    <a:lnTo>
                      <a:pt x="8"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86" name="Freeform 549"/>
              <p:cNvSpPr>
                <a:spLocks noChangeArrowheads="1"/>
              </p:cNvSpPr>
              <p:nvPr/>
            </p:nvSpPr>
            <p:spPr bwMode="auto">
              <a:xfrm>
                <a:off x="612" y="150"/>
                <a:ext cx="60" cy="11"/>
              </a:xfrm>
              <a:custGeom>
                <a:avLst/>
                <a:gdLst/>
                <a:ahLst/>
                <a:cxnLst>
                  <a:cxn ang="0">
                    <a:pos x="60" y="13"/>
                  </a:cxn>
                  <a:cxn ang="0">
                    <a:pos x="60" y="13"/>
                  </a:cxn>
                  <a:cxn ang="0">
                    <a:pos x="54" y="8"/>
                  </a:cxn>
                  <a:cxn ang="0">
                    <a:pos x="48" y="5"/>
                  </a:cxn>
                  <a:cxn ang="0">
                    <a:pos x="40" y="3"/>
                  </a:cxn>
                  <a:cxn ang="0">
                    <a:pos x="32" y="2"/>
                  </a:cxn>
                  <a:cxn ang="0">
                    <a:pos x="24" y="2"/>
                  </a:cxn>
                  <a:cxn ang="0">
                    <a:pos x="16" y="2"/>
                  </a:cxn>
                  <a:cxn ang="0">
                    <a:pos x="8" y="2"/>
                  </a:cxn>
                  <a:cxn ang="0">
                    <a:pos x="0" y="0"/>
                  </a:cxn>
                  <a:cxn ang="0">
                    <a:pos x="0" y="12"/>
                  </a:cxn>
                  <a:cxn ang="0">
                    <a:pos x="8" y="13"/>
                  </a:cxn>
                  <a:cxn ang="0">
                    <a:pos x="16" y="13"/>
                  </a:cxn>
                  <a:cxn ang="0">
                    <a:pos x="24" y="13"/>
                  </a:cxn>
                  <a:cxn ang="0">
                    <a:pos x="32" y="13"/>
                  </a:cxn>
                  <a:cxn ang="0">
                    <a:pos x="40" y="15"/>
                  </a:cxn>
                  <a:cxn ang="0">
                    <a:pos x="46" y="16"/>
                  </a:cxn>
                  <a:cxn ang="0">
                    <a:pos x="52" y="19"/>
                  </a:cxn>
                  <a:cxn ang="0">
                    <a:pos x="56" y="22"/>
                  </a:cxn>
                  <a:cxn ang="0">
                    <a:pos x="60" y="13"/>
                  </a:cxn>
                </a:cxnLst>
                <a:rect l="0" t="0" r="r" b="b"/>
                <a:pathLst>
                  <a:path w="60" h="22">
                    <a:moveTo>
                      <a:pt x="60" y="13"/>
                    </a:moveTo>
                    <a:lnTo>
                      <a:pt x="60" y="13"/>
                    </a:lnTo>
                    <a:lnTo>
                      <a:pt x="54" y="8"/>
                    </a:lnTo>
                    <a:lnTo>
                      <a:pt x="48" y="5"/>
                    </a:lnTo>
                    <a:lnTo>
                      <a:pt x="40" y="3"/>
                    </a:lnTo>
                    <a:lnTo>
                      <a:pt x="32" y="2"/>
                    </a:lnTo>
                    <a:lnTo>
                      <a:pt x="24" y="2"/>
                    </a:lnTo>
                    <a:lnTo>
                      <a:pt x="16" y="2"/>
                    </a:lnTo>
                    <a:lnTo>
                      <a:pt x="8" y="2"/>
                    </a:lnTo>
                    <a:lnTo>
                      <a:pt x="0" y="0"/>
                    </a:lnTo>
                    <a:lnTo>
                      <a:pt x="0" y="12"/>
                    </a:lnTo>
                    <a:lnTo>
                      <a:pt x="8" y="13"/>
                    </a:lnTo>
                    <a:lnTo>
                      <a:pt x="16" y="13"/>
                    </a:lnTo>
                    <a:lnTo>
                      <a:pt x="24" y="13"/>
                    </a:lnTo>
                    <a:lnTo>
                      <a:pt x="32" y="13"/>
                    </a:lnTo>
                    <a:lnTo>
                      <a:pt x="40" y="15"/>
                    </a:lnTo>
                    <a:lnTo>
                      <a:pt x="46" y="16"/>
                    </a:lnTo>
                    <a:lnTo>
                      <a:pt x="52" y="19"/>
                    </a:lnTo>
                    <a:lnTo>
                      <a:pt x="56" y="22"/>
                    </a:lnTo>
                    <a:lnTo>
                      <a:pt x="60" y="1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87" name="Freeform 550"/>
              <p:cNvSpPr>
                <a:spLocks noChangeArrowheads="1"/>
              </p:cNvSpPr>
              <p:nvPr/>
            </p:nvSpPr>
            <p:spPr bwMode="auto">
              <a:xfrm>
                <a:off x="668" y="157"/>
                <a:ext cx="74" cy="21"/>
              </a:xfrm>
              <a:custGeom>
                <a:avLst/>
                <a:gdLst/>
                <a:ahLst/>
                <a:cxnLst>
                  <a:cxn ang="0">
                    <a:pos x="74" y="30"/>
                  </a:cxn>
                  <a:cxn ang="0">
                    <a:pos x="74" y="30"/>
                  </a:cxn>
                  <a:cxn ang="0">
                    <a:pos x="62" y="31"/>
                  </a:cxn>
                  <a:cxn ang="0">
                    <a:pos x="52" y="31"/>
                  </a:cxn>
                  <a:cxn ang="0">
                    <a:pos x="43" y="28"/>
                  </a:cxn>
                  <a:cxn ang="0">
                    <a:pos x="33" y="22"/>
                  </a:cxn>
                  <a:cxn ang="0">
                    <a:pos x="24" y="18"/>
                  </a:cxn>
                  <a:cxn ang="0">
                    <a:pos x="17" y="12"/>
                  </a:cxn>
                  <a:cxn ang="0">
                    <a:pos x="10" y="6"/>
                  </a:cxn>
                  <a:cxn ang="0">
                    <a:pos x="4" y="0"/>
                  </a:cxn>
                  <a:cxn ang="0">
                    <a:pos x="0" y="9"/>
                  </a:cxn>
                  <a:cxn ang="0">
                    <a:pos x="6" y="15"/>
                  </a:cxn>
                  <a:cxn ang="0">
                    <a:pos x="13" y="21"/>
                  </a:cxn>
                  <a:cxn ang="0">
                    <a:pos x="22" y="30"/>
                  </a:cxn>
                  <a:cxn ang="0">
                    <a:pos x="31" y="34"/>
                  </a:cxn>
                  <a:cxn ang="0">
                    <a:pos x="41" y="40"/>
                  </a:cxn>
                  <a:cxn ang="0">
                    <a:pos x="52" y="43"/>
                  </a:cxn>
                  <a:cxn ang="0">
                    <a:pos x="62" y="43"/>
                  </a:cxn>
                  <a:cxn ang="0">
                    <a:pos x="74" y="41"/>
                  </a:cxn>
                  <a:cxn ang="0">
                    <a:pos x="74" y="30"/>
                  </a:cxn>
                </a:cxnLst>
                <a:rect l="0" t="0" r="r" b="b"/>
                <a:pathLst>
                  <a:path w="74" h="43">
                    <a:moveTo>
                      <a:pt x="74" y="30"/>
                    </a:moveTo>
                    <a:lnTo>
                      <a:pt x="74" y="30"/>
                    </a:lnTo>
                    <a:lnTo>
                      <a:pt x="62" y="31"/>
                    </a:lnTo>
                    <a:lnTo>
                      <a:pt x="52" y="31"/>
                    </a:lnTo>
                    <a:lnTo>
                      <a:pt x="43" y="28"/>
                    </a:lnTo>
                    <a:lnTo>
                      <a:pt x="33" y="22"/>
                    </a:lnTo>
                    <a:lnTo>
                      <a:pt x="24" y="18"/>
                    </a:lnTo>
                    <a:lnTo>
                      <a:pt x="17" y="12"/>
                    </a:lnTo>
                    <a:lnTo>
                      <a:pt x="10" y="6"/>
                    </a:lnTo>
                    <a:lnTo>
                      <a:pt x="4" y="0"/>
                    </a:lnTo>
                    <a:lnTo>
                      <a:pt x="0" y="9"/>
                    </a:lnTo>
                    <a:lnTo>
                      <a:pt x="6" y="15"/>
                    </a:lnTo>
                    <a:lnTo>
                      <a:pt x="13" y="21"/>
                    </a:lnTo>
                    <a:lnTo>
                      <a:pt x="22" y="30"/>
                    </a:lnTo>
                    <a:lnTo>
                      <a:pt x="31" y="34"/>
                    </a:lnTo>
                    <a:lnTo>
                      <a:pt x="41" y="40"/>
                    </a:lnTo>
                    <a:lnTo>
                      <a:pt x="52" y="43"/>
                    </a:lnTo>
                    <a:lnTo>
                      <a:pt x="62" y="43"/>
                    </a:lnTo>
                    <a:lnTo>
                      <a:pt x="74" y="41"/>
                    </a:lnTo>
                    <a:lnTo>
                      <a:pt x="74" y="3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88" name="Freeform 551"/>
              <p:cNvSpPr>
                <a:spLocks noChangeArrowheads="1"/>
              </p:cNvSpPr>
              <p:nvPr/>
            </p:nvSpPr>
            <p:spPr bwMode="auto">
              <a:xfrm>
                <a:off x="742" y="171"/>
                <a:ext cx="27" cy="8"/>
              </a:xfrm>
              <a:custGeom>
                <a:avLst/>
                <a:gdLst/>
                <a:ahLst/>
                <a:cxnLst>
                  <a:cxn ang="0">
                    <a:pos x="27" y="10"/>
                  </a:cxn>
                  <a:cxn ang="0">
                    <a:pos x="27" y="10"/>
                  </a:cxn>
                  <a:cxn ang="0">
                    <a:pos x="22" y="4"/>
                  </a:cxn>
                  <a:cxn ang="0">
                    <a:pos x="15" y="0"/>
                  </a:cxn>
                  <a:cxn ang="0">
                    <a:pos x="8" y="0"/>
                  </a:cxn>
                  <a:cxn ang="0">
                    <a:pos x="0" y="2"/>
                  </a:cxn>
                  <a:cxn ang="0">
                    <a:pos x="0" y="13"/>
                  </a:cxn>
                  <a:cxn ang="0">
                    <a:pos x="8" y="12"/>
                  </a:cxn>
                  <a:cxn ang="0">
                    <a:pos x="15" y="12"/>
                  </a:cxn>
                  <a:cxn ang="0">
                    <a:pos x="18" y="13"/>
                  </a:cxn>
                  <a:cxn ang="0">
                    <a:pos x="21" y="16"/>
                  </a:cxn>
                  <a:cxn ang="0">
                    <a:pos x="27" y="10"/>
                  </a:cxn>
                </a:cxnLst>
                <a:rect l="0" t="0" r="r" b="b"/>
                <a:pathLst>
                  <a:path w="27" h="16">
                    <a:moveTo>
                      <a:pt x="27" y="10"/>
                    </a:moveTo>
                    <a:lnTo>
                      <a:pt x="27" y="10"/>
                    </a:lnTo>
                    <a:lnTo>
                      <a:pt x="22" y="4"/>
                    </a:lnTo>
                    <a:lnTo>
                      <a:pt x="15" y="0"/>
                    </a:lnTo>
                    <a:lnTo>
                      <a:pt x="8" y="0"/>
                    </a:lnTo>
                    <a:lnTo>
                      <a:pt x="0" y="2"/>
                    </a:lnTo>
                    <a:lnTo>
                      <a:pt x="0" y="13"/>
                    </a:lnTo>
                    <a:lnTo>
                      <a:pt x="8" y="12"/>
                    </a:lnTo>
                    <a:lnTo>
                      <a:pt x="15" y="12"/>
                    </a:lnTo>
                    <a:lnTo>
                      <a:pt x="18" y="13"/>
                    </a:lnTo>
                    <a:lnTo>
                      <a:pt x="21" y="16"/>
                    </a:lnTo>
                    <a:lnTo>
                      <a:pt x="27" y="1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89" name="Freeform 552"/>
              <p:cNvSpPr>
                <a:spLocks noChangeArrowheads="1"/>
              </p:cNvSpPr>
              <p:nvPr/>
            </p:nvSpPr>
            <p:spPr bwMode="auto">
              <a:xfrm>
                <a:off x="763" y="176"/>
                <a:ext cx="80" cy="36"/>
              </a:xfrm>
              <a:custGeom>
                <a:avLst/>
                <a:gdLst/>
                <a:ahLst/>
                <a:cxnLst>
                  <a:cxn ang="0">
                    <a:pos x="80" y="61"/>
                  </a:cxn>
                  <a:cxn ang="0">
                    <a:pos x="80" y="61"/>
                  </a:cxn>
                  <a:cxn ang="0">
                    <a:pos x="69" y="59"/>
                  </a:cxn>
                  <a:cxn ang="0">
                    <a:pos x="59" y="54"/>
                  </a:cxn>
                  <a:cxn ang="0">
                    <a:pos x="48" y="48"/>
                  </a:cxn>
                  <a:cxn ang="0">
                    <a:pos x="38" y="42"/>
                  </a:cxn>
                  <a:cxn ang="0">
                    <a:pos x="28" y="34"/>
                  </a:cxn>
                  <a:cxn ang="0">
                    <a:pos x="19" y="24"/>
                  </a:cxn>
                  <a:cxn ang="0">
                    <a:pos x="12" y="13"/>
                  </a:cxn>
                  <a:cxn ang="0">
                    <a:pos x="6" y="0"/>
                  </a:cxn>
                  <a:cxn ang="0">
                    <a:pos x="0" y="6"/>
                  </a:cxn>
                  <a:cxn ang="0">
                    <a:pos x="6" y="19"/>
                  </a:cxn>
                  <a:cxn ang="0">
                    <a:pos x="15" y="32"/>
                  </a:cxn>
                  <a:cxn ang="0">
                    <a:pos x="24" y="42"/>
                  </a:cxn>
                  <a:cxn ang="0">
                    <a:pos x="34" y="51"/>
                  </a:cxn>
                  <a:cxn ang="0">
                    <a:pos x="46" y="60"/>
                  </a:cxn>
                  <a:cxn ang="0">
                    <a:pos x="57" y="66"/>
                  </a:cxn>
                  <a:cxn ang="0">
                    <a:pos x="69" y="70"/>
                  </a:cxn>
                  <a:cxn ang="0">
                    <a:pos x="80" y="73"/>
                  </a:cxn>
                  <a:cxn ang="0">
                    <a:pos x="80" y="61"/>
                  </a:cxn>
                </a:cxnLst>
                <a:rect l="0" t="0" r="r" b="b"/>
                <a:pathLst>
                  <a:path w="80" h="73">
                    <a:moveTo>
                      <a:pt x="80" y="61"/>
                    </a:moveTo>
                    <a:lnTo>
                      <a:pt x="80" y="61"/>
                    </a:lnTo>
                    <a:lnTo>
                      <a:pt x="69" y="59"/>
                    </a:lnTo>
                    <a:lnTo>
                      <a:pt x="59" y="54"/>
                    </a:lnTo>
                    <a:lnTo>
                      <a:pt x="48" y="48"/>
                    </a:lnTo>
                    <a:lnTo>
                      <a:pt x="38" y="42"/>
                    </a:lnTo>
                    <a:lnTo>
                      <a:pt x="28" y="34"/>
                    </a:lnTo>
                    <a:lnTo>
                      <a:pt x="19" y="24"/>
                    </a:lnTo>
                    <a:lnTo>
                      <a:pt x="12" y="13"/>
                    </a:lnTo>
                    <a:lnTo>
                      <a:pt x="6" y="0"/>
                    </a:lnTo>
                    <a:lnTo>
                      <a:pt x="0" y="6"/>
                    </a:lnTo>
                    <a:lnTo>
                      <a:pt x="6" y="19"/>
                    </a:lnTo>
                    <a:lnTo>
                      <a:pt x="15" y="32"/>
                    </a:lnTo>
                    <a:lnTo>
                      <a:pt x="24" y="42"/>
                    </a:lnTo>
                    <a:lnTo>
                      <a:pt x="34" y="51"/>
                    </a:lnTo>
                    <a:lnTo>
                      <a:pt x="46" y="60"/>
                    </a:lnTo>
                    <a:lnTo>
                      <a:pt x="57" y="66"/>
                    </a:lnTo>
                    <a:lnTo>
                      <a:pt x="69" y="70"/>
                    </a:lnTo>
                    <a:lnTo>
                      <a:pt x="80" y="73"/>
                    </a:lnTo>
                    <a:lnTo>
                      <a:pt x="80" y="6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90" name="Freeform 553"/>
              <p:cNvSpPr>
                <a:spLocks noChangeArrowheads="1"/>
              </p:cNvSpPr>
              <p:nvPr/>
            </p:nvSpPr>
            <p:spPr bwMode="auto">
              <a:xfrm>
                <a:off x="843" y="206"/>
                <a:ext cx="24" cy="7"/>
              </a:xfrm>
              <a:custGeom>
                <a:avLst/>
                <a:gdLst/>
                <a:ahLst/>
                <a:cxnLst>
                  <a:cxn ang="0">
                    <a:pos x="24" y="3"/>
                  </a:cxn>
                  <a:cxn ang="0">
                    <a:pos x="24" y="3"/>
                  </a:cxn>
                  <a:cxn ang="0">
                    <a:pos x="19" y="3"/>
                  </a:cxn>
                  <a:cxn ang="0">
                    <a:pos x="13" y="2"/>
                  </a:cxn>
                  <a:cxn ang="0">
                    <a:pos x="7" y="2"/>
                  </a:cxn>
                  <a:cxn ang="0">
                    <a:pos x="0" y="0"/>
                  </a:cxn>
                  <a:cxn ang="0">
                    <a:pos x="0" y="12"/>
                  </a:cxn>
                  <a:cxn ang="0">
                    <a:pos x="7" y="14"/>
                  </a:cxn>
                  <a:cxn ang="0">
                    <a:pos x="13" y="14"/>
                  </a:cxn>
                  <a:cxn ang="0">
                    <a:pos x="19" y="15"/>
                  </a:cxn>
                  <a:cxn ang="0">
                    <a:pos x="24" y="15"/>
                  </a:cxn>
                  <a:cxn ang="0">
                    <a:pos x="24" y="3"/>
                  </a:cxn>
                </a:cxnLst>
                <a:rect l="0" t="0" r="r" b="b"/>
                <a:pathLst>
                  <a:path w="24" h="15">
                    <a:moveTo>
                      <a:pt x="24" y="3"/>
                    </a:moveTo>
                    <a:lnTo>
                      <a:pt x="24" y="3"/>
                    </a:lnTo>
                    <a:lnTo>
                      <a:pt x="19" y="3"/>
                    </a:lnTo>
                    <a:lnTo>
                      <a:pt x="13" y="2"/>
                    </a:lnTo>
                    <a:lnTo>
                      <a:pt x="7" y="2"/>
                    </a:lnTo>
                    <a:lnTo>
                      <a:pt x="0" y="0"/>
                    </a:lnTo>
                    <a:lnTo>
                      <a:pt x="0" y="12"/>
                    </a:lnTo>
                    <a:lnTo>
                      <a:pt x="7" y="14"/>
                    </a:lnTo>
                    <a:lnTo>
                      <a:pt x="13" y="14"/>
                    </a:lnTo>
                    <a:lnTo>
                      <a:pt x="19" y="15"/>
                    </a:lnTo>
                    <a:lnTo>
                      <a:pt x="24" y="15"/>
                    </a:lnTo>
                    <a:lnTo>
                      <a:pt x="24" y="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91" name="Freeform 554"/>
              <p:cNvSpPr>
                <a:spLocks noChangeArrowheads="1"/>
              </p:cNvSpPr>
              <p:nvPr/>
            </p:nvSpPr>
            <p:spPr bwMode="auto">
              <a:xfrm>
                <a:off x="867" y="179"/>
                <a:ext cx="58" cy="34"/>
              </a:xfrm>
              <a:custGeom>
                <a:avLst/>
                <a:gdLst/>
                <a:ahLst/>
                <a:cxnLst>
                  <a:cxn ang="0">
                    <a:pos x="57" y="8"/>
                  </a:cxn>
                  <a:cxn ang="0">
                    <a:pos x="50" y="13"/>
                  </a:cxn>
                  <a:cxn ang="0">
                    <a:pos x="48" y="23"/>
                  </a:cxn>
                  <a:cxn ang="0">
                    <a:pos x="46" y="32"/>
                  </a:cxn>
                  <a:cxn ang="0">
                    <a:pos x="41" y="39"/>
                  </a:cxn>
                  <a:cxn ang="0">
                    <a:pos x="36" y="46"/>
                  </a:cxn>
                  <a:cxn ang="0">
                    <a:pos x="30" y="51"/>
                  </a:cxn>
                  <a:cxn ang="0">
                    <a:pos x="22" y="53"/>
                  </a:cxn>
                  <a:cxn ang="0">
                    <a:pos x="12" y="56"/>
                  </a:cxn>
                  <a:cxn ang="0">
                    <a:pos x="0" y="56"/>
                  </a:cxn>
                  <a:cxn ang="0">
                    <a:pos x="0" y="68"/>
                  </a:cxn>
                  <a:cxn ang="0">
                    <a:pos x="12" y="68"/>
                  </a:cxn>
                  <a:cxn ang="0">
                    <a:pos x="22" y="65"/>
                  </a:cxn>
                  <a:cxn ang="0">
                    <a:pos x="32" y="62"/>
                  </a:cxn>
                  <a:cxn ang="0">
                    <a:pos x="40" y="55"/>
                  </a:cxn>
                  <a:cxn ang="0">
                    <a:pos x="47" y="48"/>
                  </a:cxn>
                  <a:cxn ang="0">
                    <a:pos x="52" y="37"/>
                  </a:cxn>
                  <a:cxn ang="0">
                    <a:pos x="56" y="26"/>
                  </a:cxn>
                  <a:cxn ang="0">
                    <a:pos x="58" y="13"/>
                  </a:cxn>
                  <a:cxn ang="0">
                    <a:pos x="51" y="17"/>
                  </a:cxn>
                  <a:cxn ang="0">
                    <a:pos x="57" y="8"/>
                  </a:cxn>
                  <a:cxn ang="0">
                    <a:pos x="52" y="0"/>
                  </a:cxn>
                  <a:cxn ang="0">
                    <a:pos x="50" y="13"/>
                  </a:cxn>
                  <a:cxn ang="0">
                    <a:pos x="57" y="8"/>
                  </a:cxn>
                </a:cxnLst>
                <a:rect l="0" t="0" r="r" b="b"/>
                <a:pathLst>
                  <a:path w="58" h="68">
                    <a:moveTo>
                      <a:pt x="57" y="8"/>
                    </a:moveTo>
                    <a:lnTo>
                      <a:pt x="50" y="13"/>
                    </a:lnTo>
                    <a:lnTo>
                      <a:pt x="48" y="23"/>
                    </a:lnTo>
                    <a:lnTo>
                      <a:pt x="46" y="32"/>
                    </a:lnTo>
                    <a:lnTo>
                      <a:pt x="41" y="39"/>
                    </a:lnTo>
                    <a:lnTo>
                      <a:pt x="36" y="46"/>
                    </a:lnTo>
                    <a:lnTo>
                      <a:pt x="30" y="51"/>
                    </a:lnTo>
                    <a:lnTo>
                      <a:pt x="22" y="53"/>
                    </a:lnTo>
                    <a:lnTo>
                      <a:pt x="12" y="56"/>
                    </a:lnTo>
                    <a:lnTo>
                      <a:pt x="0" y="56"/>
                    </a:lnTo>
                    <a:lnTo>
                      <a:pt x="0" y="68"/>
                    </a:lnTo>
                    <a:lnTo>
                      <a:pt x="12" y="68"/>
                    </a:lnTo>
                    <a:lnTo>
                      <a:pt x="22" y="65"/>
                    </a:lnTo>
                    <a:lnTo>
                      <a:pt x="32" y="62"/>
                    </a:lnTo>
                    <a:lnTo>
                      <a:pt x="40" y="55"/>
                    </a:lnTo>
                    <a:lnTo>
                      <a:pt x="47" y="48"/>
                    </a:lnTo>
                    <a:lnTo>
                      <a:pt x="52" y="37"/>
                    </a:lnTo>
                    <a:lnTo>
                      <a:pt x="56" y="26"/>
                    </a:lnTo>
                    <a:lnTo>
                      <a:pt x="58" y="13"/>
                    </a:lnTo>
                    <a:lnTo>
                      <a:pt x="51" y="17"/>
                    </a:lnTo>
                    <a:lnTo>
                      <a:pt x="57" y="8"/>
                    </a:lnTo>
                    <a:lnTo>
                      <a:pt x="52" y="0"/>
                    </a:lnTo>
                    <a:lnTo>
                      <a:pt x="50" y="13"/>
                    </a:lnTo>
                    <a:lnTo>
                      <a:pt x="57" y="8"/>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92" name="Freeform 555"/>
              <p:cNvSpPr>
                <a:spLocks noChangeArrowheads="1"/>
              </p:cNvSpPr>
              <p:nvPr/>
            </p:nvSpPr>
            <p:spPr bwMode="auto">
              <a:xfrm>
                <a:off x="918" y="184"/>
                <a:ext cx="23" cy="29"/>
              </a:xfrm>
              <a:custGeom>
                <a:avLst/>
                <a:gdLst/>
                <a:ahLst/>
                <a:cxnLst>
                  <a:cxn ang="0">
                    <a:pos x="23" y="60"/>
                  </a:cxn>
                  <a:cxn ang="0">
                    <a:pos x="23" y="60"/>
                  </a:cxn>
                  <a:cxn ang="0">
                    <a:pos x="22" y="45"/>
                  </a:cxn>
                  <a:cxn ang="0">
                    <a:pos x="19" y="29"/>
                  </a:cxn>
                  <a:cxn ang="0">
                    <a:pos x="13" y="13"/>
                  </a:cxn>
                  <a:cxn ang="0">
                    <a:pos x="6" y="0"/>
                  </a:cxn>
                  <a:cxn ang="0">
                    <a:pos x="0" y="9"/>
                  </a:cxn>
                  <a:cxn ang="0">
                    <a:pos x="7" y="19"/>
                  </a:cxn>
                  <a:cxn ang="0">
                    <a:pos x="11" y="32"/>
                  </a:cxn>
                  <a:cxn ang="0">
                    <a:pos x="14" y="45"/>
                  </a:cxn>
                  <a:cxn ang="0">
                    <a:pos x="15" y="60"/>
                  </a:cxn>
                  <a:cxn ang="0">
                    <a:pos x="23" y="60"/>
                  </a:cxn>
                </a:cxnLst>
                <a:rect l="0" t="0" r="r" b="b"/>
                <a:pathLst>
                  <a:path w="23" h="60">
                    <a:moveTo>
                      <a:pt x="23" y="60"/>
                    </a:moveTo>
                    <a:lnTo>
                      <a:pt x="23" y="60"/>
                    </a:lnTo>
                    <a:lnTo>
                      <a:pt x="22" y="45"/>
                    </a:lnTo>
                    <a:lnTo>
                      <a:pt x="19" y="29"/>
                    </a:lnTo>
                    <a:lnTo>
                      <a:pt x="13" y="13"/>
                    </a:lnTo>
                    <a:lnTo>
                      <a:pt x="6" y="0"/>
                    </a:lnTo>
                    <a:lnTo>
                      <a:pt x="0" y="9"/>
                    </a:lnTo>
                    <a:lnTo>
                      <a:pt x="7" y="19"/>
                    </a:lnTo>
                    <a:lnTo>
                      <a:pt x="11" y="32"/>
                    </a:lnTo>
                    <a:lnTo>
                      <a:pt x="14" y="45"/>
                    </a:lnTo>
                    <a:lnTo>
                      <a:pt x="15" y="60"/>
                    </a:lnTo>
                    <a:lnTo>
                      <a:pt x="23" y="6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93" name="Freeform 556"/>
              <p:cNvSpPr>
                <a:spLocks noChangeArrowheads="1"/>
              </p:cNvSpPr>
              <p:nvPr/>
            </p:nvSpPr>
            <p:spPr bwMode="auto">
              <a:xfrm>
                <a:off x="893" y="213"/>
                <a:ext cx="48" cy="32"/>
              </a:xfrm>
              <a:custGeom>
                <a:avLst/>
                <a:gdLst/>
                <a:ahLst/>
                <a:cxnLst>
                  <a:cxn ang="0">
                    <a:pos x="0" y="63"/>
                  </a:cxn>
                  <a:cxn ang="0">
                    <a:pos x="0" y="63"/>
                  </a:cxn>
                  <a:cxn ang="0">
                    <a:pos x="12" y="60"/>
                  </a:cxn>
                  <a:cxn ang="0">
                    <a:pos x="21" y="55"/>
                  </a:cxn>
                  <a:cxn ang="0">
                    <a:pos x="30" y="48"/>
                  </a:cxn>
                  <a:cxn ang="0">
                    <a:pos x="37" y="41"/>
                  </a:cxn>
                  <a:cxn ang="0">
                    <a:pos x="42" y="32"/>
                  </a:cxn>
                  <a:cxn ang="0">
                    <a:pos x="46" y="22"/>
                  </a:cxn>
                  <a:cxn ang="0">
                    <a:pos x="47" y="10"/>
                  </a:cxn>
                  <a:cxn ang="0">
                    <a:pos x="48" y="0"/>
                  </a:cxn>
                  <a:cxn ang="0">
                    <a:pos x="40" y="0"/>
                  </a:cxn>
                  <a:cxn ang="0">
                    <a:pos x="39" y="10"/>
                  </a:cxn>
                  <a:cxn ang="0">
                    <a:pos x="38" y="19"/>
                  </a:cxn>
                  <a:cxn ang="0">
                    <a:pos x="36" y="26"/>
                  </a:cxn>
                  <a:cxn ang="0">
                    <a:pos x="31" y="32"/>
                  </a:cxn>
                  <a:cxn ang="0">
                    <a:pos x="26" y="39"/>
                  </a:cxn>
                  <a:cxn ang="0">
                    <a:pos x="19" y="44"/>
                  </a:cxn>
                  <a:cxn ang="0">
                    <a:pos x="10" y="48"/>
                  </a:cxn>
                  <a:cxn ang="0">
                    <a:pos x="0" y="51"/>
                  </a:cxn>
                  <a:cxn ang="0">
                    <a:pos x="0" y="63"/>
                  </a:cxn>
                </a:cxnLst>
                <a:rect l="0" t="0" r="r" b="b"/>
                <a:pathLst>
                  <a:path w="48" h="63">
                    <a:moveTo>
                      <a:pt x="0" y="63"/>
                    </a:moveTo>
                    <a:lnTo>
                      <a:pt x="0" y="63"/>
                    </a:lnTo>
                    <a:lnTo>
                      <a:pt x="12" y="60"/>
                    </a:lnTo>
                    <a:lnTo>
                      <a:pt x="21" y="55"/>
                    </a:lnTo>
                    <a:lnTo>
                      <a:pt x="30" y="48"/>
                    </a:lnTo>
                    <a:lnTo>
                      <a:pt x="37" y="41"/>
                    </a:lnTo>
                    <a:lnTo>
                      <a:pt x="42" y="32"/>
                    </a:lnTo>
                    <a:lnTo>
                      <a:pt x="46" y="22"/>
                    </a:lnTo>
                    <a:lnTo>
                      <a:pt x="47" y="10"/>
                    </a:lnTo>
                    <a:lnTo>
                      <a:pt x="48" y="0"/>
                    </a:lnTo>
                    <a:lnTo>
                      <a:pt x="40" y="0"/>
                    </a:lnTo>
                    <a:lnTo>
                      <a:pt x="39" y="10"/>
                    </a:lnTo>
                    <a:lnTo>
                      <a:pt x="38" y="19"/>
                    </a:lnTo>
                    <a:lnTo>
                      <a:pt x="36" y="26"/>
                    </a:lnTo>
                    <a:lnTo>
                      <a:pt x="31" y="32"/>
                    </a:lnTo>
                    <a:lnTo>
                      <a:pt x="26" y="39"/>
                    </a:lnTo>
                    <a:lnTo>
                      <a:pt x="19" y="44"/>
                    </a:lnTo>
                    <a:lnTo>
                      <a:pt x="10" y="48"/>
                    </a:lnTo>
                    <a:lnTo>
                      <a:pt x="0" y="51"/>
                    </a:lnTo>
                    <a:lnTo>
                      <a:pt x="0" y="6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94" name="Freeform 557"/>
              <p:cNvSpPr>
                <a:spLocks noChangeArrowheads="1"/>
              </p:cNvSpPr>
              <p:nvPr/>
            </p:nvSpPr>
            <p:spPr bwMode="auto">
              <a:xfrm>
                <a:off x="804" y="231"/>
                <a:ext cx="89" cy="15"/>
              </a:xfrm>
              <a:custGeom>
                <a:avLst/>
                <a:gdLst/>
                <a:ahLst/>
                <a:cxnLst>
                  <a:cxn ang="0">
                    <a:pos x="1" y="12"/>
                  </a:cxn>
                  <a:cxn ang="0">
                    <a:pos x="0" y="10"/>
                  </a:cxn>
                  <a:cxn ang="0">
                    <a:pos x="9" y="17"/>
                  </a:cxn>
                  <a:cxn ang="0">
                    <a:pos x="17" y="22"/>
                  </a:cxn>
                  <a:cxn ang="0">
                    <a:pos x="27" y="26"/>
                  </a:cxn>
                  <a:cxn ang="0">
                    <a:pos x="37" y="28"/>
                  </a:cxn>
                  <a:cxn ang="0">
                    <a:pos x="49" y="31"/>
                  </a:cxn>
                  <a:cxn ang="0">
                    <a:pos x="61" y="31"/>
                  </a:cxn>
                  <a:cxn ang="0">
                    <a:pos x="74" y="29"/>
                  </a:cxn>
                  <a:cxn ang="0">
                    <a:pos x="89" y="28"/>
                  </a:cxn>
                  <a:cxn ang="0">
                    <a:pos x="89" y="16"/>
                  </a:cxn>
                  <a:cxn ang="0">
                    <a:pos x="74" y="17"/>
                  </a:cxn>
                  <a:cxn ang="0">
                    <a:pos x="61" y="19"/>
                  </a:cxn>
                  <a:cxn ang="0">
                    <a:pos x="49" y="19"/>
                  </a:cxn>
                  <a:cxn ang="0">
                    <a:pos x="37" y="16"/>
                  </a:cxn>
                  <a:cxn ang="0">
                    <a:pos x="27" y="14"/>
                  </a:cxn>
                  <a:cxn ang="0">
                    <a:pos x="19" y="10"/>
                  </a:cxn>
                  <a:cxn ang="0">
                    <a:pos x="11" y="6"/>
                  </a:cxn>
                  <a:cxn ang="0">
                    <a:pos x="4" y="1"/>
                  </a:cxn>
                  <a:cxn ang="0">
                    <a:pos x="3" y="0"/>
                  </a:cxn>
                  <a:cxn ang="0">
                    <a:pos x="1" y="12"/>
                  </a:cxn>
                </a:cxnLst>
                <a:rect l="0" t="0" r="r" b="b"/>
                <a:pathLst>
                  <a:path w="89" h="31">
                    <a:moveTo>
                      <a:pt x="1" y="12"/>
                    </a:moveTo>
                    <a:lnTo>
                      <a:pt x="0" y="10"/>
                    </a:lnTo>
                    <a:lnTo>
                      <a:pt x="9" y="17"/>
                    </a:lnTo>
                    <a:lnTo>
                      <a:pt x="17" y="22"/>
                    </a:lnTo>
                    <a:lnTo>
                      <a:pt x="27" y="26"/>
                    </a:lnTo>
                    <a:lnTo>
                      <a:pt x="37" y="28"/>
                    </a:lnTo>
                    <a:lnTo>
                      <a:pt x="49" y="31"/>
                    </a:lnTo>
                    <a:lnTo>
                      <a:pt x="61" y="31"/>
                    </a:lnTo>
                    <a:lnTo>
                      <a:pt x="74" y="29"/>
                    </a:lnTo>
                    <a:lnTo>
                      <a:pt x="89" y="28"/>
                    </a:lnTo>
                    <a:lnTo>
                      <a:pt x="89" y="16"/>
                    </a:lnTo>
                    <a:lnTo>
                      <a:pt x="74" y="17"/>
                    </a:lnTo>
                    <a:lnTo>
                      <a:pt x="61" y="19"/>
                    </a:lnTo>
                    <a:lnTo>
                      <a:pt x="49" y="19"/>
                    </a:lnTo>
                    <a:lnTo>
                      <a:pt x="37" y="16"/>
                    </a:lnTo>
                    <a:lnTo>
                      <a:pt x="27" y="14"/>
                    </a:lnTo>
                    <a:lnTo>
                      <a:pt x="19" y="10"/>
                    </a:lnTo>
                    <a:lnTo>
                      <a:pt x="11" y="6"/>
                    </a:lnTo>
                    <a:lnTo>
                      <a:pt x="4" y="1"/>
                    </a:lnTo>
                    <a:lnTo>
                      <a:pt x="3" y="0"/>
                    </a:lnTo>
                    <a:lnTo>
                      <a:pt x="1" y="1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95" name="Freeform 558"/>
              <p:cNvSpPr>
                <a:spLocks noChangeArrowheads="1"/>
              </p:cNvSpPr>
              <p:nvPr/>
            </p:nvSpPr>
            <p:spPr bwMode="auto">
              <a:xfrm>
                <a:off x="787" y="225"/>
                <a:ext cx="20" cy="12"/>
              </a:xfrm>
              <a:custGeom>
                <a:avLst/>
                <a:gdLst/>
                <a:ahLst/>
                <a:cxnLst>
                  <a:cxn ang="0">
                    <a:pos x="0" y="9"/>
                  </a:cxn>
                  <a:cxn ang="0">
                    <a:pos x="0" y="9"/>
                  </a:cxn>
                  <a:cxn ang="0">
                    <a:pos x="4" y="13"/>
                  </a:cxn>
                  <a:cxn ang="0">
                    <a:pos x="10" y="18"/>
                  </a:cxn>
                  <a:cxn ang="0">
                    <a:pos x="13" y="21"/>
                  </a:cxn>
                  <a:cxn ang="0">
                    <a:pos x="18" y="24"/>
                  </a:cxn>
                  <a:cxn ang="0">
                    <a:pos x="20" y="12"/>
                  </a:cxn>
                  <a:cxn ang="0">
                    <a:pos x="17" y="9"/>
                  </a:cxn>
                  <a:cxn ang="0">
                    <a:pos x="12" y="6"/>
                  </a:cxn>
                  <a:cxn ang="0">
                    <a:pos x="8" y="5"/>
                  </a:cxn>
                  <a:cxn ang="0">
                    <a:pos x="4" y="0"/>
                  </a:cxn>
                  <a:cxn ang="0">
                    <a:pos x="0" y="9"/>
                  </a:cxn>
                </a:cxnLst>
                <a:rect l="0" t="0" r="r" b="b"/>
                <a:pathLst>
                  <a:path w="20" h="24">
                    <a:moveTo>
                      <a:pt x="0" y="9"/>
                    </a:moveTo>
                    <a:lnTo>
                      <a:pt x="0" y="9"/>
                    </a:lnTo>
                    <a:lnTo>
                      <a:pt x="4" y="13"/>
                    </a:lnTo>
                    <a:lnTo>
                      <a:pt x="10" y="18"/>
                    </a:lnTo>
                    <a:lnTo>
                      <a:pt x="13" y="21"/>
                    </a:lnTo>
                    <a:lnTo>
                      <a:pt x="18" y="24"/>
                    </a:lnTo>
                    <a:lnTo>
                      <a:pt x="20" y="12"/>
                    </a:lnTo>
                    <a:lnTo>
                      <a:pt x="17" y="9"/>
                    </a:lnTo>
                    <a:lnTo>
                      <a:pt x="12" y="6"/>
                    </a:lnTo>
                    <a:lnTo>
                      <a:pt x="8" y="5"/>
                    </a:lnTo>
                    <a:lnTo>
                      <a:pt x="4" y="0"/>
                    </a:lnTo>
                    <a:lnTo>
                      <a:pt x="0" y="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96" name="Freeform 559"/>
              <p:cNvSpPr>
                <a:spLocks noChangeArrowheads="1"/>
              </p:cNvSpPr>
              <p:nvPr/>
            </p:nvSpPr>
            <p:spPr bwMode="auto">
              <a:xfrm>
                <a:off x="751" y="221"/>
                <a:ext cx="40" cy="9"/>
              </a:xfrm>
              <a:custGeom>
                <a:avLst/>
                <a:gdLst/>
                <a:ahLst/>
                <a:cxnLst>
                  <a:cxn ang="0">
                    <a:pos x="0" y="11"/>
                  </a:cxn>
                  <a:cxn ang="0">
                    <a:pos x="0" y="11"/>
                  </a:cxn>
                  <a:cxn ang="0">
                    <a:pos x="6" y="11"/>
                  </a:cxn>
                  <a:cxn ang="0">
                    <a:pos x="11" y="11"/>
                  </a:cxn>
                  <a:cxn ang="0">
                    <a:pos x="16" y="11"/>
                  </a:cxn>
                  <a:cxn ang="0">
                    <a:pos x="21" y="11"/>
                  </a:cxn>
                  <a:cxn ang="0">
                    <a:pos x="26" y="13"/>
                  </a:cxn>
                  <a:cxn ang="0">
                    <a:pos x="29" y="14"/>
                  </a:cxn>
                  <a:cxn ang="0">
                    <a:pos x="33" y="16"/>
                  </a:cxn>
                  <a:cxn ang="0">
                    <a:pos x="36" y="17"/>
                  </a:cxn>
                  <a:cxn ang="0">
                    <a:pos x="40" y="8"/>
                  </a:cxn>
                  <a:cxn ang="0">
                    <a:pos x="35" y="4"/>
                  </a:cxn>
                  <a:cxn ang="0">
                    <a:pos x="31" y="2"/>
                  </a:cxn>
                  <a:cxn ang="0">
                    <a:pos x="26" y="1"/>
                  </a:cxn>
                  <a:cxn ang="0">
                    <a:pos x="21" y="0"/>
                  </a:cxn>
                  <a:cxn ang="0">
                    <a:pos x="16" y="0"/>
                  </a:cxn>
                  <a:cxn ang="0">
                    <a:pos x="11" y="0"/>
                  </a:cxn>
                  <a:cxn ang="0">
                    <a:pos x="6" y="0"/>
                  </a:cxn>
                  <a:cxn ang="0">
                    <a:pos x="0" y="0"/>
                  </a:cxn>
                  <a:cxn ang="0">
                    <a:pos x="0" y="11"/>
                  </a:cxn>
                </a:cxnLst>
                <a:rect l="0" t="0" r="r" b="b"/>
                <a:pathLst>
                  <a:path w="40" h="17">
                    <a:moveTo>
                      <a:pt x="0" y="11"/>
                    </a:moveTo>
                    <a:lnTo>
                      <a:pt x="0" y="11"/>
                    </a:lnTo>
                    <a:lnTo>
                      <a:pt x="6" y="11"/>
                    </a:lnTo>
                    <a:lnTo>
                      <a:pt x="11" y="11"/>
                    </a:lnTo>
                    <a:lnTo>
                      <a:pt x="16" y="11"/>
                    </a:lnTo>
                    <a:lnTo>
                      <a:pt x="21" y="11"/>
                    </a:lnTo>
                    <a:lnTo>
                      <a:pt x="26" y="13"/>
                    </a:lnTo>
                    <a:lnTo>
                      <a:pt x="29" y="14"/>
                    </a:lnTo>
                    <a:lnTo>
                      <a:pt x="33" y="16"/>
                    </a:lnTo>
                    <a:lnTo>
                      <a:pt x="36" y="17"/>
                    </a:lnTo>
                    <a:lnTo>
                      <a:pt x="40" y="8"/>
                    </a:lnTo>
                    <a:lnTo>
                      <a:pt x="35" y="4"/>
                    </a:lnTo>
                    <a:lnTo>
                      <a:pt x="31" y="2"/>
                    </a:lnTo>
                    <a:lnTo>
                      <a:pt x="26" y="1"/>
                    </a:lnTo>
                    <a:lnTo>
                      <a:pt x="21" y="0"/>
                    </a:lnTo>
                    <a:lnTo>
                      <a:pt x="16" y="0"/>
                    </a:lnTo>
                    <a:lnTo>
                      <a:pt x="11" y="0"/>
                    </a:lnTo>
                    <a:lnTo>
                      <a:pt x="6" y="0"/>
                    </a:lnTo>
                    <a:lnTo>
                      <a:pt x="0" y="0"/>
                    </a:lnTo>
                    <a:lnTo>
                      <a:pt x="0" y="1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97" name="Freeform 560"/>
              <p:cNvSpPr>
                <a:spLocks noChangeArrowheads="1"/>
              </p:cNvSpPr>
              <p:nvPr/>
            </p:nvSpPr>
            <p:spPr bwMode="auto">
              <a:xfrm>
                <a:off x="647" y="221"/>
                <a:ext cx="104" cy="12"/>
              </a:xfrm>
              <a:custGeom>
                <a:avLst/>
                <a:gdLst/>
                <a:ahLst/>
                <a:cxnLst>
                  <a:cxn ang="0">
                    <a:pos x="0" y="24"/>
                  </a:cxn>
                  <a:cxn ang="0">
                    <a:pos x="0" y="24"/>
                  </a:cxn>
                  <a:cxn ang="0">
                    <a:pos x="12" y="24"/>
                  </a:cxn>
                  <a:cxn ang="0">
                    <a:pos x="25" y="24"/>
                  </a:cxn>
                  <a:cxn ang="0">
                    <a:pos x="38" y="23"/>
                  </a:cxn>
                  <a:cxn ang="0">
                    <a:pos x="51" y="20"/>
                  </a:cxn>
                  <a:cxn ang="0">
                    <a:pos x="65" y="17"/>
                  </a:cxn>
                  <a:cxn ang="0">
                    <a:pos x="78" y="16"/>
                  </a:cxn>
                  <a:cxn ang="0">
                    <a:pos x="92" y="13"/>
                  </a:cxn>
                  <a:cxn ang="0">
                    <a:pos x="104" y="11"/>
                  </a:cxn>
                  <a:cxn ang="0">
                    <a:pos x="104" y="0"/>
                  </a:cxn>
                  <a:cxn ang="0">
                    <a:pos x="92" y="1"/>
                  </a:cxn>
                  <a:cxn ang="0">
                    <a:pos x="78" y="4"/>
                  </a:cxn>
                  <a:cxn ang="0">
                    <a:pos x="65" y="5"/>
                  </a:cxn>
                  <a:cxn ang="0">
                    <a:pos x="51" y="8"/>
                  </a:cxn>
                  <a:cxn ang="0">
                    <a:pos x="38" y="11"/>
                  </a:cxn>
                  <a:cxn ang="0">
                    <a:pos x="25" y="13"/>
                  </a:cxn>
                  <a:cxn ang="0">
                    <a:pos x="12" y="13"/>
                  </a:cxn>
                  <a:cxn ang="0">
                    <a:pos x="0" y="13"/>
                  </a:cxn>
                  <a:cxn ang="0">
                    <a:pos x="0" y="24"/>
                  </a:cxn>
                </a:cxnLst>
                <a:rect l="0" t="0" r="r" b="b"/>
                <a:pathLst>
                  <a:path w="104" h="24">
                    <a:moveTo>
                      <a:pt x="0" y="24"/>
                    </a:moveTo>
                    <a:lnTo>
                      <a:pt x="0" y="24"/>
                    </a:lnTo>
                    <a:lnTo>
                      <a:pt x="12" y="24"/>
                    </a:lnTo>
                    <a:lnTo>
                      <a:pt x="25" y="24"/>
                    </a:lnTo>
                    <a:lnTo>
                      <a:pt x="38" y="23"/>
                    </a:lnTo>
                    <a:lnTo>
                      <a:pt x="51" y="20"/>
                    </a:lnTo>
                    <a:lnTo>
                      <a:pt x="65" y="17"/>
                    </a:lnTo>
                    <a:lnTo>
                      <a:pt x="78" y="16"/>
                    </a:lnTo>
                    <a:lnTo>
                      <a:pt x="92" y="13"/>
                    </a:lnTo>
                    <a:lnTo>
                      <a:pt x="104" y="11"/>
                    </a:lnTo>
                    <a:lnTo>
                      <a:pt x="104" y="0"/>
                    </a:lnTo>
                    <a:lnTo>
                      <a:pt x="92" y="1"/>
                    </a:lnTo>
                    <a:lnTo>
                      <a:pt x="78" y="4"/>
                    </a:lnTo>
                    <a:lnTo>
                      <a:pt x="65" y="5"/>
                    </a:lnTo>
                    <a:lnTo>
                      <a:pt x="51" y="8"/>
                    </a:lnTo>
                    <a:lnTo>
                      <a:pt x="38" y="11"/>
                    </a:lnTo>
                    <a:lnTo>
                      <a:pt x="25" y="13"/>
                    </a:lnTo>
                    <a:lnTo>
                      <a:pt x="12" y="13"/>
                    </a:lnTo>
                    <a:lnTo>
                      <a:pt x="0" y="13"/>
                    </a:lnTo>
                    <a:lnTo>
                      <a:pt x="0" y="2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98" name="Freeform 561"/>
              <p:cNvSpPr>
                <a:spLocks noChangeArrowheads="1"/>
              </p:cNvSpPr>
              <p:nvPr/>
            </p:nvSpPr>
            <p:spPr bwMode="auto">
              <a:xfrm>
                <a:off x="352" y="227"/>
                <a:ext cx="295" cy="21"/>
              </a:xfrm>
              <a:custGeom>
                <a:avLst/>
                <a:gdLst/>
                <a:ahLst/>
                <a:cxnLst>
                  <a:cxn ang="0">
                    <a:pos x="0" y="42"/>
                  </a:cxn>
                  <a:cxn ang="0">
                    <a:pos x="0" y="42"/>
                  </a:cxn>
                  <a:cxn ang="0">
                    <a:pos x="14" y="40"/>
                  </a:cxn>
                  <a:cxn ang="0">
                    <a:pos x="29" y="37"/>
                  </a:cxn>
                  <a:cxn ang="0">
                    <a:pos x="48" y="34"/>
                  </a:cxn>
                  <a:cxn ang="0">
                    <a:pos x="67" y="31"/>
                  </a:cxn>
                  <a:cxn ang="0">
                    <a:pos x="87" y="28"/>
                  </a:cxn>
                  <a:cxn ang="0">
                    <a:pos x="108" y="25"/>
                  </a:cxn>
                  <a:cxn ang="0">
                    <a:pos x="129" y="22"/>
                  </a:cxn>
                  <a:cxn ang="0">
                    <a:pos x="151" y="21"/>
                  </a:cxn>
                  <a:cxn ang="0">
                    <a:pos x="173" y="18"/>
                  </a:cxn>
                  <a:cxn ang="0">
                    <a:pos x="194" y="16"/>
                  </a:cxn>
                  <a:cxn ang="0">
                    <a:pos x="214" y="15"/>
                  </a:cxn>
                  <a:cxn ang="0">
                    <a:pos x="233" y="13"/>
                  </a:cxn>
                  <a:cxn ang="0">
                    <a:pos x="251" y="13"/>
                  </a:cxn>
                  <a:cxn ang="0">
                    <a:pos x="269" y="12"/>
                  </a:cxn>
                  <a:cxn ang="0">
                    <a:pos x="283" y="12"/>
                  </a:cxn>
                  <a:cxn ang="0">
                    <a:pos x="295" y="13"/>
                  </a:cxn>
                  <a:cxn ang="0">
                    <a:pos x="295" y="2"/>
                  </a:cxn>
                  <a:cxn ang="0">
                    <a:pos x="283" y="0"/>
                  </a:cxn>
                  <a:cxn ang="0">
                    <a:pos x="269" y="0"/>
                  </a:cxn>
                  <a:cxn ang="0">
                    <a:pos x="251" y="2"/>
                  </a:cxn>
                  <a:cxn ang="0">
                    <a:pos x="233" y="2"/>
                  </a:cxn>
                  <a:cxn ang="0">
                    <a:pos x="214" y="3"/>
                  </a:cxn>
                  <a:cxn ang="0">
                    <a:pos x="194" y="5"/>
                  </a:cxn>
                  <a:cxn ang="0">
                    <a:pos x="173" y="6"/>
                  </a:cxn>
                  <a:cxn ang="0">
                    <a:pos x="151" y="9"/>
                  </a:cxn>
                  <a:cxn ang="0">
                    <a:pos x="129" y="10"/>
                  </a:cxn>
                  <a:cxn ang="0">
                    <a:pos x="108" y="13"/>
                  </a:cxn>
                  <a:cxn ang="0">
                    <a:pos x="87" y="16"/>
                  </a:cxn>
                  <a:cxn ang="0">
                    <a:pos x="67" y="19"/>
                  </a:cxn>
                  <a:cxn ang="0">
                    <a:pos x="48" y="22"/>
                  </a:cxn>
                  <a:cxn ang="0">
                    <a:pos x="29" y="25"/>
                  </a:cxn>
                  <a:cxn ang="0">
                    <a:pos x="14" y="28"/>
                  </a:cxn>
                  <a:cxn ang="0">
                    <a:pos x="0" y="31"/>
                  </a:cxn>
                  <a:cxn ang="0">
                    <a:pos x="0" y="42"/>
                  </a:cxn>
                </a:cxnLst>
                <a:rect l="0" t="0" r="r" b="b"/>
                <a:pathLst>
                  <a:path w="295" h="42">
                    <a:moveTo>
                      <a:pt x="0" y="42"/>
                    </a:moveTo>
                    <a:lnTo>
                      <a:pt x="0" y="42"/>
                    </a:lnTo>
                    <a:lnTo>
                      <a:pt x="14" y="40"/>
                    </a:lnTo>
                    <a:lnTo>
                      <a:pt x="29" y="37"/>
                    </a:lnTo>
                    <a:lnTo>
                      <a:pt x="48" y="34"/>
                    </a:lnTo>
                    <a:lnTo>
                      <a:pt x="67" y="31"/>
                    </a:lnTo>
                    <a:lnTo>
                      <a:pt x="87" y="28"/>
                    </a:lnTo>
                    <a:lnTo>
                      <a:pt x="108" y="25"/>
                    </a:lnTo>
                    <a:lnTo>
                      <a:pt x="129" y="22"/>
                    </a:lnTo>
                    <a:lnTo>
                      <a:pt x="151" y="21"/>
                    </a:lnTo>
                    <a:lnTo>
                      <a:pt x="173" y="18"/>
                    </a:lnTo>
                    <a:lnTo>
                      <a:pt x="194" y="16"/>
                    </a:lnTo>
                    <a:lnTo>
                      <a:pt x="214" y="15"/>
                    </a:lnTo>
                    <a:lnTo>
                      <a:pt x="233" y="13"/>
                    </a:lnTo>
                    <a:lnTo>
                      <a:pt x="251" y="13"/>
                    </a:lnTo>
                    <a:lnTo>
                      <a:pt x="269" y="12"/>
                    </a:lnTo>
                    <a:lnTo>
                      <a:pt x="283" y="12"/>
                    </a:lnTo>
                    <a:lnTo>
                      <a:pt x="295" y="13"/>
                    </a:lnTo>
                    <a:lnTo>
                      <a:pt x="295" y="2"/>
                    </a:lnTo>
                    <a:lnTo>
                      <a:pt x="283" y="0"/>
                    </a:lnTo>
                    <a:lnTo>
                      <a:pt x="269" y="0"/>
                    </a:lnTo>
                    <a:lnTo>
                      <a:pt x="251" y="2"/>
                    </a:lnTo>
                    <a:lnTo>
                      <a:pt x="233" y="2"/>
                    </a:lnTo>
                    <a:lnTo>
                      <a:pt x="214" y="3"/>
                    </a:lnTo>
                    <a:lnTo>
                      <a:pt x="194" y="5"/>
                    </a:lnTo>
                    <a:lnTo>
                      <a:pt x="173" y="6"/>
                    </a:lnTo>
                    <a:lnTo>
                      <a:pt x="151" y="9"/>
                    </a:lnTo>
                    <a:lnTo>
                      <a:pt x="129" y="10"/>
                    </a:lnTo>
                    <a:lnTo>
                      <a:pt x="108" y="13"/>
                    </a:lnTo>
                    <a:lnTo>
                      <a:pt x="87" y="16"/>
                    </a:lnTo>
                    <a:lnTo>
                      <a:pt x="67" y="19"/>
                    </a:lnTo>
                    <a:lnTo>
                      <a:pt x="48" y="22"/>
                    </a:lnTo>
                    <a:lnTo>
                      <a:pt x="29" y="25"/>
                    </a:lnTo>
                    <a:lnTo>
                      <a:pt x="14" y="28"/>
                    </a:lnTo>
                    <a:lnTo>
                      <a:pt x="0" y="31"/>
                    </a:lnTo>
                    <a:lnTo>
                      <a:pt x="0" y="4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299" name="Freeform 562"/>
              <p:cNvSpPr>
                <a:spLocks noChangeArrowheads="1"/>
              </p:cNvSpPr>
              <p:nvPr/>
            </p:nvSpPr>
            <p:spPr bwMode="auto">
              <a:xfrm>
                <a:off x="295" y="242"/>
                <a:ext cx="57" cy="12"/>
              </a:xfrm>
              <a:custGeom>
                <a:avLst/>
                <a:gdLst/>
                <a:ahLst/>
                <a:cxnLst>
                  <a:cxn ang="0">
                    <a:pos x="0" y="25"/>
                  </a:cxn>
                  <a:cxn ang="0">
                    <a:pos x="0" y="25"/>
                  </a:cxn>
                  <a:cxn ang="0">
                    <a:pos x="8" y="23"/>
                  </a:cxn>
                  <a:cxn ang="0">
                    <a:pos x="16" y="22"/>
                  </a:cxn>
                  <a:cxn ang="0">
                    <a:pos x="23" y="20"/>
                  </a:cxn>
                  <a:cxn ang="0">
                    <a:pos x="31" y="17"/>
                  </a:cxn>
                  <a:cxn ang="0">
                    <a:pos x="38" y="16"/>
                  </a:cxn>
                  <a:cxn ang="0">
                    <a:pos x="44" y="14"/>
                  </a:cxn>
                  <a:cxn ang="0">
                    <a:pos x="51" y="13"/>
                  </a:cxn>
                  <a:cxn ang="0">
                    <a:pos x="57" y="11"/>
                  </a:cxn>
                  <a:cxn ang="0">
                    <a:pos x="57" y="0"/>
                  </a:cxn>
                  <a:cxn ang="0">
                    <a:pos x="51" y="1"/>
                  </a:cxn>
                  <a:cxn ang="0">
                    <a:pos x="44" y="3"/>
                  </a:cxn>
                  <a:cxn ang="0">
                    <a:pos x="38" y="4"/>
                  </a:cxn>
                  <a:cxn ang="0">
                    <a:pos x="31" y="6"/>
                  </a:cxn>
                  <a:cxn ang="0">
                    <a:pos x="23" y="9"/>
                  </a:cxn>
                  <a:cxn ang="0">
                    <a:pos x="16" y="10"/>
                  </a:cxn>
                  <a:cxn ang="0">
                    <a:pos x="8" y="11"/>
                  </a:cxn>
                  <a:cxn ang="0">
                    <a:pos x="0" y="13"/>
                  </a:cxn>
                  <a:cxn ang="0">
                    <a:pos x="0" y="25"/>
                  </a:cxn>
                </a:cxnLst>
                <a:rect l="0" t="0" r="r" b="b"/>
                <a:pathLst>
                  <a:path w="57" h="25">
                    <a:moveTo>
                      <a:pt x="0" y="25"/>
                    </a:moveTo>
                    <a:lnTo>
                      <a:pt x="0" y="25"/>
                    </a:lnTo>
                    <a:lnTo>
                      <a:pt x="8" y="23"/>
                    </a:lnTo>
                    <a:lnTo>
                      <a:pt x="16" y="22"/>
                    </a:lnTo>
                    <a:lnTo>
                      <a:pt x="23" y="20"/>
                    </a:lnTo>
                    <a:lnTo>
                      <a:pt x="31" y="17"/>
                    </a:lnTo>
                    <a:lnTo>
                      <a:pt x="38" y="16"/>
                    </a:lnTo>
                    <a:lnTo>
                      <a:pt x="44" y="14"/>
                    </a:lnTo>
                    <a:lnTo>
                      <a:pt x="51" y="13"/>
                    </a:lnTo>
                    <a:lnTo>
                      <a:pt x="57" y="11"/>
                    </a:lnTo>
                    <a:lnTo>
                      <a:pt x="57" y="0"/>
                    </a:lnTo>
                    <a:lnTo>
                      <a:pt x="51" y="1"/>
                    </a:lnTo>
                    <a:lnTo>
                      <a:pt x="44" y="3"/>
                    </a:lnTo>
                    <a:lnTo>
                      <a:pt x="38" y="4"/>
                    </a:lnTo>
                    <a:lnTo>
                      <a:pt x="31" y="6"/>
                    </a:lnTo>
                    <a:lnTo>
                      <a:pt x="23" y="9"/>
                    </a:lnTo>
                    <a:lnTo>
                      <a:pt x="16" y="10"/>
                    </a:lnTo>
                    <a:lnTo>
                      <a:pt x="8" y="11"/>
                    </a:lnTo>
                    <a:lnTo>
                      <a:pt x="0" y="13"/>
                    </a:lnTo>
                    <a:lnTo>
                      <a:pt x="0" y="25"/>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00" name="Freeform 563"/>
              <p:cNvSpPr>
                <a:spLocks noChangeArrowheads="1"/>
              </p:cNvSpPr>
              <p:nvPr/>
            </p:nvSpPr>
            <p:spPr bwMode="auto">
              <a:xfrm>
                <a:off x="114" y="248"/>
                <a:ext cx="181" cy="12"/>
              </a:xfrm>
              <a:custGeom>
                <a:avLst/>
                <a:gdLst/>
                <a:ahLst/>
                <a:cxnLst>
                  <a:cxn ang="0">
                    <a:pos x="1" y="13"/>
                  </a:cxn>
                  <a:cxn ang="0">
                    <a:pos x="4" y="19"/>
                  </a:cxn>
                  <a:cxn ang="0">
                    <a:pos x="11" y="20"/>
                  </a:cxn>
                  <a:cxn ang="0">
                    <a:pos x="17" y="22"/>
                  </a:cxn>
                  <a:cxn ang="0">
                    <a:pos x="25" y="23"/>
                  </a:cxn>
                  <a:cxn ang="0">
                    <a:pos x="34" y="23"/>
                  </a:cxn>
                  <a:cxn ang="0">
                    <a:pos x="44" y="23"/>
                  </a:cxn>
                  <a:cxn ang="0">
                    <a:pos x="55" y="23"/>
                  </a:cxn>
                  <a:cxn ang="0">
                    <a:pos x="66" y="23"/>
                  </a:cxn>
                  <a:cxn ang="0">
                    <a:pos x="78" y="23"/>
                  </a:cxn>
                  <a:cxn ang="0">
                    <a:pos x="90" y="22"/>
                  </a:cxn>
                  <a:cxn ang="0">
                    <a:pos x="102" y="22"/>
                  </a:cxn>
                  <a:cxn ang="0">
                    <a:pos x="115" y="20"/>
                  </a:cxn>
                  <a:cxn ang="0">
                    <a:pos x="128" y="19"/>
                  </a:cxn>
                  <a:cxn ang="0">
                    <a:pos x="141" y="17"/>
                  </a:cxn>
                  <a:cxn ang="0">
                    <a:pos x="154" y="16"/>
                  </a:cxn>
                  <a:cxn ang="0">
                    <a:pos x="168" y="13"/>
                  </a:cxn>
                  <a:cxn ang="0">
                    <a:pos x="181" y="12"/>
                  </a:cxn>
                  <a:cxn ang="0">
                    <a:pos x="181" y="0"/>
                  </a:cxn>
                  <a:cxn ang="0">
                    <a:pos x="168" y="1"/>
                  </a:cxn>
                  <a:cxn ang="0">
                    <a:pos x="154" y="4"/>
                  </a:cxn>
                  <a:cxn ang="0">
                    <a:pos x="141" y="6"/>
                  </a:cxn>
                  <a:cxn ang="0">
                    <a:pos x="128" y="7"/>
                  </a:cxn>
                  <a:cxn ang="0">
                    <a:pos x="115" y="9"/>
                  </a:cxn>
                  <a:cxn ang="0">
                    <a:pos x="102" y="10"/>
                  </a:cxn>
                  <a:cxn ang="0">
                    <a:pos x="90" y="10"/>
                  </a:cxn>
                  <a:cxn ang="0">
                    <a:pos x="78" y="12"/>
                  </a:cxn>
                  <a:cxn ang="0">
                    <a:pos x="66" y="12"/>
                  </a:cxn>
                  <a:cxn ang="0">
                    <a:pos x="55" y="12"/>
                  </a:cxn>
                  <a:cxn ang="0">
                    <a:pos x="44" y="12"/>
                  </a:cxn>
                  <a:cxn ang="0">
                    <a:pos x="34" y="12"/>
                  </a:cxn>
                  <a:cxn ang="0">
                    <a:pos x="25" y="12"/>
                  </a:cxn>
                  <a:cxn ang="0">
                    <a:pos x="17" y="10"/>
                  </a:cxn>
                  <a:cxn ang="0">
                    <a:pos x="11" y="9"/>
                  </a:cxn>
                  <a:cxn ang="0">
                    <a:pos x="6" y="7"/>
                  </a:cxn>
                  <a:cxn ang="0">
                    <a:pos x="9" y="13"/>
                  </a:cxn>
                  <a:cxn ang="0">
                    <a:pos x="1" y="13"/>
                  </a:cxn>
                  <a:cxn ang="0">
                    <a:pos x="0" y="17"/>
                  </a:cxn>
                  <a:cxn ang="0">
                    <a:pos x="4" y="19"/>
                  </a:cxn>
                  <a:cxn ang="0">
                    <a:pos x="1" y="13"/>
                  </a:cxn>
                </a:cxnLst>
                <a:rect l="0" t="0" r="r" b="b"/>
                <a:pathLst>
                  <a:path w="181" h="23">
                    <a:moveTo>
                      <a:pt x="1" y="13"/>
                    </a:moveTo>
                    <a:lnTo>
                      <a:pt x="4" y="19"/>
                    </a:lnTo>
                    <a:lnTo>
                      <a:pt x="11" y="20"/>
                    </a:lnTo>
                    <a:lnTo>
                      <a:pt x="17" y="22"/>
                    </a:lnTo>
                    <a:lnTo>
                      <a:pt x="25" y="23"/>
                    </a:lnTo>
                    <a:lnTo>
                      <a:pt x="34" y="23"/>
                    </a:lnTo>
                    <a:lnTo>
                      <a:pt x="44" y="23"/>
                    </a:lnTo>
                    <a:lnTo>
                      <a:pt x="55" y="23"/>
                    </a:lnTo>
                    <a:lnTo>
                      <a:pt x="66" y="23"/>
                    </a:lnTo>
                    <a:lnTo>
                      <a:pt x="78" y="23"/>
                    </a:lnTo>
                    <a:lnTo>
                      <a:pt x="90" y="22"/>
                    </a:lnTo>
                    <a:lnTo>
                      <a:pt x="102" y="22"/>
                    </a:lnTo>
                    <a:lnTo>
                      <a:pt x="115" y="20"/>
                    </a:lnTo>
                    <a:lnTo>
                      <a:pt x="128" y="19"/>
                    </a:lnTo>
                    <a:lnTo>
                      <a:pt x="141" y="17"/>
                    </a:lnTo>
                    <a:lnTo>
                      <a:pt x="154" y="16"/>
                    </a:lnTo>
                    <a:lnTo>
                      <a:pt x="168" y="13"/>
                    </a:lnTo>
                    <a:lnTo>
                      <a:pt x="181" y="12"/>
                    </a:lnTo>
                    <a:lnTo>
                      <a:pt x="181" y="0"/>
                    </a:lnTo>
                    <a:lnTo>
                      <a:pt x="168" y="1"/>
                    </a:lnTo>
                    <a:lnTo>
                      <a:pt x="154" y="4"/>
                    </a:lnTo>
                    <a:lnTo>
                      <a:pt x="141" y="6"/>
                    </a:lnTo>
                    <a:lnTo>
                      <a:pt x="128" y="7"/>
                    </a:lnTo>
                    <a:lnTo>
                      <a:pt x="115" y="9"/>
                    </a:lnTo>
                    <a:lnTo>
                      <a:pt x="102" y="10"/>
                    </a:lnTo>
                    <a:lnTo>
                      <a:pt x="90" y="10"/>
                    </a:lnTo>
                    <a:lnTo>
                      <a:pt x="78" y="12"/>
                    </a:lnTo>
                    <a:lnTo>
                      <a:pt x="66" y="12"/>
                    </a:lnTo>
                    <a:lnTo>
                      <a:pt x="55" y="12"/>
                    </a:lnTo>
                    <a:lnTo>
                      <a:pt x="44" y="12"/>
                    </a:lnTo>
                    <a:lnTo>
                      <a:pt x="34" y="12"/>
                    </a:lnTo>
                    <a:lnTo>
                      <a:pt x="25" y="12"/>
                    </a:lnTo>
                    <a:lnTo>
                      <a:pt x="17" y="10"/>
                    </a:lnTo>
                    <a:lnTo>
                      <a:pt x="11" y="9"/>
                    </a:lnTo>
                    <a:lnTo>
                      <a:pt x="6" y="7"/>
                    </a:lnTo>
                    <a:lnTo>
                      <a:pt x="9" y="13"/>
                    </a:lnTo>
                    <a:lnTo>
                      <a:pt x="1" y="13"/>
                    </a:lnTo>
                    <a:lnTo>
                      <a:pt x="0" y="17"/>
                    </a:lnTo>
                    <a:lnTo>
                      <a:pt x="4" y="19"/>
                    </a:lnTo>
                    <a:lnTo>
                      <a:pt x="1" y="1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01" name="Freeform 564"/>
              <p:cNvSpPr>
                <a:spLocks noChangeArrowheads="1"/>
              </p:cNvSpPr>
              <p:nvPr/>
            </p:nvSpPr>
            <p:spPr bwMode="auto">
              <a:xfrm>
                <a:off x="110" y="197"/>
                <a:ext cx="15" cy="58"/>
              </a:xfrm>
              <a:custGeom>
                <a:avLst/>
                <a:gdLst/>
                <a:ahLst/>
                <a:cxnLst>
                  <a:cxn ang="0">
                    <a:pos x="5" y="0"/>
                  </a:cxn>
                  <a:cxn ang="0">
                    <a:pos x="1" y="7"/>
                  </a:cxn>
                  <a:cxn ang="0">
                    <a:pos x="4" y="31"/>
                  </a:cxn>
                  <a:cxn ang="0">
                    <a:pos x="7" y="58"/>
                  </a:cxn>
                  <a:cxn ang="0">
                    <a:pos x="7" y="87"/>
                  </a:cxn>
                  <a:cxn ang="0">
                    <a:pos x="5" y="115"/>
                  </a:cxn>
                  <a:cxn ang="0">
                    <a:pos x="13" y="115"/>
                  </a:cxn>
                  <a:cxn ang="0">
                    <a:pos x="15" y="87"/>
                  </a:cxn>
                  <a:cxn ang="0">
                    <a:pos x="15" y="58"/>
                  </a:cxn>
                  <a:cxn ang="0">
                    <a:pos x="12" y="31"/>
                  </a:cxn>
                  <a:cxn ang="0">
                    <a:pos x="9" y="4"/>
                  </a:cxn>
                  <a:cxn ang="0">
                    <a:pos x="5" y="12"/>
                  </a:cxn>
                  <a:cxn ang="0">
                    <a:pos x="5" y="0"/>
                  </a:cxn>
                  <a:cxn ang="0">
                    <a:pos x="0" y="0"/>
                  </a:cxn>
                  <a:cxn ang="0">
                    <a:pos x="1" y="7"/>
                  </a:cxn>
                  <a:cxn ang="0">
                    <a:pos x="5" y="0"/>
                  </a:cxn>
                </a:cxnLst>
                <a:rect l="0" t="0" r="r" b="b"/>
                <a:pathLst>
                  <a:path w="15" h="115">
                    <a:moveTo>
                      <a:pt x="5" y="0"/>
                    </a:moveTo>
                    <a:lnTo>
                      <a:pt x="1" y="7"/>
                    </a:lnTo>
                    <a:lnTo>
                      <a:pt x="4" y="31"/>
                    </a:lnTo>
                    <a:lnTo>
                      <a:pt x="7" y="58"/>
                    </a:lnTo>
                    <a:lnTo>
                      <a:pt x="7" y="87"/>
                    </a:lnTo>
                    <a:lnTo>
                      <a:pt x="5" y="115"/>
                    </a:lnTo>
                    <a:lnTo>
                      <a:pt x="13" y="115"/>
                    </a:lnTo>
                    <a:lnTo>
                      <a:pt x="15" y="87"/>
                    </a:lnTo>
                    <a:lnTo>
                      <a:pt x="15" y="58"/>
                    </a:lnTo>
                    <a:lnTo>
                      <a:pt x="12" y="31"/>
                    </a:lnTo>
                    <a:lnTo>
                      <a:pt x="9" y="4"/>
                    </a:lnTo>
                    <a:lnTo>
                      <a:pt x="5" y="12"/>
                    </a:lnTo>
                    <a:lnTo>
                      <a:pt x="5" y="0"/>
                    </a:lnTo>
                    <a:lnTo>
                      <a:pt x="0" y="0"/>
                    </a:lnTo>
                    <a:lnTo>
                      <a:pt x="1" y="7"/>
                    </a:lnTo>
                    <a:lnTo>
                      <a:pt x="5"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02" name="Freeform 565"/>
              <p:cNvSpPr>
                <a:spLocks noChangeArrowheads="1"/>
              </p:cNvSpPr>
              <p:nvPr/>
            </p:nvSpPr>
            <p:spPr bwMode="auto">
              <a:xfrm>
                <a:off x="115" y="195"/>
                <a:ext cx="153" cy="8"/>
              </a:xfrm>
              <a:custGeom>
                <a:avLst/>
                <a:gdLst/>
                <a:ahLst/>
                <a:cxnLst>
                  <a:cxn ang="0">
                    <a:pos x="153" y="0"/>
                  </a:cxn>
                  <a:cxn ang="0">
                    <a:pos x="153" y="0"/>
                  </a:cxn>
                  <a:cxn ang="0">
                    <a:pos x="130" y="0"/>
                  </a:cxn>
                  <a:cxn ang="0">
                    <a:pos x="107" y="1"/>
                  </a:cxn>
                  <a:cxn ang="0">
                    <a:pos x="84" y="1"/>
                  </a:cxn>
                  <a:cxn ang="0">
                    <a:pos x="62" y="2"/>
                  </a:cxn>
                  <a:cxn ang="0">
                    <a:pos x="43" y="2"/>
                  </a:cxn>
                  <a:cxn ang="0">
                    <a:pos x="24" y="4"/>
                  </a:cxn>
                  <a:cxn ang="0">
                    <a:pos x="10" y="4"/>
                  </a:cxn>
                  <a:cxn ang="0">
                    <a:pos x="0" y="4"/>
                  </a:cxn>
                  <a:cxn ang="0">
                    <a:pos x="0" y="16"/>
                  </a:cxn>
                  <a:cxn ang="0">
                    <a:pos x="10" y="16"/>
                  </a:cxn>
                  <a:cxn ang="0">
                    <a:pos x="24" y="16"/>
                  </a:cxn>
                  <a:cxn ang="0">
                    <a:pos x="43" y="14"/>
                  </a:cxn>
                  <a:cxn ang="0">
                    <a:pos x="62" y="14"/>
                  </a:cxn>
                  <a:cxn ang="0">
                    <a:pos x="84" y="13"/>
                  </a:cxn>
                  <a:cxn ang="0">
                    <a:pos x="107" y="13"/>
                  </a:cxn>
                  <a:cxn ang="0">
                    <a:pos x="130" y="11"/>
                  </a:cxn>
                  <a:cxn ang="0">
                    <a:pos x="153" y="11"/>
                  </a:cxn>
                  <a:cxn ang="0">
                    <a:pos x="153" y="0"/>
                  </a:cxn>
                </a:cxnLst>
                <a:rect l="0" t="0" r="r" b="b"/>
                <a:pathLst>
                  <a:path w="153" h="16">
                    <a:moveTo>
                      <a:pt x="153" y="0"/>
                    </a:moveTo>
                    <a:lnTo>
                      <a:pt x="153" y="0"/>
                    </a:lnTo>
                    <a:lnTo>
                      <a:pt x="130" y="0"/>
                    </a:lnTo>
                    <a:lnTo>
                      <a:pt x="107" y="1"/>
                    </a:lnTo>
                    <a:lnTo>
                      <a:pt x="84" y="1"/>
                    </a:lnTo>
                    <a:lnTo>
                      <a:pt x="62" y="2"/>
                    </a:lnTo>
                    <a:lnTo>
                      <a:pt x="43" y="2"/>
                    </a:lnTo>
                    <a:lnTo>
                      <a:pt x="24" y="4"/>
                    </a:lnTo>
                    <a:lnTo>
                      <a:pt x="10" y="4"/>
                    </a:lnTo>
                    <a:lnTo>
                      <a:pt x="0" y="4"/>
                    </a:lnTo>
                    <a:lnTo>
                      <a:pt x="0" y="16"/>
                    </a:lnTo>
                    <a:lnTo>
                      <a:pt x="10" y="16"/>
                    </a:lnTo>
                    <a:lnTo>
                      <a:pt x="24" y="16"/>
                    </a:lnTo>
                    <a:lnTo>
                      <a:pt x="43" y="14"/>
                    </a:lnTo>
                    <a:lnTo>
                      <a:pt x="62" y="14"/>
                    </a:lnTo>
                    <a:lnTo>
                      <a:pt x="84" y="13"/>
                    </a:lnTo>
                    <a:lnTo>
                      <a:pt x="107" y="13"/>
                    </a:lnTo>
                    <a:lnTo>
                      <a:pt x="130" y="11"/>
                    </a:lnTo>
                    <a:lnTo>
                      <a:pt x="153" y="11"/>
                    </a:lnTo>
                    <a:lnTo>
                      <a:pt x="153"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03" name="Freeform 566"/>
              <p:cNvSpPr>
                <a:spLocks noChangeArrowheads="1"/>
              </p:cNvSpPr>
              <p:nvPr/>
            </p:nvSpPr>
            <p:spPr bwMode="auto">
              <a:xfrm>
                <a:off x="268" y="195"/>
                <a:ext cx="86" cy="6"/>
              </a:xfrm>
              <a:custGeom>
                <a:avLst/>
                <a:gdLst/>
                <a:ahLst/>
                <a:cxnLst>
                  <a:cxn ang="0">
                    <a:pos x="86" y="0"/>
                  </a:cxn>
                  <a:cxn ang="0">
                    <a:pos x="86" y="0"/>
                  </a:cxn>
                  <a:cxn ang="0">
                    <a:pos x="80" y="0"/>
                  </a:cxn>
                  <a:cxn ang="0">
                    <a:pos x="72" y="0"/>
                  </a:cxn>
                  <a:cxn ang="0">
                    <a:pos x="62" y="0"/>
                  </a:cxn>
                  <a:cxn ang="0">
                    <a:pos x="52" y="0"/>
                  </a:cxn>
                  <a:cxn ang="0">
                    <a:pos x="40" y="2"/>
                  </a:cxn>
                  <a:cxn ang="0">
                    <a:pos x="28" y="2"/>
                  </a:cxn>
                  <a:cxn ang="0">
                    <a:pos x="15" y="2"/>
                  </a:cxn>
                  <a:cxn ang="0">
                    <a:pos x="0" y="2"/>
                  </a:cxn>
                  <a:cxn ang="0">
                    <a:pos x="0" y="13"/>
                  </a:cxn>
                  <a:cxn ang="0">
                    <a:pos x="15" y="13"/>
                  </a:cxn>
                  <a:cxn ang="0">
                    <a:pos x="28" y="13"/>
                  </a:cxn>
                  <a:cxn ang="0">
                    <a:pos x="40" y="13"/>
                  </a:cxn>
                  <a:cxn ang="0">
                    <a:pos x="52" y="12"/>
                  </a:cxn>
                  <a:cxn ang="0">
                    <a:pos x="62" y="12"/>
                  </a:cxn>
                  <a:cxn ang="0">
                    <a:pos x="72" y="12"/>
                  </a:cxn>
                  <a:cxn ang="0">
                    <a:pos x="80" y="12"/>
                  </a:cxn>
                  <a:cxn ang="0">
                    <a:pos x="86" y="12"/>
                  </a:cxn>
                  <a:cxn ang="0">
                    <a:pos x="86" y="0"/>
                  </a:cxn>
                </a:cxnLst>
                <a:rect l="0" t="0" r="r" b="b"/>
                <a:pathLst>
                  <a:path w="86" h="13">
                    <a:moveTo>
                      <a:pt x="86" y="0"/>
                    </a:moveTo>
                    <a:lnTo>
                      <a:pt x="86" y="0"/>
                    </a:lnTo>
                    <a:lnTo>
                      <a:pt x="80" y="0"/>
                    </a:lnTo>
                    <a:lnTo>
                      <a:pt x="72" y="0"/>
                    </a:lnTo>
                    <a:lnTo>
                      <a:pt x="62" y="0"/>
                    </a:lnTo>
                    <a:lnTo>
                      <a:pt x="52" y="0"/>
                    </a:lnTo>
                    <a:lnTo>
                      <a:pt x="40" y="2"/>
                    </a:lnTo>
                    <a:lnTo>
                      <a:pt x="28" y="2"/>
                    </a:lnTo>
                    <a:lnTo>
                      <a:pt x="15" y="2"/>
                    </a:lnTo>
                    <a:lnTo>
                      <a:pt x="0" y="2"/>
                    </a:lnTo>
                    <a:lnTo>
                      <a:pt x="0" y="13"/>
                    </a:lnTo>
                    <a:lnTo>
                      <a:pt x="15" y="13"/>
                    </a:lnTo>
                    <a:lnTo>
                      <a:pt x="28" y="13"/>
                    </a:lnTo>
                    <a:lnTo>
                      <a:pt x="40" y="13"/>
                    </a:lnTo>
                    <a:lnTo>
                      <a:pt x="52" y="12"/>
                    </a:lnTo>
                    <a:lnTo>
                      <a:pt x="62" y="12"/>
                    </a:lnTo>
                    <a:lnTo>
                      <a:pt x="72" y="12"/>
                    </a:lnTo>
                    <a:lnTo>
                      <a:pt x="80" y="12"/>
                    </a:lnTo>
                    <a:lnTo>
                      <a:pt x="86" y="12"/>
                    </a:lnTo>
                    <a:lnTo>
                      <a:pt x="86"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04" name="Freeform 567"/>
              <p:cNvSpPr>
                <a:spLocks noChangeArrowheads="1"/>
              </p:cNvSpPr>
              <p:nvPr/>
            </p:nvSpPr>
            <p:spPr bwMode="auto">
              <a:xfrm>
                <a:off x="354" y="190"/>
                <a:ext cx="280" cy="10"/>
              </a:xfrm>
              <a:custGeom>
                <a:avLst/>
                <a:gdLst/>
                <a:ahLst/>
                <a:cxnLst>
                  <a:cxn ang="0">
                    <a:pos x="270" y="9"/>
                  </a:cxn>
                  <a:cxn ang="0">
                    <a:pos x="273" y="0"/>
                  </a:cxn>
                  <a:cxn ang="0">
                    <a:pos x="251" y="0"/>
                  </a:cxn>
                  <a:cxn ang="0">
                    <a:pos x="230" y="2"/>
                  </a:cxn>
                  <a:cxn ang="0">
                    <a:pos x="209" y="2"/>
                  </a:cxn>
                  <a:cxn ang="0">
                    <a:pos x="188" y="2"/>
                  </a:cxn>
                  <a:cxn ang="0">
                    <a:pos x="167" y="3"/>
                  </a:cxn>
                  <a:cxn ang="0">
                    <a:pos x="145" y="3"/>
                  </a:cxn>
                  <a:cxn ang="0">
                    <a:pos x="125" y="5"/>
                  </a:cxn>
                  <a:cxn ang="0">
                    <a:pos x="105" y="5"/>
                  </a:cxn>
                  <a:cxn ang="0">
                    <a:pos x="87" y="6"/>
                  </a:cxn>
                  <a:cxn ang="0">
                    <a:pos x="69" y="6"/>
                  </a:cxn>
                  <a:cxn ang="0">
                    <a:pos x="53" y="8"/>
                  </a:cxn>
                  <a:cxn ang="0">
                    <a:pos x="39" y="8"/>
                  </a:cxn>
                  <a:cxn ang="0">
                    <a:pos x="25" y="9"/>
                  </a:cxn>
                  <a:cxn ang="0">
                    <a:pos x="15" y="9"/>
                  </a:cxn>
                  <a:cxn ang="0">
                    <a:pos x="6" y="9"/>
                  </a:cxn>
                  <a:cxn ang="0">
                    <a:pos x="0" y="9"/>
                  </a:cxn>
                  <a:cxn ang="0">
                    <a:pos x="0" y="21"/>
                  </a:cxn>
                  <a:cxn ang="0">
                    <a:pos x="6" y="21"/>
                  </a:cxn>
                  <a:cxn ang="0">
                    <a:pos x="15" y="21"/>
                  </a:cxn>
                  <a:cxn ang="0">
                    <a:pos x="25" y="21"/>
                  </a:cxn>
                  <a:cxn ang="0">
                    <a:pos x="39" y="19"/>
                  </a:cxn>
                  <a:cxn ang="0">
                    <a:pos x="53" y="19"/>
                  </a:cxn>
                  <a:cxn ang="0">
                    <a:pos x="69" y="18"/>
                  </a:cxn>
                  <a:cxn ang="0">
                    <a:pos x="87" y="18"/>
                  </a:cxn>
                  <a:cxn ang="0">
                    <a:pos x="105" y="16"/>
                  </a:cxn>
                  <a:cxn ang="0">
                    <a:pos x="125" y="16"/>
                  </a:cxn>
                  <a:cxn ang="0">
                    <a:pos x="145" y="15"/>
                  </a:cxn>
                  <a:cxn ang="0">
                    <a:pos x="167" y="15"/>
                  </a:cxn>
                  <a:cxn ang="0">
                    <a:pos x="188" y="13"/>
                  </a:cxn>
                  <a:cxn ang="0">
                    <a:pos x="209" y="13"/>
                  </a:cxn>
                  <a:cxn ang="0">
                    <a:pos x="230" y="13"/>
                  </a:cxn>
                  <a:cxn ang="0">
                    <a:pos x="251" y="12"/>
                  </a:cxn>
                  <a:cxn ang="0">
                    <a:pos x="273" y="12"/>
                  </a:cxn>
                  <a:cxn ang="0">
                    <a:pos x="276" y="3"/>
                  </a:cxn>
                  <a:cxn ang="0">
                    <a:pos x="273" y="12"/>
                  </a:cxn>
                  <a:cxn ang="0">
                    <a:pos x="280" y="12"/>
                  </a:cxn>
                  <a:cxn ang="0">
                    <a:pos x="276" y="3"/>
                  </a:cxn>
                  <a:cxn ang="0">
                    <a:pos x="270" y="9"/>
                  </a:cxn>
                </a:cxnLst>
                <a:rect l="0" t="0" r="r" b="b"/>
                <a:pathLst>
                  <a:path w="280" h="21">
                    <a:moveTo>
                      <a:pt x="270" y="9"/>
                    </a:moveTo>
                    <a:lnTo>
                      <a:pt x="273" y="0"/>
                    </a:lnTo>
                    <a:lnTo>
                      <a:pt x="251" y="0"/>
                    </a:lnTo>
                    <a:lnTo>
                      <a:pt x="230" y="2"/>
                    </a:lnTo>
                    <a:lnTo>
                      <a:pt x="209" y="2"/>
                    </a:lnTo>
                    <a:lnTo>
                      <a:pt x="188" y="2"/>
                    </a:lnTo>
                    <a:lnTo>
                      <a:pt x="167" y="3"/>
                    </a:lnTo>
                    <a:lnTo>
                      <a:pt x="145" y="3"/>
                    </a:lnTo>
                    <a:lnTo>
                      <a:pt x="125" y="5"/>
                    </a:lnTo>
                    <a:lnTo>
                      <a:pt x="105" y="5"/>
                    </a:lnTo>
                    <a:lnTo>
                      <a:pt x="87" y="6"/>
                    </a:lnTo>
                    <a:lnTo>
                      <a:pt x="69" y="6"/>
                    </a:lnTo>
                    <a:lnTo>
                      <a:pt x="53" y="8"/>
                    </a:lnTo>
                    <a:lnTo>
                      <a:pt x="39" y="8"/>
                    </a:lnTo>
                    <a:lnTo>
                      <a:pt x="25" y="9"/>
                    </a:lnTo>
                    <a:lnTo>
                      <a:pt x="15" y="9"/>
                    </a:lnTo>
                    <a:lnTo>
                      <a:pt x="6" y="9"/>
                    </a:lnTo>
                    <a:lnTo>
                      <a:pt x="0" y="9"/>
                    </a:lnTo>
                    <a:lnTo>
                      <a:pt x="0" y="21"/>
                    </a:lnTo>
                    <a:lnTo>
                      <a:pt x="6" y="21"/>
                    </a:lnTo>
                    <a:lnTo>
                      <a:pt x="15" y="21"/>
                    </a:lnTo>
                    <a:lnTo>
                      <a:pt x="25" y="21"/>
                    </a:lnTo>
                    <a:lnTo>
                      <a:pt x="39" y="19"/>
                    </a:lnTo>
                    <a:lnTo>
                      <a:pt x="53" y="19"/>
                    </a:lnTo>
                    <a:lnTo>
                      <a:pt x="69" y="18"/>
                    </a:lnTo>
                    <a:lnTo>
                      <a:pt x="87" y="18"/>
                    </a:lnTo>
                    <a:lnTo>
                      <a:pt x="105" y="16"/>
                    </a:lnTo>
                    <a:lnTo>
                      <a:pt x="125" y="16"/>
                    </a:lnTo>
                    <a:lnTo>
                      <a:pt x="145" y="15"/>
                    </a:lnTo>
                    <a:lnTo>
                      <a:pt x="167" y="15"/>
                    </a:lnTo>
                    <a:lnTo>
                      <a:pt x="188" y="13"/>
                    </a:lnTo>
                    <a:lnTo>
                      <a:pt x="209" y="13"/>
                    </a:lnTo>
                    <a:lnTo>
                      <a:pt x="230" y="13"/>
                    </a:lnTo>
                    <a:lnTo>
                      <a:pt x="251" y="12"/>
                    </a:lnTo>
                    <a:lnTo>
                      <a:pt x="273" y="12"/>
                    </a:lnTo>
                    <a:lnTo>
                      <a:pt x="276" y="3"/>
                    </a:lnTo>
                    <a:lnTo>
                      <a:pt x="273" y="12"/>
                    </a:lnTo>
                    <a:lnTo>
                      <a:pt x="280" y="12"/>
                    </a:lnTo>
                    <a:lnTo>
                      <a:pt x="276" y="3"/>
                    </a:lnTo>
                    <a:lnTo>
                      <a:pt x="270" y="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05" name="Freeform 568"/>
              <p:cNvSpPr>
                <a:spLocks noChangeArrowheads="1"/>
              </p:cNvSpPr>
              <p:nvPr/>
            </p:nvSpPr>
            <p:spPr bwMode="auto">
              <a:xfrm>
                <a:off x="119" y="233"/>
                <a:ext cx="4" cy="6"/>
              </a:xfrm>
              <a:custGeom>
                <a:avLst/>
                <a:gdLst/>
                <a:ahLst/>
                <a:cxnLst>
                  <a:cxn ang="0">
                    <a:pos x="4" y="0"/>
                  </a:cxn>
                  <a:cxn ang="0">
                    <a:pos x="1" y="2"/>
                  </a:cxn>
                  <a:cxn ang="0">
                    <a:pos x="0" y="6"/>
                  </a:cxn>
                  <a:cxn ang="0">
                    <a:pos x="1" y="10"/>
                  </a:cxn>
                  <a:cxn ang="0">
                    <a:pos x="4" y="12"/>
                  </a:cxn>
                  <a:cxn ang="0">
                    <a:pos x="4" y="0"/>
                  </a:cxn>
                </a:cxnLst>
                <a:rect l="0" t="0" r="r" b="b"/>
                <a:pathLst>
                  <a:path w="4" h="12">
                    <a:moveTo>
                      <a:pt x="4" y="0"/>
                    </a:moveTo>
                    <a:lnTo>
                      <a:pt x="1" y="2"/>
                    </a:lnTo>
                    <a:lnTo>
                      <a:pt x="0" y="6"/>
                    </a:lnTo>
                    <a:lnTo>
                      <a:pt x="1" y="10"/>
                    </a:lnTo>
                    <a:lnTo>
                      <a:pt x="4" y="12"/>
                    </a:lnTo>
                    <a:lnTo>
                      <a:pt x="4"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06" name="Freeform 569"/>
              <p:cNvSpPr>
                <a:spLocks noChangeArrowheads="1"/>
              </p:cNvSpPr>
              <p:nvPr/>
            </p:nvSpPr>
            <p:spPr bwMode="auto">
              <a:xfrm>
                <a:off x="123" y="233"/>
                <a:ext cx="53" cy="9"/>
              </a:xfrm>
              <a:custGeom>
                <a:avLst/>
                <a:gdLst/>
                <a:ahLst/>
                <a:cxnLst>
                  <a:cxn ang="0">
                    <a:pos x="53" y="6"/>
                  </a:cxn>
                  <a:cxn ang="0">
                    <a:pos x="47" y="5"/>
                  </a:cxn>
                  <a:cxn ang="0">
                    <a:pos x="41" y="5"/>
                  </a:cxn>
                  <a:cxn ang="0">
                    <a:pos x="33" y="3"/>
                  </a:cxn>
                  <a:cxn ang="0">
                    <a:pos x="25" y="2"/>
                  </a:cxn>
                  <a:cxn ang="0">
                    <a:pos x="17" y="2"/>
                  </a:cxn>
                  <a:cxn ang="0">
                    <a:pos x="10" y="0"/>
                  </a:cxn>
                  <a:cxn ang="0">
                    <a:pos x="4" y="0"/>
                  </a:cxn>
                  <a:cxn ang="0">
                    <a:pos x="0" y="0"/>
                  </a:cxn>
                  <a:cxn ang="0">
                    <a:pos x="0" y="12"/>
                  </a:cxn>
                  <a:cxn ang="0">
                    <a:pos x="4" y="12"/>
                  </a:cxn>
                  <a:cxn ang="0">
                    <a:pos x="10" y="12"/>
                  </a:cxn>
                  <a:cxn ang="0">
                    <a:pos x="17" y="13"/>
                  </a:cxn>
                  <a:cxn ang="0">
                    <a:pos x="25" y="13"/>
                  </a:cxn>
                  <a:cxn ang="0">
                    <a:pos x="33" y="15"/>
                  </a:cxn>
                  <a:cxn ang="0">
                    <a:pos x="41" y="16"/>
                  </a:cxn>
                  <a:cxn ang="0">
                    <a:pos x="47" y="16"/>
                  </a:cxn>
                  <a:cxn ang="0">
                    <a:pos x="53" y="18"/>
                  </a:cxn>
                  <a:cxn ang="0">
                    <a:pos x="53" y="6"/>
                  </a:cxn>
                </a:cxnLst>
                <a:rect l="0" t="0" r="r" b="b"/>
                <a:pathLst>
                  <a:path w="53" h="18">
                    <a:moveTo>
                      <a:pt x="53" y="6"/>
                    </a:moveTo>
                    <a:lnTo>
                      <a:pt x="47" y="5"/>
                    </a:lnTo>
                    <a:lnTo>
                      <a:pt x="41" y="5"/>
                    </a:lnTo>
                    <a:lnTo>
                      <a:pt x="33" y="3"/>
                    </a:lnTo>
                    <a:lnTo>
                      <a:pt x="25" y="2"/>
                    </a:lnTo>
                    <a:lnTo>
                      <a:pt x="17" y="2"/>
                    </a:lnTo>
                    <a:lnTo>
                      <a:pt x="10" y="0"/>
                    </a:lnTo>
                    <a:lnTo>
                      <a:pt x="4" y="0"/>
                    </a:lnTo>
                    <a:lnTo>
                      <a:pt x="0" y="0"/>
                    </a:lnTo>
                    <a:lnTo>
                      <a:pt x="0" y="12"/>
                    </a:lnTo>
                    <a:lnTo>
                      <a:pt x="4" y="12"/>
                    </a:lnTo>
                    <a:lnTo>
                      <a:pt x="10" y="12"/>
                    </a:lnTo>
                    <a:lnTo>
                      <a:pt x="17" y="13"/>
                    </a:lnTo>
                    <a:lnTo>
                      <a:pt x="25" y="13"/>
                    </a:lnTo>
                    <a:lnTo>
                      <a:pt x="33" y="15"/>
                    </a:lnTo>
                    <a:lnTo>
                      <a:pt x="41" y="16"/>
                    </a:lnTo>
                    <a:lnTo>
                      <a:pt x="47" y="16"/>
                    </a:lnTo>
                    <a:lnTo>
                      <a:pt x="53" y="18"/>
                    </a:lnTo>
                    <a:lnTo>
                      <a:pt x="53" y="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07" name="Freeform 570"/>
              <p:cNvSpPr>
                <a:spLocks noChangeArrowheads="1"/>
              </p:cNvSpPr>
              <p:nvPr/>
            </p:nvSpPr>
            <p:spPr bwMode="auto">
              <a:xfrm>
                <a:off x="176" y="236"/>
                <a:ext cx="4" cy="6"/>
              </a:xfrm>
              <a:custGeom>
                <a:avLst/>
                <a:gdLst/>
                <a:ahLst/>
                <a:cxnLst>
                  <a:cxn ang="0">
                    <a:pos x="0" y="12"/>
                  </a:cxn>
                  <a:cxn ang="0">
                    <a:pos x="3" y="10"/>
                  </a:cxn>
                  <a:cxn ang="0">
                    <a:pos x="4" y="6"/>
                  </a:cxn>
                  <a:cxn ang="0">
                    <a:pos x="3" y="2"/>
                  </a:cxn>
                  <a:cxn ang="0">
                    <a:pos x="0" y="0"/>
                  </a:cxn>
                  <a:cxn ang="0">
                    <a:pos x="0" y="12"/>
                  </a:cxn>
                </a:cxnLst>
                <a:rect l="0" t="0" r="r" b="b"/>
                <a:pathLst>
                  <a:path w="4" h="12">
                    <a:moveTo>
                      <a:pt x="0" y="12"/>
                    </a:moveTo>
                    <a:lnTo>
                      <a:pt x="3" y="10"/>
                    </a:lnTo>
                    <a:lnTo>
                      <a:pt x="4" y="6"/>
                    </a:lnTo>
                    <a:lnTo>
                      <a:pt x="3" y="2"/>
                    </a:lnTo>
                    <a:lnTo>
                      <a:pt x="0" y="0"/>
                    </a:lnTo>
                    <a:lnTo>
                      <a:pt x="0" y="1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08" name="Freeform 571"/>
              <p:cNvSpPr>
                <a:spLocks noChangeArrowheads="1"/>
              </p:cNvSpPr>
              <p:nvPr/>
            </p:nvSpPr>
            <p:spPr bwMode="auto">
              <a:xfrm>
                <a:off x="115" y="212"/>
                <a:ext cx="4" cy="6"/>
              </a:xfrm>
              <a:custGeom>
                <a:avLst/>
                <a:gdLst/>
                <a:ahLst/>
                <a:cxnLst>
                  <a:cxn ang="0">
                    <a:pos x="4" y="0"/>
                  </a:cxn>
                  <a:cxn ang="0">
                    <a:pos x="1" y="2"/>
                  </a:cxn>
                  <a:cxn ang="0">
                    <a:pos x="0" y="6"/>
                  </a:cxn>
                  <a:cxn ang="0">
                    <a:pos x="1" y="10"/>
                  </a:cxn>
                  <a:cxn ang="0">
                    <a:pos x="4" y="12"/>
                  </a:cxn>
                  <a:cxn ang="0">
                    <a:pos x="4" y="0"/>
                  </a:cxn>
                </a:cxnLst>
                <a:rect l="0" t="0" r="r" b="b"/>
                <a:pathLst>
                  <a:path w="4" h="12">
                    <a:moveTo>
                      <a:pt x="4" y="0"/>
                    </a:moveTo>
                    <a:lnTo>
                      <a:pt x="1" y="2"/>
                    </a:lnTo>
                    <a:lnTo>
                      <a:pt x="0" y="6"/>
                    </a:lnTo>
                    <a:lnTo>
                      <a:pt x="1" y="10"/>
                    </a:lnTo>
                    <a:lnTo>
                      <a:pt x="4" y="12"/>
                    </a:lnTo>
                    <a:lnTo>
                      <a:pt x="4"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09" name="Freeform 572"/>
              <p:cNvSpPr>
                <a:spLocks noChangeArrowheads="1"/>
              </p:cNvSpPr>
              <p:nvPr/>
            </p:nvSpPr>
            <p:spPr bwMode="auto">
              <a:xfrm>
                <a:off x="119" y="212"/>
                <a:ext cx="46" cy="10"/>
              </a:xfrm>
              <a:custGeom>
                <a:avLst/>
                <a:gdLst/>
                <a:ahLst/>
                <a:cxnLst>
                  <a:cxn ang="0">
                    <a:pos x="46" y="9"/>
                  </a:cxn>
                  <a:cxn ang="0">
                    <a:pos x="42" y="9"/>
                  </a:cxn>
                  <a:cxn ang="0">
                    <a:pos x="37" y="7"/>
                  </a:cxn>
                  <a:cxn ang="0">
                    <a:pos x="30" y="6"/>
                  </a:cxn>
                  <a:cxn ang="0">
                    <a:pos x="23" y="4"/>
                  </a:cxn>
                  <a:cxn ang="0">
                    <a:pos x="17" y="3"/>
                  </a:cxn>
                  <a:cxn ang="0">
                    <a:pos x="10" y="2"/>
                  </a:cxn>
                  <a:cxn ang="0">
                    <a:pos x="5" y="0"/>
                  </a:cxn>
                  <a:cxn ang="0">
                    <a:pos x="0" y="0"/>
                  </a:cxn>
                  <a:cxn ang="0">
                    <a:pos x="0" y="12"/>
                  </a:cxn>
                  <a:cxn ang="0">
                    <a:pos x="5" y="12"/>
                  </a:cxn>
                  <a:cxn ang="0">
                    <a:pos x="10" y="13"/>
                  </a:cxn>
                  <a:cxn ang="0">
                    <a:pos x="17" y="15"/>
                  </a:cxn>
                  <a:cxn ang="0">
                    <a:pos x="23" y="16"/>
                  </a:cxn>
                  <a:cxn ang="0">
                    <a:pos x="30" y="18"/>
                  </a:cxn>
                  <a:cxn ang="0">
                    <a:pos x="37" y="19"/>
                  </a:cxn>
                  <a:cxn ang="0">
                    <a:pos x="42" y="20"/>
                  </a:cxn>
                  <a:cxn ang="0">
                    <a:pos x="46" y="20"/>
                  </a:cxn>
                  <a:cxn ang="0">
                    <a:pos x="46" y="9"/>
                  </a:cxn>
                </a:cxnLst>
                <a:rect l="0" t="0" r="r" b="b"/>
                <a:pathLst>
                  <a:path w="46" h="20">
                    <a:moveTo>
                      <a:pt x="46" y="9"/>
                    </a:moveTo>
                    <a:lnTo>
                      <a:pt x="42" y="9"/>
                    </a:lnTo>
                    <a:lnTo>
                      <a:pt x="37" y="7"/>
                    </a:lnTo>
                    <a:lnTo>
                      <a:pt x="30" y="6"/>
                    </a:lnTo>
                    <a:lnTo>
                      <a:pt x="23" y="4"/>
                    </a:lnTo>
                    <a:lnTo>
                      <a:pt x="17" y="3"/>
                    </a:lnTo>
                    <a:lnTo>
                      <a:pt x="10" y="2"/>
                    </a:lnTo>
                    <a:lnTo>
                      <a:pt x="5" y="0"/>
                    </a:lnTo>
                    <a:lnTo>
                      <a:pt x="0" y="0"/>
                    </a:lnTo>
                    <a:lnTo>
                      <a:pt x="0" y="12"/>
                    </a:lnTo>
                    <a:lnTo>
                      <a:pt x="5" y="12"/>
                    </a:lnTo>
                    <a:lnTo>
                      <a:pt x="10" y="13"/>
                    </a:lnTo>
                    <a:lnTo>
                      <a:pt x="17" y="15"/>
                    </a:lnTo>
                    <a:lnTo>
                      <a:pt x="23" y="16"/>
                    </a:lnTo>
                    <a:lnTo>
                      <a:pt x="30" y="18"/>
                    </a:lnTo>
                    <a:lnTo>
                      <a:pt x="37" y="19"/>
                    </a:lnTo>
                    <a:lnTo>
                      <a:pt x="42" y="20"/>
                    </a:lnTo>
                    <a:lnTo>
                      <a:pt x="46" y="20"/>
                    </a:lnTo>
                    <a:lnTo>
                      <a:pt x="46" y="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10" name="Freeform 573"/>
              <p:cNvSpPr>
                <a:spLocks noChangeArrowheads="1"/>
              </p:cNvSpPr>
              <p:nvPr/>
            </p:nvSpPr>
            <p:spPr bwMode="auto">
              <a:xfrm>
                <a:off x="165" y="216"/>
                <a:ext cx="4" cy="6"/>
              </a:xfrm>
              <a:custGeom>
                <a:avLst/>
                <a:gdLst/>
                <a:ahLst/>
                <a:cxnLst>
                  <a:cxn ang="0">
                    <a:pos x="0" y="11"/>
                  </a:cxn>
                  <a:cxn ang="0">
                    <a:pos x="3" y="10"/>
                  </a:cxn>
                  <a:cxn ang="0">
                    <a:pos x="4" y="6"/>
                  </a:cxn>
                  <a:cxn ang="0">
                    <a:pos x="3" y="1"/>
                  </a:cxn>
                  <a:cxn ang="0">
                    <a:pos x="0" y="0"/>
                  </a:cxn>
                  <a:cxn ang="0">
                    <a:pos x="0" y="11"/>
                  </a:cxn>
                </a:cxnLst>
                <a:rect l="0" t="0" r="r" b="b"/>
                <a:pathLst>
                  <a:path w="4" h="11">
                    <a:moveTo>
                      <a:pt x="0" y="11"/>
                    </a:moveTo>
                    <a:lnTo>
                      <a:pt x="3" y="10"/>
                    </a:lnTo>
                    <a:lnTo>
                      <a:pt x="4" y="6"/>
                    </a:lnTo>
                    <a:lnTo>
                      <a:pt x="3" y="1"/>
                    </a:lnTo>
                    <a:lnTo>
                      <a:pt x="0" y="0"/>
                    </a:lnTo>
                    <a:lnTo>
                      <a:pt x="0" y="1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11" name="Freeform 574"/>
              <p:cNvSpPr>
                <a:spLocks noChangeArrowheads="1"/>
              </p:cNvSpPr>
              <p:nvPr/>
            </p:nvSpPr>
            <p:spPr bwMode="auto">
              <a:xfrm>
                <a:off x="604" y="159"/>
                <a:ext cx="5" cy="6"/>
              </a:xfrm>
              <a:custGeom>
                <a:avLst/>
                <a:gdLst/>
                <a:ahLst/>
                <a:cxnLst>
                  <a:cxn ang="0">
                    <a:pos x="5" y="0"/>
                  </a:cxn>
                  <a:cxn ang="0">
                    <a:pos x="2" y="1"/>
                  </a:cxn>
                  <a:cxn ang="0">
                    <a:pos x="0" y="4"/>
                  </a:cxn>
                  <a:cxn ang="0">
                    <a:pos x="1" y="9"/>
                  </a:cxn>
                  <a:cxn ang="0">
                    <a:pos x="3" y="11"/>
                  </a:cxn>
                  <a:cxn ang="0">
                    <a:pos x="5" y="0"/>
                  </a:cxn>
                </a:cxnLst>
                <a:rect l="0" t="0" r="r" b="b"/>
                <a:pathLst>
                  <a:path w="5" h="11">
                    <a:moveTo>
                      <a:pt x="5" y="0"/>
                    </a:moveTo>
                    <a:lnTo>
                      <a:pt x="2" y="1"/>
                    </a:lnTo>
                    <a:lnTo>
                      <a:pt x="0" y="4"/>
                    </a:lnTo>
                    <a:lnTo>
                      <a:pt x="1" y="9"/>
                    </a:lnTo>
                    <a:lnTo>
                      <a:pt x="3" y="11"/>
                    </a:lnTo>
                    <a:lnTo>
                      <a:pt x="5"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12" name="Freeform 575"/>
              <p:cNvSpPr>
                <a:spLocks noChangeArrowheads="1"/>
              </p:cNvSpPr>
              <p:nvPr/>
            </p:nvSpPr>
            <p:spPr bwMode="auto">
              <a:xfrm>
                <a:off x="607" y="159"/>
                <a:ext cx="54" cy="15"/>
              </a:xfrm>
              <a:custGeom>
                <a:avLst/>
                <a:gdLst/>
                <a:ahLst/>
                <a:cxnLst>
                  <a:cxn ang="0">
                    <a:pos x="54" y="19"/>
                  </a:cxn>
                  <a:cxn ang="0">
                    <a:pos x="50" y="17"/>
                  </a:cxn>
                  <a:cxn ang="0">
                    <a:pos x="44" y="14"/>
                  </a:cxn>
                  <a:cxn ang="0">
                    <a:pos x="36" y="13"/>
                  </a:cxn>
                  <a:cxn ang="0">
                    <a:pos x="29" y="10"/>
                  </a:cxn>
                  <a:cxn ang="0">
                    <a:pos x="21" y="7"/>
                  </a:cxn>
                  <a:cxn ang="0">
                    <a:pos x="14" y="4"/>
                  </a:cxn>
                  <a:cxn ang="0">
                    <a:pos x="7" y="3"/>
                  </a:cxn>
                  <a:cxn ang="0">
                    <a:pos x="2" y="0"/>
                  </a:cxn>
                  <a:cxn ang="0">
                    <a:pos x="0" y="11"/>
                  </a:cxn>
                  <a:cxn ang="0">
                    <a:pos x="5" y="14"/>
                  </a:cxn>
                  <a:cxn ang="0">
                    <a:pos x="12" y="16"/>
                  </a:cxn>
                  <a:cxn ang="0">
                    <a:pos x="19" y="19"/>
                  </a:cxn>
                  <a:cxn ang="0">
                    <a:pos x="27" y="22"/>
                  </a:cxn>
                  <a:cxn ang="0">
                    <a:pos x="36" y="25"/>
                  </a:cxn>
                  <a:cxn ang="0">
                    <a:pos x="42" y="26"/>
                  </a:cxn>
                  <a:cxn ang="0">
                    <a:pos x="48" y="29"/>
                  </a:cxn>
                  <a:cxn ang="0">
                    <a:pos x="52" y="30"/>
                  </a:cxn>
                  <a:cxn ang="0">
                    <a:pos x="54" y="19"/>
                  </a:cxn>
                </a:cxnLst>
                <a:rect l="0" t="0" r="r" b="b"/>
                <a:pathLst>
                  <a:path w="54" h="30">
                    <a:moveTo>
                      <a:pt x="54" y="19"/>
                    </a:moveTo>
                    <a:lnTo>
                      <a:pt x="50" y="17"/>
                    </a:lnTo>
                    <a:lnTo>
                      <a:pt x="44" y="14"/>
                    </a:lnTo>
                    <a:lnTo>
                      <a:pt x="36" y="13"/>
                    </a:lnTo>
                    <a:lnTo>
                      <a:pt x="29" y="10"/>
                    </a:lnTo>
                    <a:lnTo>
                      <a:pt x="21" y="7"/>
                    </a:lnTo>
                    <a:lnTo>
                      <a:pt x="14" y="4"/>
                    </a:lnTo>
                    <a:lnTo>
                      <a:pt x="7" y="3"/>
                    </a:lnTo>
                    <a:lnTo>
                      <a:pt x="2" y="0"/>
                    </a:lnTo>
                    <a:lnTo>
                      <a:pt x="0" y="11"/>
                    </a:lnTo>
                    <a:lnTo>
                      <a:pt x="5" y="14"/>
                    </a:lnTo>
                    <a:lnTo>
                      <a:pt x="12" y="16"/>
                    </a:lnTo>
                    <a:lnTo>
                      <a:pt x="19" y="19"/>
                    </a:lnTo>
                    <a:lnTo>
                      <a:pt x="27" y="22"/>
                    </a:lnTo>
                    <a:lnTo>
                      <a:pt x="36" y="25"/>
                    </a:lnTo>
                    <a:lnTo>
                      <a:pt x="42" y="26"/>
                    </a:lnTo>
                    <a:lnTo>
                      <a:pt x="48" y="29"/>
                    </a:lnTo>
                    <a:lnTo>
                      <a:pt x="52" y="30"/>
                    </a:lnTo>
                    <a:lnTo>
                      <a:pt x="54" y="1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13" name="Freeform 576"/>
              <p:cNvSpPr>
                <a:spLocks noChangeArrowheads="1"/>
              </p:cNvSpPr>
              <p:nvPr/>
            </p:nvSpPr>
            <p:spPr bwMode="auto">
              <a:xfrm>
                <a:off x="659" y="168"/>
                <a:ext cx="5" cy="6"/>
              </a:xfrm>
              <a:custGeom>
                <a:avLst/>
                <a:gdLst/>
                <a:ahLst/>
                <a:cxnLst>
                  <a:cxn ang="0">
                    <a:pos x="0" y="11"/>
                  </a:cxn>
                  <a:cxn ang="0">
                    <a:pos x="3" y="10"/>
                  </a:cxn>
                  <a:cxn ang="0">
                    <a:pos x="5" y="7"/>
                  </a:cxn>
                  <a:cxn ang="0">
                    <a:pos x="5" y="3"/>
                  </a:cxn>
                  <a:cxn ang="0">
                    <a:pos x="2" y="0"/>
                  </a:cxn>
                  <a:cxn ang="0">
                    <a:pos x="0" y="11"/>
                  </a:cxn>
                </a:cxnLst>
                <a:rect l="0" t="0" r="r" b="b"/>
                <a:pathLst>
                  <a:path w="5" h="11">
                    <a:moveTo>
                      <a:pt x="0" y="11"/>
                    </a:moveTo>
                    <a:lnTo>
                      <a:pt x="3" y="10"/>
                    </a:lnTo>
                    <a:lnTo>
                      <a:pt x="5" y="7"/>
                    </a:lnTo>
                    <a:lnTo>
                      <a:pt x="5" y="3"/>
                    </a:lnTo>
                    <a:lnTo>
                      <a:pt x="2" y="0"/>
                    </a:lnTo>
                    <a:lnTo>
                      <a:pt x="0" y="1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14" name="Freeform 577"/>
              <p:cNvSpPr>
                <a:spLocks noChangeArrowheads="1"/>
              </p:cNvSpPr>
              <p:nvPr/>
            </p:nvSpPr>
            <p:spPr bwMode="auto">
              <a:xfrm>
                <a:off x="611" y="174"/>
                <a:ext cx="5" cy="6"/>
              </a:xfrm>
              <a:custGeom>
                <a:avLst/>
                <a:gdLst/>
                <a:ahLst/>
                <a:cxnLst>
                  <a:cxn ang="0">
                    <a:pos x="5" y="0"/>
                  </a:cxn>
                  <a:cxn ang="0">
                    <a:pos x="1" y="2"/>
                  </a:cxn>
                  <a:cxn ang="0">
                    <a:pos x="0" y="6"/>
                  </a:cxn>
                  <a:cxn ang="0">
                    <a:pos x="1" y="11"/>
                  </a:cxn>
                  <a:cxn ang="0">
                    <a:pos x="5" y="12"/>
                  </a:cxn>
                  <a:cxn ang="0">
                    <a:pos x="5" y="0"/>
                  </a:cxn>
                </a:cxnLst>
                <a:rect l="0" t="0" r="r" b="b"/>
                <a:pathLst>
                  <a:path w="5" h="12">
                    <a:moveTo>
                      <a:pt x="5" y="0"/>
                    </a:moveTo>
                    <a:lnTo>
                      <a:pt x="1" y="2"/>
                    </a:lnTo>
                    <a:lnTo>
                      <a:pt x="0" y="6"/>
                    </a:lnTo>
                    <a:lnTo>
                      <a:pt x="1" y="11"/>
                    </a:lnTo>
                    <a:lnTo>
                      <a:pt x="5" y="12"/>
                    </a:lnTo>
                    <a:lnTo>
                      <a:pt x="5"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15" name="Freeform 578"/>
              <p:cNvSpPr>
                <a:spLocks noChangeArrowheads="1"/>
              </p:cNvSpPr>
              <p:nvPr/>
            </p:nvSpPr>
            <p:spPr bwMode="auto">
              <a:xfrm>
                <a:off x="616" y="174"/>
                <a:ext cx="42" cy="9"/>
              </a:xfrm>
              <a:custGeom>
                <a:avLst/>
                <a:gdLst/>
                <a:ahLst/>
                <a:cxnLst>
                  <a:cxn ang="0">
                    <a:pos x="42" y="6"/>
                  </a:cxn>
                  <a:cxn ang="0">
                    <a:pos x="38" y="6"/>
                  </a:cxn>
                  <a:cxn ang="0">
                    <a:pos x="33" y="5"/>
                  </a:cxn>
                  <a:cxn ang="0">
                    <a:pos x="28" y="5"/>
                  </a:cxn>
                  <a:cxn ang="0">
                    <a:pos x="23" y="3"/>
                  </a:cxn>
                  <a:cxn ang="0">
                    <a:pos x="17" y="3"/>
                  </a:cxn>
                  <a:cxn ang="0">
                    <a:pos x="11" y="2"/>
                  </a:cxn>
                  <a:cxn ang="0">
                    <a:pos x="5" y="2"/>
                  </a:cxn>
                  <a:cxn ang="0">
                    <a:pos x="0" y="0"/>
                  </a:cxn>
                  <a:cxn ang="0">
                    <a:pos x="0" y="12"/>
                  </a:cxn>
                  <a:cxn ang="0">
                    <a:pos x="5" y="13"/>
                  </a:cxn>
                  <a:cxn ang="0">
                    <a:pos x="11" y="13"/>
                  </a:cxn>
                  <a:cxn ang="0">
                    <a:pos x="17" y="15"/>
                  </a:cxn>
                  <a:cxn ang="0">
                    <a:pos x="23" y="15"/>
                  </a:cxn>
                  <a:cxn ang="0">
                    <a:pos x="28" y="16"/>
                  </a:cxn>
                  <a:cxn ang="0">
                    <a:pos x="33" y="16"/>
                  </a:cxn>
                  <a:cxn ang="0">
                    <a:pos x="38" y="18"/>
                  </a:cxn>
                  <a:cxn ang="0">
                    <a:pos x="42" y="18"/>
                  </a:cxn>
                  <a:cxn ang="0">
                    <a:pos x="42" y="6"/>
                  </a:cxn>
                </a:cxnLst>
                <a:rect l="0" t="0" r="r" b="b"/>
                <a:pathLst>
                  <a:path w="42" h="18">
                    <a:moveTo>
                      <a:pt x="42" y="6"/>
                    </a:moveTo>
                    <a:lnTo>
                      <a:pt x="38" y="6"/>
                    </a:lnTo>
                    <a:lnTo>
                      <a:pt x="33" y="5"/>
                    </a:lnTo>
                    <a:lnTo>
                      <a:pt x="28" y="5"/>
                    </a:lnTo>
                    <a:lnTo>
                      <a:pt x="23" y="3"/>
                    </a:lnTo>
                    <a:lnTo>
                      <a:pt x="17" y="3"/>
                    </a:lnTo>
                    <a:lnTo>
                      <a:pt x="11" y="2"/>
                    </a:lnTo>
                    <a:lnTo>
                      <a:pt x="5" y="2"/>
                    </a:lnTo>
                    <a:lnTo>
                      <a:pt x="0" y="0"/>
                    </a:lnTo>
                    <a:lnTo>
                      <a:pt x="0" y="12"/>
                    </a:lnTo>
                    <a:lnTo>
                      <a:pt x="5" y="13"/>
                    </a:lnTo>
                    <a:lnTo>
                      <a:pt x="11" y="13"/>
                    </a:lnTo>
                    <a:lnTo>
                      <a:pt x="17" y="15"/>
                    </a:lnTo>
                    <a:lnTo>
                      <a:pt x="23" y="15"/>
                    </a:lnTo>
                    <a:lnTo>
                      <a:pt x="28" y="16"/>
                    </a:lnTo>
                    <a:lnTo>
                      <a:pt x="33" y="16"/>
                    </a:lnTo>
                    <a:lnTo>
                      <a:pt x="38" y="18"/>
                    </a:lnTo>
                    <a:lnTo>
                      <a:pt x="42" y="18"/>
                    </a:lnTo>
                    <a:lnTo>
                      <a:pt x="42" y="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16" name="Freeform 579"/>
              <p:cNvSpPr>
                <a:spLocks noChangeArrowheads="1"/>
              </p:cNvSpPr>
              <p:nvPr/>
            </p:nvSpPr>
            <p:spPr bwMode="auto">
              <a:xfrm>
                <a:off x="658" y="177"/>
                <a:ext cx="4" cy="6"/>
              </a:xfrm>
              <a:custGeom>
                <a:avLst/>
                <a:gdLst/>
                <a:ahLst/>
                <a:cxnLst>
                  <a:cxn ang="0">
                    <a:pos x="0" y="12"/>
                  </a:cxn>
                  <a:cxn ang="0">
                    <a:pos x="3" y="10"/>
                  </a:cxn>
                  <a:cxn ang="0">
                    <a:pos x="4" y="6"/>
                  </a:cxn>
                  <a:cxn ang="0">
                    <a:pos x="3" y="2"/>
                  </a:cxn>
                  <a:cxn ang="0">
                    <a:pos x="0" y="0"/>
                  </a:cxn>
                  <a:cxn ang="0">
                    <a:pos x="0" y="12"/>
                  </a:cxn>
                </a:cxnLst>
                <a:rect l="0" t="0" r="r" b="b"/>
                <a:pathLst>
                  <a:path w="4" h="12">
                    <a:moveTo>
                      <a:pt x="0" y="12"/>
                    </a:moveTo>
                    <a:lnTo>
                      <a:pt x="3" y="10"/>
                    </a:lnTo>
                    <a:lnTo>
                      <a:pt x="4" y="6"/>
                    </a:lnTo>
                    <a:lnTo>
                      <a:pt x="3" y="2"/>
                    </a:lnTo>
                    <a:lnTo>
                      <a:pt x="0" y="0"/>
                    </a:lnTo>
                    <a:lnTo>
                      <a:pt x="0" y="1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17" name="Freeform 580"/>
              <p:cNvSpPr>
                <a:spLocks noChangeArrowheads="1"/>
              </p:cNvSpPr>
              <p:nvPr/>
            </p:nvSpPr>
            <p:spPr bwMode="auto">
              <a:xfrm>
                <a:off x="760" y="193"/>
                <a:ext cx="5" cy="6"/>
              </a:xfrm>
              <a:custGeom>
                <a:avLst/>
                <a:gdLst/>
                <a:ahLst/>
                <a:cxnLst>
                  <a:cxn ang="0">
                    <a:pos x="0" y="12"/>
                  </a:cxn>
                  <a:cxn ang="0">
                    <a:pos x="3" y="10"/>
                  </a:cxn>
                  <a:cxn ang="0">
                    <a:pos x="5" y="7"/>
                  </a:cxn>
                  <a:cxn ang="0">
                    <a:pos x="5" y="3"/>
                  </a:cxn>
                  <a:cxn ang="0">
                    <a:pos x="2" y="0"/>
                  </a:cxn>
                  <a:cxn ang="0">
                    <a:pos x="0" y="12"/>
                  </a:cxn>
                </a:cxnLst>
                <a:rect l="0" t="0" r="r" b="b"/>
                <a:pathLst>
                  <a:path w="5" h="12">
                    <a:moveTo>
                      <a:pt x="0" y="12"/>
                    </a:moveTo>
                    <a:lnTo>
                      <a:pt x="3" y="10"/>
                    </a:lnTo>
                    <a:lnTo>
                      <a:pt x="5" y="7"/>
                    </a:lnTo>
                    <a:lnTo>
                      <a:pt x="5" y="3"/>
                    </a:lnTo>
                    <a:lnTo>
                      <a:pt x="2" y="0"/>
                    </a:lnTo>
                    <a:lnTo>
                      <a:pt x="0" y="1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18" name="Freeform 581"/>
              <p:cNvSpPr>
                <a:spLocks noChangeArrowheads="1"/>
              </p:cNvSpPr>
              <p:nvPr/>
            </p:nvSpPr>
            <p:spPr bwMode="auto">
              <a:xfrm>
                <a:off x="627" y="190"/>
                <a:ext cx="135" cy="9"/>
              </a:xfrm>
              <a:custGeom>
                <a:avLst/>
                <a:gdLst/>
                <a:ahLst/>
                <a:cxnLst>
                  <a:cxn ang="0">
                    <a:pos x="0" y="12"/>
                  </a:cxn>
                  <a:cxn ang="0">
                    <a:pos x="23" y="12"/>
                  </a:cxn>
                  <a:cxn ang="0">
                    <a:pos x="46" y="12"/>
                  </a:cxn>
                  <a:cxn ang="0">
                    <a:pos x="66" y="12"/>
                  </a:cxn>
                  <a:cxn ang="0">
                    <a:pos x="85" y="12"/>
                  </a:cxn>
                  <a:cxn ang="0">
                    <a:pos x="101" y="13"/>
                  </a:cxn>
                  <a:cxn ang="0">
                    <a:pos x="116" y="15"/>
                  </a:cxn>
                  <a:cxn ang="0">
                    <a:pos x="127" y="16"/>
                  </a:cxn>
                  <a:cxn ang="0">
                    <a:pos x="133" y="18"/>
                  </a:cxn>
                  <a:cxn ang="0">
                    <a:pos x="135" y="6"/>
                  </a:cxn>
                  <a:cxn ang="0">
                    <a:pos x="127" y="5"/>
                  </a:cxn>
                  <a:cxn ang="0">
                    <a:pos x="116" y="3"/>
                  </a:cxn>
                  <a:cxn ang="0">
                    <a:pos x="101" y="2"/>
                  </a:cxn>
                  <a:cxn ang="0">
                    <a:pos x="85" y="0"/>
                  </a:cxn>
                  <a:cxn ang="0">
                    <a:pos x="66" y="0"/>
                  </a:cxn>
                  <a:cxn ang="0">
                    <a:pos x="46" y="0"/>
                  </a:cxn>
                  <a:cxn ang="0">
                    <a:pos x="23" y="0"/>
                  </a:cxn>
                  <a:cxn ang="0">
                    <a:pos x="0" y="0"/>
                  </a:cxn>
                  <a:cxn ang="0">
                    <a:pos x="0" y="12"/>
                  </a:cxn>
                </a:cxnLst>
                <a:rect l="0" t="0" r="r" b="b"/>
                <a:pathLst>
                  <a:path w="135" h="18">
                    <a:moveTo>
                      <a:pt x="0" y="12"/>
                    </a:moveTo>
                    <a:lnTo>
                      <a:pt x="23" y="12"/>
                    </a:lnTo>
                    <a:lnTo>
                      <a:pt x="46" y="12"/>
                    </a:lnTo>
                    <a:lnTo>
                      <a:pt x="66" y="12"/>
                    </a:lnTo>
                    <a:lnTo>
                      <a:pt x="85" y="12"/>
                    </a:lnTo>
                    <a:lnTo>
                      <a:pt x="101" y="13"/>
                    </a:lnTo>
                    <a:lnTo>
                      <a:pt x="116" y="15"/>
                    </a:lnTo>
                    <a:lnTo>
                      <a:pt x="127" y="16"/>
                    </a:lnTo>
                    <a:lnTo>
                      <a:pt x="133" y="18"/>
                    </a:lnTo>
                    <a:lnTo>
                      <a:pt x="135" y="6"/>
                    </a:lnTo>
                    <a:lnTo>
                      <a:pt x="127" y="5"/>
                    </a:lnTo>
                    <a:lnTo>
                      <a:pt x="116" y="3"/>
                    </a:lnTo>
                    <a:lnTo>
                      <a:pt x="101" y="2"/>
                    </a:lnTo>
                    <a:lnTo>
                      <a:pt x="85" y="0"/>
                    </a:lnTo>
                    <a:lnTo>
                      <a:pt x="66" y="0"/>
                    </a:lnTo>
                    <a:lnTo>
                      <a:pt x="46" y="0"/>
                    </a:lnTo>
                    <a:lnTo>
                      <a:pt x="23" y="0"/>
                    </a:lnTo>
                    <a:lnTo>
                      <a:pt x="0" y="0"/>
                    </a:lnTo>
                    <a:lnTo>
                      <a:pt x="0" y="1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19" name="Freeform 582"/>
              <p:cNvSpPr>
                <a:spLocks noChangeArrowheads="1"/>
              </p:cNvSpPr>
              <p:nvPr/>
            </p:nvSpPr>
            <p:spPr bwMode="auto">
              <a:xfrm>
                <a:off x="623" y="190"/>
                <a:ext cx="4" cy="6"/>
              </a:xfrm>
              <a:custGeom>
                <a:avLst/>
                <a:gdLst/>
                <a:ahLst/>
                <a:cxnLst>
                  <a:cxn ang="0">
                    <a:pos x="4" y="0"/>
                  </a:cxn>
                  <a:cxn ang="0">
                    <a:pos x="1" y="2"/>
                  </a:cxn>
                  <a:cxn ang="0">
                    <a:pos x="0" y="6"/>
                  </a:cxn>
                  <a:cxn ang="0">
                    <a:pos x="1" y="11"/>
                  </a:cxn>
                  <a:cxn ang="0">
                    <a:pos x="4" y="12"/>
                  </a:cxn>
                  <a:cxn ang="0">
                    <a:pos x="4" y="0"/>
                  </a:cxn>
                </a:cxnLst>
                <a:rect l="0" t="0" r="r" b="b"/>
                <a:pathLst>
                  <a:path w="4" h="12">
                    <a:moveTo>
                      <a:pt x="4" y="0"/>
                    </a:moveTo>
                    <a:lnTo>
                      <a:pt x="1" y="2"/>
                    </a:lnTo>
                    <a:lnTo>
                      <a:pt x="0" y="6"/>
                    </a:lnTo>
                    <a:lnTo>
                      <a:pt x="1" y="11"/>
                    </a:lnTo>
                    <a:lnTo>
                      <a:pt x="4" y="12"/>
                    </a:lnTo>
                    <a:lnTo>
                      <a:pt x="4"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grpSp>
      </p:grpSp>
      <p:sp>
        <p:nvSpPr>
          <p:cNvPr id="320" name="Rectangle 316"/>
          <p:cNvSpPr>
            <a:spLocks noChangeArrowheads="1"/>
          </p:cNvSpPr>
          <p:nvPr/>
        </p:nvSpPr>
        <p:spPr bwMode="auto">
          <a:xfrm>
            <a:off x="607485" y="1371159"/>
            <a:ext cx="3651249" cy="311150"/>
          </a:xfrm>
          <a:prstGeom prst="rect">
            <a:avLst/>
          </a:prstGeom>
          <a:noFill/>
          <a:ln w="9525">
            <a:noFill/>
            <a:miter lim="800000"/>
          </a:ln>
        </p:spPr>
        <p:txBody>
          <a:bodyPr wrap="none" anchor="ctr"/>
          <a:lstStyle/>
          <a:p>
            <a:pPr algn="ctr" eaLnBrk="0" hangingPunct="0"/>
            <a:r>
              <a:rPr lang="zh-CN" altLang="en-US" sz="2800" b="0">
                <a:solidFill>
                  <a:srgbClr val="12B645"/>
                </a:solidFill>
                <a:latin typeface="微软雅黑" panose="020B0503020204020204" pitchFamily="34" charset="-122"/>
                <a:ea typeface="微软雅黑" panose="020B0503020204020204" pitchFamily="34" charset="-122"/>
              </a:rPr>
              <a:t>懂岗位火灾危险性</a:t>
            </a:r>
          </a:p>
        </p:txBody>
      </p:sp>
      <p:grpSp>
        <p:nvGrpSpPr>
          <p:cNvPr id="4" name="Group 283"/>
          <p:cNvGrpSpPr/>
          <p:nvPr/>
        </p:nvGrpSpPr>
        <p:grpSpPr bwMode="auto">
          <a:xfrm>
            <a:off x="1314452" y="1937898"/>
            <a:ext cx="6913033" cy="833437"/>
            <a:chOff x="0" y="0"/>
            <a:chExt cx="4506" cy="724"/>
          </a:xfrm>
        </p:grpSpPr>
        <p:sp>
          <p:nvSpPr>
            <p:cNvPr id="322" name="Freeform 284" descr="喜气洋洋迎春节&#10;幸运闯关献重礼&#10;&#10;"/>
            <p:cNvSpPr>
              <a:spLocks noChangeArrowheads="1"/>
            </p:cNvSpPr>
            <p:nvPr/>
          </p:nvSpPr>
          <p:spPr bwMode="auto">
            <a:xfrm>
              <a:off x="13" y="71"/>
              <a:ext cx="2689" cy="532"/>
            </a:xfrm>
            <a:custGeom>
              <a:avLst/>
              <a:gdLst/>
              <a:ahLst/>
              <a:cxnLst>
                <a:cxn ang="0">
                  <a:pos x="8" y="1026"/>
                </a:cxn>
                <a:cxn ang="0">
                  <a:pos x="2650" y="1026"/>
                </a:cxn>
                <a:cxn ang="0">
                  <a:pos x="2649" y="1044"/>
                </a:cxn>
                <a:cxn ang="0">
                  <a:pos x="2653" y="1055"/>
                </a:cxn>
                <a:cxn ang="0">
                  <a:pos x="2660" y="1061"/>
                </a:cxn>
                <a:cxn ang="0">
                  <a:pos x="2669" y="1064"/>
                </a:cxn>
                <a:cxn ang="0">
                  <a:pos x="2678" y="1062"/>
                </a:cxn>
                <a:cxn ang="0">
                  <a:pos x="2685" y="1055"/>
                </a:cxn>
                <a:cxn ang="0">
                  <a:pos x="2689" y="1045"/>
                </a:cxn>
                <a:cxn ang="0">
                  <a:pos x="2688" y="1032"/>
                </a:cxn>
                <a:cxn ang="0">
                  <a:pos x="2688" y="23"/>
                </a:cxn>
                <a:cxn ang="0">
                  <a:pos x="2686" y="11"/>
                </a:cxn>
                <a:cxn ang="0">
                  <a:pos x="2681" y="4"/>
                </a:cxn>
                <a:cxn ang="0">
                  <a:pos x="2673" y="0"/>
                </a:cxn>
                <a:cxn ang="0">
                  <a:pos x="2665" y="0"/>
                </a:cxn>
                <a:cxn ang="0">
                  <a:pos x="2656" y="3"/>
                </a:cxn>
                <a:cxn ang="0">
                  <a:pos x="2648" y="8"/>
                </a:cxn>
                <a:cxn ang="0">
                  <a:pos x="2643" y="20"/>
                </a:cxn>
                <a:cxn ang="0">
                  <a:pos x="2641" y="35"/>
                </a:cxn>
                <a:cxn ang="0">
                  <a:pos x="0" y="35"/>
                </a:cxn>
                <a:cxn ang="0">
                  <a:pos x="172" y="511"/>
                </a:cxn>
                <a:cxn ang="0">
                  <a:pos x="8" y="1026"/>
                </a:cxn>
              </a:cxnLst>
              <a:rect l="0" t="0" r="r" b="b"/>
              <a:pathLst>
                <a:path w="2689" h="1064">
                  <a:moveTo>
                    <a:pt x="8" y="1026"/>
                  </a:moveTo>
                  <a:lnTo>
                    <a:pt x="2650" y="1026"/>
                  </a:lnTo>
                  <a:lnTo>
                    <a:pt x="2649" y="1044"/>
                  </a:lnTo>
                  <a:lnTo>
                    <a:pt x="2653" y="1055"/>
                  </a:lnTo>
                  <a:lnTo>
                    <a:pt x="2660" y="1061"/>
                  </a:lnTo>
                  <a:lnTo>
                    <a:pt x="2669" y="1064"/>
                  </a:lnTo>
                  <a:lnTo>
                    <a:pt x="2678" y="1062"/>
                  </a:lnTo>
                  <a:lnTo>
                    <a:pt x="2685" y="1055"/>
                  </a:lnTo>
                  <a:lnTo>
                    <a:pt x="2689" y="1045"/>
                  </a:lnTo>
                  <a:lnTo>
                    <a:pt x="2688" y="1032"/>
                  </a:lnTo>
                  <a:lnTo>
                    <a:pt x="2688" y="23"/>
                  </a:lnTo>
                  <a:lnTo>
                    <a:pt x="2686" y="11"/>
                  </a:lnTo>
                  <a:lnTo>
                    <a:pt x="2681" y="4"/>
                  </a:lnTo>
                  <a:lnTo>
                    <a:pt x="2673" y="0"/>
                  </a:lnTo>
                  <a:lnTo>
                    <a:pt x="2665" y="0"/>
                  </a:lnTo>
                  <a:lnTo>
                    <a:pt x="2656" y="3"/>
                  </a:lnTo>
                  <a:lnTo>
                    <a:pt x="2648" y="8"/>
                  </a:lnTo>
                  <a:lnTo>
                    <a:pt x="2643" y="20"/>
                  </a:lnTo>
                  <a:lnTo>
                    <a:pt x="2641" y="35"/>
                  </a:lnTo>
                  <a:lnTo>
                    <a:pt x="0" y="35"/>
                  </a:lnTo>
                  <a:lnTo>
                    <a:pt x="172" y="511"/>
                  </a:lnTo>
                  <a:lnTo>
                    <a:pt x="8" y="1026"/>
                  </a:lnTo>
                  <a:close/>
                </a:path>
              </a:pathLst>
            </a:custGeom>
            <a:gradFill rotWithShape="0">
              <a:gsLst>
                <a:gs pos="0">
                  <a:srgbClr val="5E0047"/>
                </a:gs>
                <a:gs pos="50000">
                  <a:srgbClr val="CC0099"/>
                </a:gs>
                <a:gs pos="100000">
                  <a:srgbClr val="5E0047"/>
                </a:gs>
              </a:gsLst>
              <a:lin ang="5400000" scaled="1"/>
            </a:gradFill>
            <a:ln w="9525">
              <a:solidFill>
                <a:schemeClr val="tx1"/>
              </a:solidFill>
              <a:miter lim="800000"/>
            </a:ln>
          </p:spPr>
          <p:txBody>
            <a:bodyPr/>
            <a:lstStyle/>
            <a:p>
              <a:endParaRPr lang="zh-CN" altLang="en-US">
                <a:latin typeface="微软雅黑" panose="020B0503020204020204" pitchFamily="34" charset="-122"/>
                <a:ea typeface="微软雅黑" panose="020B0503020204020204" pitchFamily="34" charset="-122"/>
              </a:endParaRPr>
            </a:p>
          </p:txBody>
        </p:sp>
        <p:sp>
          <p:nvSpPr>
            <p:cNvPr id="323" name="Freeform 285"/>
            <p:cNvSpPr>
              <a:spLocks noChangeArrowheads="1"/>
            </p:cNvSpPr>
            <p:nvPr/>
          </p:nvSpPr>
          <p:spPr bwMode="auto">
            <a:xfrm>
              <a:off x="21" y="578"/>
              <a:ext cx="2652" cy="12"/>
            </a:xfrm>
            <a:custGeom>
              <a:avLst/>
              <a:gdLst/>
              <a:ahLst/>
              <a:cxnLst>
                <a:cxn ang="0">
                  <a:pos x="2650" y="15"/>
                </a:cxn>
                <a:cxn ang="0">
                  <a:pos x="2642" y="0"/>
                </a:cxn>
                <a:cxn ang="0">
                  <a:pos x="0" y="0"/>
                </a:cxn>
                <a:cxn ang="0">
                  <a:pos x="0" y="24"/>
                </a:cxn>
                <a:cxn ang="0">
                  <a:pos x="2642" y="24"/>
                </a:cxn>
                <a:cxn ang="0">
                  <a:pos x="2634" y="9"/>
                </a:cxn>
                <a:cxn ang="0">
                  <a:pos x="2650" y="15"/>
                </a:cxn>
                <a:cxn ang="0">
                  <a:pos x="2652" y="0"/>
                </a:cxn>
                <a:cxn ang="0">
                  <a:pos x="2642" y="0"/>
                </a:cxn>
                <a:cxn ang="0">
                  <a:pos x="2650" y="15"/>
                </a:cxn>
              </a:cxnLst>
              <a:rect l="0" t="0" r="r" b="b"/>
              <a:pathLst>
                <a:path w="2652" h="24">
                  <a:moveTo>
                    <a:pt x="2650" y="15"/>
                  </a:moveTo>
                  <a:lnTo>
                    <a:pt x="2642" y="0"/>
                  </a:lnTo>
                  <a:lnTo>
                    <a:pt x="0" y="0"/>
                  </a:lnTo>
                  <a:lnTo>
                    <a:pt x="0" y="24"/>
                  </a:lnTo>
                  <a:lnTo>
                    <a:pt x="2642" y="24"/>
                  </a:lnTo>
                  <a:lnTo>
                    <a:pt x="2634" y="9"/>
                  </a:lnTo>
                  <a:lnTo>
                    <a:pt x="2650" y="15"/>
                  </a:lnTo>
                  <a:lnTo>
                    <a:pt x="2652" y="0"/>
                  </a:lnTo>
                  <a:lnTo>
                    <a:pt x="2642" y="0"/>
                  </a:lnTo>
                  <a:lnTo>
                    <a:pt x="2650" y="15"/>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24" name="Freeform 286"/>
            <p:cNvSpPr>
              <a:spLocks noChangeArrowheads="1"/>
            </p:cNvSpPr>
            <p:nvPr/>
          </p:nvSpPr>
          <p:spPr bwMode="auto">
            <a:xfrm>
              <a:off x="2654" y="583"/>
              <a:ext cx="56" cy="26"/>
            </a:xfrm>
            <a:custGeom>
              <a:avLst/>
              <a:gdLst/>
              <a:ahLst/>
              <a:cxnLst>
                <a:cxn ang="0">
                  <a:pos x="39" y="9"/>
                </a:cxn>
                <a:cxn ang="0">
                  <a:pos x="39" y="12"/>
                </a:cxn>
                <a:cxn ang="0">
                  <a:pos x="40" y="21"/>
                </a:cxn>
                <a:cxn ang="0">
                  <a:pos x="38" y="25"/>
                </a:cxn>
                <a:cxn ang="0">
                  <a:pos x="35" y="29"/>
                </a:cxn>
                <a:cxn ang="0">
                  <a:pos x="28" y="29"/>
                </a:cxn>
                <a:cxn ang="0">
                  <a:pos x="21" y="28"/>
                </a:cxn>
                <a:cxn ang="0">
                  <a:pos x="18" y="25"/>
                </a:cxn>
                <a:cxn ang="0">
                  <a:pos x="16" y="19"/>
                </a:cxn>
                <a:cxn ang="0">
                  <a:pos x="17" y="6"/>
                </a:cxn>
                <a:cxn ang="0">
                  <a:pos x="1" y="0"/>
                </a:cxn>
                <a:cxn ang="0">
                  <a:pos x="0" y="22"/>
                </a:cxn>
                <a:cxn ang="0">
                  <a:pos x="6" y="39"/>
                </a:cxn>
                <a:cxn ang="0">
                  <a:pos x="17" y="48"/>
                </a:cxn>
                <a:cxn ang="0">
                  <a:pos x="28" y="53"/>
                </a:cxn>
                <a:cxn ang="0">
                  <a:pos x="39" y="50"/>
                </a:cxn>
                <a:cxn ang="0">
                  <a:pos x="50" y="39"/>
                </a:cxn>
                <a:cxn ang="0">
                  <a:pos x="56" y="23"/>
                </a:cxn>
                <a:cxn ang="0">
                  <a:pos x="55" y="6"/>
                </a:cxn>
                <a:cxn ang="0">
                  <a:pos x="55" y="9"/>
                </a:cxn>
                <a:cxn ang="0">
                  <a:pos x="39" y="9"/>
                </a:cxn>
              </a:cxnLst>
              <a:rect l="0" t="0" r="r" b="b"/>
              <a:pathLst>
                <a:path w="56" h="53">
                  <a:moveTo>
                    <a:pt x="39" y="9"/>
                  </a:moveTo>
                  <a:lnTo>
                    <a:pt x="39" y="12"/>
                  </a:lnTo>
                  <a:lnTo>
                    <a:pt x="40" y="21"/>
                  </a:lnTo>
                  <a:lnTo>
                    <a:pt x="38" y="25"/>
                  </a:lnTo>
                  <a:lnTo>
                    <a:pt x="35" y="29"/>
                  </a:lnTo>
                  <a:lnTo>
                    <a:pt x="28" y="29"/>
                  </a:lnTo>
                  <a:lnTo>
                    <a:pt x="21" y="28"/>
                  </a:lnTo>
                  <a:lnTo>
                    <a:pt x="18" y="25"/>
                  </a:lnTo>
                  <a:lnTo>
                    <a:pt x="16" y="19"/>
                  </a:lnTo>
                  <a:lnTo>
                    <a:pt x="17" y="6"/>
                  </a:lnTo>
                  <a:lnTo>
                    <a:pt x="1" y="0"/>
                  </a:lnTo>
                  <a:lnTo>
                    <a:pt x="0" y="22"/>
                  </a:lnTo>
                  <a:lnTo>
                    <a:pt x="6" y="39"/>
                  </a:lnTo>
                  <a:lnTo>
                    <a:pt x="17" y="48"/>
                  </a:lnTo>
                  <a:lnTo>
                    <a:pt x="28" y="53"/>
                  </a:lnTo>
                  <a:lnTo>
                    <a:pt x="39" y="50"/>
                  </a:lnTo>
                  <a:lnTo>
                    <a:pt x="50" y="39"/>
                  </a:lnTo>
                  <a:lnTo>
                    <a:pt x="56" y="23"/>
                  </a:lnTo>
                  <a:lnTo>
                    <a:pt x="55" y="6"/>
                  </a:lnTo>
                  <a:lnTo>
                    <a:pt x="55" y="9"/>
                  </a:lnTo>
                  <a:lnTo>
                    <a:pt x="39" y="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25" name="Freeform 287"/>
            <p:cNvSpPr>
              <a:spLocks noChangeArrowheads="1"/>
            </p:cNvSpPr>
            <p:nvPr/>
          </p:nvSpPr>
          <p:spPr bwMode="auto">
            <a:xfrm>
              <a:off x="2693" y="82"/>
              <a:ext cx="16" cy="505"/>
            </a:xfrm>
            <a:custGeom>
              <a:avLst/>
              <a:gdLst/>
              <a:ahLst/>
              <a:cxnLst>
                <a:cxn ang="0">
                  <a:pos x="0" y="0"/>
                </a:cxn>
                <a:cxn ang="0">
                  <a:pos x="0" y="0"/>
                </a:cxn>
                <a:cxn ang="0">
                  <a:pos x="0" y="1009"/>
                </a:cxn>
                <a:cxn ang="0">
                  <a:pos x="16" y="1009"/>
                </a:cxn>
                <a:cxn ang="0">
                  <a:pos x="16" y="0"/>
                </a:cxn>
                <a:cxn ang="0">
                  <a:pos x="0" y="0"/>
                </a:cxn>
              </a:cxnLst>
              <a:rect l="0" t="0" r="r" b="b"/>
              <a:pathLst>
                <a:path w="16" h="1009">
                  <a:moveTo>
                    <a:pt x="0" y="0"/>
                  </a:moveTo>
                  <a:lnTo>
                    <a:pt x="0" y="0"/>
                  </a:lnTo>
                  <a:lnTo>
                    <a:pt x="0" y="1009"/>
                  </a:lnTo>
                  <a:lnTo>
                    <a:pt x="16" y="1009"/>
                  </a:lnTo>
                  <a:lnTo>
                    <a:pt x="16" y="0"/>
                  </a:lnTo>
                  <a:lnTo>
                    <a:pt x="0"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26" name="Freeform 288"/>
            <p:cNvSpPr>
              <a:spLocks noChangeArrowheads="1"/>
            </p:cNvSpPr>
            <p:nvPr/>
          </p:nvSpPr>
          <p:spPr bwMode="auto">
            <a:xfrm>
              <a:off x="2646" y="65"/>
              <a:ext cx="63" cy="29"/>
            </a:xfrm>
            <a:custGeom>
              <a:avLst/>
              <a:gdLst/>
              <a:ahLst/>
              <a:cxnLst>
                <a:cxn ang="0">
                  <a:pos x="8" y="58"/>
                </a:cxn>
                <a:cxn ang="0">
                  <a:pos x="16" y="47"/>
                </a:cxn>
                <a:cxn ang="0">
                  <a:pos x="17" y="36"/>
                </a:cxn>
                <a:cxn ang="0">
                  <a:pos x="20" y="29"/>
                </a:cxn>
                <a:cxn ang="0">
                  <a:pos x="25" y="26"/>
                </a:cxn>
                <a:cxn ang="0">
                  <a:pos x="32" y="23"/>
                </a:cxn>
                <a:cxn ang="0">
                  <a:pos x="39" y="23"/>
                </a:cxn>
                <a:cxn ang="0">
                  <a:pos x="44" y="26"/>
                </a:cxn>
                <a:cxn ang="0">
                  <a:pos x="46" y="29"/>
                </a:cxn>
                <a:cxn ang="0">
                  <a:pos x="47" y="35"/>
                </a:cxn>
                <a:cxn ang="0">
                  <a:pos x="63" y="35"/>
                </a:cxn>
                <a:cxn ang="0">
                  <a:pos x="60" y="17"/>
                </a:cxn>
                <a:cxn ang="0">
                  <a:pos x="52" y="6"/>
                </a:cxn>
                <a:cxn ang="0">
                  <a:pos x="41" y="0"/>
                </a:cxn>
                <a:cxn ang="0">
                  <a:pos x="32" y="0"/>
                </a:cxn>
                <a:cxn ang="0">
                  <a:pos x="21" y="3"/>
                </a:cxn>
                <a:cxn ang="0">
                  <a:pos x="10" y="12"/>
                </a:cxn>
                <a:cxn ang="0">
                  <a:pos x="3" y="28"/>
                </a:cxn>
                <a:cxn ang="0">
                  <a:pos x="0" y="47"/>
                </a:cxn>
                <a:cxn ang="0">
                  <a:pos x="8" y="35"/>
                </a:cxn>
                <a:cxn ang="0">
                  <a:pos x="8" y="58"/>
                </a:cxn>
              </a:cxnLst>
              <a:rect l="0" t="0" r="r" b="b"/>
              <a:pathLst>
                <a:path w="63" h="58">
                  <a:moveTo>
                    <a:pt x="8" y="58"/>
                  </a:moveTo>
                  <a:lnTo>
                    <a:pt x="16" y="47"/>
                  </a:lnTo>
                  <a:lnTo>
                    <a:pt x="17" y="36"/>
                  </a:lnTo>
                  <a:lnTo>
                    <a:pt x="20" y="29"/>
                  </a:lnTo>
                  <a:lnTo>
                    <a:pt x="25" y="26"/>
                  </a:lnTo>
                  <a:lnTo>
                    <a:pt x="32" y="23"/>
                  </a:lnTo>
                  <a:lnTo>
                    <a:pt x="39" y="23"/>
                  </a:lnTo>
                  <a:lnTo>
                    <a:pt x="44" y="26"/>
                  </a:lnTo>
                  <a:lnTo>
                    <a:pt x="46" y="29"/>
                  </a:lnTo>
                  <a:lnTo>
                    <a:pt x="47" y="35"/>
                  </a:lnTo>
                  <a:lnTo>
                    <a:pt x="63" y="35"/>
                  </a:lnTo>
                  <a:lnTo>
                    <a:pt x="60" y="17"/>
                  </a:lnTo>
                  <a:lnTo>
                    <a:pt x="52" y="6"/>
                  </a:lnTo>
                  <a:lnTo>
                    <a:pt x="41" y="0"/>
                  </a:lnTo>
                  <a:lnTo>
                    <a:pt x="32" y="0"/>
                  </a:lnTo>
                  <a:lnTo>
                    <a:pt x="21" y="3"/>
                  </a:lnTo>
                  <a:lnTo>
                    <a:pt x="10" y="12"/>
                  </a:lnTo>
                  <a:lnTo>
                    <a:pt x="3" y="28"/>
                  </a:lnTo>
                  <a:lnTo>
                    <a:pt x="0" y="47"/>
                  </a:lnTo>
                  <a:lnTo>
                    <a:pt x="8" y="35"/>
                  </a:lnTo>
                  <a:lnTo>
                    <a:pt x="8" y="58"/>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27" name="Freeform 289"/>
            <p:cNvSpPr>
              <a:spLocks noChangeArrowheads="1"/>
            </p:cNvSpPr>
            <p:nvPr/>
          </p:nvSpPr>
          <p:spPr bwMode="auto">
            <a:xfrm>
              <a:off x="0" y="82"/>
              <a:ext cx="2654" cy="12"/>
            </a:xfrm>
            <a:custGeom>
              <a:avLst/>
              <a:gdLst/>
              <a:ahLst/>
              <a:cxnLst>
                <a:cxn ang="0">
                  <a:pos x="20" y="7"/>
                </a:cxn>
                <a:cxn ang="0">
                  <a:pos x="13" y="23"/>
                </a:cxn>
                <a:cxn ang="0">
                  <a:pos x="2654" y="23"/>
                </a:cxn>
                <a:cxn ang="0">
                  <a:pos x="2654" y="0"/>
                </a:cxn>
                <a:cxn ang="0">
                  <a:pos x="13" y="0"/>
                </a:cxn>
                <a:cxn ang="0">
                  <a:pos x="6" y="16"/>
                </a:cxn>
                <a:cxn ang="0">
                  <a:pos x="13" y="0"/>
                </a:cxn>
                <a:cxn ang="0">
                  <a:pos x="0" y="0"/>
                </a:cxn>
                <a:cxn ang="0">
                  <a:pos x="6" y="16"/>
                </a:cxn>
                <a:cxn ang="0">
                  <a:pos x="20" y="7"/>
                </a:cxn>
              </a:cxnLst>
              <a:rect l="0" t="0" r="r" b="b"/>
              <a:pathLst>
                <a:path w="2654" h="23">
                  <a:moveTo>
                    <a:pt x="20" y="7"/>
                  </a:moveTo>
                  <a:lnTo>
                    <a:pt x="13" y="23"/>
                  </a:lnTo>
                  <a:lnTo>
                    <a:pt x="2654" y="23"/>
                  </a:lnTo>
                  <a:lnTo>
                    <a:pt x="2654" y="0"/>
                  </a:lnTo>
                  <a:lnTo>
                    <a:pt x="13" y="0"/>
                  </a:lnTo>
                  <a:lnTo>
                    <a:pt x="6" y="16"/>
                  </a:lnTo>
                  <a:lnTo>
                    <a:pt x="13" y="0"/>
                  </a:lnTo>
                  <a:lnTo>
                    <a:pt x="0" y="0"/>
                  </a:lnTo>
                  <a:lnTo>
                    <a:pt x="6" y="16"/>
                  </a:lnTo>
                  <a:lnTo>
                    <a:pt x="20" y="7"/>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28" name="Freeform 290"/>
            <p:cNvSpPr>
              <a:spLocks noChangeArrowheads="1"/>
            </p:cNvSpPr>
            <p:nvPr/>
          </p:nvSpPr>
          <p:spPr bwMode="auto">
            <a:xfrm>
              <a:off x="6" y="86"/>
              <a:ext cx="189" cy="243"/>
            </a:xfrm>
            <a:custGeom>
              <a:avLst/>
              <a:gdLst/>
              <a:ahLst/>
              <a:cxnLst>
                <a:cxn ang="0">
                  <a:pos x="187" y="485"/>
                </a:cxn>
                <a:cxn ang="0">
                  <a:pos x="187" y="476"/>
                </a:cxn>
                <a:cxn ang="0">
                  <a:pos x="14" y="0"/>
                </a:cxn>
                <a:cxn ang="0">
                  <a:pos x="0" y="9"/>
                </a:cxn>
                <a:cxn ang="0">
                  <a:pos x="172" y="485"/>
                </a:cxn>
                <a:cxn ang="0">
                  <a:pos x="172" y="476"/>
                </a:cxn>
                <a:cxn ang="0">
                  <a:pos x="187" y="485"/>
                </a:cxn>
                <a:cxn ang="0">
                  <a:pos x="189" y="481"/>
                </a:cxn>
                <a:cxn ang="0">
                  <a:pos x="187" y="476"/>
                </a:cxn>
                <a:cxn ang="0">
                  <a:pos x="187" y="485"/>
                </a:cxn>
              </a:cxnLst>
              <a:rect l="0" t="0" r="r" b="b"/>
              <a:pathLst>
                <a:path w="189" h="485">
                  <a:moveTo>
                    <a:pt x="187" y="485"/>
                  </a:moveTo>
                  <a:lnTo>
                    <a:pt x="187" y="476"/>
                  </a:lnTo>
                  <a:lnTo>
                    <a:pt x="14" y="0"/>
                  </a:lnTo>
                  <a:lnTo>
                    <a:pt x="0" y="9"/>
                  </a:lnTo>
                  <a:lnTo>
                    <a:pt x="172" y="485"/>
                  </a:lnTo>
                  <a:lnTo>
                    <a:pt x="172" y="476"/>
                  </a:lnTo>
                  <a:lnTo>
                    <a:pt x="187" y="485"/>
                  </a:lnTo>
                  <a:lnTo>
                    <a:pt x="189" y="481"/>
                  </a:lnTo>
                  <a:lnTo>
                    <a:pt x="187" y="476"/>
                  </a:lnTo>
                  <a:lnTo>
                    <a:pt x="187" y="485"/>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29" name="Freeform 291"/>
            <p:cNvSpPr>
              <a:spLocks noChangeArrowheads="1"/>
            </p:cNvSpPr>
            <p:nvPr/>
          </p:nvSpPr>
          <p:spPr bwMode="auto">
            <a:xfrm>
              <a:off x="8" y="324"/>
              <a:ext cx="185" cy="266"/>
            </a:xfrm>
            <a:custGeom>
              <a:avLst/>
              <a:gdLst/>
              <a:ahLst/>
              <a:cxnLst>
                <a:cxn ang="0">
                  <a:pos x="13" y="508"/>
                </a:cxn>
                <a:cxn ang="0">
                  <a:pos x="20" y="524"/>
                </a:cxn>
                <a:cxn ang="0">
                  <a:pos x="185" y="9"/>
                </a:cxn>
                <a:cxn ang="0">
                  <a:pos x="170" y="0"/>
                </a:cxn>
                <a:cxn ang="0">
                  <a:pos x="6" y="516"/>
                </a:cxn>
                <a:cxn ang="0">
                  <a:pos x="13" y="532"/>
                </a:cxn>
                <a:cxn ang="0">
                  <a:pos x="6" y="516"/>
                </a:cxn>
                <a:cxn ang="0">
                  <a:pos x="0" y="532"/>
                </a:cxn>
                <a:cxn ang="0">
                  <a:pos x="13" y="532"/>
                </a:cxn>
                <a:cxn ang="0">
                  <a:pos x="13" y="508"/>
                </a:cxn>
              </a:cxnLst>
              <a:rect l="0" t="0" r="r" b="b"/>
              <a:pathLst>
                <a:path w="185" h="532">
                  <a:moveTo>
                    <a:pt x="13" y="508"/>
                  </a:moveTo>
                  <a:lnTo>
                    <a:pt x="20" y="524"/>
                  </a:lnTo>
                  <a:lnTo>
                    <a:pt x="185" y="9"/>
                  </a:lnTo>
                  <a:lnTo>
                    <a:pt x="170" y="0"/>
                  </a:lnTo>
                  <a:lnTo>
                    <a:pt x="6" y="516"/>
                  </a:lnTo>
                  <a:lnTo>
                    <a:pt x="13" y="532"/>
                  </a:lnTo>
                  <a:lnTo>
                    <a:pt x="6" y="516"/>
                  </a:lnTo>
                  <a:lnTo>
                    <a:pt x="0" y="532"/>
                  </a:lnTo>
                  <a:lnTo>
                    <a:pt x="13" y="532"/>
                  </a:lnTo>
                  <a:lnTo>
                    <a:pt x="13" y="508"/>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30" name="Freeform 292"/>
            <p:cNvSpPr>
              <a:spLocks noChangeArrowheads="1"/>
            </p:cNvSpPr>
            <p:nvPr/>
          </p:nvSpPr>
          <p:spPr bwMode="auto">
            <a:xfrm>
              <a:off x="2702" y="132"/>
              <a:ext cx="230" cy="196"/>
            </a:xfrm>
            <a:custGeom>
              <a:avLst/>
              <a:gdLst/>
              <a:ahLst/>
              <a:cxnLst>
                <a:cxn ang="0">
                  <a:pos x="6" y="7"/>
                </a:cxn>
                <a:cxn ang="0">
                  <a:pos x="0" y="14"/>
                </a:cxn>
                <a:cxn ang="0">
                  <a:pos x="218" y="392"/>
                </a:cxn>
                <a:cxn ang="0">
                  <a:pos x="230" y="377"/>
                </a:cxn>
                <a:cxn ang="0">
                  <a:pos x="12" y="0"/>
                </a:cxn>
                <a:cxn ang="0">
                  <a:pos x="6" y="7"/>
                </a:cxn>
              </a:cxnLst>
              <a:rect l="0" t="0" r="r" b="b"/>
              <a:pathLst>
                <a:path w="230" h="392">
                  <a:moveTo>
                    <a:pt x="6" y="7"/>
                  </a:moveTo>
                  <a:lnTo>
                    <a:pt x="0" y="14"/>
                  </a:lnTo>
                  <a:lnTo>
                    <a:pt x="218" y="392"/>
                  </a:lnTo>
                  <a:lnTo>
                    <a:pt x="230" y="377"/>
                  </a:lnTo>
                  <a:lnTo>
                    <a:pt x="12" y="0"/>
                  </a:lnTo>
                  <a:lnTo>
                    <a:pt x="6" y="7"/>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31" name="Freeform 293"/>
            <p:cNvSpPr>
              <a:spLocks noChangeArrowheads="1"/>
            </p:cNvSpPr>
            <p:nvPr/>
          </p:nvSpPr>
          <p:spPr bwMode="auto">
            <a:xfrm>
              <a:off x="2701" y="130"/>
              <a:ext cx="13" cy="9"/>
            </a:xfrm>
            <a:custGeom>
              <a:avLst/>
              <a:gdLst/>
              <a:ahLst/>
              <a:cxnLst>
                <a:cxn ang="0">
                  <a:pos x="13" y="4"/>
                </a:cxn>
                <a:cxn ang="0">
                  <a:pos x="8" y="0"/>
                </a:cxn>
                <a:cxn ang="0">
                  <a:pos x="3" y="2"/>
                </a:cxn>
                <a:cxn ang="0">
                  <a:pos x="0" y="10"/>
                </a:cxn>
                <a:cxn ang="0">
                  <a:pos x="1" y="18"/>
                </a:cxn>
                <a:cxn ang="0">
                  <a:pos x="13" y="4"/>
                </a:cxn>
              </a:cxnLst>
              <a:rect l="0" t="0" r="r" b="b"/>
              <a:pathLst>
                <a:path w="13" h="18">
                  <a:moveTo>
                    <a:pt x="13" y="4"/>
                  </a:moveTo>
                  <a:lnTo>
                    <a:pt x="8" y="0"/>
                  </a:lnTo>
                  <a:lnTo>
                    <a:pt x="3" y="2"/>
                  </a:lnTo>
                  <a:lnTo>
                    <a:pt x="0" y="10"/>
                  </a:lnTo>
                  <a:lnTo>
                    <a:pt x="1" y="18"/>
                  </a:lnTo>
                  <a:lnTo>
                    <a:pt x="13" y="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32" name="Freeform 294"/>
            <p:cNvSpPr>
              <a:spLocks noChangeArrowheads="1"/>
            </p:cNvSpPr>
            <p:nvPr/>
          </p:nvSpPr>
          <p:spPr bwMode="auto">
            <a:xfrm>
              <a:off x="2706" y="321"/>
              <a:ext cx="226" cy="219"/>
            </a:xfrm>
            <a:custGeom>
              <a:avLst/>
              <a:gdLst/>
              <a:ahLst/>
              <a:cxnLst>
                <a:cxn ang="0">
                  <a:pos x="6" y="431"/>
                </a:cxn>
                <a:cxn ang="0">
                  <a:pos x="12" y="437"/>
                </a:cxn>
                <a:cxn ang="0">
                  <a:pos x="226" y="12"/>
                </a:cxn>
                <a:cxn ang="0">
                  <a:pos x="214" y="0"/>
                </a:cxn>
                <a:cxn ang="0">
                  <a:pos x="0" y="426"/>
                </a:cxn>
                <a:cxn ang="0">
                  <a:pos x="6" y="431"/>
                </a:cxn>
              </a:cxnLst>
              <a:rect l="0" t="0" r="r" b="b"/>
              <a:pathLst>
                <a:path w="226" h="437">
                  <a:moveTo>
                    <a:pt x="6" y="431"/>
                  </a:moveTo>
                  <a:lnTo>
                    <a:pt x="12" y="437"/>
                  </a:lnTo>
                  <a:lnTo>
                    <a:pt x="226" y="12"/>
                  </a:lnTo>
                  <a:lnTo>
                    <a:pt x="214" y="0"/>
                  </a:lnTo>
                  <a:lnTo>
                    <a:pt x="0" y="426"/>
                  </a:lnTo>
                  <a:lnTo>
                    <a:pt x="6" y="43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33" name="Freeform 295"/>
            <p:cNvSpPr>
              <a:spLocks noChangeArrowheads="1"/>
            </p:cNvSpPr>
            <p:nvPr/>
          </p:nvSpPr>
          <p:spPr bwMode="auto">
            <a:xfrm>
              <a:off x="2705" y="534"/>
              <a:ext cx="13" cy="8"/>
            </a:xfrm>
            <a:custGeom>
              <a:avLst/>
              <a:gdLst/>
              <a:ahLst/>
              <a:cxnLst>
                <a:cxn ang="0">
                  <a:pos x="1" y="0"/>
                </a:cxn>
                <a:cxn ang="0">
                  <a:pos x="0" y="8"/>
                </a:cxn>
                <a:cxn ang="0">
                  <a:pos x="3" y="14"/>
                </a:cxn>
                <a:cxn ang="0">
                  <a:pos x="8" y="16"/>
                </a:cxn>
                <a:cxn ang="0">
                  <a:pos x="13" y="11"/>
                </a:cxn>
                <a:cxn ang="0">
                  <a:pos x="1" y="0"/>
                </a:cxn>
              </a:cxnLst>
              <a:rect l="0" t="0" r="r" b="b"/>
              <a:pathLst>
                <a:path w="13" h="16">
                  <a:moveTo>
                    <a:pt x="1" y="0"/>
                  </a:moveTo>
                  <a:lnTo>
                    <a:pt x="0" y="8"/>
                  </a:lnTo>
                  <a:lnTo>
                    <a:pt x="3" y="14"/>
                  </a:lnTo>
                  <a:lnTo>
                    <a:pt x="8" y="16"/>
                  </a:lnTo>
                  <a:lnTo>
                    <a:pt x="13" y="11"/>
                  </a:lnTo>
                  <a:lnTo>
                    <a:pt x="1"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34" name="Freeform 296"/>
            <p:cNvSpPr>
              <a:spLocks noChangeArrowheads="1"/>
            </p:cNvSpPr>
            <p:nvPr/>
          </p:nvSpPr>
          <p:spPr bwMode="auto">
            <a:xfrm>
              <a:off x="2655" y="103"/>
              <a:ext cx="8" cy="3"/>
            </a:xfrm>
            <a:custGeom>
              <a:avLst/>
              <a:gdLst/>
              <a:ahLst/>
              <a:cxnLst>
                <a:cxn ang="0">
                  <a:pos x="8" y="5"/>
                </a:cxn>
                <a:cxn ang="0">
                  <a:pos x="7" y="1"/>
                </a:cxn>
                <a:cxn ang="0">
                  <a:pos x="4" y="0"/>
                </a:cxn>
                <a:cxn ang="0">
                  <a:pos x="1" y="1"/>
                </a:cxn>
                <a:cxn ang="0">
                  <a:pos x="0" y="5"/>
                </a:cxn>
                <a:cxn ang="0">
                  <a:pos x="8" y="5"/>
                </a:cxn>
              </a:cxnLst>
              <a:rect l="0" t="0" r="r" b="b"/>
              <a:pathLst>
                <a:path w="8" h="5">
                  <a:moveTo>
                    <a:pt x="8" y="5"/>
                  </a:moveTo>
                  <a:lnTo>
                    <a:pt x="7" y="1"/>
                  </a:lnTo>
                  <a:lnTo>
                    <a:pt x="4" y="0"/>
                  </a:lnTo>
                  <a:lnTo>
                    <a:pt x="1" y="1"/>
                  </a:lnTo>
                  <a:lnTo>
                    <a:pt x="0" y="5"/>
                  </a:lnTo>
                  <a:lnTo>
                    <a:pt x="8" y="5"/>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35" name="Freeform 297"/>
            <p:cNvSpPr>
              <a:spLocks noChangeArrowheads="1"/>
            </p:cNvSpPr>
            <p:nvPr/>
          </p:nvSpPr>
          <p:spPr bwMode="auto">
            <a:xfrm>
              <a:off x="2655" y="106"/>
              <a:ext cx="8" cy="458"/>
            </a:xfrm>
            <a:custGeom>
              <a:avLst/>
              <a:gdLst/>
              <a:ahLst/>
              <a:cxnLst>
                <a:cxn ang="0">
                  <a:pos x="4" y="918"/>
                </a:cxn>
                <a:cxn ang="0">
                  <a:pos x="8" y="918"/>
                </a:cxn>
                <a:cxn ang="0">
                  <a:pos x="8" y="0"/>
                </a:cxn>
                <a:cxn ang="0">
                  <a:pos x="0" y="0"/>
                </a:cxn>
                <a:cxn ang="0">
                  <a:pos x="0" y="918"/>
                </a:cxn>
                <a:cxn ang="0">
                  <a:pos x="4" y="918"/>
                </a:cxn>
              </a:cxnLst>
              <a:rect l="0" t="0" r="r" b="b"/>
              <a:pathLst>
                <a:path w="8" h="918">
                  <a:moveTo>
                    <a:pt x="4" y="918"/>
                  </a:moveTo>
                  <a:lnTo>
                    <a:pt x="8" y="918"/>
                  </a:lnTo>
                  <a:lnTo>
                    <a:pt x="8" y="0"/>
                  </a:lnTo>
                  <a:lnTo>
                    <a:pt x="0" y="0"/>
                  </a:lnTo>
                  <a:lnTo>
                    <a:pt x="0" y="918"/>
                  </a:lnTo>
                  <a:lnTo>
                    <a:pt x="4" y="918"/>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36" name="Freeform 298"/>
            <p:cNvSpPr>
              <a:spLocks noChangeArrowheads="1"/>
            </p:cNvSpPr>
            <p:nvPr/>
          </p:nvSpPr>
          <p:spPr bwMode="auto">
            <a:xfrm>
              <a:off x="2655" y="564"/>
              <a:ext cx="8" cy="3"/>
            </a:xfrm>
            <a:custGeom>
              <a:avLst/>
              <a:gdLst/>
              <a:ahLst/>
              <a:cxnLst>
                <a:cxn ang="0">
                  <a:pos x="0" y="0"/>
                </a:cxn>
                <a:cxn ang="0">
                  <a:pos x="1" y="4"/>
                </a:cxn>
                <a:cxn ang="0">
                  <a:pos x="4" y="6"/>
                </a:cxn>
                <a:cxn ang="0">
                  <a:pos x="7" y="4"/>
                </a:cxn>
                <a:cxn ang="0">
                  <a:pos x="8" y="0"/>
                </a:cxn>
                <a:cxn ang="0">
                  <a:pos x="0" y="0"/>
                </a:cxn>
              </a:cxnLst>
              <a:rect l="0" t="0" r="r" b="b"/>
              <a:pathLst>
                <a:path w="8" h="6">
                  <a:moveTo>
                    <a:pt x="0" y="0"/>
                  </a:moveTo>
                  <a:lnTo>
                    <a:pt x="1" y="4"/>
                  </a:lnTo>
                  <a:lnTo>
                    <a:pt x="4" y="6"/>
                  </a:lnTo>
                  <a:lnTo>
                    <a:pt x="7" y="4"/>
                  </a:lnTo>
                  <a:lnTo>
                    <a:pt x="8" y="0"/>
                  </a:lnTo>
                  <a:lnTo>
                    <a:pt x="0"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grpSp>
          <p:nvGrpSpPr>
            <p:cNvPr id="5" name="Group 299"/>
            <p:cNvGrpSpPr/>
            <p:nvPr/>
          </p:nvGrpSpPr>
          <p:grpSpPr bwMode="auto">
            <a:xfrm>
              <a:off x="2920" y="0"/>
              <a:ext cx="1586" cy="724"/>
              <a:chOff x="0" y="0"/>
              <a:chExt cx="1586" cy="724"/>
            </a:xfrm>
          </p:grpSpPr>
          <p:sp>
            <p:nvSpPr>
              <p:cNvPr id="338" name="Freeform 300"/>
              <p:cNvSpPr>
                <a:spLocks noChangeArrowheads="1"/>
              </p:cNvSpPr>
              <p:nvPr/>
            </p:nvSpPr>
            <p:spPr bwMode="auto">
              <a:xfrm>
                <a:off x="273" y="318"/>
                <a:ext cx="8" cy="12"/>
              </a:xfrm>
              <a:custGeom>
                <a:avLst/>
                <a:gdLst/>
                <a:ahLst/>
                <a:cxnLst>
                  <a:cxn ang="0">
                    <a:pos x="0" y="23"/>
                  </a:cxn>
                  <a:cxn ang="0">
                    <a:pos x="6" y="19"/>
                  </a:cxn>
                  <a:cxn ang="0">
                    <a:pos x="8" y="11"/>
                  </a:cxn>
                  <a:cxn ang="0">
                    <a:pos x="6" y="3"/>
                  </a:cxn>
                  <a:cxn ang="0">
                    <a:pos x="0" y="0"/>
                  </a:cxn>
                  <a:cxn ang="0">
                    <a:pos x="0" y="23"/>
                  </a:cxn>
                </a:cxnLst>
                <a:rect l="0" t="0" r="r" b="b"/>
                <a:pathLst>
                  <a:path w="8" h="23">
                    <a:moveTo>
                      <a:pt x="0" y="23"/>
                    </a:moveTo>
                    <a:lnTo>
                      <a:pt x="6" y="19"/>
                    </a:lnTo>
                    <a:lnTo>
                      <a:pt x="8" y="11"/>
                    </a:lnTo>
                    <a:lnTo>
                      <a:pt x="6" y="3"/>
                    </a:lnTo>
                    <a:lnTo>
                      <a:pt x="0" y="0"/>
                    </a:lnTo>
                    <a:lnTo>
                      <a:pt x="0" y="2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39" name="Freeform 301"/>
              <p:cNvSpPr>
                <a:spLocks noChangeArrowheads="1"/>
              </p:cNvSpPr>
              <p:nvPr/>
            </p:nvSpPr>
            <p:spPr bwMode="auto">
              <a:xfrm>
                <a:off x="0" y="318"/>
                <a:ext cx="273" cy="12"/>
              </a:xfrm>
              <a:custGeom>
                <a:avLst/>
                <a:gdLst/>
                <a:ahLst/>
                <a:cxnLst>
                  <a:cxn ang="0">
                    <a:pos x="0" y="19"/>
                  </a:cxn>
                  <a:cxn ang="0">
                    <a:pos x="6" y="23"/>
                  </a:cxn>
                  <a:cxn ang="0">
                    <a:pos x="273" y="23"/>
                  </a:cxn>
                  <a:cxn ang="0">
                    <a:pos x="273" y="0"/>
                  </a:cxn>
                  <a:cxn ang="0">
                    <a:pos x="6" y="0"/>
                  </a:cxn>
                  <a:cxn ang="0">
                    <a:pos x="12" y="4"/>
                  </a:cxn>
                  <a:cxn ang="0">
                    <a:pos x="0" y="19"/>
                  </a:cxn>
                  <a:cxn ang="0">
                    <a:pos x="3" y="23"/>
                  </a:cxn>
                  <a:cxn ang="0">
                    <a:pos x="6" y="23"/>
                  </a:cxn>
                  <a:cxn ang="0">
                    <a:pos x="0" y="19"/>
                  </a:cxn>
                </a:cxnLst>
                <a:rect l="0" t="0" r="r" b="b"/>
                <a:pathLst>
                  <a:path w="273" h="23">
                    <a:moveTo>
                      <a:pt x="0" y="19"/>
                    </a:moveTo>
                    <a:lnTo>
                      <a:pt x="6" y="23"/>
                    </a:lnTo>
                    <a:lnTo>
                      <a:pt x="273" y="23"/>
                    </a:lnTo>
                    <a:lnTo>
                      <a:pt x="273" y="0"/>
                    </a:lnTo>
                    <a:lnTo>
                      <a:pt x="6" y="0"/>
                    </a:lnTo>
                    <a:lnTo>
                      <a:pt x="12" y="4"/>
                    </a:lnTo>
                    <a:lnTo>
                      <a:pt x="0" y="19"/>
                    </a:lnTo>
                    <a:lnTo>
                      <a:pt x="3" y="23"/>
                    </a:lnTo>
                    <a:lnTo>
                      <a:pt x="6" y="23"/>
                    </a:lnTo>
                    <a:lnTo>
                      <a:pt x="0" y="1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40" name="Freeform 302"/>
              <p:cNvSpPr>
                <a:spLocks noChangeArrowheads="1"/>
              </p:cNvSpPr>
              <p:nvPr/>
            </p:nvSpPr>
            <p:spPr bwMode="auto">
              <a:xfrm>
                <a:off x="0" y="319"/>
                <a:ext cx="13" cy="8"/>
              </a:xfrm>
              <a:custGeom>
                <a:avLst/>
                <a:gdLst/>
                <a:ahLst/>
                <a:cxnLst>
                  <a:cxn ang="0">
                    <a:pos x="12" y="16"/>
                  </a:cxn>
                  <a:cxn ang="0">
                    <a:pos x="13" y="7"/>
                  </a:cxn>
                  <a:cxn ang="0">
                    <a:pos x="10" y="2"/>
                  </a:cxn>
                  <a:cxn ang="0">
                    <a:pos x="5" y="0"/>
                  </a:cxn>
                  <a:cxn ang="0">
                    <a:pos x="0" y="4"/>
                  </a:cxn>
                  <a:cxn ang="0">
                    <a:pos x="12" y="16"/>
                  </a:cxn>
                </a:cxnLst>
                <a:rect l="0" t="0" r="r" b="b"/>
                <a:pathLst>
                  <a:path w="13" h="16">
                    <a:moveTo>
                      <a:pt x="12" y="16"/>
                    </a:moveTo>
                    <a:lnTo>
                      <a:pt x="13" y="7"/>
                    </a:lnTo>
                    <a:lnTo>
                      <a:pt x="10" y="2"/>
                    </a:lnTo>
                    <a:lnTo>
                      <a:pt x="5" y="0"/>
                    </a:lnTo>
                    <a:lnTo>
                      <a:pt x="0" y="4"/>
                    </a:lnTo>
                    <a:lnTo>
                      <a:pt x="12" y="1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41" name="Freeform 303"/>
              <p:cNvSpPr>
                <a:spLocks noChangeArrowheads="1"/>
              </p:cNvSpPr>
              <p:nvPr/>
            </p:nvSpPr>
            <p:spPr bwMode="auto">
              <a:xfrm>
                <a:off x="248" y="0"/>
                <a:ext cx="1323" cy="610"/>
              </a:xfrm>
              <a:custGeom>
                <a:avLst/>
                <a:gdLst/>
                <a:ahLst/>
                <a:cxnLst>
                  <a:cxn ang="0">
                    <a:pos x="21" y="414"/>
                  </a:cxn>
                  <a:cxn ang="0">
                    <a:pos x="1" y="310"/>
                  </a:cxn>
                  <a:cxn ang="0">
                    <a:pos x="72" y="121"/>
                  </a:cxn>
                  <a:cxn ang="0">
                    <a:pos x="217" y="131"/>
                  </a:cxn>
                  <a:cxn ang="0">
                    <a:pos x="331" y="293"/>
                  </a:cxn>
                  <a:cxn ang="0">
                    <a:pos x="395" y="440"/>
                  </a:cxn>
                  <a:cxn ang="0">
                    <a:pos x="415" y="463"/>
                  </a:cxn>
                  <a:cxn ang="0">
                    <a:pos x="462" y="447"/>
                  </a:cxn>
                  <a:cxn ang="0">
                    <a:pos x="502" y="435"/>
                  </a:cxn>
                  <a:cxn ang="0">
                    <a:pos x="530" y="440"/>
                  </a:cxn>
                  <a:cxn ang="0">
                    <a:pos x="559" y="472"/>
                  </a:cxn>
                  <a:cxn ang="0">
                    <a:pos x="642" y="501"/>
                  </a:cxn>
                  <a:cxn ang="0">
                    <a:pos x="699" y="466"/>
                  </a:cxn>
                  <a:cxn ang="0">
                    <a:pos x="722" y="446"/>
                  </a:cxn>
                  <a:cxn ang="0">
                    <a:pos x="763" y="285"/>
                  </a:cxn>
                  <a:cxn ang="0">
                    <a:pos x="810" y="316"/>
                  </a:cxn>
                  <a:cxn ang="0">
                    <a:pos x="805" y="252"/>
                  </a:cxn>
                  <a:cxn ang="0">
                    <a:pos x="733" y="194"/>
                  </a:cxn>
                  <a:cxn ang="0">
                    <a:pos x="769" y="124"/>
                  </a:cxn>
                  <a:cxn ang="0">
                    <a:pos x="890" y="38"/>
                  </a:cxn>
                  <a:cxn ang="0">
                    <a:pos x="1040" y="1"/>
                  </a:cxn>
                  <a:cxn ang="0">
                    <a:pos x="1074" y="83"/>
                  </a:cxn>
                  <a:cxn ang="0">
                    <a:pos x="1020" y="179"/>
                  </a:cxn>
                  <a:cxn ang="0">
                    <a:pos x="934" y="220"/>
                  </a:cxn>
                  <a:cxn ang="0">
                    <a:pos x="969" y="365"/>
                  </a:cxn>
                  <a:cxn ang="0">
                    <a:pos x="1031" y="392"/>
                  </a:cxn>
                  <a:cxn ang="0">
                    <a:pos x="1110" y="370"/>
                  </a:cxn>
                  <a:cxn ang="0">
                    <a:pos x="1204" y="387"/>
                  </a:cxn>
                  <a:cxn ang="0">
                    <a:pos x="1236" y="505"/>
                  </a:cxn>
                  <a:cxn ang="0">
                    <a:pos x="1281" y="546"/>
                  </a:cxn>
                  <a:cxn ang="0">
                    <a:pos x="1309" y="644"/>
                  </a:cxn>
                  <a:cxn ang="0">
                    <a:pos x="1228" y="796"/>
                  </a:cxn>
                  <a:cxn ang="0">
                    <a:pos x="1214" y="837"/>
                  </a:cxn>
                  <a:cxn ang="0">
                    <a:pos x="1136" y="859"/>
                  </a:cxn>
                  <a:cxn ang="0">
                    <a:pos x="1033" y="845"/>
                  </a:cxn>
                  <a:cxn ang="0">
                    <a:pos x="981" y="846"/>
                  </a:cxn>
                  <a:cxn ang="0">
                    <a:pos x="967" y="862"/>
                  </a:cxn>
                  <a:cxn ang="0">
                    <a:pos x="1008" y="962"/>
                  </a:cxn>
                  <a:cxn ang="0">
                    <a:pos x="1095" y="1024"/>
                  </a:cxn>
                  <a:cxn ang="0">
                    <a:pos x="1133" y="1182"/>
                  </a:cxn>
                  <a:cxn ang="0">
                    <a:pos x="666" y="938"/>
                  </a:cxn>
                  <a:cxn ang="0">
                    <a:pos x="573" y="916"/>
                  </a:cxn>
                  <a:cxn ang="0">
                    <a:pos x="611" y="858"/>
                  </a:cxn>
                  <a:cxn ang="0">
                    <a:pos x="540" y="830"/>
                  </a:cxn>
                  <a:cxn ang="0">
                    <a:pos x="393" y="770"/>
                  </a:cxn>
                  <a:cxn ang="0">
                    <a:pos x="256" y="693"/>
                  </a:cxn>
                  <a:cxn ang="0">
                    <a:pos x="208" y="754"/>
                  </a:cxn>
                  <a:cxn ang="0">
                    <a:pos x="135" y="820"/>
                  </a:cxn>
                  <a:cxn ang="0">
                    <a:pos x="100" y="731"/>
                  </a:cxn>
                  <a:cxn ang="0">
                    <a:pos x="153" y="725"/>
                  </a:cxn>
                  <a:cxn ang="0">
                    <a:pos x="183" y="699"/>
                  </a:cxn>
                  <a:cxn ang="0">
                    <a:pos x="194" y="655"/>
                  </a:cxn>
                  <a:cxn ang="0">
                    <a:pos x="149" y="649"/>
                  </a:cxn>
                  <a:cxn ang="0">
                    <a:pos x="45" y="641"/>
                  </a:cxn>
                  <a:cxn ang="0">
                    <a:pos x="104" y="596"/>
                  </a:cxn>
                  <a:cxn ang="0">
                    <a:pos x="59" y="530"/>
                  </a:cxn>
                </a:cxnLst>
                <a:rect l="0" t="0" r="r" b="b"/>
                <a:pathLst>
                  <a:path w="1323" h="1220">
                    <a:moveTo>
                      <a:pt x="43" y="491"/>
                    </a:moveTo>
                    <a:lnTo>
                      <a:pt x="38" y="476"/>
                    </a:lnTo>
                    <a:lnTo>
                      <a:pt x="34" y="460"/>
                    </a:lnTo>
                    <a:lnTo>
                      <a:pt x="29" y="444"/>
                    </a:lnTo>
                    <a:lnTo>
                      <a:pt x="25" y="428"/>
                    </a:lnTo>
                    <a:lnTo>
                      <a:pt x="21" y="414"/>
                    </a:lnTo>
                    <a:lnTo>
                      <a:pt x="18" y="399"/>
                    </a:lnTo>
                    <a:lnTo>
                      <a:pt x="15" y="384"/>
                    </a:lnTo>
                    <a:lnTo>
                      <a:pt x="11" y="371"/>
                    </a:lnTo>
                    <a:lnTo>
                      <a:pt x="8" y="357"/>
                    </a:lnTo>
                    <a:lnTo>
                      <a:pt x="4" y="336"/>
                    </a:lnTo>
                    <a:lnTo>
                      <a:pt x="1" y="310"/>
                    </a:lnTo>
                    <a:lnTo>
                      <a:pt x="0" y="280"/>
                    </a:lnTo>
                    <a:lnTo>
                      <a:pt x="2" y="246"/>
                    </a:lnTo>
                    <a:lnTo>
                      <a:pt x="10" y="213"/>
                    </a:lnTo>
                    <a:lnTo>
                      <a:pt x="24" y="179"/>
                    </a:lnTo>
                    <a:lnTo>
                      <a:pt x="46" y="147"/>
                    </a:lnTo>
                    <a:lnTo>
                      <a:pt x="72" y="121"/>
                    </a:lnTo>
                    <a:lnTo>
                      <a:pt x="98" y="105"/>
                    </a:lnTo>
                    <a:lnTo>
                      <a:pt x="123" y="96"/>
                    </a:lnTo>
                    <a:lnTo>
                      <a:pt x="148" y="96"/>
                    </a:lnTo>
                    <a:lnTo>
                      <a:pt x="172" y="102"/>
                    </a:lnTo>
                    <a:lnTo>
                      <a:pt x="195" y="114"/>
                    </a:lnTo>
                    <a:lnTo>
                      <a:pt x="217" y="131"/>
                    </a:lnTo>
                    <a:lnTo>
                      <a:pt x="239" y="153"/>
                    </a:lnTo>
                    <a:lnTo>
                      <a:pt x="260" y="178"/>
                    </a:lnTo>
                    <a:lnTo>
                      <a:pt x="279" y="204"/>
                    </a:lnTo>
                    <a:lnTo>
                      <a:pt x="298" y="233"/>
                    </a:lnTo>
                    <a:lnTo>
                      <a:pt x="315" y="264"/>
                    </a:lnTo>
                    <a:lnTo>
                      <a:pt x="331" y="293"/>
                    </a:lnTo>
                    <a:lnTo>
                      <a:pt x="346" y="322"/>
                    </a:lnTo>
                    <a:lnTo>
                      <a:pt x="359" y="349"/>
                    </a:lnTo>
                    <a:lnTo>
                      <a:pt x="372" y="374"/>
                    </a:lnTo>
                    <a:lnTo>
                      <a:pt x="378" y="392"/>
                    </a:lnTo>
                    <a:lnTo>
                      <a:pt x="387" y="416"/>
                    </a:lnTo>
                    <a:lnTo>
                      <a:pt x="395" y="440"/>
                    </a:lnTo>
                    <a:lnTo>
                      <a:pt x="400" y="454"/>
                    </a:lnTo>
                    <a:lnTo>
                      <a:pt x="402" y="459"/>
                    </a:lnTo>
                    <a:lnTo>
                      <a:pt x="405" y="463"/>
                    </a:lnTo>
                    <a:lnTo>
                      <a:pt x="406" y="464"/>
                    </a:lnTo>
                    <a:lnTo>
                      <a:pt x="407" y="466"/>
                    </a:lnTo>
                    <a:lnTo>
                      <a:pt x="415" y="463"/>
                    </a:lnTo>
                    <a:lnTo>
                      <a:pt x="424" y="460"/>
                    </a:lnTo>
                    <a:lnTo>
                      <a:pt x="431" y="457"/>
                    </a:lnTo>
                    <a:lnTo>
                      <a:pt x="439" y="454"/>
                    </a:lnTo>
                    <a:lnTo>
                      <a:pt x="447" y="451"/>
                    </a:lnTo>
                    <a:lnTo>
                      <a:pt x="454" y="448"/>
                    </a:lnTo>
                    <a:lnTo>
                      <a:pt x="462" y="447"/>
                    </a:lnTo>
                    <a:lnTo>
                      <a:pt x="469" y="444"/>
                    </a:lnTo>
                    <a:lnTo>
                      <a:pt x="475" y="443"/>
                    </a:lnTo>
                    <a:lnTo>
                      <a:pt x="483" y="440"/>
                    </a:lnTo>
                    <a:lnTo>
                      <a:pt x="490" y="438"/>
                    </a:lnTo>
                    <a:lnTo>
                      <a:pt x="496" y="435"/>
                    </a:lnTo>
                    <a:lnTo>
                      <a:pt x="502" y="435"/>
                    </a:lnTo>
                    <a:lnTo>
                      <a:pt x="507" y="435"/>
                    </a:lnTo>
                    <a:lnTo>
                      <a:pt x="513" y="435"/>
                    </a:lnTo>
                    <a:lnTo>
                      <a:pt x="518" y="435"/>
                    </a:lnTo>
                    <a:lnTo>
                      <a:pt x="522" y="437"/>
                    </a:lnTo>
                    <a:lnTo>
                      <a:pt x="527" y="438"/>
                    </a:lnTo>
                    <a:lnTo>
                      <a:pt x="530" y="440"/>
                    </a:lnTo>
                    <a:lnTo>
                      <a:pt x="534" y="443"/>
                    </a:lnTo>
                    <a:lnTo>
                      <a:pt x="538" y="447"/>
                    </a:lnTo>
                    <a:lnTo>
                      <a:pt x="543" y="450"/>
                    </a:lnTo>
                    <a:lnTo>
                      <a:pt x="547" y="453"/>
                    </a:lnTo>
                    <a:lnTo>
                      <a:pt x="551" y="456"/>
                    </a:lnTo>
                    <a:lnTo>
                      <a:pt x="559" y="472"/>
                    </a:lnTo>
                    <a:lnTo>
                      <a:pt x="568" y="483"/>
                    </a:lnTo>
                    <a:lnTo>
                      <a:pt x="579" y="494"/>
                    </a:lnTo>
                    <a:lnTo>
                      <a:pt x="592" y="501"/>
                    </a:lnTo>
                    <a:lnTo>
                      <a:pt x="607" y="505"/>
                    </a:lnTo>
                    <a:lnTo>
                      <a:pt x="623" y="505"/>
                    </a:lnTo>
                    <a:lnTo>
                      <a:pt x="642" y="501"/>
                    </a:lnTo>
                    <a:lnTo>
                      <a:pt x="662" y="492"/>
                    </a:lnTo>
                    <a:lnTo>
                      <a:pt x="671" y="486"/>
                    </a:lnTo>
                    <a:lnTo>
                      <a:pt x="680" y="482"/>
                    </a:lnTo>
                    <a:lnTo>
                      <a:pt x="687" y="476"/>
                    </a:lnTo>
                    <a:lnTo>
                      <a:pt x="693" y="470"/>
                    </a:lnTo>
                    <a:lnTo>
                      <a:pt x="699" y="466"/>
                    </a:lnTo>
                    <a:lnTo>
                      <a:pt x="704" y="462"/>
                    </a:lnTo>
                    <a:lnTo>
                      <a:pt x="709" y="457"/>
                    </a:lnTo>
                    <a:lnTo>
                      <a:pt x="713" y="453"/>
                    </a:lnTo>
                    <a:lnTo>
                      <a:pt x="716" y="450"/>
                    </a:lnTo>
                    <a:lnTo>
                      <a:pt x="719" y="447"/>
                    </a:lnTo>
                    <a:lnTo>
                      <a:pt x="722" y="446"/>
                    </a:lnTo>
                    <a:lnTo>
                      <a:pt x="725" y="443"/>
                    </a:lnTo>
                    <a:lnTo>
                      <a:pt x="728" y="396"/>
                    </a:lnTo>
                    <a:lnTo>
                      <a:pt x="735" y="347"/>
                    </a:lnTo>
                    <a:lnTo>
                      <a:pt x="743" y="304"/>
                    </a:lnTo>
                    <a:lnTo>
                      <a:pt x="751" y="280"/>
                    </a:lnTo>
                    <a:lnTo>
                      <a:pt x="763" y="285"/>
                    </a:lnTo>
                    <a:lnTo>
                      <a:pt x="773" y="291"/>
                    </a:lnTo>
                    <a:lnTo>
                      <a:pt x="783" y="297"/>
                    </a:lnTo>
                    <a:lnTo>
                      <a:pt x="792" y="301"/>
                    </a:lnTo>
                    <a:lnTo>
                      <a:pt x="799" y="307"/>
                    </a:lnTo>
                    <a:lnTo>
                      <a:pt x="805" y="312"/>
                    </a:lnTo>
                    <a:lnTo>
                      <a:pt x="810" y="316"/>
                    </a:lnTo>
                    <a:lnTo>
                      <a:pt x="814" y="320"/>
                    </a:lnTo>
                    <a:lnTo>
                      <a:pt x="815" y="322"/>
                    </a:lnTo>
                    <a:lnTo>
                      <a:pt x="826" y="252"/>
                    </a:lnTo>
                    <a:lnTo>
                      <a:pt x="821" y="250"/>
                    </a:lnTo>
                    <a:lnTo>
                      <a:pt x="810" y="252"/>
                    </a:lnTo>
                    <a:lnTo>
                      <a:pt x="805" y="252"/>
                    </a:lnTo>
                    <a:lnTo>
                      <a:pt x="797" y="248"/>
                    </a:lnTo>
                    <a:lnTo>
                      <a:pt x="786" y="240"/>
                    </a:lnTo>
                    <a:lnTo>
                      <a:pt x="773" y="232"/>
                    </a:lnTo>
                    <a:lnTo>
                      <a:pt x="760" y="220"/>
                    </a:lnTo>
                    <a:lnTo>
                      <a:pt x="746" y="207"/>
                    </a:lnTo>
                    <a:lnTo>
                      <a:pt x="733" y="194"/>
                    </a:lnTo>
                    <a:lnTo>
                      <a:pt x="721" y="179"/>
                    </a:lnTo>
                    <a:lnTo>
                      <a:pt x="721" y="170"/>
                    </a:lnTo>
                    <a:lnTo>
                      <a:pt x="730" y="162"/>
                    </a:lnTo>
                    <a:lnTo>
                      <a:pt x="741" y="150"/>
                    </a:lnTo>
                    <a:lnTo>
                      <a:pt x="754" y="138"/>
                    </a:lnTo>
                    <a:lnTo>
                      <a:pt x="769" y="124"/>
                    </a:lnTo>
                    <a:lnTo>
                      <a:pt x="786" y="109"/>
                    </a:lnTo>
                    <a:lnTo>
                      <a:pt x="804" y="95"/>
                    </a:lnTo>
                    <a:lnTo>
                      <a:pt x="825" y="80"/>
                    </a:lnTo>
                    <a:lnTo>
                      <a:pt x="846" y="64"/>
                    </a:lnTo>
                    <a:lnTo>
                      <a:pt x="868" y="51"/>
                    </a:lnTo>
                    <a:lnTo>
                      <a:pt x="890" y="38"/>
                    </a:lnTo>
                    <a:lnTo>
                      <a:pt x="914" y="26"/>
                    </a:lnTo>
                    <a:lnTo>
                      <a:pt x="939" y="16"/>
                    </a:lnTo>
                    <a:lnTo>
                      <a:pt x="964" y="9"/>
                    </a:lnTo>
                    <a:lnTo>
                      <a:pt x="989" y="3"/>
                    </a:lnTo>
                    <a:lnTo>
                      <a:pt x="1015" y="0"/>
                    </a:lnTo>
                    <a:lnTo>
                      <a:pt x="1040" y="1"/>
                    </a:lnTo>
                    <a:lnTo>
                      <a:pt x="1049" y="6"/>
                    </a:lnTo>
                    <a:lnTo>
                      <a:pt x="1057" y="15"/>
                    </a:lnTo>
                    <a:lnTo>
                      <a:pt x="1063" y="28"/>
                    </a:lnTo>
                    <a:lnTo>
                      <a:pt x="1068" y="44"/>
                    </a:lnTo>
                    <a:lnTo>
                      <a:pt x="1071" y="63"/>
                    </a:lnTo>
                    <a:lnTo>
                      <a:pt x="1074" y="83"/>
                    </a:lnTo>
                    <a:lnTo>
                      <a:pt x="1077" y="103"/>
                    </a:lnTo>
                    <a:lnTo>
                      <a:pt x="1079" y="122"/>
                    </a:lnTo>
                    <a:lnTo>
                      <a:pt x="1081" y="131"/>
                    </a:lnTo>
                    <a:lnTo>
                      <a:pt x="1065" y="149"/>
                    </a:lnTo>
                    <a:lnTo>
                      <a:pt x="1044" y="165"/>
                    </a:lnTo>
                    <a:lnTo>
                      <a:pt x="1020" y="179"/>
                    </a:lnTo>
                    <a:lnTo>
                      <a:pt x="996" y="192"/>
                    </a:lnTo>
                    <a:lnTo>
                      <a:pt x="973" y="202"/>
                    </a:lnTo>
                    <a:lnTo>
                      <a:pt x="954" y="211"/>
                    </a:lnTo>
                    <a:lnTo>
                      <a:pt x="941" y="216"/>
                    </a:lnTo>
                    <a:lnTo>
                      <a:pt x="934" y="216"/>
                    </a:lnTo>
                    <a:lnTo>
                      <a:pt x="934" y="220"/>
                    </a:lnTo>
                    <a:lnTo>
                      <a:pt x="908" y="357"/>
                    </a:lnTo>
                    <a:lnTo>
                      <a:pt x="907" y="361"/>
                    </a:lnTo>
                    <a:lnTo>
                      <a:pt x="922" y="361"/>
                    </a:lnTo>
                    <a:lnTo>
                      <a:pt x="937" y="361"/>
                    </a:lnTo>
                    <a:lnTo>
                      <a:pt x="954" y="363"/>
                    </a:lnTo>
                    <a:lnTo>
                      <a:pt x="969" y="365"/>
                    </a:lnTo>
                    <a:lnTo>
                      <a:pt x="983" y="368"/>
                    </a:lnTo>
                    <a:lnTo>
                      <a:pt x="996" y="374"/>
                    </a:lnTo>
                    <a:lnTo>
                      <a:pt x="1007" y="381"/>
                    </a:lnTo>
                    <a:lnTo>
                      <a:pt x="1016" y="392"/>
                    </a:lnTo>
                    <a:lnTo>
                      <a:pt x="1024" y="392"/>
                    </a:lnTo>
                    <a:lnTo>
                      <a:pt x="1031" y="392"/>
                    </a:lnTo>
                    <a:lnTo>
                      <a:pt x="1038" y="392"/>
                    </a:lnTo>
                    <a:lnTo>
                      <a:pt x="1040" y="392"/>
                    </a:lnTo>
                    <a:lnTo>
                      <a:pt x="1040" y="363"/>
                    </a:lnTo>
                    <a:lnTo>
                      <a:pt x="1066" y="367"/>
                    </a:lnTo>
                    <a:lnTo>
                      <a:pt x="1089" y="368"/>
                    </a:lnTo>
                    <a:lnTo>
                      <a:pt x="1110" y="370"/>
                    </a:lnTo>
                    <a:lnTo>
                      <a:pt x="1130" y="371"/>
                    </a:lnTo>
                    <a:lnTo>
                      <a:pt x="1148" y="371"/>
                    </a:lnTo>
                    <a:lnTo>
                      <a:pt x="1164" y="373"/>
                    </a:lnTo>
                    <a:lnTo>
                      <a:pt x="1180" y="376"/>
                    </a:lnTo>
                    <a:lnTo>
                      <a:pt x="1193" y="380"/>
                    </a:lnTo>
                    <a:lnTo>
                      <a:pt x="1204" y="387"/>
                    </a:lnTo>
                    <a:lnTo>
                      <a:pt x="1214" y="396"/>
                    </a:lnTo>
                    <a:lnTo>
                      <a:pt x="1221" y="409"/>
                    </a:lnTo>
                    <a:lnTo>
                      <a:pt x="1227" y="425"/>
                    </a:lnTo>
                    <a:lnTo>
                      <a:pt x="1232" y="447"/>
                    </a:lnTo>
                    <a:lnTo>
                      <a:pt x="1235" y="473"/>
                    </a:lnTo>
                    <a:lnTo>
                      <a:pt x="1236" y="505"/>
                    </a:lnTo>
                    <a:lnTo>
                      <a:pt x="1235" y="543"/>
                    </a:lnTo>
                    <a:lnTo>
                      <a:pt x="1241" y="543"/>
                    </a:lnTo>
                    <a:lnTo>
                      <a:pt x="1248" y="543"/>
                    </a:lnTo>
                    <a:lnTo>
                      <a:pt x="1252" y="543"/>
                    </a:lnTo>
                    <a:lnTo>
                      <a:pt x="1254" y="543"/>
                    </a:lnTo>
                    <a:lnTo>
                      <a:pt x="1281" y="546"/>
                    </a:lnTo>
                    <a:lnTo>
                      <a:pt x="1301" y="552"/>
                    </a:lnTo>
                    <a:lnTo>
                      <a:pt x="1314" y="565"/>
                    </a:lnTo>
                    <a:lnTo>
                      <a:pt x="1321" y="584"/>
                    </a:lnTo>
                    <a:lnTo>
                      <a:pt x="1323" y="604"/>
                    </a:lnTo>
                    <a:lnTo>
                      <a:pt x="1319" y="626"/>
                    </a:lnTo>
                    <a:lnTo>
                      <a:pt x="1309" y="644"/>
                    </a:lnTo>
                    <a:lnTo>
                      <a:pt x="1295" y="657"/>
                    </a:lnTo>
                    <a:lnTo>
                      <a:pt x="1276" y="661"/>
                    </a:lnTo>
                    <a:lnTo>
                      <a:pt x="1257" y="661"/>
                    </a:lnTo>
                    <a:lnTo>
                      <a:pt x="1239" y="661"/>
                    </a:lnTo>
                    <a:lnTo>
                      <a:pt x="1228" y="661"/>
                    </a:lnTo>
                    <a:lnTo>
                      <a:pt x="1228" y="796"/>
                    </a:lnTo>
                    <a:lnTo>
                      <a:pt x="1234" y="801"/>
                    </a:lnTo>
                    <a:lnTo>
                      <a:pt x="1233" y="810"/>
                    </a:lnTo>
                    <a:lnTo>
                      <a:pt x="1231" y="817"/>
                    </a:lnTo>
                    <a:lnTo>
                      <a:pt x="1227" y="824"/>
                    </a:lnTo>
                    <a:lnTo>
                      <a:pt x="1221" y="830"/>
                    </a:lnTo>
                    <a:lnTo>
                      <a:pt x="1214" y="837"/>
                    </a:lnTo>
                    <a:lnTo>
                      <a:pt x="1205" y="842"/>
                    </a:lnTo>
                    <a:lnTo>
                      <a:pt x="1194" y="846"/>
                    </a:lnTo>
                    <a:lnTo>
                      <a:pt x="1182" y="850"/>
                    </a:lnTo>
                    <a:lnTo>
                      <a:pt x="1168" y="853"/>
                    </a:lnTo>
                    <a:lnTo>
                      <a:pt x="1153" y="856"/>
                    </a:lnTo>
                    <a:lnTo>
                      <a:pt x="1136" y="859"/>
                    </a:lnTo>
                    <a:lnTo>
                      <a:pt x="1118" y="861"/>
                    </a:lnTo>
                    <a:lnTo>
                      <a:pt x="1099" y="862"/>
                    </a:lnTo>
                    <a:lnTo>
                      <a:pt x="1079" y="862"/>
                    </a:lnTo>
                    <a:lnTo>
                      <a:pt x="1057" y="862"/>
                    </a:lnTo>
                    <a:lnTo>
                      <a:pt x="1033" y="862"/>
                    </a:lnTo>
                    <a:lnTo>
                      <a:pt x="1033" y="845"/>
                    </a:lnTo>
                    <a:lnTo>
                      <a:pt x="1025" y="846"/>
                    </a:lnTo>
                    <a:lnTo>
                      <a:pt x="1016" y="846"/>
                    </a:lnTo>
                    <a:lnTo>
                      <a:pt x="1007" y="846"/>
                    </a:lnTo>
                    <a:lnTo>
                      <a:pt x="998" y="846"/>
                    </a:lnTo>
                    <a:lnTo>
                      <a:pt x="989" y="846"/>
                    </a:lnTo>
                    <a:lnTo>
                      <a:pt x="981" y="846"/>
                    </a:lnTo>
                    <a:lnTo>
                      <a:pt x="975" y="846"/>
                    </a:lnTo>
                    <a:lnTo>
                      <a:pt x="970" y="846"/>
                    </a:lnTo>
                    <a:lnTo>
                      <a:pt x="970" y="849"/>
                    </a:lnTo>
                    <a:lnTo>
                      <a:pt x="969" y="853"/>
                    </a:lnTo>
                    <a:lnTo>
                      <a:pt x="968" y="858"/>
                    </a:lnTo>
                    <a:lnTo>
                      <a:pt x="967" y="862"/>
                    </a:lnTo>
                    <a:lnTo>
                      <a:pt x="965" y="865"/>
                    </a:lnTo>
                    <a:lnTo>
                      <a:pt x="968" y="961"/>
                    </a:lnTo>
                    <a:lnTo>
                      <a:pt x="973" y="961"/>
                    </a:lnTo>
                    <a:lnTo>
                      <a:pt x="983" y="960"/>
                    </a:lnTo>
                    <a:lnTo>
                      <a:pt x="995" y="960"/>
                    </a:lnTo>
                    <a:lnTo>
                      <a:pt x="1008" y="962"/>
                    </a:lnTo>
                    <a:lnTo>
                      <a:pt x="1023" y="967"/>
                    </a:lnTo>
                    <a:lnTo>
                      <a:pt x="1037" y="974"/>
                    </a:lnTo>
                    <a:lnTo>
                      <a:pt x="1052" y="983"/>
                    </a:lnTo>
                    <a:lnTo>
                      <a:pt x="1067" y="994"/>
                    </a:lnTo>
                    <a:lnTo>
                      <a:pt x="1082" y="1008"/>
                    </a:lnTo>
                    <a:lnTo>
                      <a:pt x="1095" y="1024"/>
                    </a:lnTo>
                    <a:lnTo>
                      <a:pt x="1106" y="1043"/>
                    </a:lnTo>
                    <a:lnTo>
                      <a:pt x="1116" y="1064"/>
                    </a:lnTo>
                    <a:lnTo>
                      <a:pt x="1124" y="1089"/>
                    </a:lnTo>
                    <a:lnTo>
                      <a:pt x="1130" y="1117"/>
                    </a:lnTo>
                    <a:lnTo>
                      <a:pt x="1133" y="1149"/>
                    </a:lnTo>
                    <a:lnTo>
                      <a:pt x="1133" y="1182"/>
                    </a:lnTo>
                    <a:lnTo>
                      <a:pt x="1129" y="1220"/>
                    </a:lnTo>
                    <a:lnTo>
                      <a:pt x="835" y="1076"/>
                    </a:lnTo>
                    <a:lnTo>
                      <a:pt x="725" y="938"/>
                    </a:lnTo>
                    <a:lnTo>
                      <a:pt x="720" y="936"/>
                    </a:lnTo>
                    <a:lnTo>
                      <a:pt x="693" y="938"/>
                    </a:lnTo>
                    <a:lnTo>
                      <a:pt x="666" y="938"/>
                    </a:lnTo>
                    <a:lnTo>
                      <a:pt x="640" y="936"/>
                    </a:lnTo>
                    <a:lnTo>
                      <a:pt x="617" y="935"/>
                    </a:lnTo>
                    <a:lnTo>
                      <a:pt x="597" y="933"/>
                    </a:lnTo>
                    <a:lnTo>
                      <a:pt x="581" y="929"/>
                    </a:lnTo>
                    <a:lnTo>
                      <a:pt x="573" y="923"/>
                    </a:lnTo>
                    <a:lnTo>
                      <a:pt x="573" y="916"/>
                    </a:lnTo>
                    <a:lnTo>
                      <a:pt x="578" y="907"/>
                    </a:lnTo>
                    <a:lnTo>
                      <a:pt x="585" y="897"/>
                    </a:lnTo>
                    <a:lnTo>
                      <a:pt x="594" y="885"/>
                    </a:lnTo>
                    <a:lnTo>
                      <a:pt x="601" y="875"/>
                    </a:lnTo>
                    <a:lnTo>
                      <a:pt x="607" y="866"/>
                    </a:lnTo>
                    <a:lnTo>
                      <a:pt x="611" y="858"/>
                    </a:lnTo>
                    <a:lnTo>
                      <a:pt x="611" y="852"/>
                    </a:lnTo>
                    <a:lnTo>
                      <a:pt x="608" y="847"/>
                    </a:lnTo>
                    <a:lnTo>
                      <a:pt x="595" y="846"/>
                    </a:lnTo>
                    <a:lnTo>
                      <a:pt x="578" y="842"/>
                    </a:lnTo>
                    <a:lnTo>
                      <a:pt x="560" y="836"/>
                    </a:lnTo>
                    <a:lnTo>
                      <a:pt x="540" y="830"/>
                    </a:lnTo>
                    <a:lnTo>
                      <a:pt x="518" y="823"/>
                    </a:lnTo>
                    <a:lnTo>
                      <a:pt x="494" y="814"/>
                    </a:lnTo>
                    <a:lnTo>
                      <a:pt x="469" y="804"/>
                    </a:lnTo>
                    <a:lnTo>
                      <a:pt x="444" y="794"/>
                    </a:lnTo>
                    <a:lnTo>
                      <a:pt x="418" y="782"/>
                    </a:lnTo>
                    <a:lnTo>
                      <a:pt x="393" y="770"/>
                    </a:lnTo>
                    <a:lnTo>
                      <a:pt x="368" y="757"/>
                    </a:lnTo>
                    <a:lnTo>
                      <a:pt x="342" y="745"/>
                    </a:lnTo>
                    <a:lnTo>
                      <a:pt x="318" y="732"/>
                    </a:lnTo>
                    <a:lnTo>
                      <a:pt x="296" y="719"/>
                    </a:lnTo>
                    <a:lnTo>
                      <a:pt x="275" y="706"/>
                    </a:lnTo>
                    <a:lnTo>
                      <a:pt x="256" y="693"/>
                    </a:lnTo>
                    <a:lnTo>
                      <a:pt x="250" y="699"/>
                    </a:lnTo>
                    <a:lnTo>
                      <a:pt x="246" y="703"/>
                    </a:lnTo>
                    <a:lnTo>
                      <a:pt x="238" y="712"/>
                    </a:lnTo>
                    <a:lnTo>
                      <a:pt x="229" y="724"/>
                    </a:lnTo>
                    <a:lnTo>
                      <a:pt x="219" y="738"/>
                    </a:lnTo>
                    <a:lnTo>
                      <a:pt x="208" y="754"/>
                    </a:lnTo>
                    <a:lnTo>
                      <a:pt x="196" y="770"/>
                    </a:lnTo>
                    <a:lnTo>
                      <a:pt x="185" y="786"/>
                    </a:lnTo>
                    <a:lnTo>
                      <a:pt x="175" y="802"/>
                    </a:lnTo>
                    <a:lnTo>
                      <a:pt x="164" y="814"/>
                    </a:lnTo>
                    <a:lnTo>
                      <a:pt x="150" y="820"/>
                    </a:lnTo>
                    <a:lnTo>
                      <a:pt x="135" y="820"/>
                    </a:lnTo>
                    <a:lnTo>
                      <a:pt x="119" y="815"/>
                    </a:lnTo>
                    <a:lnTo>
                      <a:pt x="106" y="805"/>
                    </a:lnTo>
                    <a:lnTo>
                      <a:pt x="96" y="791"/>
                    </a:lnTo>
                    <a:lnTo>
                      <a:pt x="91" y="772"/>
                    </a:lnTo>
                    <a:lnTo>
                      <a:pt x="93" y="750"/>
                    </a:lnTo>
                    <a:lnTo>
                      <a:pt x="100" y="731"/>
                    </a:lnTo>
                    <a:lnTo>
                      <a:pt x="108" y="718"/>
                    </a:lnTo>
                    <a:lnTo>
                      <a:pt x="118" y="711"/>
                    </a:lnTo>
                    <a:lnTo>
                      <a:pt x="130" y="709"/>
                    </a:lnTo>
                    <a:lnTo>
                      <a:pt x="139" y="712"/>
                    </a:lnTo>
                    <a:lnTo>
                      <a:pt x="147" y="718"/>
                    </a:lnTo>
                    <a:lnTo>
                      <a:pt x="153" y="725"/>
                    </a:lnTo>
                    <a:lnTo>
                      <a:pt x="155" y="734"/>
                    </a:lnTo>
                    <a:lnTo>
                      <a:pt x="158" y="729"/>
                    </a:lnTo>
                    <a:lnTo>
                      <a:pt x="163" y="724"/>
                    </a:lnTo>
                    <a:lnTo>
                      <a:pt x="169" y="716"/>
                    </a:lnTo>
                    <a:lnTo>
                      <a:pt x="176" y="708"/>
                    </a:lnTo>
                    <a:lnTo>
                      <a:pt x="183" y="699"/>
                    </a:lnTo>
                    <a:lnTo>
                      <a:pt x="190" y="689"/>
                    </a:lnTo>
                    <a:lnTo>
                      <a:pt x="198" y="677"/>
                    </a:lnTo>
                    <a:lnTo>
                      <a:pt x="205" y="664"/>
                    </a:lnTo>
                    <a:lnTo>
                      <a:pt x="204" y="663"/>
                    </a:lnTo>
                    <a:lnTo>
                      <a:pt x="200" y="660"/>
                    </a:lnTo>
                    <a:lnTo>
                      <a:pt x="194" y="655"/>
                    </a:lnTo>
                    <a:lnTo>
                      <a:pt x="187" y="649"/>
                    </a:lnTo>
                    <a:lnTo>
                      <a:pt x="181" y="648"/>
                    </a:lnTo>
                    <a:lnTo>
                      <a:pt x="174" y="648"/>
                    </a:lnTo>
                    <a:lnTo>
                      <a:pt x="166" y="649"/>
                    </a:lnTo>
                    <a:lnTo>
                      <a:pt x="157" y="649"/>
                    </a:lnTo>
                    <a:lnTo>
                      <a:pt x="149" y="649"/>
                    </a:lnTo>
                    <a:lnTo>
                      <a:pt x="140" y="649"/>
                    </a:lnTo>
                    <a:lnTo>
                      <a:pt x="131" y="649"/>
                    </a:lnTo>
                    <a:lnTo>
                      <a:pt x="121" y="649"/>
                    </a:lnTo>
                    <a:lnTo>
                      <a:pt x="112" y="649"/>
                    </a:lnTo>
                    <a:lnTo>
                      <a:pt x="72" y="646"/>
                    </a:lnTo>
                    <a:lnTo>
                      <a:pt x="45" y="641"/>
                    </a:lnTo>
                    <a:lnTo>
                      <a:pt x="29" y="632"/>
                    </a:lnTo>
                    <a:lnTo>
                      <a:pt x="25" y="622"/>
                    </a:lnTo>
                    <a:lnTo>
                      <a:pt x="31" y="613"/>
                    </a:lnTo>
                    <a:lnTo>
                      <a:pt x="47" y="604"/>
                    </a:lnTo>
                    <a:lnTo>
                      <a:pt x="71" y="598"/>
                    </a:lnTo>
                    <a:lnTo>
                      <a:pt x="104" y="596"/>
                    </a:lnTo>
                    <a:lnTo>
                      <a:pt x="101" y="593"/>
                    </a:lnTo>
                    <a:lnTo>
                      <a:pt x="92" y="584"/>
                    </a:lnTo>
                    <a:lnTo>
                      <a:pt x="83" y="574"/>
                    </a:lnTo>
                    <a:lnTo>
                      <a:pt x="74" y="559"/>
                    </a:lnTo>
                    <a:lnTo>
                      <a:pt x="66" y="545"/>
                    </a:lnTo>
                    <a:lnTo>
                      <a:pt x="59" y="530"/>
                    </a:lnTo>
                    <a:lnTo>
                      <a:pt x="52" y="515"/>
                    </a:lnTo>
                    <a:lnTo>
                      <a:pt x="47" y="502"/>
                    </a:lnTo>
                    <a:lnTo>
                      <a:pt x="43" y="491"/>
                    </a:lnTo>
                    <a:close/>
                  </a:path>
                </a:pathLst>
              </a:custGeom>
              <a:gradFill rotWithShape="0">
                <a:gsLst>
                  <a:gs pos="0">
                    <a:srgbClr val="5E0047"/>
                  </a:gs>
                  <a:gs pos="50000">
                    <a:srgbClr val="CC0099"/>
                  </a:gs>
                  <a:gs pos="100000">
                    <a:srgbClr val="5E0047"/>
                  </a:gs>
                </a:gsLst>
                <a:lin ang="5400000" scaled="1"/>
              </a:gra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42" name="Freeform 304"/>
              <p:cNvSpPr>
                <a:spLocks noChangeArrowheads="1"/>
              </p:cNvSpPr>
              <p:nvPr/>
            </p:nvSpPr>
            <p:spPr bwMode="auto">
              <a:xfrm>
                <a:off x="258" y="190"/>
                <a:ext cx="47" cy="64"/>
              </a:xfrm>
              <a:custGeom>
                <a:avLst/>
                <a:gdLst/>
                <a:ahLst/>
                <a:cxnLst>
                  <a:cxn ang="0">
                    <a:pos x="0" y="6"/>
                  </a:cxn>
                  <a:cxn ang="0">
                    <a:pos x="0" y="6"/>
                  </a:cxn>
                  <a:cxn ang="0">
                    <a:pos x="3" y="19"/>
                  </a:cxn>
                  <a:cxn ang="0">
                    <a:pos x="6" y="34"/>
                  </a:cxn>
                  <a:cxn ang="0">
                    <a:pos x="9" y="48"/>
                  </a:cxn>
                  <a:cxn ang="0">
                    <a:pos x="15" y="64"/>
                  </a:cxn>
                  <a:cxn ang="0">
                    <a:pos x="19" y="80"/>
                  </a:cxn>
                  <a:cxn ang="0">
                    <a:pos x="24" y="96"/>
                  </a:cxn>
                  <a:cxn ang="0">
                    <a:pos x="28" y="113"/>
                  </a:cxn>
                  <a:cxn ang="0">
                    <a:pos x="33" y="127"/>
                  </a:cxn>
                  <a:cxn ang="0">
                    <a:pos x="47" y="118"/>
                  </a:cxn>
                  <a:cxn ang="0">
                    <a:pos x="42" y="104"/>
                  </a:cxn>
                  <a:cxn ang="0">
                    <a:pos x="38" y="88"/>
                  </a:cxn>
                  <a:cxn ang="0">
                    <a:pos x="33" y="72"/>
                  </a:cxn>
                  <a:cxn ang="0">
                    <a:pos x="29" y="56"/>
                  </a:cxn>
                  <a:cxn ang="0">
                    <a:pos x="26" y="43"/>
                  </a:cxn>
                  <a:cxn ang="0">
                    <a:pos x="23" y="28"/>
                  </a:cxn>
                  <a:cxn ang="0">
                    <a:pos x="20" y="13"/>
                  </a:cxn>
                  <a:cxn ang="0">
                    <a:pos x="17" y="0"/>
                  </a:cxn>
                  <a:cxn ang="0">
                    <a:pos x="0" y="6"/>
                  </a:cxn>
                </a:cxnLst>
                <a:rect l="0" t="0" r="r" b="b"/>
                <a:pathLst>
                  <a:path w="47" h="127">
                    <a:moveTo>
                      <a:pt x="0" y="6"/>
                    </a:moveTo>
                    <a:lnTo>
                      <a:pt x="0" y="6"/>
                    </a:lnTo>
                    <a:lnTo>
                      <a:pt x="3" y="19"/>
                    </a:lnTo>
                    <a:lnTo>
                      <a:pt x="6" y="34"/>
                    </a:lnTo>
                    <a:lnTo>
                      <a:pt x="9" y="48"/>
                    </a:lnTo>
                    <a:lnTo>
                      <a:pt x="15" y="64"/>
                    </a:lnTo>
                    <a:lnTo>
                      <a:pt x="19" y="80"/>
                    </a:lnTo>
                    <a:lnTo>
                      <a:pt x="24" y="96"/>
                    </a:lnTo>
                    <a:lnTo>
                      <a:pt x="28" y="113"/>
                    </a:lnTo>
                    <a:lnTo>
                      <a:pt x="33" y="127"/>
                    </a:lnTo>
                    <a:lnTo>
                      <a:pt x="47" y="118"/>
                    </a:lnTo>
                    <a:lnTo>
                      <a:pt x="42" y="104"/>
                    </a:lnTo>
                    <a:lnTo>
                      <a:pt x="38" y="88"/>
                    </a:lnTo>
                    <a:lnTo>
                      <a:pt x="33" y="72"/>
                    </a:lnTo>
                    <a:lnTo>
                      <a:pt x="29" y="56"/>
                    </a:lnTo>
                    <a:lnTo>
                      <a:pt x="26" y="43"/>
                    </a:lnTo>
                    <a:lnTo>
                      <a:pt x="23" y="28"/>
                    </a:lnTo>
                    <a:lnTo>
                      <a:pt x="20" y="13"/>
                    </a:lnTo>
                    <a:lnTo>
                      <a:pt x="17" y="0"/>
                    </a:lnTo>
                    <a:lnTo>
                      <a:pt x="0" y="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43" name="Freeform 305"/>
              <p:cNvSpPr>
                <a:spLocks noChangeArrowheads="1"/>
              </p:cNvSpPr>
              <p:nvPr/>
            </p:nvSpPr>
            <p:spPr bwMode="auto">
              <a:xfrm>
                <a:off x="247" y="75"/>
                <a:ext cx="59" cy="118"/>
              </a:xfrm>
              <a:custGeom>
                <a:avLst/>
                <a:gdLst/>
                <a:ahLst/>
                <a:cxnLst>
                  <a:cxn ang="0">
                    <a:pos x="49" y="0"/>
                  </a:cxn>
                  <a:cxn ang="0">
                    <a:pos x="49" y="0"/>
                  </a:cxn>
                  <a:cxn ang="0">
                    <a:pos x="26" y="34"/>
                  </a:cxn>
                  <a:cxn ang="0">
                    <a:pos x="11" y="70"/>
                  </a:cxn>
                  <a:cxn ang="0">
                    <a:pos x="2" y="107"/>
                  </a:cxn>
                  <a:cxn ang="0">
                    <a:pos x="0" y="142"/>
                  </a:cxn>
                  <a:cxn ang="0">
                    <a:pos x="1" y="172"/>
                  </a:cxn>
                  <a:cxn ang="0">
                    <a:pos x="4" y="200"/>
                  </a:cxn>
                  <a:cxn ang="0">
                    <a:pos x="8" y="222"/>
                  </a:cxn>
                  <a:cxn ang="0">
                    <a:pos x="11" y="236"/>
                  </a:cxn>
                  <a:cxn ang="0">
                    <a:pos x="28" y="230"/>
                  </a:cxn>
                  <a:cxn ang="0">
                    <a:pos x="25" y="216"/>
                  </a:cxn>
                  <a:cxn ang="0">
                    <a:pos x="20" y="197"/>
                  </a:cxn>
                  <a:cxn ang="0">
                    <a:pos x="17" y="172"/>
                  </a:cxn>
                  <a:cxn ang="0">
                    <a:pos x="16" y="142"/>
                  </a:cxn>
                  <a:cxn ang="0">
                    <a:pos x="18" y="110"/>
                  </a:cxn>
                  <a:cxn ang="0">
                    <a:pos x="26" y="79"/>
                  </a:cxn>
                  <a:cxn ang="0">
                    <a:pos x="38" y="48"/>
                  </a:cxn>
                  <a:cxn ang="0">
                    <a:pos x="59" y="18"/>
                  </a:cxn>
                  <a:cxn ang="0">
                    <a:pos x="49" y="0"/>
                  </a:cxn>
                </a:cxnLst>
                <a:rect l="0" t="0" r="r" b="b"/>
                <a:pathLst>
                  <a:path w="59" h="236">
                    <a:moveTo>
                      <a:pt x="49" y="0"/>
                    </a:moveTo>
                    <a:lnTo>
                      <a:pt x="49" y="0"/>
                    </a:lnTo>
                    <a:lnTo>
                      <a:pt x="26" y="34"/>
                    </a:lnTo>
                    <a:lnTo>
                      <a:pt x="11" y="70"/>
                    </a:lnTo>
                    <a:lnTo>
                      <a:pt x="2" y="107"/>
                    </a:lnTo>
                    <a:lnTo>
                      <a:pt x="0" y="142"/>
                    </a:lnTo>
                    <a:lnTo>
                      <a:pt x="1" y="172"/>
                    </a:lnTo>
                    <a:lnTo>
                      <a:pt x="4" y="200"/>
                    </a:lnTo>
                    <a:lnTo>
                      <a:pt x="8" y="222"/>
                    </a:lnTo>
                    <a:lnTo>
                      <a:pt x="11" y="236"/>
                    </a:lnTo>
                    <a:lnTo>
                      <a:pt x="28" y="230"/>
                    </a:lnTo>
                    <a:lnTo>
                      <a:pt x="25" y="216"/>
                    </a:lnTo>
                    <a:lnTo>
                      <a:pt x="20" y="197"/>
                    </a:lnTo>
                    <a:lnTo>
                      <a:pt x="17" y="172"/>
                    </a:lnTo>
                    <a:lnTo>
                      <a:pt x="16" y="142"/>
                    </a:lnTo>
                    <a:lnTo>
                      <a:pt x="18" y="110"/>
                    </a:lnTo>
                    <a:lnTo>
                      <a:pt x="26" y="79"/>
                    </a:lnTo>
                    <a:lnTo>
                      <a:pt x="38" y="48"/>
                    </a:lnTo>
                    <a:lnTo>
                      <a:pt x="59" y="18"/>
                    </a:lnTo>
                    <a:lnTo>
                      <a:pt x="49"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44" name="Freeform 306"/>
              <p:cNvSpPr>
                <a:spLocks noChangeArrowheads="1"/>
              </p:cNvSpPr>
              <p:nvPr/>
            </p:nvSpPr>
            <p:spPr bwMode="auto">
              <a:xfrm>
                <a:off x="296" y="48"/>
                <a:ext cx="338" cy="150"/>
              </a:xfrm>
              <a:custGeom>
                <a:avLst/>
                <a:gdLst/>
                <a:ahLst/>
                <a:cxnLst>
                  <a:cxn ang="0">
                    <a:pos x="338" y="284"/>
                  </a:cxn>
                  <a:cxn ang="0">
                    <a:pos x="337" y="284"/>
                  </a:cxn>
                  <a:cxn ang="0">
                    <a:pos x="325" y="260"/>
                  </a:cxn>
                  <a:cxn ang="0">
                    <a:pos x="311" y="232"/>
                  </a:cxn>
                  <a:cxn ang="0">
                    <a:pos x="296" y="201"/>
                  </a:cxn>
                  <a:cxn ang="0">
                    <a:pos x="280" y="172"/>
                  </a:cxn>
                  <a:cxn ang="0">
                    <a:pos x="263" y="142"/>
                  </a:cxn>
                  <a:cxn ang="0">
                    <a:pos x="243" y="113"/>
                  </a:cxn>
                  <a:cxn ang="0">
                    <a:pos x="224" y="85"/>
                  </a:cxn>
                  <a:cxn ang="0">
                    <a:pos x="203" y="60"/>
                  </a:cxn>
                  <a:cxn ang="0">
                    <a:pos x="180" y="37"/>
                  </a:cxn>
                  <a:cxn ang="0">
                    <a:pos x="157" y="19"/>
                  </a:cxn>
                  <a:cxn ang="0">
                    <a:pos x="133" y="6"/>
                  </a:cxn>
                  <a:cxn ang="0">
                    <a:pos x="107" y="0"/>
                  </a:cxn>
                  <a:cxn ang="0">
                    <a:pos x="81" y="0"/>
                  </a:cxn>
                  <a:cxn ang="0">
                    <a:pos x="55" y="9"/>
                  </a:cxn>
                  <a:cxn ang="0">
                    <a:pos x="27" y="27"/>
                  </a:cxn>
                  <a:cxn ang="0">
                    <a:pos x="0" y="54"/>
                  </a:cxn>
                  <a:cxn ang="0">
                    <a:pos x="10" y="72"/>
                  </a:cxn>
                  <a:cxn ang="0">
                    <a:pos x="35" y="47"/>
                  </a:cxn>
                  <a:cxn ang="0">
                    <a:pos x="59" y="32"/>
                  </a:cxn>
                  <a:cxn ang="0">
                    <a:pos x="83" y="24"/>
                  </a:cxn>
                  <a:cxn ang="0">
                    <a:pos x="107" y="24"/>
                  </a:cxn>
                  <a:cxn ang="0">
                    <a:pos x="129" y="30"/>
                  </a:cxn>
                  <a:cxn ang="0">
                    <a:pos x="151" y="40"/>
                  </a:cxn>
                  <a:cxn ang="0">
                    <a:pos x="172" y="57"/>
                  </a:cxn>
                  <a:cxn ang="0">
                    <a:pos x="193" y="78"/>
                  </a:cxn>
                  <a:cxn ang="0">
                    <a:pos x="214" y="102"/>
                  </a:cxn>
                  <a:cxn ang="0">
                    <a:pos x="233" y="127"/>
                  </a:cxn>
                  <a:cxn ang="0">
                    <a:pos x="251" y="156"/>
                  </a:cxn>
                  <a:cxn ang="0">
                    <a:pos x="268" y="187"/>
                  </a:cxn>
                  <a:cxn ang="0">
                    <a:pos x="284" y="216"/>
                  </a:cxn>
                  <a:cxn ang="0">
                    <a:pos x="299" y="244"/>
                  </a:cxn>
                  <a:cxn ang="0">
                    <a:pos x="312" y="271"/>
                  </a:cxn>
                  <a:cxn ang="0">
                    <a:pos x="325" y="296"/>
                  </a:cxn>
                  <a:cxn ang="0">
                    <a:pos x="324" y="296"/>
                  </a:cxn>
                  <a:cxn ang="0">
                    <a:pos x="325" y="296"/>
                  </a:cxn>
                  <a:cxn ang="0">
                    <a:pos x="330" y="300"/>
                  </a:cxn>
                  <a:cxn ang="0">
                    <a:pos x="335" y="299"/>
                  </a:cxn>
                  <a:cxn ang="0">
                    <a:pos x="338" y="293"/>
                  </a:cxn>
                  <a:cxn ang="0">
                    <a:pos x="337" y="284"/>
                  </a:cxn>
                  <a:cxn ang="0">
                    <a:pos x="338" y="284"/>
                  </a:cxn>
                </a:cxnLst>
                <a:rect l="0" t="0" r="r" b="b"/>
                <a:pathLst>
                  <a:path w="338" h="300">
                    <a:moveTo>
                      <a:pt x="338" y="284"/>
                    </a:moveTo>
                    <a:lnTo>
                      <a:pt x="337" y="284"/>
                    </a:lnTo>
                    <a:lnTo>
                      <a:pt x="325" y="260"/>
                    </a:lnTo>
                    <a:lnTo>
                      <a:pt x="311" y="232"/>
                    </a:lnTo>
                    <a:lnTo>
                      <a:pt x="296" y="201"/>
                    </a:lnTo>
                    <a:lnTo>
                      <a:pt x="280" y="172"/>
                    </a:lnTo>
                    <a:lnTo>
                      <a:pt x="263" y="142"/>
                    </a:lnTo>
                    <a:lnTo>
                      <a:pt x="243" y="113"/>
                    </a:lnTo>
                    <a:lnTo>
                      <a:pt x="224" y="85"/>
                    </a:lnTo>
                    <a:lnTo>
                      <a:pt x="203" y="60"/>
                    </a:lnTo>
                    <a:lnTo>
                      <a:pt x="180" y="37"/>
                    </a:lnTo>
                    <a:lnTo>
                      <a:pt x="157" y="19"/>
                    </a:lnTo>
                    <a:lnTo>
                      <a:pt x="133" y="6"/>
                    </a:lnTo>
                    <a:lnTo>
                      <a:pt x="107" y="0"/>
                    </a:lnTo>
                    <a:lnTo>
                      <a:pt x="81" y="0"/>
                    </a:lnTo>
                    <a:lnTo>
                      <a:pt x="55" y="9"/>
                    </a:lnTo>
                    <a:lnTo>
                      <a:pt x="27" y="27"/>
                    </a:lnTo>
                    <a:lnTo>
                      <a:pt x="0" y="54"/>
                    </a:lnTo>
                    <a:lnTo>
                      <a:pt x="10" y="72"/>
                    </a:lnTo>
                    <a:lnTo>
                      <a:pt x="35" y="47"/>
                    </a:lnTo>
                    <a:lnTo>
                      <a:pt x="59" y="32"/>
                    </a:lnTo>
                    <a:lnTo>
                      <a:pt x="83" y="24"/>
                    </a:lnTo>
                    <a:lnTo>
                      <a:pt x="107" y="24"/>
                    </a:lnTo>
                    <a:lnTo>
                      <a:pt x="129" y="30"/>
                    </a:lnTo>
                    <a:lnTo>
                      <a:pt x="151" y="40"/>
                    </a:lnTo>
                    <a:lnTo>
                      <a:pt x="172" y="57"/>
                    </a:lnTo>
                    <a:lnTo>
                      <a:pt x="193" y="78"/>
                    </a:lnTo>
                    <a:lnTo>
                      <a:pt x="214" y="102"/>
                    </a:lnTo>
                    <a:lnTo>
                      <a:pt x="233" y="127"/>
                    </a:lnTo>
                    <a:lnTo>
                      <a:pt x="251" y="156"/>
                    </a:lnTo>
                    <a:lnTo>
                      <a:pt x="268" y="187"/>
                    </a:lnTo>
                    <a:lnTo>
                      <a:pt x="284" y="216"/>
                    </a:lnTo>
                    <a:lnTo>
                      <a:pt x="299" y="244"/>
                    </a:lnTo>
                    <a:lnTo>
                      <a:pt x="312" y="271"/>
                    </a:lnTo>
                    <a:lnTo>
                      <a:pt x="325" y="296"/>
                    </a:lnTo>
                    <a:lnTo>
                      <a:pt x="324" y="296"/>
                    </a:lnTo>
                    <a:lnTo>
                      <a:pt x="325" y="296"/>
                    </a:lnTo>
                    <a:lnTo>
                      <a:pt x="330" y="300"/>
                    </a:lnTo>
                    <a:lnTo>
                      <a:pt x="335" y="299"/>
                    </a:lnTo>
                    <a:lnTo>
                      <a:pt x="338" y="293"/>
                    </a:lnTo>
                    <a:lnTo>
                      <a:pt x="337" y="284"/>
                    </a:lnTo>
                    <a:lnTo>
                      <a:pt x="338" y="28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45" name="Freeform 307"/>
              <p:cNvSpPr>
                <a:spLocks noChangeArrowheads="1"/>
              </p:cNvSpPr>
              <p:nvPr/>
            </p:nvSpPr>
            <p:spPr bwMode="auto">
              <a:xfrm>
                <a:off x="620" y="190"/>
                <a:ext cx="43" cy="49"/>
              </a:xfrm>
              <a:custGeom>
                <a:avLst/>
                <a:gdLst/>
                <a:ahLst/>
                <a:cxnLst>
                  <a:cxn ang="0">
                    <a:pos x="42" y="80"/>
                  </a:cxn>
                  <a:cxn ang="0">
                    <a:pos x="42" y="80"/>
                  </a:cxn>
                  <a:cxn ang="0">
                    <a:pos x="37" y="67"/>
                  </a:cxn>
                  <a:cxn ang="0">
                    <a:pos x="29" y="44"/>
                  </a:cxn>
                  <a:cxn ang="0">
                    <a:pos x="20" y="19"/>
                  </a:cxn>
                  <a:cxn ang="0">
                    <a:pos x="14" y="0"/>
                  </a:cxn>
                  <a:cxn ang="0">
                    <a:pos x="0" y="12"/>
                  </a:cxn>
                  <a:cxn ang="0">
                    <a:pos x="6" y="28"/>
                  </a:cxn>
                  <a:cxn ang="0">
                    <a:pos x="15" y="53"/>
                  </a:cxn>
                  <a:cxn ang="0">
                    <a:pos x="23" y="76"/>
                  </a:cxn>
                  <a:cxn ang="0">
                    <a:pos x="28" y="92"/>
                  </a:cxn>
                  <a:cxn ang="0">
                    <a:pos x="33" y="98"/>
                  </a:cxn>
                  <a:cxn ang="0">
                    <a:pos x="39" y="96"/>
                  </a:cxn>
                  <a:cxn ang="0">
                    <a:pos x="43" y="89"/>
                  </a:cxn>
                  <a:cxn ang="0">
                    <a:pos x="42" y="80"/>
                  </a:cxn>
                </a:cxnLst>
                <a:rect l="0" t="0" r="r" b="b"/>
                <a:pathLst>
                  <a:path w="43" h="98">
                    <a:moveTo>
                      <a:pt x="42" y="80"/>
                    </a:moveTo>
                    <a:lnTo>
                      <a:pt x="42" y="80"/>
                    </a:lnTo>
                    <a:lnTo>
                      <a:pt x="37" y="67"/>
                    </a:lnTo>
                    <a:lnTo>
                      <a:pt x="29" y="44"/>
                    </a:lnTo>
                    <a:lnTo>
                      <a:pt x="20" y="19"/>
                    </a:lnTo>
                    <a:lnTo>
                      <a:pt x="14" y="0"/>
                    </a:lnTo>
                    <a:lnTo>
                      <a:pt x="0" y="12"/>
                    </a:lnTo>
                    <a:lnTo>
                      <a:pt x="6" y="28"/>
                    </a:lnTo>
                    <a:lnTo>
                      <a:pt x="15" y="53"/>
                    </a:lnTo>
                    <a:lnTo>
                      <a:pt x="23" y="76"/>
                    </a:lnTo>
                    <a:lnTo>
                      <a:pt x="28" y="92"/>
                    </a:lnTo>
                    <a:lnTo>
                      <a:pt x="33" y="98"/>
                    </a:lnTo>
                    <a:lnTo>
                      <a:pt x="39" y="96"/>
                    </a:lnTo>
                    <a:lnTo>
                      <a:pt x="43" y="89"/>
                    </a:lnTo>
                    <a:lnTo>
                      <a:pt x="42" y="8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46" name="Freeform 308"/>
              <p:cNvSpPr>
                <a:spLocks noChangeArrowheads="1"/>
              </p:cNvSpPr>
              <p:nvPr/>
            </p:nvSpPr>
            <p:spPr bwMode="auto">
              <a:xfrm>
                <a:off x="648" y="230"/>
                <a:ext cx="22" cy="15"/>
              </a:xfrm>
              <a:custGeom>
                <a:avLst/>
                <a:gdLst/>
                <a:ahLst/>
                <a:cxnLst>
                  <a:cxn ang="0">
                    <a:pos x="12" y="6"/>
                  </a:cxn>
                  <a:cxn ang="0">
                    <a:pos x="19" y="9"/>
                  </a:cxn>
                  <a:cxn ang="0">
                    <a:pos x="19" y="8"/>
                  </a:cxn>
                  <a:cxn ang="0">
                    <a:pos x="17" y="8"/>
                  </a:cxn>
                  <a:cxn ang="0">
                    <a:pos x="15" y="3"/>
                  </a:cxn>
                  <a:cxn ang="0">
                    <a:pos x="14" y="0"/>
                  </a:cxn>
                  <a:cxn ang="0">
                    <a:pos x="0" y="12"/>
                  </a:cxn>
                  <a:cxn ang="0">
                    <a:pos x="3" y="18"/>
                  </a:cxn>
                  <a:cxn ang="0">
                    <a:pos x="7" y="22"/>
                  </a:cxn>
                  <a:cxn ang="0">
                    <a:pos x="7" y="25"/>
                  </a:cxn>
                  <a:cxn ang="0">
                    <a:pos x="9" y="27"/>
                  </a:cxn>
                  <a:cxn ang="0">
                    <a:pos x="16" y="30"/>
                  </a:cxn>
                  <a:cxn ang="0">
                    <a:pos x="9" y="27"/>
                  </a:cxn>
                  <a:cxn ang="0">
                    <a:pos x="15" y="28"/>
                  </a:cxn>
                  <a:cxn ang="0">
                    <a:pos x="20" y="24"/>
                  </a:cxn>
                  <a:cxn ang="0">
                    <a:pos x="22" y="16"/>
                  </a:cxn>
                  <a:cxn ang="0">
                    <a:pos x="19" y="9"/>
                  </a:cxn>
                  <a:cxn ang="0">
                    <a:pos x="12" y="6"/>
                  </a:cxn>
                </a:cxnLst>
                <a:rect l="0" t="0" r="r" b="b"/>
                <a:pathLst>
                  <a:path w="22" h="30">
                    <a:moveTo>
                      <a:pt x="12" y="6"/>
                    </a:moveTo>
                    <a:lnTo>
                      <a:pt x="19" y="9"/>
                    </a:lnTo>
                    <a:lnTo>
                      <a:pt x="19" y="8"/>
                    </a:lnTo>
                    <a:lnTo>
                      <a:pt x="17" y="8"/>
                    </a:lnTo>
                    <a:lnTo>
                      <a:pt x="15" y="3"/>
                    </a:lnTo>
                    <a:lnTo>
                      <a:pt x="14" y="0"/>
                    </a:lnTo>
                    <a:lnTo>
                      <a:pt x="0" y="12"/>
                    </a:lnTo>
                    <a:lnTo>
                      <a:pt x="3" y="18"/>
                    </a:lnTo>
                    <a:lnTo>
                      <a:pt x="7" y="22"/>
                    </a:lnTo>
                    <a:lnTo>
                      <a:pt x="7" y="25"/>
                    </a:lnTo>
                    <a:lnTo>
                      <a:pt x="9" y="27"/>
                    </a:lnTo>
                    <a:lnTo>
                      <a:pt x="16" y="30"/>
                    </a:lnTo>
                    <a:lnTo>
                      <a:pt x="9" y="27"/>
                    </a:lnTo>
                    <a:lnTo>
                      <a:pt x="15" y="28"/>
                    </a:lnTo>
                    <a:lnTo>
                      <a:pt x="20" y="24"/>
                    </a:lnTo>
                    <a:lnTo>
                      <a:pt x="22" y="16"/>
                    </a:lnTo>
                    <a:lnTo>
                      <a:pt x="19" y="9"/>
                    </a:lnTo>
                    <a:lnTo>
                      <a:pt x="12" y="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47" name="Freeform 309"/>
              <p:cNvSpPr>
                <a:spLocks noChangeArrowheads="1"/>
              </p:cNvSpPr>
              <p:nvPr/>
            </p:nvSpPr>
            <p:spPr bwMode="auto">
              <a:xfrm>
                <a:off x="657" y="233"/>
                <a:ext cx="13" cy="12"/>
              </a:xfrm>
              <a:custGeom>
                <a:avLst/>
                <a:gdLst/>
                <a:ahLst/>
                <a:cxnLst>
                  <a:cxn ang="0">
                    <a:pos x="3" y="0"/>
                  </a:cxn>
                  <a:cxn ang="0">
                    <a:pos x="5" y="12"/>
                  </a:cxn>
                  <a:cxn ang="0">
                    <a:pos x="7" y="24"/>
                  </a:cxn>
                  <a:cxn ang="0">
                    <a:pos x="0" y="21"/>
                  </a:cxn>
                  <a:cxn ang="0">
                    <a:pos x="6" y="22"/>
                  </a:cxn>
                  <a:cxn ang="0">
                    <a:pos x="11" y="18"/>
                  </a:cxn>
                  <a:cxn ang="0">
                    <a:pos x="13" y="10"/>
                  </a:cxn>
                  <a:cxn ang="0">
                    <a:pos x="10" y="3"/>
                  </a:cxn>
                  <a:cxn ang="0">
                    <a:pos x="3" y="0"/>
                  </a:cxn>
                </a:cxnLst>
                <a:rect l="0" t="0" r="r" b="b"/>
                <a:pathLst>
                  <a:path w="13" h="24">
                    <a:moveTo>
                      <a:pt x="3" y="0"/>
                    </a:moveTo>
                    <a:lnTo>
                      <a:pt x="5" y="12"/>
                    </a:lnTo>
                    <a:lnTo>
                      <a:pt x="7" y="24"/>
                    </a:lnTo>
                    <a:lnTo>
                      <a:pt x="0" y="21"/>
                    </a:lnTo>
                    <a:lnTo>
                      <a:pt x="6" y="22"/>
                    </a:lnTo>
                    <a:lnTo>
                      <a:pt x="11" y="18"/>
                    </a:lnTo>
                    <a:lnTo>
                      <a:pt x="13" y="10"/>
                    </a:lnTo>
                    <a:lnTo>
                      <a:pt x="10" y="3"/>
                    </a:lnTo>
                    <a:lnTo>
                      <a:pt x="3"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48" name="Freeform 310"/>
              <p:cNvSpPr>
                <a:spLocks noChangeArrowheads="1"/>
              </p:cNvSpPr>
              <p:nvPr/>
            </p:nvSpPr>
            <p:spPr bwMode="auto">
              <a:xfrm>
                <a:off x="660" y="222"/>
                <a:ext cx="73" cy="23"/>
              </a:xfrm>
              <a:custGeom>
                <a:avLst/>
                <a:gdLst/>
                <a:ahLst/>
                <a:cxnLst>
                  <a:cxn ang="0">
                    <a:pos x="63" y="0"/>
                  </a:cxn>
                  <a:cxn ang="0">
                    <a:pos x="63" y="0"/>
                  </a:cxn>
                  <a:cxn ang="0">
                    <a:pos x="56" y="3"/>
                  </a:cxn>
                  <a:cxn ang="0">
                    <a:pos x="48" y="5"/>
                  </a:cxn>
                  <a:cxn ang="0">
                    <a:pos x="40" y="8"/>
                  </a:cxn>
                  <a:cxn ang="0">
                    <a:pos x="32" y="11"/>
                  </a:cxn>
                  <a:cxn ang="0">
                    <a:pos x="24" y="14"/>
                  </a:cxn>
                  <a:cxn ang="0">
                    <a:pos x="17" y="16"/>
                  </a:cxn>
                  <a:cxn ang="0">
                    <a:pos x="9" y="19"/>
                  </a:cxn>
                  <a:cxn ang="0">
                    <a:pos x="0" y="22"/>
                  </a:cxn>
                  <a:cxn ang="0">
                    <a:pos x="4" y="46"/>
                  </a:cxn>
                  <a:cxn ang="0">
                    <a:pos x="11" y="43"/>
                  </a:cxn>
                  <a:cxn ang="0">
                    <a:pos x="21" y="40"/>
                  </a:cxn>
                  <a:cxn ang="0">
                    <a:pos x="28" y="37"/>
                  </a:cxn>
                  <a:cxn ang="0">
                    <a:pos x="36" y="34"/>
                  </a:cxn>
                  <a:cxn ang="0">
                    <a:pos x="44" y="31"/>
                  </a:cxn>
                  <a:cxn ang="0">
                    <a:pos x="50" y="28"/>
                  </a:cxn>
                  <a:cxn ang="0">
                    <a:pos x="58" y="27"/>
                  </a:cxn>
                  <a:cxn ang="0">
                    <a:pos x="65" y="24"/>
                  </a:cxn>
                  <a:cxn ang="0">
                    <a:pos x="70" y="19"/>
                  </a:cxn>
                  <a:cxn ang="0">
                    <a:pos x="73" y="11"/>
                  </a:cxn>
                  <a:cxn ang="0">
                    <a:pos x="69" y="3"/>
                  </a:cxn>
                  <a:cxn ang="0">
                    <a:pos x="63" y="0"/>
                  </a:cxn>
                </a:cxnLst>
                <a:rect l="0" t="0" r="r" b="b"/>
                <a:pathLst>
                  <a:path w="73" h="46">
                    <a:moveTo>
                      <a:pt x="63" y="0"/>
                    </a:moveTo>
                    <a:lnTo>
                      <a:pt x="63" y="0"/>
                    </a:lnTo>
                    <a:lnTo>
                      <a:pt x="56" y="3"/>
                    </a:lnTo>
                    <a:lnTo>
                      <a:pt x="48" y="5"/>
                    </a:lnTo>
                    <a:lnTo>
                      <a:pt x="40" y="8"/>
                    </a:lnTo>
                    <a:lnTo>
                      <a:pt x="32" y="11"/>
                    </a:lnTo>
                    <a:lnTo>
                      <a:pt x="24" y="14"/>
                    </a:lnTo>
                    <a:lnTo>
                      <a:pt x="17" y="16"/>
                    </a:lnTo>
                    <a:lnTo>
                      <a:pt x="9" y="19"/>
                    </a:lnTo>
                    <a:lnTo>
                      <a:pt x="0" y="22"/>
                    </a:lnTo>
                    <a:lnTo>
                      <a:pt x="4" y="46"/>
                    </a:lnTo>
                    <a:lnTo>
                      <a:pt x="11" y="43"/>
                    </a:lnTo>
                    <a:lnTo>
                      <a:pt x="21" y="40"/>
                    </a:lnTo>
                    <a:lnTo>
                      <a:pt x="28" y="37"/>
                    </a:lnTo>
                    <a:lnTo>
                      <a:pt x="36" y="34"/>
                    </a:lnTo>
                    <a:lnTo>
                      <a:pt x="44" y="31"/>
                    </a:lnTo>
                    <a:lnTo>
                      <a:pt x="50" y="28"/>
                    </a:lnTo>
                    <a:lnTo>
                      <a:pt x="58" y="27"/>
                    </a:lnTo>
                    <a:lnTo>
                      <a:pt x="65" y="24"/>
                    </a:lnTo>
                    <a:lnTo>
                      <a:pt x="70" y="19"/>
                    </a:lnTo>
                    <a:lnTo>
                      <a:pt x="73" y="11"/>
                    </a:lnTo>
                    <a:lnTo>
                      <a:pt x="69" y="3"/>
                    </a:lnTo>
                    <a:lnTo>
                      <a:pt x="63"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49" name="Freeform 311"/>
              <p:cNvSpPr>
                <a:spLocks noChangeArrowheads="1"/>
              </p:cNvSpPr>
              <p:nvPr/>
            </p:nvSpPr>
            <p:spPr bwMode="auto">
              <a:xfrm>
                <a:off x="723" y="218"/>
                <a:ext cx="36" cy="16"/>
              </a:xfrm>
              <a:custGeom>
                <a:avLst/>
                <a:gdLst/>
                <a:ahLst/>
                <a:cxnLst>
                  <a:cxn ang="0">
                    <a:pos x="28" y="0"/>
                  </a:cxn>
                  <a:cxn ang="0">
                    <a:pos x="26" y="0"/>
                  </a:cxn>
                  <a:cxn ang="0">
                    <a:pos x="21" y="3"/>
                  </a:cxn>
                  <a:cxn ang="0">
                    <a:pos x="14" y="4"/>
                  </a:cxn>
                  <a:cxn ang="0">
                    <a:pos x="6" y="7"/>
                  </a:cxn>
                  <a:cxn ang="0">
                    <a:pos x="0" y="8"/>
                  </a:cxn>
                  <a:cxn ang="0">
                    <a:pos x="2" y="32"/>
                  </a:cxn>
                  <a:cxn ang="0">
                    <a:pos x="9" y="30"/>
                  </a:cxn>
                  <a:cxn ang="0">
                    <a:pos x="16" y="27"/>
                  </a:cxn>
                  <a:cxn ang="0">
                    <a:pos x="23" y="26"/>
                  </a:cxn>
                  <a:cxn ang="0">
                    <a:pos x="30" y="23"/>
                  </a:cxn>
                  <a:cxn ang="0">
                    <a:pos x="28" y="23"/>
                  </a:cxn>
                  <a:cxn ang="0">
                    <a:pos x="30" y="23"/>
                  </a:cxn>
                  <a:cxn ang="0">
                    <a:pos x="35" y="17"/>
                  </a:cxn>
                  <a:cxn ang="0">
                    <a:pos x="36" y="8"/>
                  </a:cxn>
                  <a:cxn ang="0">
                    <a:pos x="32" y="1"/>
                  </a:cxn>
                  <a:cxn ang="0">
                    <a:pos x="26" y="0"/>
                  </a:cxn>
                  <a:cxn ang="0">
                    <a:pos x="28" y="0"/>
                  </a:cxn>
                </a:cxnLst>
                <a:rect l="0" t="0" r="r" b="b"/>
                <a:pathLst>
                  <a:path w="36" h="32">
                    <a:moveTo>
                      <a:pt x="28" y="0"/>
                    </a:moveTo>
                    <a:lnTo>
                      <a:pt x="26" y="0"/>
                    </a:lnTo>
                    <a:lnTo>
                      <a:pt x="21" y="3"/>
                    </a:lnTo>
                    <a:lnTo>
                      <a:pt x="14" y="4"/>
                    </a:lnTo>
                    <a:lnTo>
                      <a:pt x="6" y="7"/>
                    </a:lnTo>
                    <a:lnTo>
                      <a:pt x="0" y="8"/>
                    </a:lnTo>
                    <a:lnTo>
                      <a:pt x="2" y="32"/>
                    </a:lnTo>
                    <a:lnTo>
                      <a:pt x="9" y="30"/>
                    </a:lnTo>
                    <a:lnTo>
                      <a:pt x="16" y="27"/>
                    </a:lnTo>
                    <a:lnTo>
                      <a:pt x="23" y="26"/>
                    </a:lnTo>
                    <a:lnTo>
                      <a:pt x="30" y="23"/>
                    </a:lnTo>
                    <a:lnTo>
                      <a:pt x="28" y="23"/>
                    </a:lnTo>
                    <a:lnTo>
                      <a:pt x="30" y="23"/>
                    </a:lnTo>
                    <a:lnTo>
                      <a:pt x="35" y="17"/>
                    </a:lnTo>
                    <a:lnTo>
                      <a:pt x="36" y="8"/>
                    </a:lnTo>
                    <a:lnTo>
                      <a:pt x="32" y="1"/>
                    </a:lnTo>
                    <a:lnTo>
                      <a:pt x="26" y="0"/>
                    </a:lnTo>
                    <a:lnTo>
                      <a:pt x="28"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50" name="Freeform 312"/>
              <p:cNvSpPr>
                <a:spLocks noChangeArrowheads="1"/>
              </p:cNvSpPr>
              <p:nvPr/>
            </p:nvSpPr>
            <p:spPr bwMode="auto">
              <a:xfrm>
                <a:off x="751" y="218"/>
                <a:ext cx="42" cy="14"/>
              </a:xfrm>
              <a:custGeom>
                <a:avLst/>
                <a:gdLst/>
                <a:ahLst/>
                <a:cxnLst>
                  <a:cxn ang="0">
                    <a:pos x="42" y="8"/>
                  </a:cxn>
                  <a:cxn ang="0">
                    <a:pos x="42" y="8"/>
                  </a:cxn>
                  <a:cxn ang="0">
                    <a:pos x="37" y="6"/>
                  </a:cxn>
                  <a:cxn ang="0">
                    <a:pos x="33" y="3"/>
                  </a:cxn>
                  <a:cxn ang="0">
                    <a:pos x="27" y="1"/>
                  </a:cxn>
                  <a:cxn ang="0">
                    <a:pos x="22" y="0"/>
                  </a:cxn>
                  <a:cxn ang="0">
                    <a:pos x="17" y="0"/>
                  </a:cxn>
                  <a:cxn ang="0">
                    <a:pos x="11" y="0"/>
                  </a:cxn>
                  <a:cxn ang="0">
                    <a:pos x="6" y="0"/>
                  </a:cxn>
                  <a:cxn ang="0">
                    <a:pos x="0" y="0"/>
                  </a:cxn>
                  <a:cxn ang="0">
                    <a:pos x="0" y="23"/>
                  </a:cxn>
                  <a:cxn ang="0">
                    <a:pos x="6" y="23"/>
                  </a:cxn>
                  <a:cxn ang="0">
                    <a:pos x="11" y="23"/>
                  </a:cxn>
                  <a:cxn ang="0">
                    <a:pos x="17" y="23"/>
                  </a:cxn>
                  <a:cxn ang="0">
                    <a:pos x="22" y="23"/>
                  </a:cxn>
                  <a:cxn ang="0">
                    <a:pos x="25" y="24"/>
                  </a:cxn>
                  <a:cxn ang="0">
                    <a:pos x="29" y="26"/>
                  </a:cxn>
                  <a:cxn ang="0">
                    <a:pos x="31" y="26"/>
                  </a:cxn>
                  <a:cxn ang="0">
                    <a:pos x="34" y="29"/>
                  </a:cxn>
                  <a:cxn ang="0">
                    <a:pos x="42" y="8"/>
                  </a:cxn>
                </a:cxnLst>
                <a:rect l="0" t="0" r="r" b="b"/>
                <a:pathLst>
                  <a:path w="42" h="29">
                    <a:moveTo>
                      <a:pt x="42" y="8"/>
                    </a:moveTo>
                    <a:lnTo>
                      <a:pt x="42" y="8"/>
                    </a:lnTo>
                    <a:lnTo>
                      <a:pt x="37" y="6"/>
                    </a:lnTo>
                    <a:lnTo>
                      <a:pt x="33" y="3"/>
                    </a:lnTo>
                    <a:lnTo>
                      <a:pt x="27" y="1"/>
                    </a:lnTo>
                    <a:lnTo>
                      <a:pt x="22" y="0"/>
                    </a:lnTo>
                    <a:lnTo>
                      <a:pt x="17" y="0"/>
                    </a:lnTo>
                    <a:lnTo>
                      <a:pt x="11" y="0"/>
                    </a:lnTo>
                    <a:lnTo>
                      <a:pt x="6" y="0"/>
                    </a:lnTo>
                    <a:lnTo>
                      <a:pt x="0" y="0"/>
                    </a:lnTo>
                    <a:lnTo>
                      <a:pt x="0" y="23"/>
                    </a:lnTo>
                    <a:lnTo>
                      <a:pt x="6" y="23"/>
                    </a:lnTo>
                    <a:lnTo>
                      <a:pt x="11" y="23"/>
                    </a:lnTo>
                    <a:lnTo>
                      <a:pt x="17" y="23"/>
                    </a:lnTo>
                    <a:lnTo>
                      <a:pt x="22" y="23"/>
                    </a:lnTo>
                    <a:lnTo>
                      <a:pt x="25" y="24"/>
                    </a:lnTo>
                    <a:lnTo>
                      <a:pt x="29" y="26"/>
                    </a:lnTo>
                    <a:lnTo>
                      <a:pt x="31" y="26"/>
                    </a:lnTo>
                    <a:lnTo>
                      <a:pt x="34" y="29"/>
                    </a:lnTo>
                    <a:lnTo>
                      <a:pt x="42" y="8"/>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51" name="Freeform 313"/>
              <p:cNvSpPr>
                <a:spLocks noChangeArrowheads="1"/>
              </p:cNvSpPr>
              <p:nvPr/>
            </p:nvSpPr>
            <p:spPr bwMode="auto">
              <a:xfrm>
                <a:off x="785" y="222"/>
                <a:ext cx="29" cy="18"/>
              </a:xfrm>
              <a:custGeom>
                <a:avLst/>
                <a:gdLst/>
                <a:ahLst/>
                <a:cxnLst>
                  <a:cxn ang="0">
                    <a:pos x="28" y="18"/>
                  </a:cxn>
                  <a:cxn ang="0">
                    <a:pos x="23" y="12"/>
                  </a:cxn>
                  <a:cxn ang="0">
                    <a:pos x="20" y="11"/>
                  </a:cxn>
                  <a:cxn ang="0">
                    <a:pos x="16" y="8"/>
                  </a:cxn>
                  <a:cxn ang="0">
                    <a:pos x="12" y="5"/>
                  </a:cxn>
                  <a:cxn ang="0">
                    <a:pos x="8" y="0"/>
                  </a:cxn>
                  <a:cxn ang="0">
                    <a:pos x="0" y="21"/>
                  </a:cxn>
                  <a:cxn ang="0">
                    <a:pos x="4" y="25"/>
                  </a:cxn>
                  <a:cxn ang="0">
                    <a:pos x="10" y="28"/>
                  </a:cxn>
                  <a:cxn ang="0">
                    <a:pos x="14" y="31"/>
                  </a:cxn>
                  <a:cxn ang="0">
                    <a:pos x="19" y="35"/>
                  </a:cxn>
                  <a:cxn ang="0">
                    <a:pos x="14" y="30"/>
                  </a:cxn>
                  <a:cxn ang="0">
                    <a:pos x="19" y="35"/>
                  </a:cxn>
                  <a:cxn ang="0">
                    <a:pos x="25" y="34"/>
                  </a:cxn>
                  <a:cxn ang="0">
                    <a:pos x="29" y="25"/>
                  </a:cxn>
                  <a:cxn ang="0">
                    <a:pos x="28" y="18"/>
                  </a:cxn>
                  <a:cxn ang="0">
                    <a:pos x="23" y="12"/>
                  </a:cxn>
                  <a:cxn ang="0">
                    <a:pos x="28" y="18"/>
                  </a:cxn>
                </a:cxnLst>
                <a:rect l="0" t="0" r="r" b="b"/>
                <a:pathLst>
                  <a:path w="29" h="35">
                    <a:moveTo>
                      <a:pt x="28" y="18"/>
                    </a:moveTo>
                    <a:lnTo>
                      <a:pt x="23" y="12"/>
                    </a:lnTo>
                    <a:lnTo>
                      <a:pt x="20" y="11"/>
                    </a:lnTo>
                    <a:lnTo>
                      <a:pt x="16" y="8"/>
                    </a:lnTo>
                    <a:lnTo>
                      <a:pt x="12" y="5"/>
                    </a:lnTo>
                    <a:lnTo>
                      <a:pt x="8" y="0"/>
                    </a:lnTo>
                    <a:lnTo>
                      <a:pt x="0" y="21"/>
                    </a:lnTo>
                    <a:lnTo>
                      <a:pt x="4" y="25"/>
                    </a:lnTo>
                    <a:lnTo>
                      <a:pt x="10" y="28"/>
                    </a:lnTo>
                    <a:lnTo>
                      <a:pt x="14" y="31"/>
                    </a:lnTo>
                    <a:lnTo>
                      <a:pt x="19" y="35"/>
                    </a:lnTo>
                    <a:lnTo>
                      <a:pt x="14" y="30"/>
                    </a:lnTo>
                    <a:lnTo>
                      <a:pt x="19" y="35"/>
                    </a:lnTo>
                    <a:lnTo>
                      <a:pt x="25" y="34"/>
                    </a:lnTo>
                    <a:lnTo>
                      <a:pt x="29" y="25"/>
                    </a:lnTo>
                    <a:lnTo>
                      <a:pt x="28" y="18"/>
                    </a:lnTo>
                    <a:lnTo>
                      <a:pt x="23" y="12"/>
                    </a:lnTo>
                    <a:lnTo>
                      <a:pt x="28" y="18"/>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52" name="Freeform 314"/>
              <p:cNvSpPr>
                <a:spLocks noChangeArrowheads="1"/>
              </p:cNvSpPr>
              <p:nvPr/>
            </p:nvSpPr>
            <p:spPr bwMode="auto">
              <a:xfrm>
                <a:off x="799" y="231"/>
                <a:ext cx="120" cy="33"/>
              </a:xfrm>
              <a:custGeom>
                <a:avLst/>
                <a:gdLst/>
                <a:ahLst/>
                <a:cxnLst>
                  <a:cxn ang="0">
                    <a:pos x="116" y="32"/>
                  </a:cxn>
                  <a:cxn ang="0">
                    <a:pos x="116" y="31"/>
                  </a:cxn>
                  <a:cxn ang="0">
                    <a:pos x="97" y="39"/>
                  </a:cxn>
                  <a:cxn ang="0">
                    <a:pos x="79" y="44"/>
                  </a:cxn>
                  <a:cxn ang="0">
                    <a:pos x="63" y="44"/>
                  </a:cxn>
                  <a:cxn ang="0">
                    <a:pos x="50" y="39"/>
                  </a:cxn>
                  <a:cxn ang="0">
                    <a:pos x="38" y="33"/>
                  </a:cxn>
                  <a:cxn ang="0">
                    <a:pos x="29" y="25"/>
                  </a:cxn>
                  <a:cxn ang="0">
                    <a:pos x="21" y="14"/>
                  </a:cxn>
                  <a:cxn ang="0">
                    <a:pos x="14" y="0"/>
                  </a:cxn>
                  <a:cxn ang="0">
                    <a:pos x="0" y="12"/>
                  </a:cxn>
                  <a:cxn ang="0">
                    <a:pos x="9" y="29"/>
                  </a:cxn>
                  <a:cxn ang="0">
                    <a:pos x="19" y="42"/>
                  </a:cxn>
                  <a:cxn ang="0">
                    <a:pos x="32" y="54"/>
                  </a:cxn>
                  <a:cxn ang="0">
                    <a:pos x="45" y="63"/>
                  </a:cxn>
                  <a:cxn ang="0">
                    <a:pos x="63" y="67"/>
                  </a:cxn>
                  <a:cxn ang="0">
                    <a:pos x="79" y="67"/>
                  </a:cxn>
                  <a:cxn ang="0">
                    <a:pos x="99" y="63"/>
                  </a:cxn>
                  <a:cxn ang="0">
                    <a:pos x="120" y="54"/>
                  </a:cxn>
                  <a:cxn ang="0">
                    <a:pos x="120" y="52"/>
                  </a:cxn>
                  <a:cxn ang="0">
                    <a:pos x="116" y="32"/>
                  </a:cxn>
                </a:cxnLst>
                <a:rect l="0" t="0" r="r" b="b"/>
                <a:pathLst>
                  <a:path w="120" h="67">
                    <a:moveTo>
                      <a:pt x="116" y="32"/>
                    </a:moveTo>
                    <a:lnTo>
                      <a:pt x="116" y="31"/>
                    </a:lnTo>
                    <a:lnTo>
                      <a:pt x="97" y="39"/>
                    </a:lnTo>
                    <a:lnTo>
                      <a:pt x="79" y="44"/>
                    </a:lnTo>
                    <a:lnTo>
                      <a:pt x="63" y="44"/>
                    </a:lnTo>
                    <a:lnTo>
                      <a:pt x="50" y="39"/>
                    </a:lnTo>
                    <a:lnTo>
                      <a:pt x="38" y="33"/>
                    </a:lnTo>
                    <a:lnTo>
                      <a:pt x="29" y="25"/>
                    </a:lnTo>
                    <a:lnTo>
                      <a:pt x="21" y="14"/>
                    </a:lnTo>
                    <a:lnTo>
                      <a:pt x="14" y="0"/>
                    </a:lnTo>
                    <a:lnTo>
                      <a:pt x="0" y="12"/>
                    </a:lnTo>
                    <a:lnTo>
                      <a:pt x="9" y="29"/>
                    </a:lnTo>
                    <a:lnTo>
                      <a:pt x="19" y="42"/>
                    </a:lnTo>
                    <a:lnTo>
                      <a:pt x="32" y="54"/>
                    </a:lnTo>
                    <a:lnTo>
                      <a:pt x="45" y="63"/>
                    </a:lnTo>
                    <a:lnTo>
                      <a:pt x="63" y="67"/>
                    </a:lnTo>
                    <a:lnTo>
                      <a:pt x="79" y="67"/>
                    </a:lnTo>
                    <a:lnTo>
                      <a:pt x="99" y="63"/>
                    </a:lnTo>
                    <a:lnTo>
                      <a:pt x="120" y="54"/>
                    </a:lnTo>
                    <a:lnTo>
                      <a:pt x="120" y="52"/>
                    </a:lnTo>
                    <a:lnTo>
                      <a:pt x="116" y="3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53" name="Freeform 315"/>
              <p:cNvSpPr>
                <a:spLocks noChangeArrowheads="1"/>
              </p:cNvSpPr>
              <p:nvPr/>
            </p:nvSpPr>
            <p:spPr bwMode="auto">
              <a:xfrm>
                <a:off x="915" y="227"/>
                <a:ext cx="60" cy="30"/>
              </a:xfrm>
              <a:custGeom>
                <a:avLst/>
                <a:gdLst/>
                <a:ahLst/>
                <a:cxnLst>
                  <a:cxn ang="0">
                    <a:pos x="48" y="1"/>
                  </a:cxn>
                  <a:cxn ang="0">
                    <a:pos x="49" y="1"/>
                  </a:cxn>
                  <a:cxn ang="0">
                    <a:pos x="43" y="5"/>
                  </a:cxn>
                  <a:cxn ang="0">
                    <a:pos x="40" y="8"/>
                  </a:cxn>
                  <a:cxn ang="0">
                    <a:pos x="35" y="13"/>
                  </a:cxn>
                  <a:cxn ang="0">
                    <a:pos x="29" y="17"/>
                  </a:cxn>
                  <a:cxn ang="0">
                    <a:pos x="23" y="23"/>
                  </a:cxn>
                  <a:cxn ang="0">
                    <a:pos x="17" y="29"/>
                  </a:cxn>
                  <a:cxn ang="0">
                    <a:pos x="8" y="33"/>
                  </a:cxn>
                  <a:cxn ang="0">
                    <a:pos x="0" y="39"/>
                  </a:cxn>
                  <a:cxn ang="0">
                    <a:pos x="4" y="59"/>
                  </a:cxn>
                  <a:cxn ang="0">
                    <a:pos x="14" y="54"/>
                  </a:cxn>
                  <a:cxn ang="0">
                    <a:pos x="23" y="49"/>
                  </a:cxn>
                  <a:cxn ang="0">
                    <a:pos x="31" y="43"/>
                  </a:cxn>
                  <a:cxn ang="0">
                    <a:pos x="37" y="38"/>
                  </a:cxn>
                  <a:cxn ang="0">
                    <a:pos x="43" y="33"/>
                  </a:cxn>
                  <a:cxn ang="0">
                    <a:pos x="49" y="29"/>
                  </a:cxn>
                  <a:cxn ang="0">
                    <a:pos x="54" y="23"/>
                  </a:cxn>
                  <a:cxn ang="0">
                    <a:pos x="57" y="19"/>
                  </a:cxn>
                  <a:cxn ang="0">
                    <a:pos x="58" y="19"/>
                  </a:cxn>
                  <a:cxn ang="0">
                    <a:pos x="57" y="19"/>
                  </a:cxn>
                  <a:cxn ang="0">
                    <a:pos x="60" y="11"/>
                  </a:cxn>
                  <a:cxn ang="0">
                    <a:pos x="59" y="4"/>
                  </a:cxn>
                  <a:cxn ang="0">
                    <a:pos x="55" y="0"/>
                  </a:cxn>
                  <a:cxn ang="0">
                    <a:pos x="49" y="1"/>
                  </a:cxn>
                  <a:cxn ang="0">
                    <a:pos x="48" y="1"/>
                  </a:cxn>
                </a:cxnLst>
                <a:rect l="0" t="0" r="r" b="b"/>
                <a:pathLst>
                  <a:path w="60" h="59">
                    <a:moveTo>
                      <a:pt x="48" y="1"/>
                    </a:moveTo>
                    <a:lnTo>
                      <a:pt x="49" y="1"/>
                    </a:lnTo>
                    <a:lnTo>
                      <a:pt x="43" y="5"/>
                    </a:lnTo>
                    <a:lnTo>
                      <a:pt x="40" y="8"/>
                    </a:lnTo>
                    <a:lnTo>
                      <a:pt x="35" y="13"/>
                    </a:lnTo>
                    <a:lnTo>
                      <a:pt x="29" y="17"/>
                    </a:lnTo>
                    <a:lnTo>
                      <a:pt x="23" y="23"/>
                    </a:lnTo>
                    <a:lnTo>
                      <a:pt x="17" y="29"/>
                    </a:lnTo>
                    <a:lnTo>
                      <a:pt x="8" y="33"/>
                    </a:lnTo>
                    <a:lnTo>
                      <a:pt x="0" y="39"/>
                    </a:lnTo>
                    <a:lnTo>
                      <a:pt x="4" y="59"/>
                    </a:lnTo>
                    <a:lnTo>
                      <a:pt x="14" y="54"/>
                    </a:lnTo>
                    <a:lnTo>
                      <a:pt x="23" y="49"/>
                    </a:lnTo>
                    <a:lnTo>
                      <a:pt x="31" y="43"/>
                    </a:lnTo>
                    <a:lnTo>
                      <a:pt x="37" y="38"/>
                    </a:lnTo>
                    <a:lnTo>
                      <a:pt x="43" y="33"/>
                    </a:lnTo>
                    <a:lnTo>
                      <a:pt x="49" y="29"/>
                    </a:lnTo>
                    <a:lnTo>
                      <a:pt x="54" y="23"/>
                    </a:lnTo>
                    <a:lnTo>
                      <a:pt x="57" y="19"/>
                    </a:lnTo>
                    <a:lnTo>
                      <a:pt x="58" y="19"/>
                    </a:lnTo>
                    <a:lnTo>
                      <a:pt x="57" y="19"/>
                    </a:lnTo>
                    <a:lnTo>
                      <a:pt x="60" y="11"/>
                    </a:lnTo>
                    <a:lnTo>
                      <a:pt x="59" y="4"/>
                    </a:lnTo>
                    <a:lnTo>
                      <a:pt x="55" y="0"/>
                    </a:lnTo>
                    <a:lnTo>
                      <a:pt x="49" y="1"/>
                    </a:lnTo>
                    <a:lnTo>
                      <a:pt x="48" y="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54" name="Freeform 316"/>
              <p:cNvSpPr>
                <a:spLocks noChangeArrowheads="1"/>
              </p:cNvSpPr>
              <p:nvPr/>
            </p:nvSpPr>
            <p:spPr bwMode="auto">
              <a:xfrm>
                <a:off x="963" y="227"/>
                <a:ext cx="12" cy="10"/>
              </a:xfrm>
              <a:custGeom>
                <a:avLst/>
                <a:gdLst/>
                <a:ahLst/>
                <a:cxnLst>
                  <a:cxn ang="0">
                    <a:pos x="0" y="1"/>
                  </a:cxn>
                  <a:cxn ang="0">
                    <a:pos x="5" y="10"/>
                  </a:cxn>
                  <a:cxn ang="0">
                    <a:pos x="10" y="19"/>
                  </a:cxn>
                  <a:cxn ang="0">
                    <a:pos x="9" y="19"/>
                  </a:cxn>
                  <a:cxn ang="0">
                    <a:pos x="12" y="11"/>
                  </a:cxn>
                  <a:cxn ang="0">
                    <a:pos x="11" y="4"/>
                  </a:cxn>
                  <a:cxn ang="0">
                    <a:pos x="7" y="0"/>
                  </a:cxn>
                  <a:cxn ang="0">
                    <a:pos x="1" y="1"/>
                  </a:cxn>
                  <a:cxn ang="0">
                    <a:pos x="0" y="1"/>
                  </a:cxn>
                </a:cxnLst>
                <a:rect l="0" t="0" r="r" b="b"/>
                <a:pathLst>
                  <a:path w="12" h="19">
                    <a:moveTo>
                      <a:pt x="0" y="1"/>
                    </a:moveTo>
                    <a:lnTo>
                      <a:pt x="5" y="10"/>
                    </a:lnTo>
                    <a:lnTo>
                      <a:pt x="10" y="19"/>
                    </a:lnTo>
                    <a:lnTo>
                      <a:pt x="9" y="19"/>
                    </a:lnTo>
                    <a:lnTo>
                      <a:pt x="12" y="11"/>
                    </a:lnTo>
                    <a:lnTo>
                      <a:pt x="11" y="4"/>
                    </a:lnTo>
                    <a:lnTo>
                      <a:pt x="7" y="0"/>
                    </a:lnTo>
                    <a:lnTo>
                      <a:pt x="1" y="1"/>
                    </a:lnTo>
                    <a:lnTo>
                      <a:pt x="0" y="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55" name="Freeform 317"/>
              <p:cNvSpPr>
                <a:spLocks noChangeArrowheads="1"/>
              </p:cNvSpPr>
              <p:nvPr/>
            </p:nvSpPr>
            <p:spPr bwMode="auto">
              <a:xfrm>
                <a:off x="963" y="222"/>
                <a:ext cx="25" cy="15"/>
              </a:xfrm>
              <a:custGeom>
                <a:avLst/>
                <a:gdLst/>
                <a:ahLst/>
                <a:cxnLst>
                  <a:cxn ang="0">
                    <a:pos x="9" y="11"/>
                  </a:cxn>
                  <a:cxn ang="0">
                    <a:pos x="14" y="0"/>
                  </a:cxn>
                  <a:cxn ang="0">
                    <a:pos x="11" y="3"/>
                  </a:cxn>
                  <a:cxn ang="0">
                    <a:pos x="8" y="5"/>
                  </a:cxn>
                  <a:cxn ang="0">
                    <a:pos x="4" y="8"/>
                  </a:cxn>
                  <a:cxn ang="0">
                    <a:pos x="0" y="12"/>
                  </a:cxn>
                  <a:cxn ang="0">
                    <a:pos x="10" y="30"/>
                  </a:cxn>
                  <a:cxn ang="0">
                    <a:pos x="12" y="28"/>
                  </a:cxn>
                  <a:cxn ang="0">
                    <a:pos x="14" y="25"/>
                  </a:cxn>
                  <a:cxn ang="0">
                    <a:pos x="17" y="24"/>
                  </a:cxn>
                  <a:cxn ang="0">
                    <a:pos x="20" y="21"/>
                  </a:cxn>
                  <a:cxn ang="0">
                    <a:pos x="25" y="11"/>
                  </a:cxn>
                  <a:cxn ang="0">
                    <a:pos x="20" y="21"/>
                  </a:cxn>
                  <a:cxn ang="0">
                    <a:pos x="24" y="15"/>
                  </a:cxn>
                  <a:cxn ang="0">
                    <a:pos x="24" y="6"/>
                  </a:cxn>
                  <a:cxn ang="0">
                    <a:pos x="20" y="0"/>
                  </a:cxn>
                  <a:cxn ang="0">
                    <a:pos x="14" y="0"/>
                  </a:cxn>
                  <a:cxn ang="0">
                    <a:pos x="9" y="11"/>
                  </a:cxn>
                </a:cxnLst>
                <a:rect l="0" t="0" r="r" b="b"/>
                <a:pathLst>
                  <a:path w="25" h="30">
                    <a:moveTo>
                      <a:pt x="9" y="11"/>
                    </a:moveTo>
                    <a:lnTo>
                      <a:pt x="14" y="0"/>
                    </a:lnTo>
                    <a:lnTo>
                      <a:pt x="11" y="3"/>
                    </a:lnTo>
                    <a:lnTo>
                      <a:pt x="8" y="5"/>
                    </a:lnTo>
                    <a:lnTo>
                      <a:pt x="4" y="8"/>
                    </a:lnTo>
                    <a:lnTo>
                      <a:pt x="0" y="12"/>
                    </a:lnTo>
                    <a:lnTo>
                      <a:pt x="10" y="30"/>
                    </a:lnTo>
                    <a:lnTo>
                      <a:pt x="12" y="28"/>
                    </a:lnTo>
                    <a:lnTo>
                      <a:pt x="14" y="25"/>
                    </a:lnTo>
                    <a:lnTo>
                      <a:pt x="17" y="24"/>
                    </a:lnTo>
                    <a:lnTo>
                      <a:pt x="20" y="21"/>
                    </a:lnTo>
                    <a:lnTo>
                      <a:pt x="25" y="11"/>
                    </a:lnTo>
                    <a:lnTo>
                      <a:pt x="20" y="21"/>
                    </a:lnTo>
                    <a:lnTo>
                      <a:pt x="24" y="15"/>
                    </a:lnTo>
                    <a:lnTo>
                      <a:pt x="24" y="6"/>
                    </a:lnTo>
                    <a:lnTo>
                      <a:pt x="20" y="0"/>
                    </a:lnTo>
                    <a:lnTo>
                      <a:pt x="14" y="0"/>
                    </a:lnTo>
                    <a:lnTo>
                      <a:pt x="9" y="1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56" name="Freeform 318"/>
              <p:cNvSpPr>
                <a:spLocks noChangeArrowheads="1"/>
              </p:cNvSpPr>
              <p:nvPr/>
            </p:nvSpPr>
            <p:spPr bwMode="auto">
              <a:xfrm>
                <a:off x="972" y="140"/>
                <a:ext cx="42" cy="87"/>
              </a:xfrm>
              <a:custGeom>
                <a:avLst/>
                <a:gdLst/>
                <a:ahLst/>
                <a:cxnLst>
                  <a:cxn ang="0">
                    <a:pos x="36" y="0"/>
                  </a:cxn>
                  <a:cxn ang="0">
                    <a:pos x="28" y="4"/>
                  </a:cxn>
                  <a:cxn ang="0">
                    <a:pos x="18" y="33"/>
                  </a:cxn>
                  <a:cxn ang="0">
                    <a:pos x="10" y="77"/>
                  </a:cxn>
                  <a:cxn ang="0">
                    <a:pos x="3" y="127"/>
                  </a:cxn>
                  <a:cxn ang="0">
                    <a:pos x="0" y="175"/>
                  </a:cxn>
                  <a:cxn ang="0">
                    <a:pos x="16" y="175"/>
                  </a:cxn>
                  <a:cxn ang="0">
                    <a:pos x="19" y="130"/>
                  </a:cxn>
                  <a:cxn ang="0">
                    <a:pos x="26" y="80"/>
                  </a:cxn>
                  <a:cxn ang="0">
                    <a:pos x="34" y="39"/>
                  </a:cxn>
                  <a:cxn ang="0">
                    <a:pos x="40" y="19"/>
                  </a:cxn>
                  <a:cxn ang="0">
                    <a:pos x="32" y="23"/>
                  </a:cxn>
                  <a:cxn ang="0">
                    <a:pos x="40" y="19"/>
                  </a:cxn>
                  <a:cxn ang="0">
                    <a:pos x="42" y="10"/>
                  </a:cxn>
                  <a:cxn ang="0">
                    <a:pos x="39" y="3"/>
                  </a:cxn>
                  <a:cxn ang="0">
                    <a:pos x="33" y="0"/>
                  </a:cxn>
                  <a:cxn ang="0">
                    <a:pos x="28" y="4"/>
                  </a:cxn>
                  <a:cxn ang="0">
                    <a:pos x="36" y="0"/>
                  </a:cxn>
                </a:cxnLst>
                <a:rect l="0" t="0" r="r" b="b"/>
                <a:pathLst>
                  <a:path w="42" h="175">
                    <a:moveTo>
                      <a:pt x="36" y="0"/>
                    </a:moveTo>
                    <a:lnTo>
                      <a:pt x="28" y="4"/>
                    </a:lnTo>
                    <a:lnTo>
                      <a:pt x="18" y="33"/>
                    </a:lnTo>
                    <a:lnTo>
                      <a:pt x="10" y="77"/>
                    </a:lnTo>
                    <a:lnTo>
                      <a:pt x="3" y="127"/>
                    </a:lnTo>
                    <a:lnTo>
                      <a:pt x="0" y="175"/>
                    </a:lnTo>
                    <a:lnTo>
                      <a:pt x="16" y="175"/>
                    </a:lnTo>
                    <a:lnTo>
                      <a:pt x="19" y="130"/>
                    </a:lnTo>
                    <a:lnTo>
                      <a:pt x="26" y="80"/>
                    </a:lnTo>
                    <a:lnTo>
                      <a:pt x="34" y="39"/>
                    </a:lnTo>
                    <a:lnTo>
                      <a:pt x="40" y="19"/>
                    </a:lnTo>
                    <a:lnTo>
                      <a:pt x="32" y="23"/>
                    </a:lnTo>
                    <a:lnTo>
                      <a:pt x="40" y="19"/>
                    </a:lnTo>
                    <a:lnTo>
                      <a:pt x="42" y="10"/>
                    </a:lnTo>
                    <a:lnTo>
                      <a:pt x="39" y="3"/>
                    </a:lnTo>
                    <a:lnTo>
                      <a:pt x="33" y="0"/>
                    </a:lnTo>
                    <a:lnTo>
                      <a:pt x="28" y="4"/>
                    </a:lnTo>
                    <a:lnTo>
                      <a:pt x="36"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57" name="Freeform 319"/>
              <p:cNvSpPr>
                <a:spLocks noChangeArrowheads="1"/>
              </p:cNvSpPr>
              <p:nvPr/>
            </p:nvSpPr>
            <p:spPr bwMode="auto">
              <a:xfrm>
                <a:off x="1004" y="140"/>
                <a:ext cx="74" cy="31"/>
              </a:xfrm>
              <a:custGeom>
                <a:avLst/>
                <a:gdLst/>
                <a:ahLst/>
                <a:cxnLst>
                  <a:cxn ang="0">
                    <a:pos x="71" y="44"/>
                  </a:cxn>
                  <a:cxn ang="0">
                    <a:pos x="70" y="44"/>
                  </a:cxn>
                  <a:cxn ang="0">
                    <a:pos x="65" y="38"/>
                  </a:cxn>
                  <a:cxn ang="0">
                    <a:pos x="60" y="33"/>
                  </a:cxn>
                  <a:cxn ang="0">
                    <a:pos x="54" y="29"/>
                  </a:cxn>
                  <a:cxn ang="0">
                    <a:pos x="46" y="23"/>
                  </a:cxn>
                  <a:cxn ang="0">
                    <a:pos x="36" y="19"/>
                  </a:cxn>
                  <a:cxn ang="0">
                    <a:pos x="27" y="13"/>
                  </a:cxn>
                  <a:cxn ang="0">
                    <a:pos x="16" y="7"/>
                  </a:cxn>
                  <a:cxn ang="0">
                    <a:pos x="4" y="0"/>
                  </a:cxn>
                  <a:cxn ang="0">
                    <a:pos x="0" y="23"/>
                  </a:cxn>
                  <a:cxn ang="0">
                    <a:pos x="12" y="28"/>
                  </a:cxn>
                  <a:cxn ang="0">
                    <a:pos x="21" y="33"/>
                  </a:cxn>
                  <a:cxn ang="0">
                    <a:pos x="32" y="39"/>
                  </a:cxn>
                  <a:cxn ang="0">
                    <a:pos x="40" y="44"/>
                  </a:cxn>
                  <a:cxn ang="0">
                    <a:pos x="46" y="49"/>
                  </a:cxn>
                  <a:cxn ang="0">
                    <a:pos x="52" y="54"/>
                  </a:cxn>
                  <a:cxn ang="0">
                    <a:pos x="57" y="58"/>
                  </a:cxn>
                  <a:cxn ang="0">
                    <a:pos x="60" y="61"/>
                  </a:cxn>
                  <a:cxn ang="0">
                    <a:pos x="59" y="61"/>
                  </a:cxn>
                  <a:cxn ang="0">
                    <a:pos x="60" y="61"/>
                  </a:cxn>
                  <a:cxn ang="0">
                    <a:pos x="66" y="63"/>
                  </a:cxn>
                  <a:cxn ang="0">
                    <a:pos x="71" y="58"/>
                  </a:cxn>
                  <a:cxn ang="0">
                    <a:pos x="74" y="51"/>
                  </a:cxn>
                  <a:cxn ang="0">
                    <a:pos x="70" y="44"/>
                  </a:cxn>
                  <a:cxn ang="0">
                    <a:pos x="71" y="44"/>
                  </a:cxn>
                </a:cxnLst>
                <a:rect l="0" t="0" r="r" b="b"/>
                <a:pathLst>
                  <a:path w="74" h="63">
                    <a:moveTo>
                      <a:pt x="71" y="44"/>
                    </a:moveTo>
                    <a:lnTo>
                      <a:pt x="70" y="44"/>
                    </a:lnTo>
                    <a:lnTo>
                      <a:pt x="65" y="38"/>
                    </a:lnTo>
                    <a:lnTo>
                      <a:pt x="60" y="33"/>
                    </a:lnTo>
                    <a:lnTo>
                      <a:pt x="54" y="29"/>
                    </a:lnTo>
                    <a:lnTo>
                      <a:pt x="46" y="23"/>
                    </a:lnTo>
                    <a:lnTo>
                      <a:pt x="36" y="19"/>
                    </a:lnTo>
                    <a:lnTo>
                      <a:pt x="27" y="13"/>
                    </a:lnTo>
                    <a:lnTo>
                      <a:pt x="16" y="7"/>
                    </a:lnTo>
                    <a:lnTo>
                      <a:pt x="4" y="0"/>
                    </a:lnTo>
                    <a:lnTo>
                      <a:pt x="0" y="23"/>
                    </a:lnTo>
                    <a:lnTo>
                      <a:pt x="12" y="28"/>
                    </a:lnTo>
                    <a:lnTo>
                      <a:pt x="21" y="33"/>
                    </a:lnTo>
                    <a:lnTo>
                      <a:pt x="32" y="39"/>
                    </a:lnTo>
                    <a:lnTo>
                      <a:pt x="40" y="44"/>
                    </a:lnTo>
                    <a:lnTo>
                      <a:pt x="46" y="49"/>
                    </a:lnTo>
                    <a:lnTo>
                      <a:pt x="52" y="54"/>
                    </a:lnTo>
                    <a:lnTo>
                      <a:pt x="57" y="58"/>
                    </a:lnTo>
                    <a:lnTo>
                      <a:pt x="60" y="61"/>
                    </a:lnTo>
                    <a:lnTo>
                      <a:pt x="59" y="61"/>
                    </a:lnTo>
                    <a:lnTo>
                      <a:pt x="60" y="61"/>
                    </a:lnTo>
                    <a:lnTo>
                      <a:pt x="66" y="63"/>
                    </a:lnTo>
                    <a:lnTo>
                      <a:pt x="71" y="58"/>
                    </a:lnTo>
                    <a:lnTo>
                      <a:pt x="74" y="51"/>
                    </a:lnTo>
                    <a:lnTo>
                      <a:pt x="70" y="44"/>
                    </a:lnTo>
                    <a:lnTo>
                      <a:pt x="71" y="4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58" name="Freeform 320"/>
              <p:cNvSpPr>
                <a:spLocks noChangeArrowheads="1"/>
              </p:cNvSpPr>
              <p:nvPr/>
            </p:nvSpPr>
            <p:spPr bwMode="auto">
              <a:xfrm>
                <a:off x="1062" y="162"/>
                <a:ext cx="17" cy="10"/>
              </a:xfrm>
              <a:custGeom>
                <a:avLst/>
                <a:gdLst/>
                <a:ahLst/>
                <a:cxnLst>
                  <a:cxn ang="0">
                    <a:pos x="0" y="8"/>
                  </a:cxn>
                  <a:cxn ang="0">
                    <a:pos x="14" y="1"/>
                  </a:cxn>
                  <a:cxn ang="0">
                    <a:pos x="13" y="0"/>
                  </a:cxn>
                  <a:cxn ang="0">
                    <a:pos x="1" y="17"/>
                  </a:cxn>
                  <a:cxn ang="0">
                    <a:pos x="2" y="19"/>
                  </a:cxn>
                  <a:cxn ang="0">
                    <a:pos x="17" y="11"/>
                  </a:cxn>
                  <a:cxn ang="0">
                    <a:pos x="3" y="17"/>
                  </a:cxn>
                  <a:cxn ang="0">
                    <a:pos x="8" y="20"/>
                  </a:cxn>
                  <a:cxn ang="0">
                    <a:pos x="13" y="16"/>
                  </a:cxn>
                  <a:cxn ang="0">
                    <a:pos x="16" y="10"/>
                  </a:cxn>
                  <a:cxn ang="0">
                    <a:pos x="13" y="3"/>
                  </a:cxn>
                  <a:cxn ang="0">
                    <a:pos x="0" y="8"/>
                  </a:cxn>
                </a:cxnLst>
                <a:rect l="0" t="0" r="r" b="b"/>
                <a:pathLst>
                  <a:path w="17" h="20">
                    <a:moveTo>
                      <a:pt x="0" y="8"/>
                    </a:moveTo>
                    <a:lnTo>
                      <a:pt x="14" y="1"/>
                    </a:lnTo>
                    <a:lnTo>
                      <a:pt x="13" y="0"/>
                    </a:lnTo>
                    <a:lnTo>
                      <a:pt x="1" y="17"/>
                    </a:lnTo>
                    <a:lnTo>
                      <a:pt x="2" y="19"/>
                    </a:lnTo>
                    <a:lnTo>
                      <a:pt x="17" y="11"/>
                    </a:lnTo>
                    <a:lnTo>
                      <a:pt x="3" y="17"/>
                    </a:lnTo>
                    <a:lnTo>
                      <a:pt x="8" y="20"/>
                    </a:lnTo>
                    <a:lnTo>
                      <a:pt x="13" y="16"/>
                    </a:lnTo>
                    <a:lnTo>
                      <a:pt x="16" y="10"/>
                    </a:lnTo>
                    <a:lnTo>
                      <a:pt x="13" y="3"/>
                    </a:lnTo>
                    <a:lnTo>
                      <a:pt x="0" y="8"/>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59" name="Freeform 321"/>
              <p:cNvSpPr>
                <a:spLocks noChangeArrowheads="1"/>
              </p:cNvSpPr>
              <p:nvPr/>
            </p:nvSpPr>
            <p:spPr bwMode="auto">
              <a:xfrm>
                <a:off x="1062" y="126"/>
                <a:ext cx="27" cy="42"/>
              </a:xfrm>
              <a:custGeom>
                <a:avLst/>
                <a:gdLst/>
                <a:ahLst/>
                <a:cxnLst>
                  <a:cxn ang="0">
                    <a:pos x="17" y="24"/>
                  </a:cxn>
                  <a:cxn ang="0">
                    <a:pos x="10" y="10"/>
                  </a:cxn>
                  <a:cxn ang="0">
                    <a:pos x="0" y="80"/>
                  </a:cxn>
                  <a:cxn ang="0">
                    <a:pos x="17" y="83"/>
                  </a:cxn>
                  <a:cxn ang="0">
                    <a:pos x="27" y="13"/>
                  </a:cxn>
                  <a:cxn ang="0">
                    <a:pos x="21" y="0"/>
                  </a:cxn>
                  <a:cxn ang="0">
                    <a:pos x="27" y="13"/>
                  </a:cxn>
                  <a:cxn ang="0">
                    <a:pos x="25" y="5"/>
                  </a:cxn>
                  <a:cxn ang="0">
                    <a:pos x="20" y="0"/>
                  </a:cxn>
                  <a:cxn ang="0">
                    <a:pos x="13" y="3"/>
                  </a:cxn>
                  <a:cxn ang="0">
                    <a:pos x="10" y="10"/>
                  </a:cxn>
                  <a:cxn ang="0">
                    <a:pos x="17" y="24"/>
                  </a:cxn>
                </a:cxnLst>
                <a:rect l="0" t="0" r="r" b="b"/>
                <a:pathLst>
                  <a:path w="27" h="83">
                    <a:moveTo>
                      <a:pt x="17" y="24"/>
                    </a:moveTo>
                    <a:lnTo>
                      <a:pt x="10" y="10"/>
                    </a:lnTo>
                    <a:lnTo>
                      <a:pt x="0" y="80"/>
                    </a:lnTo>
                    <a:lnTo>
                      <a:pt x="17" y="83"/>
                    </a:lnTo>
                    <a:lnTo>
                      <a:pt x="27" y="13"/>
                    </a:lnTo>
                    <a:lnTo>
                      <a:pt x="21" y="0"/>
                    </a:lnTo>
                    <a:lnTo>
                      <a:pt x="27" y="13"/>
                    </a:lnTo>
                    <a:lnTo>
                      <a:pt x="25" y="5"/>
                    </a:lnTo>
                    <a:lnTo>
                      <a:pt x="20" y="0"/>
                    </a:lnTo>
                    <a:lnTo>
                      <a:pt x="13" y="3"/>
                    </a:lnTo>
                    <a:lnTo>
                      <a:pt x="10" y="10"/>
                    </a:lnTo>
                    <a:lnTo>
                      <a:pt x="17" y="2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60" name="Freeform 322"/>
              <p:cNvSpPr>
                <a:spLocks noChangeArrowheads="1"/>
              </p:cNvSpPr>
              <p:nvPr/>
            </p:nvSpPr>
            <p:spPr bwMode="auto">
              <a:xfrm>
                <a:off x="1069" y="125"/>
                <a:ext cx="14" cy="13"/>
              </a:xfrm>
              <a:custGeom>
                <a:avLst/>
                <a:gdLst/>
                <a:ahLst/>
                <a:cxnLst>
                  <a:cxn ang="0">
                    <a:pos x="7" y="23"/>
                  </a:cxn>
                  <a:cxn ang="0">
                    <a:pos x="5" y="23"/>
                  </a:cxn>
                  <a:cxn ang="0">
                    <a:pos x="10" y="25"/>
                  </a:cxn>
                  <a:cxn ang="0">
                    <a:pos x="14" y="1"/>
                  </a:cxn>
                  <a:cxn ang="0">
                    <a:pos x="10" y="0"/>
                  </a:cxn>
                  <a:cxn ang="0">
                    <a:pos x="7" y="0"/>
                  </a:cxn>
                  <a:cxn ang="0">
                    <a:pos x="10" y="0"/>
                  </a:cxn>
                  <a:cxn ang="0">
                    <a:pos x="3" y="1"/>
                  </a:cxn>
                  <a:cxn ang="0">
                    <a:pos x="0" y="9"/>
                  </a:cxn>
                  <a:cxn ang="0">
                    <a:pos x="0" y="17"/>
                  </a:cxn>
                  <a:cxn ang="0">
                    <a:pos x="5" y="23"/>
                  </a:cxn>
                  <a:cxn ang="0">
                    <a:pos x="7" y="23"/>
                  </a:cxn>
                </a:cxnLst>
                <a:rect l="0" t="0" r="r" b="b"/>
                <a:pathLst>
                  <a:path w="14" h="25">
                    <a:moveTo>
                      <a:pt x="7" y="23"/>
                    </a:moveTo>
                    <a:lnTo>
                      <a:pt x="5" y="23"/>
                    </a:lnTo>
                    <a:lnTo>
                      <a:pt x="10" y="25"/>
                    </a:lnTo>
                    <a:lnTo>
                      <a:pt x="14" y="1"/>
                    </a:lnTo>
                    <a:lnTo>
                      <a:pt x="10" y="0"/>
                    </a:lnTo>
                    <a:lnTo>
                      <a:pt x="7" y="0"/>
                    </a:lnTo>
                    <a:lnTo>
                      <a:pt x="10" y="0"/>
                    </a:lnTo>
                    <a:lnTo>
                      <a:pt x="3" y="1"/>
                    </a:lnTo>
                    <a:lnTo>
                      <a:pt x="0" y="9"/>
                    </a:lnTo>
                    <a:lnTo>
                      <a:pt x="0" y="17"/>
                    </a:lnTo>
                    <a:lnTo>
                      <a:pt x="5" y="23"/>
                    </a:lnTo>
                    <a:lnTo>
                      <a:pt x="7" y="2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61" name="Freeform 323"/>
              <p:cNvSpPr>
                <a:spLocks noChangeArrowheads="1"/>
              </p:cNvSpPr>
              <p:nvPr/>
            </p:nvSpPr>
            <p:spPr bwMode="auto">
              <a:xfrm>
                <a:off x="1058" y="125"/>
                <a:ext cx="18" cy="13"/>
              </a:xfrm>
              <a:custGeom>
                <a:avLst/>
                <a:gdLst/>
                <a:ahLst/>
                <a:cxnLst>
                  <a:cxn ang="0">
                    <a:pos x="9" y="25"/>
                  </a:cxn>
                  <a:cxn ang="0">
                    <a:pos x="7" y="25"/>
                  </a:cxn>
                  <a:cxn ang="0">
                    <a:pos x="18" y="23"/>
                  </a:cxn>
                  <a:cxn ang="0">
                    <a:pos x="18" y="0"/>
                  </a:cxn>
                  <a:cxn ang="0">
                    <a:pos x="7" y="1"/>
                  </a:cxn>
                  <a:cxn ang="0">
                    <a:pos x="5" y="1"/>
                  </a:cxn>
                  <a:cxn ang="0">
                    <a:pos x="7" y="1"/>
                  </a:cxn>
                  <a:cxn ang="0">
                    <a:pos x="1" y="4"/>
                  </a:cxn>
                  <a:cxn ang="0">
                    <a:pos x="0" y="13"/>
                  </a:cxn>
                  <a:cxn ang="0">
                    <a:pos x="1" y="20"/>
                  </a:cxn>
                  <a:cxn ang="0">
                    <a:pos x="7" y="25"/>
                  </a:cxn>
                  <a:cxn ang="0">
                    <a:pos x="9" y="25"/>
                  </a:cxn>
                </a:cxnLst>
                <a:rect l="0" t="0" r="r" b="b"/>
                <a:pathLst>
                  <a:path w="18" h="25">
                    <a:moveTo>
                      <a:pt x="9" y="25"/>
                    </a:moveTo>
                    <a:lnTo>
                      <a:pt x="7" y="25"/>
                    </a:lnTo>
                    <a:lnTo>
                      <a:pt x="18" y="23"/>
                    </a:lnTo>
                    <a:lnTo>
                      <a:pt x="18" y="0"/>
                    </a:lnTo>
                    <a:lnTo>
                      <a:pt x="7" y="1"/>
                    </a:lnTo>
                    <a:lnTo>
                      <a:pt x="5" y="1"/>
                    </a:lnTo>
                    <a:lnTo>
                      <a:pt x="7" y="1"/>
                    </a:lnTo>
                    <a:lnTo>
                      <a:pt x="1" y="4"/>
                    </a:lnTo>
                    <a:lnTo>
                      <a:pt x="0" y="13"/>
                    </a:lnTo>
                    <a:lnTo>
                      <a:pt x="1" y="20"/>
                    </a:lnTo>
                    <a:lnTo>
                      <a:pt x="7" y="25"/>
                    </a:lnTo>
                    <a:lnTo>
                      <a:pt x="9" y="25"/>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62" name="Freeform 324"/>
              <p:cNvSpPr>
                <a:spLocks noChangeArrowheads="1"/>
              </p:cNvSpPr>
              <p:nvPr/>
            </p:nvSpPr>
            <p:spPr bwMode="auto">
              <a:xfrm>
                <a:off x="968" y="90"/>
                <a:ext cx="99" cy="48"/>
              </a:xfrm>
              <a:custGeom>
                <a:avLst/>
                <a:gdLst/>
                <a:ahLst/>
                <a:cxnLst>
                  <a:cxn ang="0">
                    <a:pos x="0" y="12"/>
                  </a:cxn>
                  <a:cxn ang="0">
                    <a:pos x="3" y="21"/>
                  </a:cxn>
                  <a:cxn ang="0">
                    <a:pos x="15" y="35"/>
                  </a:cxn>
                  <a:cxn ang="0">
                    <a:pos x="29" y="50"/>
                  </a:cxn>
                  <a:cxn ang="0">
                    <a:pos x="43" y="63"/>
                  </a:cxn>
                  <a:cxn ang="0">
                    <a:pos x="56" y="75"/>
                  </a:cxn>
                  <a:cxn ang="0">
                    <a:pos x="70" y="83"/>
                  </a:cxn>
                  <a:cxn ang="0">
                    <a:pos x="81" y="91"/>
                  </a:cxn>
                  <a:cxn ang="0">
                    <a:pos x="91" y="97"/>
                  </a:cxn>
                  <a:cxn ang="0">
                    <a:pos x="99" y="97"/>
                  </a:cxn>
                  <a:cxn ang="0">
                    <a:pos x="95" y="73"/>
                  </a:cxn>
                  <a:cxn ang="0">
                    <a:pos x="93" y="73"/>
                  </a:cxn>
                  <a:cxn ang="0">
                    <a:pos x="87" y="70"/>
                  </a:cxn>
                  <a:cxn ang="0">
                    <a:pos x="76" y="63"/>
                  </a:cxn>
                  <a:cxn ang="0">
                    <a:pos x="64" y="54"/>
                  </a:cxn>
                  <a:cxn ang="0">
                    <a:pos x="51" y="43"/>
                  </a:cxn>
                  <a:cxn ang="0">
                    <a:pos x="37" y="30"/>
                  </a:cxn>
                  <a:cxn ang="0">
                    <a:pos x="25" y="18"/>
                  </a:cxn>
                  <a:cxn ang="0">
                    <a:pos x="13" y="3"/>
                  </a:cxn>
                  <a:cxn ang="0">
                    <a:pos x="16" y="12"/>
                  </a:cxn>
                  <a:cxn ang="0">
                    <a:pos x="13" y="3"/>
                  </a:cxn>
                  <a:cxn ang="0">
                    <a:pos x="7" y="0"/>
                  </a:cxn>
                  <a:cxn ang="0">
                    <a:pos x="2" y="5"/>
                  </a:cxn>
                  <a:cxn ang="0">
                    <a:pos x="0" y="14"/>
                  </a:cxn>
                  <a:cxn ang="0">
                    <a:pos x="3" y="21"/>
                  </a:cxn>
                  <a:cxn ang="0">
                    <a:pos x="0" y="12"/>
                  </a:cxn>
                </a:cxnLst>
                <a:rect l="0" t="0" r="r" b="b"/>
                <a:pathLst>
                  <a:path w="99" h="97">
                    <a:moveTo>
                      <a:pt x="0" y="12"/>
                    </a:moveTo>
                    <a:lnTo>
                      <a:pt x="3" y="21"/>
                    </a:lnTo>
                    <a:lnTo>
                      <a:pt x="15" y="35"/>
                    </a:lnTo>
                    <a:lnTo>
                      <a:pt x="29" y="50"/>
                    </a:lnTo>
                    <a:lnTo>
                      <a:pt x="43" y="63"/>
                    </a:lnTo>
                    <a:lnTo>
                      <a:pt x="56" y="75"/>
                    </a:lnTo>
                    <a:lnTo>
                      <a:pt x="70" y="83"/>
                    </a:lnTo>
                    <a:lnTo>
                      <a:pt x="81" y="91"/>
                    </a:lnTo>
                    <a:lnTo>
                      <a:pt x="91" y="97"/>
                    </a:lnTo>
                    <a:lnTo>
                      <a:pt x="99" y="97"/>
                    </a:lnTo>
                    <a:lnTo>
                      <a:pt x="95" y="73"/>
                    </a:lnTo>
                    <a:lnTo>
                      <a:pt x="93" y="73"/>
                    </a:lnTo>
                    <a:lnTo>
                      <a:pt x="87" y="70"/>
                    </a:lnTo>
                    <a:lnTo>
                      <a:pt x="76" y="63"/>
                    </a:lnTo>
                    <a:lnTo>
                      <a:pt x="64" y="54"/>
                    </a:lnTo>
                    <a:lnTo>
                      <a:pt x="51" y="43"/>
                    </a:lnTo>
                    <a:lnTo>
                      <a:pt x="37" y="30"/>
                    </a:lnTo>
                    <a:lnTo>
                      <a:pt x="25" y="18"/>
                    </a:lnTo>
                    <a:lnTo>
                      <a:pt x="13" y="3"/>
                    </a:lnTo>
                    <a:lnTo>
                      <a:pt x="16" y="12"/>
                    </a:lnTo>
                    <a:lnTo>
                      <a:pt x="13" y="3"/>
                    </a:lnTo>
                    <a:lnTo>
                      <a:pt x="7" y="0"/>
                    </a:lnTo>
                    <a:lnTo>
                      <a:pt x="2" y="5"/>
                    </a:lnTo>
                    <a:lnTo>
                      <a:pt x="0" y="14"/>
                    </a:lnTo>
                    <a:lnTo>
                      <a:pt x="3" y="21"/>
                    </a:lnTo>
                    <a:lnTo>
                      <a:pt x="0" y="1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63" name="Freeform 325"/>
              <p:cNvSpPr>
                <a:spLocks noChangeArrowheads="1"/>
              </p:cNvSpPr>
              <p:nvPr/>
            </p:nvSpPr>
            <p:spPr bwMode="auto">
              <a:xfrm>
                <a:off x="968" y="85"/>
                <a:ext cx="16" cy="11"/>
              </a:xfrm>
              <a:custGeom>
                <a:avLst/>
                <a:gdLst/>
                <a:ahLst/>
                <a:cxnLst>
                  <a:cxn ang="0">
                    <a:pos x="4" y="3"/>
                  </a:cxn>
                  <a:cxn ang="0">
                    <a:pos x="0" y="11"/>
                  </a:cxn>
                  <a:cxn ang="0">
                    <a:pos x="0" y="20"/>
                  </a:cxn>
                  <a:cxn ang="0">
                    <a:pos x="16" y="20"/>
                  </a:cxn>
                  <a:cxn ang="0">
                    <a:pos x="16" y="11"/>
                  </a:cxn>
                  <a:cxn ang="0">
                    <a:pos x="12" y="20"/>
                  </a:cxn>
                  <a:cxn ang="0">
                    <a:pos x="16" y="11"/>
                  </a:cxn>
                  <a:cxn ang="0">
                    <a:pos x="14" y="3"/>
                  </a:cxn>
                  <a:cxn ang="0">
                    <a:pos x="8" y="0"/>
                  </a:cxn>
                  <a:cxn ang="0">
                    <a:pos x="3" y="3"/>
                  </a:cxn>
                  <a:cxn ang="0">
                    <a:pos x="0" y="11"/>
                  </a:cxn>
                  <a:cxn ang="0">
                    <a:pos x="4" y="3"/>
                  </a:cxn>
                </a:cxnLst>
                <a:rect l="0" t="0" r="r" b="b"/>
                <a:pathLst>
                  <a:path w="16" h="20">
                    <a:moveTo>
                      <a:pt x="4" y="3"/>
                    </a:moveTo>
                    <a:lnTo>
                      <a:pt x="0" y="11"/>
                    </a:lnTo>
                    <a:lnTo>
                      <a:pt x="0" y="20"/>
                    </a:lnTo>
                    <a:lnTo>
                      <a:pt x="16" y="20"/>
                    </a:lnTo>
                    <a:lnTo>
                      <a:pt x="16" y="11"/>
                    </a:lnTo>
                    <a:lnTo>
                      <a:pt x="12" y="20"/>
                    </a:lnTo>
                    <a:lnTo>
                      <a:pt x="16" y="11"/>
                    </a:lnTo>
                    <a:lnTo>
                      <a:pt x="14" y="3"/>
                    </a:lnTo>
                    <a:lnTo>
                      <a:pt x="8" y="0"/>
                    </a:lnTo>
                    <a:lnTo>
                      <a:pt x="3" y="3"/>
                    </a:lnTo>
                    <a:lnTo>
                      <a:pt x="0" y="11"/>
                    </a:lnTo>
                    <a:lnTo>
                      <a:pt x="4" y="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64" name="Freeform 326"/>
              <p:cNvSpPr>
                <a:spLocks noChangeArrowheads="1"/>
              </p:cNvSpPr>
              <p:nvPr/>
            </p:nvSpPr>
            <p:spPr bwMode="auto">
              <a:xfrm>
                <a:off x="972" y="0"/>
                <a:ext cx="331" cy="96"/>
              </a:xfrm>
              <a:custGeom>
                <a:avLst/>
                <a:gdLst/>
                <a:ahLst/>
                <a:cxnLst>
                  <a:cxn ang="0">
                    <a:pos x="323" y="2"/>
                  </a:cxn>
                  <a:cxn ang="0">
                    <a:pos x="323" y="2"/>
                  </a:cxn>
                  <a:cxn ang="0">
                    <a:pos x="298" y="0"/>
                  </a:cxn>
                  <a:cxn ang="0">
                    <a:pos x="272" y="3"/>
                  </a:cxn>
                  <a:cxn ang="0">
                    <a:pos x="246" y="9"/>
                  </a:cxn>
                  <a:cxn ang="0">
                    <a:pos x="220" y="16"/>
                  </a:cxn>
                  <a:cxn ang="0">
                    <a:pos x="195" y="27"/>
                  </a:cxn>
                  <a:cxn ang="0">
                    <a:pos x="171" y="40"/>
                  </a:cxn>
                  <a:cxn ang="0">
                    <a:pos x="148" y="53"/>
                  </a:cxn>
                  <a:cxn ang="0">
                    <a:pos x="126" y="66"/>
                  </a:cxn>
                  <a:cxn ang="0">
                    <a:pos x="104" y="82"/>
                  </a:cxn>
                  <a:cxn ang="0">
                    <a:pos x="84" y="96"/>
                  </a:cxn>
                  <a:cxn ang="0">
                    <a:pos x="65" y="111"/>
                  </a:cxn>
                  <a:cxn ang="0">
                    <a:pos x="48" y="126"/>
                  </a:cxn>
                  <a:cxn ang="0">
                    <a:pos x="33" y="140"/>
                  </a:cxn>
                  <a:cxn ang="0">
                    <a:pos x="20" y="152"/>
                  </a:cxn>
                  <a:cxn ang="0">
                    <a:pos x="9" y="165"/>
                  </a:cxn>
                  <a:cxn ang="0">
                    <a:pos x="0" y="174"/>
                  </a:cxn>
                  <a:cxn ang="0">
                    <a:pos x="8" y="191"/>
                  </a:cxn>
                  <a:cxn ang="0">
                    <a:pos x="17" y="182"/>
                  </a:cxn>
                  <a:cxn ang="0">
                    <a:pos x="28" y="172"/>
                  </a:cxn>
                  <a:cxn ang="0">
                    <a:pos x="41" y="161"/>
                  </a:cxn>
                  <a:cxn ang="0">
                    <a:pos x="56" y="146"/>
                  </a:cxn>
                  <a:cxn ang="0">
                    <a:pos x="73" y="131"/>
                  </a:cxn>
                  <a:cxn ang="0">
                    <a:pos x="90" y="117"/>
                  </a:cxn>
                  <a:cxn ang="0">
                    <a:pos x="111" y="102"/>
                  </a:cxn>
                  <a:cxn ang="0">
                    <a:pos x="132" y="86"/>
                  </a:cxn>
                  <a:cxn ang="0">
                    <a:pos x="154" y="73"/>
                  </a:cxn>
                  <a:cxn ang="0">
                    <a:pos x="175" y="60"/>
                  </a:cxn>
                  <a:cxn ang="0">
                    <a:pos x="199" y="50"/>
                  </a:cxn>
                  <a:cxn ang="0">
                    <a:pos x="223" y="40"/>
                  </a:cxn>
                  <a:cxn ang="0">
                    <a:pos x="248" y="32"/>
                  </a:cxn>
                  <a:cxn ang="0">
                    <a:pos x="272" y="27"/>
                  </a:cxn>
                  <a:cxn ang="0">
                    <a:pos x="298" y="24"/>
                  </a:cxn>
                  <a:cxn ang="0">
                    <a:pos x="323" y="25"/>
                  </a:cxn>
                  <a:cxn ang="0">
                    <a:pos x="329" y="21"/>
                  </a:cxn>
                  <a:cxn ang="0">
                    <a:pos x="331" y="13"/>
                  </a:cxn>
                  <a:cxn ang="0">
                    <a:pos x="329" y="5"/>
                  </a:cxn>
                  <a:cxn ang="0">
                    <a:pos x="323" y="2"/>
                  </a:cxn>
                </a:cxnLst>
                <a:rect l="0" t="0" r="r" b="b"/>
                <a:pathLst>
                  <a:path w="331" h="191">
                    <a:moveTo>
                      <a:pt x="323" y="2"/>
                    </a:moveTo>
                    <a:lnTo>
                      <a:pt x="323" y="2"/>
                    </a:lnTo>
                    <a:lnTo>
                      <a:pt x="298" y="0"/>
                    </a:lnTo>
                    <a:lnTo>
                      <a:pt x="272" y="3"/>
                    </a:lnTo>
                    <a:lnTo>
                      <a:pt x="246" y="9"/>
                    </a:lnTo>
                    <a:lnTo>
                      <a:pt x="220" y="16"/>
                    </a:lnTo>
                    <a:lnTo>
                      <a:pt x="195" y="27"/>
                    </a:lnTo>
                    <a:lnTo>
                      <a:pt x="171" y="40"/>
                    </a:lnTo>
                    <a:lnTo>
                      <a:pt x="148" y="53"/>
                    </a:lnTo>
                    <a:lnTo>
                      <a:pt x="126" y="66"/>
                    </a:lnTo>
                    <a:lnTo>
                      <a:pt x="104" y="82"/>
                    </a:lnTo>
                    <a:lnTo>
                      <a:pt x="84" y="96"/>
                    </a:lnTo>
                    <a:lnTo>
                      <a:pt x="65" y="111"/>
                    </a:lnTo>
                    <a:lnTo>
                      <a:pt x="48" y="126"/>
                    </a:lnTo>
                    <a:lnTo>
                      <a:pt x="33" y="140"/>
                    </a:lnTo>
                    <a:lnTo>
                      <a:pt x="20" y="152"/>
                    </a:lnTo>
                    <a:lnTo>
                      <a:pt x="9" y="165"/>
                    </a:lnTo>
                    <a:lnTo>
                      <a:pt x="0" y="174"/>
                    </a:lnTo>
                    <a:lnTo>
                      <a:pt x="8" y="191"/>
                    </a:lnTo>
                    <a:lnTo>
                      <a:pt x="17" y="182"/>
                    </a:lnTo>
                    <a:lnTo>
                      <a:pt x="28" y="172"/>
                    </a:lnTo>
                    <a:lnTo>
                      <a:pt x="41" y="161"/>
                    </a:lnTo>
                    <a:lnTo>
                      <a:pt x="56" y="146"/>
                    </a:lnTo>
                    <a:lnTo>
                      <a:pt x="73" y="131"/>
                    </a:lnTo>
                    <a:lnTo>
                      <a:pt x="90" y="117"/>
                    </a:lnTo>
                    <a:lnTo>
                      <a:pt x="111" y="102"/>
                    </a:lnTo>
                    <a:lnTo>
                      <a:pt x="132" y="86"/>
                    </a:lnTo>
                    <a:lnTo>
                      <a:pt x="154" y="73"/>
                    </a:lnTo>
                    <a:lnTo>
                      <a:pt x="175" y="60"/>
                    </a:lnTo>
                    <a:lnTo>
                      <a:pt x="199" y="50"/>
                    </a:lnTo>
                    <a:lnTo>
                      <a:pt x="223" y="40"/>
                    </a:lnTo>
                    <a:lnTo>
                      <a:pt x="248" y="32"/>
                    </a:lnTo>
                    <a:lnTo>
                      <a:pt x="272" y="27"/>
                    </a:lnTo>
                    <a:lnTo>
                      <a:pt x="298" y="24"/>
                    </a:lnTo>
                    <a:lnTo>
                      <a:pt x="323" y="25"/>
                    </a:lnTo>
                    <a:lnTo>
                      <a:pt x="329" y="21"/>
                    </a:lnTo>
                    <a:lnTo>
                      <a:pt x="331" y="13"/>
                    </a:lnTo>
                    <a:lnTo>
                      <a:pt x="329" y="5"/>
                    </a:lnTo>
                    <a:lnTo>
                      <a:pt x="323" y="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65" name="Freeform 327"/>
              <p:cNvSpPr>
                <a:spLocks noChangeArrowheads="1"/>
              </p:cNvSpPr>
              <p:nvPr/>
            </p:nvSpPr>
            <p:spPr bwMode="auto">
              <a:xfrm>
                <a:off x="1295" y="1"/>
                <a:ext cx="47" cy="71"/>
              </a:xfrm>
              <a:custGeom>
                <a:avLst/>
                <a:gdLst/>
                <a:ahLst/>
                <a:cxnLst>
                  <a:cxn ang="0">
                    <a:pos x="47" y="129"/>
                  </a:cxn>
                  <a:cxn ang="0">
                    <a:pos x="47" y="131"/>
                  </a:cxn>
                  <a:cxn ang="0">
                    <a:pos x="45" y="112"/>
                  </a:cxn>
                  <a:cxn ang="0">
                    <a:pos x="42" y="92"/>
                  </a:cxn>
                  <a:cxn ang="0">
                    <a:pos x="39" y="71"/>
                  </a:cxn>
                  <a:cxn ang="0">
                    <a:pos x="36" y="51"/>
                  </a:cxn>
                  <a:cxn ang="0">
                    <a:pos x="30" y="32"/>
                  </a:cxn>
                  <a:cxn ang="0">
                    <a:pos x="23" y="17"/>
                  </a:cxn>
                  <a:cxn ang="0">
                    <a:pos x="14" y="6"/>
                  </a:cxn>
                  <a:cxn ang="0">
                    <a:pos x="0" y="0"/>
                  </a:cxn>
                  <a:cxn ang="0">
                    <a:pos x="0" y="23"/>
                  </a:cxn>
                  <a:cxn ang="0">
                    <a:pos x="5" y="26"/>
                  </a:cxn>
                  <a:cxn ang="0">
                    <a:pos x="10" y="32"/>
                  </a:cxn>
                  <a:cxn ang="0">
                    <a:pos x="16" y="44"/>
                  </a:cxn>
                  <a:cxn ang="0">
                    <a:pos x="20" y="57"/>
                  </a:cxn>
                  <a:cxn ang="0">
                    <a:pos x="23" y="74"/>
                  </a:cxn>
                  <a:cxn ang="0">
                    <a:pos x="26" y="94"/>
                  </a:cxn>
                  <a:cxn ang="0">
                    <a:pos x="29" y="115"/>
                  </a:cxn>
                  <a:cxn ang="0">
                    <a:pos x="31" y="134"/>
                  </a:cxn>
                  <a:cxn ang="0">
                    <a:pos x="31" y="135"/>
                  </a:cxn>
                  <a:cxn ang="0">
                    <a:pos x="31" y="134"/>
                  </a:cxn>
                  <a:cxn ang="0">
                    <a:pos x="34" y="141"/>
                  </a:cxn>
                  <a:cxn ang="0">
                    <a:pos x="40" y="143"/>
                  </a:cxn>
                  <a:cxn ang="0">
                    <a:pos x="45" y="140"/>
                  </a:cxn>
                  <a:cxn ang="0">
                    <a:pos x="47" y="131"/>
                  </a:cxn>
                  <a:cxn ang="0">
                    <a:pos x="47" y="129"/>
                  </a:cxn>
                </a:cxnLst>
                <a:rect l="0" t="0" r="r" b="b"/>
                <a:pathLst>
                  <a:path w="47" h="143">
                    <a:moveTo>
                      <a:pt x="47" y="129"/>
                    </a:moveTo>
                    <a:lnTo>
                      <a:pt x="47" y="131"/>
                    </a:lnTo>
                    <a:lnTo>
                      <a:pt x="45" y="112"/>
                    </a:lnTo>
                    <a:lnTo>
                      <a:pt x="42" y="92"/>
                    </a:lnTo>
                    <a:lnTo>
                      <a:pt x="39" y="71"/>
                    </a:lnTo>
                    <a:lnTo>
                      <a:pt x="36" y="51"/>
                    </a:lnTo>
                    <a:lnTo>
                      <a:pt x="30" y="32"/>
                    </a:lnTo>
                    <a:lnTo>
                      <a:pt x="23" y="17"/>
                    </a:lnTo>
                    <a:lnTo>
                      <a:pt x="14" y="6"/>
                    </a:lnTo>
                    <a:lnTo>
                      <a:pt x="0" y="0"/>
                    </a:lnTo>
                    <a:lnTo>
                      <a:pt x="0" y="23"/>
                    </a:lnTo>
                    <a:lnTo>
                      <a:pt x="5" y="26"/>
                    </a:lnTo>
                    <a:lnTo>
                      <a:pt x="10" y="32"/>
                    </a:lnTo>
                    <a:lnTo>
                      <a:pt x="16" y="44"/>
                    </a:lnTo>
                    <a:lnTo>
                      <a:pt x="20" y="57"/>
                    </a:lnTo>
                    <a:lnTo>
                      <a:pt x="23" y="74"/>
                    </a:lnTo>
                    <a:lnTo>
                      <a:pt x="26" y="94"/>
                    </a:lnTo>
                    <a:lnTo>
                      <a:pt x="29" y="115"/>
                    </a:lnTo>
                    <a:lnTo>
                      <a:pt x="31" y="134"/>
                    </a:lnTo>
                    <a:lnTo>
                      <a:pt x="31" y="135"/>
                    </a:lnTo>
                    <a:lnTo>
                      <a:pt x="31" y="134"/>
                    </a:lnTo>
                    <a:lnTo>
                      <a:pt x="34" y="141"/>
                    </a:lnTo>
                    <a:lnTo>
                      <a:pt x="40" y="143"/>
                    </a:lnTo>
                    <a:lnTo>
                      <a:pt x="45" y="140"/>
                    </a:lnTo>
                    <a:lnTo>
                      <a:pt x="47" y="131"/>
                    </a:lnTo>
                    <a:lnTo>
                      <a:pt x="47" y="12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66" name="Freeform 328"/>
              <p:cNvSpPr>
                <a:spLocks noChangeArrowheads="1"/>
              </p:cNvSpPr>
              <p:nvPr/>
            </p:nvSpPr>
            <p:spPr bwMode="auto">
              <a:xfrm>
                <a:off x="1326" y="66"/>
                <a:ext cx="18" cy="11"/>
              </a:xfrm>
              <a:custGeom>
                <a:avLst/>
                <a:gdLst/>
                <a:ahLst/>
                <a:cxnLst>
                  <a:cxn ang="0">
                    <a:pos x="15" y="21"/>
                  </a:cxn>
                  <a:cxn ang="0">
                    <a:pos x="18" y="9"/>
                  </a:cxn>
                  <a:cxn ang="0">
                    <a:pos x="16" y="0"/>
                  </a:cxn>
                  <a:cxn ang="0">
                    <a:pos x="0" y="6"/>
                  </a:cxn>
                  <a:cxn ang="0">
                    <a:pos x="2" y="15"/>
                  </a:cxn>
                  <a:cxn ang="0">
                    <a:pos x="5" y="3"/>
                  </a:cxn>
                  <a:cxn ang="0">
                    <a:pos x="2" y="15"/>
                  </a:cxn>
                  <a:cxn ang="0">
                    <a:pos x="6" y="22"/>
                  </a:cxn>
                  <a:cxn ang="0">
                    <a:pos x="12" y="22"/>
                  </a:cxn>
                  <a:cxn ang="0">
                    <a:pos x="17" y="18"/>
                  </a:cxn>
                  <a:cxn ang="0">
                    <a:pos x="18" y="9"/>
                  </a:cxn>
                  <a:cxn ang="0">
                    <a:pos x="15" y="21"/>
                  </a:cxn>
                </a:cxnLst>
                <a:rect l="0" t="0" r="r" b="b"/>
                <a:pathLst>
                  <a:path w="18" h="22">
                    <a:moveTo>
                      <a:pt x="15" y="21"/>
                    </a:moveTo>
                    <a:lnTo>
                      <a:pt x="18" y="9"/>
                    </a:lnTo>
                    <a:lnTo>
                      <a:pt x="16" y="0"/>
                    </a:lnTo>
                    <a:lnTo>
                      <a:pt x="0" y="6"/>
                    </a:lnTo>
                    <a:lnTo>
                      <a:pt x="2" y="15"/>
                    </a:lnTo>
                    <a:lnTo>
                      <a:pt x="5" y="3"/>
                    </a:lnTo>
                    <a:lnTo>
                      <a:pt x="2" y="15"/>
                    </a:lnTo>
                    <a:lnTo>
                      <a:pt x="6" y="22"/>
                    </a:lnTo>
                    <a:lnTo>
                      <a:pt x="12" y="22"/>
                    </a:lnTo>
                    <a:lnTo>
                      <a:pt x="17" y="18"/>
                    </a:lnTo>
                    <a:lnTo>
                      <a:pt x="18" y="9"/>
                    </a:lnTo>
                    <a:lnTo>
                      <a:pt x="15" y="2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67" name="Freeform 329"/>
              <p:cNvSpPr>
                <a:spLocks noChangeArrowheads="1"/>
              </p:cNvSpPr>
              <p:nvPr/>
            </p:nvSpPr>
            <p:spPr bwMode="auto">
              <a:xfrm>
                <a:off x="1181" y="67"/>
                <a:ext cx="160" cy="53"/>
              </a:xfrm>
              <a:custGeom>
                <a:avLst/>
                <a:gdLst/>
                <a:ahLst/>
                <a:cxnLst>
                  <a:cxn ang="0">
                    <a:pos x="17" y="94"/>
                  </a:cxn>
                  <a:cxn ang="0">
                    <a:pos x="2" y="102"/>
                  </a:cxn>
                  <a:cxn ang="0">
                    <a:pos x="16" y="105"/>
                  </a:cxn>
                  <a:cxn ang="0">
                    <a:pos x="30" y="101"/>
                  </a:cxn>
                  <a:cxn ang="0">
                    <a:pos x="49" y="92"/>
                  </a:cxn>
                  <a:cxn ang="0">
                    <a:pos x="72" y="82"/>
                  </a:cxn>
                  <a:cxn ang="0">
                    <a:pos x="97" y="67"/>
                  </a:cxn>
                  <a:cxn ang="0">
                    <a:pos x="121" y="53"/>
                  </a:cxn>
                  <a:cxn ang="0">
                    <a:pos x="143" y="37"/>
                  </a:cxn>
                  <a:cxn ang="0">
                    <a:pos x="160" y="18"/>
                  </a:cxn>
                  <a:cxn ang="0">
                    <a:pos x="150" y="0"/>
                  </a:cxn>
                  <a:cxn ang="0">
                    <a:pos x="135" y="16"/>
                  </a:cxn>
                  <a:cxn ang="0">
                    <a:pos x="115" y="32"/>
                  </a:cxn>
                  <a:cxn ang="0">
                    <a:pos x="91" y="47"/>
                  </a:cxn>
                  <a:cxn ang="0">
                    <a:pos x="68" y="59"/>
                  </a:cxn>
                  <a:cxn ang="0">
                    <a:pos x="45" y="69"/>
                  </a:cxn>
                  <a:cxn ang="0">
                    <a:pos x="26" y="77"/>
                  </a:cxn>
                  <a:cxn ang="0">
                    <a:pos x="14" y="82"/>
                  </a:cxn>
                  <a:cxn ang="0">
                    <a:pos x="15" y="85"/>
                  </a:cxn>
                  <a:cxn ang="0">
                    <a:pos x="0" y="94"/>
                  </a:cxn>
                  <a:cxn ang="0">
                    <a:pos x="14" y="86"/>
                  </a:cxn>
                  <a:cxn ang="0">
                    <a:pos x="8" y="83"/>
                  </a:cxn>
                  <a:cxn ang="0">
                    <a:pos x="4" y="86"/>
                  </a:cxn>
                  <a:cxn ang="0">
                    <a:pos x="1" y="94"/>
                  </a:cxn>
                  <a:cxn ang="0">
                    <a:pos x="3" y="101"/>
                  </a:cxn>
                  <a:cxn ang="0">
                    <a:pos x="17" y="94"/>
                  </a:cxn>
                </a:cxnLst>
                <a:rect l="0" t="0" r="r" b="b"/>
                <a:pathLst>
                  <a:path w="160" h="105">
                    <a:moveTo>
                      <a:pt x="17" y="94"/>
                    </a:moveTo>
                    <a:lnTo>
                      <a:pt x="2" y="102"/>
                    </a:lnTo>
                    <a:lnTo>
                      <a:pt x="16" y="105"/>
                    </a:lnTo>
                    <a:lnTo>
                      <a:pt x="30" y="101"/>
                    </a:lnTo>
                    <a:lnTo>
                      <a:pt x="49" y="92"/>
                    </a:lnTo>
                    <a:lnTo>
                      <a:pt x="72" y="82"/>
                    </a:lnTo>
                    <a:lnTo>
                      <a:pt x="97" y="67"/>
                    </a:lnTo>
                    <a:lnTo>
                      <a:pt x="121" y="53"/>
                    </a:lnTo>
                    <a:lnTo>
                      <a:pt x="143" y="37"/>
                    </a:lnTo>
                    <a:lnTo>
                      <a:pt x="160" y="18"/>
                    </a:lnTo>
                    <a:lnTo>
                      <a:pt x="150" y="0"/>
                    </a:lnTo>
                    <a:lnTo>
                      <a:pt x="135" y="16"/>
                    </a:lnTo>
                    <a:lnTo>
                      <a:pt x="115" y="32"/>
                    </a:lnTo>
                    <a:lnTo>
                      <a:pt x="91" y="47"/>
                    </a:lnTo>
                    <a:lnTo>
                      <a:pt x="68" y="59"/>
                    </a:lnTo>
                    <a:lnTo>
                      <a:pt x="45" y="69"/>
                    </a:lnTo>
                    <a:lnTo>
                      <a:pt x="26" y="77"/>
                    </a:lnTo>
                    <a:lnTo>
                      <a:pt x="14" y="82"/>
                    </a:lnTo>
                    <a:lnTo>
                      <a:pt x="15" y="85"/>
                    </a:lnTo>
                    <a:lnTo>
                      <a:pt x="0" y="94"/>
                    </a:lnTo>
                    <a:lnTo>
                      <a:pt x="14" y="86"/>
                    </a:lnTo>
                    <a:lnTo>
                      <a:pt x="8" y="83"/>
                    </a:lnTo>
                    <a:lnTo>
                      <a:pt x="4" y="86"/>
                    </a:lnTo>
                    <a:lnTo>
                      <a:pt x="1" y="94"/>
                    </a:lnTo>
                    <a:lnTo>
                      <a:pt x="3" y="101"/>
                    </a:lnTo>
                    <a:lnTo>
                      <a:pt x="17" y="9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68" name="Freeform 330"/>
              <p:cNvSpPr>
                <a:spLocks noChangeArrowheads="1"/>
              </p:cNvSpPr>
              <p:nvPr/>
            </p:nvSpPr>
            <p:spPr bwMode="auto">
              <a:xfrm>
                <a:off x="1181" y="114"/>
                <a:ext cx="17" cy="7"/>
              </a:xfrm>
              <a:custGeom>
                <a:avLst/>
                <a:gdLst/>
                <a:ahLst/>
                <a:cxnLst>
                  <a:cxn ang="0">
                    <a:pos x="17" y="7"/>
                  </a:cxn>
                  <a:cxn ang="0">
                    <a:pos x="17" y="4"/>
                  </a:cxn>
                  <a:cxn ang="0">
                    <a:pos x="17" y="0"/>
                  </a:cxn>
                  <a:cxn ang="0">
                    <a:pos x="0" y="0"/>
                  </a:cxn>
                  <a:cxn ang="0">
                    <a:pos x="0" y="4"/>
                  </a:cxn>
                  <a:cxn ang="0">
                    <a:pos x="0" y="1"/>
                  </a:cxn>
                  <a:cxn ang="0">
                    <a:pos x="0" y="4"/>
                  </a:cxn>
                  <a:cxn ang="0">
                    <a:pos x="3" y="13"/>
                  </a:cxn>
                  <a:cxn ang="0">
                    <a:pos x="8" y="14"/>
                  </a:cxn>
                  <a:cxn ang="0">
                    <a:pos x="15" y="13"/>
                  </a:cxn>
                  <a:cxn ang="0">
                    <a:pos x="17" y="4"/>
                  </a:cxn>
                  <a:cxn ang="0">
                    <a:pos x="17" y="7"/>
                  </a:cxn>
                </a:cxnLst>
                <a:rect l="0" t="0" r="r" b="b"/>
                <a:pathLst>
                  <a:path w="17" h="14">
                    <a:moveTo>
                      <a:pt x="17" y="7"/>
                    </a:moveTo>
                    <a:lnTo>
                      <a:pt x="17" y="4"/>
                    </a:lnTo>
                    <a:lnTo>
                      <a:pt x="17" y="0"/>
                    </a:lnTo>
                    <a:lnTo>
                      <a:pt x="0" y="0"/>
                    </a:lnTo>
                    <a:lnTo>
                      <a:pt x="0" y="4"/>
                    </a:lnTo>
                    <a:lnTo>
                      <a:pt x="0" y="1"/>
                    </a:lnTo>
                    <a:lnTo>
                      <a:pt x="0" y="4"/>
                    </a:lnTo>
                    <a:lnTo>
                      <a:pt x="3" y="13"/>
                    </a:lnTo>
                    <a:lnTo>
                      <a:pt x="8" y="14"/>
                    </a:lnTo>
                    <a:lnTo>
                      <a:pt x="15" y="13"/>
                    </a:lnTo>
                    <a:lnTo>
                      <a:pt x="17" y="4"/>
                    </a:lnTo>
                    <a:lnTo>
                      <a:pt x="17" y="7"/>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69" name="Freeform 331"/>
              <p:cNvSpPr>
                <a:spLocks noChangeArrowheads="1"/>
              </p:cNvSpPr>
              <p:nvPr/>
            </p:nvSpPr>
            <p:spPr bwMode="auto">
              <a:xfrm>
                <a:off x="1155" y="114"/>
                <a:ext cx="43" cy="75"/>
              </a:xfrm>
              <a:custGeom>
                <a:avLst/>
                <a:gdLst/>
                <a:ahLst/>
                <a:cxnLst>
                  <a:cxn ang="0">
                    <a:pos x="16" y="143"/>
                  </a:cxn>
                  <a:cxn ang="0">
                    <a:pos x="16" y="143"/>
                  </a:cxn>
                  <a:cxn ang="0">
                    <a:pos x="43" y="6"/>
                  </a:cxn>
                  <a:cxn ang="0">
                    <a:pos x="26" y="0"/>
                  </a:cxn>
                  <a:cxn ang="0">
                    <a:pos x="0" y="137"/>
                  </a:cxn>
                  <a:cxn ang="0">
                    <a:pos x="1" y="146"/>
                  </a:cxn>
                  <a:cxn ang="0">
                    <a:pos x="7" y="150"/>
                  </a:cxn>
                  <a:cxn ang="0">
                    <a:pos x="12" y="150"/>
                  </a:cxn>
                  <a:cxn ang="0">
                    <a:pos x="16" y="143"/>
                  </a:cxn>
                </a:cxnLst>
                <a:rect l="0" t="0" r="r" b="b"/>
                <a:pathLst>
                  <a:path w="43" h="150">
                    <a:moveTo>
                      <a:pt x="16" y="143"/>
                    </a:moveTo>
                    <a:lnTo>
                      <a:pt x="16" y="143"/>
                    </a:lnTo>
                    <a:lnTo>
                      <a:pt x="43" y="6"/>
                    </a:lnTo>
                    <a:lnTo>
                      <a:pt x="26" y="0"/>
                    </a:lnTo>
                    <a:lnTo>
                      <a:pt x="0" y="137"/>
                    </a:lnTo>
                    <a:lnTo>
                      <a:pt x="1" y="146"/>
                    </a:lnTo>
                    <a:lnTo>
                      <a:pt x="7" y="150"/>
                    </a:lnTo>
                    <a:lnTo>
                      <a:pt x="12" y="150"/>
                    </a:lnTo>
                    <a:lnTo>
                      <a:pt x="16" y="14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70" name="Freeform 332"/>
              <p:cNvSpPr>
                <a:spLocks noChangeArrowheads="1"/>
              </p:cNvSpPr>
              <p:nvPr/>
            </p:nvSpPr>
            <p:spPr bwMode="auto">
              <a:xfrm>
                <a:off x="1154" y="181"/>
                <a:ext cx="17" cy="11"/>
              </a:xfrm>
              <a:custGeom>
                <a:avLst/>
                <a:gdLst/>
                <a:ahLst/>
                <a:cxnLst>
                  <a:cxn ang="0">
                    <a:pos x="8" y="0"/>
                  </a:cxn>
                  <a:cxn ang="0">
                    <a:pos x="16" y="15"/>
                  </a:cxn>
                  <a:cxn ang="0">
                    <a:pos x="17" y="11"/>
                  </a:cxn>
                  <a:cxn ang="0">
                    <a:pos x="1" y="5"/>
                  </a:cxn>
                  <a:cxn ang="0">
                    <a:pos x="0" y="9"/>
                  </a:cxn>
                  <a:cxn ang="0">
                    <a:pos x="8" y="24"/>
                  </a:cxn>
                  <a:cxn ang="0">
                    <a:pos x="1" y="9"/>
                  </a:cxn>
                  <a:cxn ang="0">
                    <a:pos x="2" y="18"/>
                  </a:cxn>
                  <a:cxn ang="0">
                    <a:pos x="7" y="22"/>
                  </a:cxn>
                  <a:cxn ang="0">
                    <a:pos x="12" y="21"/>
                  </a:cxn>
                  <a:cxn ang="0">
                    <a:pos x="15" y="15"/>
                  </a:cxn>
                  <a:cxn ang="0">
                    <a:pos x="8" y="0"/>
                  </a:cxn>
                </a:cxnLst>
                <a:rect l="0" t="0" r="r" b="b"/>
                <a:pathLst>
                  <a:path w="17" h="24">
                    <a:moveTo>
                      <a:pt x="8" y="0"/>
                    </a:moveTo>
                    <a:lnTo>
                      <a:pt x="16" y="15"/>
                    </a:lnTo>
                    <a:lnTo>
                      <a:pt x="17" y="11"/>
                    </a:lnTo>
                    <a:lnTo>
                      <a:pt x="1" y="5"/>
                    </a:lnTo>
                    <a:lnTo>
                      <a:pt x="0" y="9"/>
                    </a:lnTo>
                    <a:lnTo>
                      <a:pt x="8" y="24"/>
                    </a:lnTo>
                    <a:lnTo>
                      <a:pt x="1" y="9"/>
                    </a:lnTo>
                    <a:lnTo>
                      <a:pt x="2" y="18"/>
                    </a:lnTo>
                    <a:lnTo>
                      <a:pt x="7" y="22"/>
                    </a:lnTo>
                    <a:lnTo>
                      <a:pt x="12" y="21"/>
                    </a:lnTo>
                    <a:lnTo>
                      <a:pt x="15" y="15"/>
                    </a:lnTo>
                    <a:lnTo>
                      <a:pt x="8"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71" name="Freeform 333"/>
              <p:cNvSpPr>
                <a:spLocks noChangeArrowheads="1"/>
              </p:cNvSpPr>
              <p:nvPr/>
            </p:nvSpPr>
            <p:spPr bwMode="auto">
              <a:xfrm>
                <a:off x="1162" y="181"/>
                <a:ext cx="117" cy="27"/>
              </a:xfrm>
              <a:custGeom>
                <a:avLst/>
                <a:gdLst/>
                <a:ahLst/>
                <a:cxnLst>
                  <a:cxn ang="0">
                    <a:pos x="109" y="31"/>
                  </a:cxn>
                  <a:cxn ang="0">
                    <a:pos x="114" y="34"/>
                  </a:cxn>
                  <a:cxn ang="0">
                    <a:pos x="104" y="22"/>
                  </a:cxn>
                  <a:cxn ang="0">
                    <a:pos x="91" y="15"/>
                  </a:cxn>
                  <a:cxn ang="0">
                    <a:pos x="77" y="8"/>
                  </a:cxn>
                  <a:cxn ang="0">
                    <a:pos x="63" y="5"/>
                  </a:cxn>
                  <a:cxn ang="0">
                    <a:pos x="47" y="2"/>
                  </a:cxn>
                  <a:cxn ang="0">
                    <a:pos x="30" y="0"/>
                  </a:cxn>
                  <a:cxn ang="0">
                    <a:pos x="15" y="0"/>
                  </a:cxn>
                  <a:cxn ang="0">
                    <a:pos x="0" y="0"/>
                  </a:cxn>
                  <a:cxn ang="0">
                    <a:pos x="0" y="24"/>
                  </a:cxn>
                  <a:cxn ang="0">
                    <a:pos x="15" y="24"/>
                  </a:cxn>
                  <a:cxn ang="0">
                    <a:pos x="30" y="24"/>
                  </a:cxn>
                  <a:cxn ang="0">
                    <a:pos x="47" y="25"/>
                  </a:cxn>
                  <a:cxn ang="0">
                    <a:pos x="61" y="28"/>
                  </a:cxn>
                  <a:cxn ang="0">
                    <a:pos x="75" y="31"/>
                  </a:cxn>
                  <a:cxn ang="0">
                    <a:pos x="87" y="35"/>
                  </a:cxn>
                  <a:cxn ang="0">
                    <a:pos x="96" y="43"/>
                  </a:cxn>
                  <a:cxn ang="0">
                    <a:pos x="104" y="51"/>
                  </a:cxn>
                  <a:cxn ang="0">
                    <a:pos x="109" y="54"/>
                  </a:cxn>
                  <a:cxn ang="0">
                    <a:pos x="104" y="51"/>
                  </a:cxn>
                  <a:cxn ang="0">
                    <a:pos x="110" y="53"/>
                  </a:cxn>
                  <a:cxn ang="0">
                    <a:pos x="115" y="49"/>
                  </a:cxn>
                  <a:cxn ang="0">
                    <a:pos x="117" y="41"/>
                  </a:cxn>
                  <a:cxn ang="0">
                    <a:pos x="114" y="34"/>
                  </a:cxn>
                  <a:cxn ang="0">
                    <a:pos x="109" y="31"/>
                  </a:cxn>
                </a:cxnLst>
                <a:rect l="0" t="0" r="r" b="b"/>
                <a:pathLst>
                  <a:path w="117" h="54">
                    <a:moveTo>
                      <a:pt x="109" y="31"/>
                    </a:moveTo>
                    <a:lnTo>
                      <a:pt x="114" y="34"/>
                    </a:lnTo>
                    <a:lnTo>
                      <a:pt x="104" y="22"/>
                    </a:lnTo>
                    <a:lnTo>
                      <a:pt x="91" y="15"/>
                    </a:lnTo>
                    <a:lnTo>
                      <a:pt x="77" y="8"/>
                    </a:lnTo>
                    <a:lnTo>
                      <a:pt x="63" y="5"/>
                    </a:lnTo>
                    <a:lnTo>
                      <a:pt x="47" y="2"/>
                    </a:lnTo>
                    <a:lnTo>
                      <a:pt x="30" y="0"/>
                    </a:lnTo>
                    <a:lnTo>
                      <a:pt x="15" y="0"/>
                    </a:lnTo>
                    <a:lnTo>
                      <a:pt x="0" y="0"/>
                    </a:lnTo>
                    <a:lnTo>
                      <a:pt x="0" y="24"/>
                    </a:lnTo>
                    <a:lnTo>
                      <a:pt x="15" y="24"/>
                    </a:lnTo>
                    <a:lnTo>
                      <a:pt x="30" y="24"/>
                    </a:lnTo>
                    <a:lnTo>
                      <a:pt x="47" y="25"/>
                    </a:lnTo>
                    <a:lnTo>
                      <a:pt x="61" y="28"/>
                    </a:lnTo>
                    <a:lnTo>
                      <a:pt x="75" y="31"/>
                    </a:lnTo>
                    <a:lnTo>
                      <a:pt x="87" y="35"/>
                    </a:lnTo>
                    <a:lnTo>
                      <a:pt x="96" y="43"/>
                    </a:lnTo>
                    <a:lnTo>
                      <a:pt x="104" y="51"/>
                    </a:lnTo>
                    <a:lnTo>
                      <a:pt x="109" y="54"/>
                    </a:lnTo>
                    <a:lnTo>
                      <a:pt x="104" y="51"/>
                    </a:lnTo>
                    <a:lnTo>
                      <a:pt x="110" y="53"/>
                    </a:lnTo>
                    <a:lnTo>
                      <a:pt x="115" y="49"/>
                    </a:lnTo>
                    <a:lnTo>
                      <a:pt x="117" y="41"/>
                    </a:lnTo>
                    <a:lnTo>
                      <a:pt x="114" y="34"/>
                    </a:lnTo>
                    <a:lnTo>
                      <a:pt x="109" y="3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72" name="Freeform 334"/>
              <p:cNvSpPr>
                <a:spLocks noChangeArrowheads="1"/>
              </p:cNvSpPr>
              <p:nvPr/>
            </p:nvSpPr>
            <p:spPr bwMode="auto">
              <a:xfrm>
                <a:off x="1271" y="196"/>
                <a:ext cx="32" cy="12"/>
              </a:xfrm>
              <a:custGeom>
                <a:avLst/>
                <a:gdLst/>
                <a:ahLst/>
                <a:cxnLst>
                  <a:cxn ang="0">
                    <a:pos x="16" y="12"/>
                  </a:cxn>
                  <a:cxn ang="0">
                    <a:pos x="24" y="0"/>
                  </a:cxn>
                  <a:cxn ang="0">
                    <a:pos x="22" y="0"/>
                  </a:cxn>
                  <a:cxn ang="0">
                    <a:pos x="15" y="0"/>
                  </a:cxn>
                  <a:cxn ang="0">
                    <a:pos x="8" y="0"/>
                  </a:cxn>
                  <a:cxn ang="0">
                    <a:pos x="0" y="0"/>
                  </a:cxn>
                  <a:cxn ang="0">
                    <a:pos x="0" y="23"/>
                  </a:cxn>
                  <a:cxn ang="0">
                    <a:pos x="8" y="23"/>
                  </a:cxn>
                  <a:cxn ang="0">
                    <a:pos x="15" y="23"/>
                  </a:cxn>
                  <a:cxn ang="0">
                    <a:pos x="22" y="23"/>
                  </a:cxn>
                  <a:cxn ang="0">
                    <a:pos x="24" y="23"/>
                  </a:cxn>
                  <a:cxn ang="0">
                    <a:pos x="32" y="12"/>
                  </a:cxn>
                  <a:cxn ang="0">
                    <a:pos x="24" y="23"/>
                  </a:cxn>
                  <a:cxn ang="0">
                    <a:pos x="30" y="19"/>
                  </a:cxn>
                  <a:cxn ang="0">
                    <a:pos x="32" y="12"/>
                  </a:cxn>
                  <a:cxn ang="0">
                    <a:pos x="30" y="3"/>
                  </a:cxn>
                  <a:cxn ang="0">
                    <a:pos x="24" y="0"/>
                  </a:cxn>
                  <a:cxn ang="0">
                    <a:pos x="16" y="12"/>
                  </a:cxn>
                </a:cxnLst>
                <a:rect l="0" t="0" r="r" b="b"/>
                <a:pathLst>
                  <a:path w="32" h="23">
                    <a:moveTo>
                      <a:pt x="16" y="12"/>
                    </a:moveTo>
                    <a:lnTo>
                      <a:pt x="24" y="0"/>
                    </a:lnTo>
                    <a:lnTo>
                      <a:pt x="22" y="0"/>
                    </a:lnTo>
                    <a:lnTo>
                      <a:pt x="15" y="0"/>
                    </a:lnTo>
                    <a:lnTo>
                      <a:pt x="8" y="0"/>
                    </a:lnTo>
                    <a:lnTo>
                      <a:pt x="0" y="0"/>
                    </a:lnTo>
                    <a:lnTo>
                      <a:pt x="0" y="23"/>
                    </a:lnTo>
                    <a:lnTo>
                      <a:pt x="8" y="23"/>
                    </a:lnTo>
                    <a:lnTo>
                      <a:pt x="15" y="23"/>
                    </a:lnTo>
                    <a:lnTo>
                      <a:pt x="22" y="23"/>
                    </a:lnTo>
                    <a:lnTo>
                      <a:pt x="24" y="23"/>
                    </a:lnTo>
                    <a:lnTo>
                      <a:pt x="32" y="12"/>
                    </a:lnTo>
                    <a:lnTo>
                      <a:pt x="24" y="23"/>
                    </a:lnTo>
                    <a:lnTo>
                      <a:pt x="30" y="19"/>
                    </a:lnTo>
                    <a:lnTo>
                      <a:pt x="32" y="12"/>
                    </a:lnTo>
                    <a:lnTo>
                      <a:pt x="30" y="3"/>
                    </a:lnTo>
                    <a:lnTo>
                      <a:pt x="24" y="0"/>
                    </a:lnTo>
                    <a:lnTo>
                      <a:pt x="16" y="1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73" name="Freeform 335"/>
              <p:cNvSpPr>
                <a:spLocks noChangeArrowheads="1"/>
              </p:cNvSpPr>
              <p:nvPr/>
            </p:nvSpPr>
            <p:spPr bwMode="auto">
              <a:xfrm>
                <a:off x="1287" y="181"/>
                <a:ext cx="16" cy="21"/>
              </a:xfrm>
              <a:custGeom>
                <a:avLst/>
                <a:gdLst/>
                <a:ahLst/>
                <a:cxnLst>
                  <a:cxn ang="0">
                    <a:pos x="9" y="0"/>
                  </a:cxn>
                  <a:cxn ang="0">
                    <a:pos x="0" y="12"/>
                  </a:cxn>
                  <a:cxn ang="0">
                    <a:pos x="0" y="41"/>
                  </a:cxn>
                  <a:cxn ang="0">
                    <a:pos x="16" y="41"/>
                  </a:cxn>
                  <a:cxn ang="0">
                    <a:pos x="16" y="12"/>
                  </a:cxn>
                  <a:cxn ang="0">
                    <a:pos x="7" y="23"/>
                  </a:cxn>
                  <a:cxn ang="0">
                    <a:pos x="16" y="12"/>
                  </a:cxn>
                  <a:cxn ang="0">
                    <a:pos x="14" y="3"/>
                  </a:cxn>
                  <a:cxn ang="0">
                    <a:pos x="8" y="0"/>
                  </a:cxn>
                  <a:cxn ang="0">
                    <a:pos x="3" y="3"/>
                  </a:cxn>
                  <a:cxn ang="0">
                    <a:pos x="0" y="12"/>
                  </a:cxn>
                  <a:cxn ang="0">
                    <a:pos x="9" y="0"/>
                  </a:cxn>
                </a:cxnLst>
                <a:rect l="0" t="0" r="r" b="b"/>
                <a:pathLst>
                  <a:path w="16" h="41">
                    <a:moveTo>
                      <a:pt x="9" y="0"/>
                    </a:moveTo>
                    <a:lnTo>
                      <a:pt x="0" y="12"/>
                    </a:lnTo>
                    <a:lnTo>
                      <a:pt x="0" y="41"/>
                    </a:lnTo>
                    <a:lnTo>
                      <a:pt x="16" y="41"/>
                    </a:lnTo>
                    <a:lnTo>
                      <a:pt x="16" y="12"/>
                    </a:lnTo>
                    <a:lnTo>
                      <a:pt x="7" y="23"/>
                    </a:lnTo>
                    <a:lnTo>
                      <a:pt x="16" y="12"/>
                    </a:lnTo>
                    <a:lnTo>
                      <a:pt x="14" y="3"/>
                    </a:lnTo>
                    <a:lnTo>
                      <a:pt x="8" y="0"/>
                    </a:lnTo>
                    <a:lnTo>
                      <a:pt x="3" y="3"/>
                    </a:lnTo>
                    <a:lnTo>
                      <a:pt x="0" y="12"/>
                    </a:lnTo>
                    <a:lnTo>
                      <a:pt x="9"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74" name="Freeform 336"/>
              <p:cNvSpPr>
                <a:spLocks noChangeArrowheads="1"/>
              </p:cNvSpPr>
              <p:nvPr/>
            </p:nvSpPr>
            <p:spPr bwMode="auto">
              <a:xfrm>
                <a:off x="1294" y="181"/>
                <a:ext cx="205" cy="102"/>
              </a:xfrm>
              <a:custGeom>
                <a:avLst/>
                <a:gdLst/>
                <a:ahLst/>
                <a:cxnLst>
                  <a:cxn ang="0">
                    <a:pos x="196" y="180"/>
                  </a:cxn>
                  <a:cxn ang="0">
                    <a:pos x="204" y="192"/>
                  </a:cxn>
                  <a:cxn ang="0">
                    <a:pos x="205" y="154"/>
                  </a:cxn>
                  <a:cxn ang="0">
                    <a:pos x="204" y="122"/>
                  </a:cxn>
                  <a:cxn ang="0">
                    <a:pos x="201" y="95"/>
                  </a:cxn>
                  <a:cxn ang="0">
                    <a:pos x="195" y="70"/>
                  </a:cxn>
                  <a:cxn ang="0">
                    <a:pos x="189" y="52"/>
                  </a:cxn>
                  <a:cxn ang="0">
                    <a:pos x="180" y="36"/>
                  </a:cxn>
                  <a:cxn ang="0">
                    <a:pos x="168" y="26"/>
                  </a:cxn>
                  <a:cxn ang="0">
                    <a:pos x="156" y="17"/>
                  </a:cxn>
                  <a:cxn ang="0">
                    <a:pos x="142" y="13"/>
                  </a:cxn>
                  <a:cxn ang="0">
                    <a:pos x="125" y="10"/>
                  </a:cxn>
                  <a:cxn ang="0">
                    <a:pos x="109" y="9"/>
                  </a:cxn>
                  <a:cxn ang="0">
                    <a:pos x="91" y="9"/>
                  </a:cxn>
                  <a:cxn ang="0">
                    <a:pos x="71" y="7"/>
                  </a:cxn>
                  <a:cxn ang="0">
                    <a:pos x="50" y="6"/>
                  </a:cxn>
                  <a:cxn ang="0">
                    <a:pos x="27" y="4"/>
                  </a:cxn>
                  <a:cxn ang="0">
                    <a:pos x="2" y="0"/>
                  </a:cxn>
                  <a:cxn ang="0">
                    <a:pos x="0" y="23"/>
                  </a:cxn>
                  <a:cxn ang="0">
                    <a:pos x="27" y="28"/>
                  </a:cxn>
                  <a:cxn ang="0">
                    <a:pos x="50" y="29"/>
                  </a:cxn>
                  <a:cxn ang="0">
                    <a:pos x="71" y="30"/>
                  </a:cxn>
                  <a:cxn ang="0">
                    <a:pos x="91" y="32"/>
                  </a:cxn>
                  <a:cxn ang="0">
                    <a:pos x="109" y="32"/>
                  </a:cxn>
                  <a:cxn ang="0">
                    <a:pos x="125" y="33"/>
                  </a:cxn>
                  <a:cxn ang="0">
                    <a:pos x="140" y="36"/>
                  </a:cxn>
                  <a:cxn ang="0">
                    <a:pos x="152" y="41"/>
                  </a:cxn>
                  <a:cxn ang="0">
                    <a:pos x="162" y="47"/>
                  </a:cxn>
                  <a:cxn ang="0">
                    <a:pos x="170" y="54"/>
                  </a:cxn>
                  <a:cxn ang="0">
                    <a:pos x="175" y="64"/>
                  </a:cxn>
                  <a:cxn ang="0">
                    <a:pos x="181" y="79"/>
                  </a:cxn>
                  <a:cxn ang="0">
                    <a:pos x="185" y="97"/>
                  </a:cxn>
                  <a:cxn ang="0">
                    <a:pos x="188" y="122"/>
                  </a:cxn>
                  <a:cxn ang="0">
                    <a:pos x="189" y="154"/>
                  </a:cxn>
                  <a:cxn ang="0">
                    <a:pos x="188" y="192"/>
                  </a:cxn>
                  <a:cxn ang="0">
                    <a:pos x="196" y="204"/>
                  </a:cxn>
                  <a:cxn ang="0">
                    <a:pos x="188" y="192"/>
                  </a:cxn>
                  <a:cxn ang="0">
                    <a:pos x="191" y="201"/>
                  </a:cxn>
                  <a:cxn ang="0">
                    <a:pos x="196" y="202"/>
                  </a:cxn>
                  <a:cxn ang="0">
                    <a:pos x="202" y="201"/>
                  </a:cxn>
                  <a:cxn ang="0">
                    <a:pos x="204" y="192"/>
                  </a:cxn>
                  <a:cxn ang="0">
                    <a:pos x="196" y="180"/>
                  </a:cxn>
                </a:cxnLst>
                <a:rect l="0" t="0" r="r" b="b"/>
                <a:pathLst>
                  <a:path w="205" h="204">
                    <a:moveTo>
                      <a:pt x="196" y="180"/>
                    </a:moveTo>
                    <a:lnTo>
                      <a:pt x="204" y="192"/>
                    </a:lnTo>
                    <a:lnTo>
                      <a:pt x="205" y="154"/>
                    </a:lnTo>
                    <a:lnTo>
                      <a:pt x="204" y="122"/>
                    </a:lnTo>
                    <a:lnTo>
                      <a:pt x="201" y="95"/>
                    </a:lnTo>
                    <a:lnTo>
                      <a:pt x="195" y="70"/>
                    </a:lnTo>
                    <a:lnTo>
                      <a:pt x="189" y="52"/>
                    </a:lnTo>
                    <a:lnTo>
                      <a:pt x="180" y="36"/>
                    </a:lnTo>
                    <a:lnTo>
                      <a:pt x="168" y="26"/>
                    </a:lnTo>
                    <a:lnTo>
                      <a:pt x="156" y="17"/>
                    </a:lnTo>
                    <a:lnTo>
                      <a:pt x="142" y="13"/>
                    </a:lnTo>
                    <a:lnTo>
                      <a:pt x="125" y="10"/>
                    </a:lnTo>
                    <a:lnTo>
                      <a:pt x="109" y="9"/>
                    </a:lnTo>
                    <a:lnTo>
                      <a:pt x="91" y="9"/>
                    </a:lnTo>
                    <a:lnTo>
                      <a:pt x="71" y="7"/>
                    </a:lnTo>
                    <a:lnTo>
                      <a:pt x="50" y="6"/>
                    </a:lnTo>
                    <a:lnTo>
                      <a:pt x="27" y="4"/>
                    </a:lnTo>
                    <a:lnTo>
                      <a:pt x="2" y="0"/>
                    </a:lnTo>
                    <a:lnTo>
                      <a:pt x="0" y="23"/>
                    </a:lnTo>
                    <a:lnTo>
                      <a:pt x="27" y="28"/>
                    </a:lnTo>
                    <a:lnTo>
                      <a:pt x="50" y="29"/>
                    </a:lnTo>
                    <a:lnTo>
                      <a:pt x="71" y="30"/>
                    </a:lnTo>
                    <a:lnTo>
                      <a:pt x="91" y="32"/>
                    </a:lnTo>
                    <a:lnTo>
                      <a:pt x="109" y="32"/>
                    </a:lnTo>
                    <a:lnTo>
                      <a:pt x="125" y="33"/>
                    </a:lnTo>
                    <a:lnTo>
                      <a:pt x="140" y="36"/>
                    </a:lnTo>
                    <a:lnTo>
                      <a:pt x="152" y="41"/>
                    </a:lnTo>
                    <a:lnTo>
                      <a:pt x="162" y="47"/>
                    </a:lnTo>
                    <a:lnTo>
                      <a:pt x="170" y="54"/>
                    </a:lnTo>
                    <a:lnTo>
                      <a:pt x="175" y="64"/>
                    </a:lnTo>
                    <a:lnTo>
                      <a:pt x="181" y="79"/>
                    </a:lnTo>
                    <a:lnTo>
                      <a:pt x="185" y="97"/>
                    </a:lnTo>
                    <a:lnTo>
                      <a:pt x="188" y="122"/>
                    </a:lnTo>
                    <a:lnTo>
                      <a:pt x="189" y="154"/>
                    </a:lnTo>
                    <a:lnTo>
                      <a:pt x="188" y="192"/>
                    </a:lnTo>
                    <a:lnTo>
                      <a:pt x="196" y="204"/>
                    </a:lnTo>
                    <a:lnTo>
                      <a:pt x="188" y="192"/>
                    </a:lnTo>
                    <a:lnTo>
                      <a:pt x="191" y="201"/>
                    </a:lnTo>
                    <a:lnTo>
                      <a:pt x="196" y="202"/>
                    </a:lnTo>
                    <a:lnTo>
                      <a:pt x="202" y="201"/>
                    </a:lnTo>
                    <a:lnTo>
                      <a:pt x="204" y="192"/>
                    </a:lnTo>
                    <a:lnTo>
                      <a:pt x="196" y="18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75" name="Freeform 337"/>
              <p:cNvSpPr>
                <a:spLocks noChangeArrowheads="1"/>
              </p:cNvSpPr>
              <p:nvPr/>
            </p:nvSpPr>
            <p:spPr bwMode="auto">
              <a:xfrm>
                <a:off x="1490" y="272"/>
                <a:ext cx="27" cy="11"/>
              </a:xfrm>
              <a:custGeom>
                <a:avLst/>
                <a:gdLst/>
                <a:ahLst/>
                <a:cxnLst>
                  <a:cxn ang="0">
                    <a:pos x="19" y="0"/>
                  </a:cxn>
                  <a:cxn ang="0">
                    <a:pos x="19" y="0"/>
                  </a:cxn>
                  <a:cxn ang="0">
                    <a:pos x="17" y="0"/>
                  </a:cxn>
                  <a:cxn ang="0">
                    <a:pos x="13" y="0"/>
                  </a:cxn>
                  <a:cxn ang="0">
                    <a:pos x="6" y="0"/>
                  </a:cxn>
                  <a:cxn ang="0">
                    <a:pos x="0" y="0"/>
                  </a:cxn>
                  <a:cxn ang="0">
                    <a:pos x="0" y="24"/>
                  </a:cxn>
                  <a:cxn ang="0">
                    <a:pos x="6" y="24"/>
                  </a:cxn>
                  <a:cxn ang="0">
                    <a:pos x="13" y="24"/>
                  </a:cxn>
                  <a:cxn ang="0">
                    <a:pos x="17" y="24"/>
                  </a:cxn>
                  <a:cxn ang="0">
                    <a:pos x="19" y="24"/>
                  </a:cxn>
                  <a:cxn ang="0">
                    <a:pos x="25" y="19"/>
                  </a:cxn>
                  <a:cxn ang="0">
                    <a:pos x="27" y="12"/>
                  </a:cxn>
                  <a:cxn ang="0">
                    <a:pos x="25" y="3"/>
                  </a:cxn>
                  <a:cxn ang="0">
                    <a:pos x="19" y="0"/>
                  </a:cxn>
                </a:cxnLst>
                <a:rect l="0" t="0" r="r" b="b"/>
                <a:pathLst>
                  <a:path w="27" h="24">
                    <a:moveTo>
                      <a:pt x="19" y="0"/>
                    </a:moveTo>
                    <a:lnTo>
                      <a:pt x="19" y="0"/>
                    </a:lnTo>
                    <a:lnTo>
                      <a:pt x="17" y="0"/>
                    </a:lnTo>
                    <a:lnTo>
                      <a:pt x="13" y="0"/>
                    </a:lnTo>
                    <a:lnTo>
                      <a:pt x="6" y="0"/>
                    </a:lnTo>
                    <a:lnTo>
                      <a:pt x="0" y="0"/>
                    </a:lnTo>
                    <a:lnTo>
                      <a:pt x="0" y="24"/>
                    </a:lnTo>
                    <a:lnTo>
                      <a:pt x="6" y="24"/>
                    </a:lnTo>
                    <a:lnTo>
                      <a:pt x="13" y="24"/>
                    </a:lnTo>
                    <a:lnTo>
                      <a:pt x="17" y="24"/>
                    </a:lnTo>
                    <a:lnTo>
                      <a:pt x="19" y="24"/>
                    </a:lnTo>
                    <a:lnTo>
                      <a:pt x="25" y="19"/>
                    </a:lnTo>
                    <a:lnTo>
                      <a:pt x="27" y="12"/>
                    </a:lnTo>
                    <a:lnTo>
                      <a:pt x="25" y="3"/>
                    </a:lnTo>
                    <a:lnTo>
                      <a:pt x="19"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76" name="Freeform 338"/>
              <p:cNvSpPr>
                <a:spLocks noChangeArrowheads="1"/>
              </p:cNvSpPr>
              <p:nvPr/>
            </p:nvSpPr>
            <p:spPr bwMode="auto">
              <a:xfrm>
                <a:off x="1509" y="272"/>
                <a:ext cx="36" cy="13"/>
              </a:xfrm>
              <a:custGeom>
                <a:avLst/>
                <a:gdLst/>
                <a:ahLst/>
                <a:cxnLst>
                  <a:cxn ang="0">
                    <a:pos x="27" y="3"/>
                  </a:cxn>
                  <a:cxn ang="0">
                    <a:pos x="27" y="3"/>
                  </a:cxn>
                  <a:cxn ang="0">
                    <a:pos x="0" y="0"/>
                  </a:cxn>
                  <a:cxn ang="0">
                    <a:pos x="0" y="24"/>
                  </a:cxn>
                  <a:cxn ang="0">
                    <a:pos x="27" y="27"/>
                  </a:cxn>
                  <a:cxn ang="0">
                    <a:pos x="34" y="22"/>
                  </a:cxn>
                  <a:cxn ang="0">
                    <a:pos x="36" y="15"/>
                  </a:cxn>
                  <a:cxn ang="0">
                    <a:pos x="34" y="6"/>
                  </a:cxn>
                  <a:cxn ang="0">
                    <a:pos x="27" y="3"/>
                  </a:cxn>
                </a:cxnLst>
                <a:rect l="0" t="0" r="r" b="b"/>
                <a:pathLst>
                  <a:path w="36" h="27">
                    <a:moveTo>
                      <a:pt x="27" y="3"/>
                    </a:moveTo>
                    <a:lnTo>
                      <a:pt x="27" y="3"/>
                    </a:lnTo>
                    <a:lnTo>
                      <a:pt x="0" y="0"/>
                    </a:lnTo>
                    <a:lnTo>
                      <a:pt x="0" y="24"/>
                    </a:lnTo>
                    <a:lnTo>
                      <a:pt x="27" y="27"/>
                    </a:lnTo>
                    <a:lnTo>
                      <a:pt x="34" y="22"/>
                    </a:lnTo>
                    <a:lnTo>
                      <a:pt x="36" y="15"/>
                    </a:lnTo>
                    <a:lnTo>
                      <a:pt x="34" y="6"/>
                    </a:lnTo>
                    <a:lnTo>
                      <a:pt x="27" y="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77" name="Freeform 339"/>
              <p:cNvSpPr>
                <a:spLocks noChangeArrowheads="1"/>
              </p:cNvSpPr>
              <p:nvPr/>
            </p:nvSpPr>
            <p:spPr bwMode="auto">
              <a:xfrm>
                <a:off x="1524" y="273"/>
                <a:ext cx="62" cy="69"/>
              </a:xfrm>
              <a:custGeom>
                <a:avLst/>
                <a:gdLst/>
                <a:ahLst/>
                <a:cxnLst>
                  <a:cxn ang="0">
                    <a:pos x="7" y="139"/>
                  </a:cxn>
                  <a:cxn ang="0">
                    <a:pos x="7" y="139"/>
                  </a:cxn>
                  <a:cxn ang="0">
                    <a:pos x="28" y="133"/>
                  </a:cxn>
                  <a:cxn ang="0">
                    <a:pos x="45" y="118"/>
                  </a:cxn>
                  <a:cxn ang="0">
                    <a:pos x="57" y="96"/>
                  </a:cxn>
                  <a:cxn ang="0">
                    <a:pos x="62" y="70"/>
                  </a:cxn>
                  <a:cxn ang="0">
                    <a:pos x="60" y="47"/>
                  </a:cxn>
                  <a:cxn ang="0">
                    <a:pos x="51" y="24"/>
                  </a:cxn>
                  <a:cxn ang="0">
                    <a:pos x="35" y="8"/>
                  </a:cxn>
                  <a:cxn ang="0">
                    <a:pos x="12" y="0"/>
                  </a:cxn>
                  <a:cxn ang="0">
                    <a:pos x="12" y="24"/>
                  </a:cxn>
                  <a:cxn ang="0">
                    <a:pos x="29" y="28"/>
                  </a:cxn>
                  <a:cxn ang="0">
                    <a:pos x="39" y="38"/>
                  </a:cxn>
                  <a:cxn ang="0">
                    <a:pos x="44" y="53"/>
                  </a:cxn>
                  <a:cxn ang="0">
                    <a:pos x="46" y="70"/>
                  </a:cxn>
                  <a:cxn ang="0">
                    <a:pos x="43" y="88"/>
                  </a:cxn>
                  <a:cxn ang="0">
                    <a:pos x="35" y="101"/>
                  </a:cxn>
                  <a:cxn ang="0">
                    <a:pos x="24" y="112"/>
                  </a:cxn>
                  <a:cxn ang="0">
                    <a:pos x="7" y="115"/>
                  </a:cxn>
                  <a:cxn ang="0">
                    <a:pos x="1" y="118"/>
                  </a:cxn>
                  <a:cxn ang="0">
                    <a:pos x="0" y="127"/>
                  </a:cxn>
                  <a:cxn ang="0">
                    <a:pos x="1" y="134"/>
                  </a:cxn>
                  <a:cxn ang="0">
                    <a:pos x="7" y="139"/>
                  </a:cxn>
                </a:cxnLst>
                <a:rect l="0" t="0" r="r" b="b"/>
                <a:pathLst>
                  <a:path w="62" h="139">
                    <a:moveTo>
                      <a:pt x="7" y="139"/>
                    </a:moveTo>
                    <a:lnTo>
                      <a:pt x="7" y="139"/>
                    </a:lnTo>
                    <a:lnTo>
                      <a:pt x="28" y="133"/>
                    </a:lnTo>
                    <a:lnTo>
                      <a:pt x="45" y="118"/>
                    </a:lnTo>
                    <a:lnTo>
                      <a:pt x="57" y="96"/>
                    </a:lnTo>
                    <a:lnTo>
                      <a:pt x="62" y="70"/>
                    </a:lnTo>
                    <a:lnTo>
                      <a:pt x="60" y="47"/>
                    </a:lnTo>
                    <a:lnTo>
                      <a:pt x="51" y="24"/>
                    </a:lnTo>
                    <a:lnTo>
                      <a:pt x="35" y="8"/>
                    </a:lnTo>
                    <a:lnTo>
                      <a:pt x="12" y="0"/>
                    </a:lnTo>
                    <a:lnTo>
                      <a:pt x="12" y="24"/>
                    </a:lnTo>
                    <a:lnTo>
                      <a:pt x="29" y="28"/>
                    </a:lnTo>
                    <a:lnTo>
                      <a:pt x="39" y="38"/>
                    </a:lnTo>
                    <a:lnTo>
                      <a:pt x="44" y="53"/>
                    </a:lnTo>
                    <a:lnTo>
                      <a:pt x="46" y="70"/>
                    </a:lnTo>
                    <a:lnTo>
                      <a:pt x="43" y="88"/>
                    </a:lnTo>
                    <a:lnTo>
                      <a:pt x="35" y="101"/>
                    </a:lnTo>
                    <a:lnTo>
                      <a:pt x="24" y="112"/>
                    </a:lnTo>
                    <a:lnTo>
                      <a:pt x="7" y="115"/>
                    </a:lnTo>
                    <a:lnTo>
                      <a:pt x="1" y="118"/>
                    </a:lnTo>
                    <a:lnTo>
                      <a:pt x="0" y="127"/>
                    </a:lnTo>
                    <a:lnTo>
                      <a:pt x="1" y="134"/>
                    </a:lnTo>
                    <a:lnTo>
                      <a:pt x="7" y="13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78" name="Freeform 340"/>
              <p:cNvSpPr>
                <a:spLocks noChangeArrowheads="1"/>
              </p:cNvSpPr>
              <p:nvPr/>
            </p:nvSpPr>
            <p:spPr bwMode="auto">
              <a:xfrm>
                <a:off x="1505" y="331"/>
                <a:ext cx="26" cy="11"/>
              </a:xfrm>
              <a:custGeom>
                <a:avLst/>
                <a:gdLst/>
                <a:ahLst/>
                <a:cxnLst>
                  <a:cxn ang="0">
                    <a:pos x="7" y="24"/>
                  </a:cxn>
                  <a:cxn ang="0">
                    <a:pos x="7" y="24"/>
                  </a:cxn>
                  <a:cxn ang="0">
                    <a:pos x="26" y="24"/>
                  </a:cxn>
                  <a:cxn ang="0">
                    <a:pos x="26" y="0"/>
                  </a:cxn>
                  <a:cxn ang="0">
                    <a:pos x="7" y="0"/>
                  </a:cxn>
                  <a:cxn ang="0">
                    <a:pos x="1" y="3"/>
                  </a:cxn>
                  <a:cxn ang="0">
                    <a:pos x="0" y="12"/>
                  </a:cxn>
                  <a:cxn ang="0">
                    <a:pos x="1" y="19"/>
                  </a:cxn>
                  <a:cxn ang="0">
                    <a:pos x="7" y="24"/>
                  </a:cxn>
                </a:cxnLst>
                <a:rect l="0" t="0" r="r" b="b"/>
                <a:pathLst>
                  <a:path w="26" h="24">
                    <a:moveTo>
                      <a:pt x="7" y="24"/>
                    </a:moveTo>
                    <a:lnTo>
                      <a:pt x="7" y="24"/>
                    </a:lnTo>
                    <a:lnTo>
                      <a:pt x="26" y="24"/>
                    </a:lnTo>
                    <a:lnTo>
                      <a:pt x="26" y="0"/>
                    </a:lnTo>
                    <a:lnTo>
                      <a:pt x="7" y="0"/>
                    </a:lnTo>
                    <a:lnTo>
                      <a:pt x="1" y="3"/>
                    </a:lnTo>
                    <a:lnTo>
                      <a:pt x="0" y="12"/>
                    </a:lnTo>
                    <a:lnTo>
                      <a:pt x="1" y="19"/>
                    </a:lnTo>
                    <a:lnTo>
                      <a:pt x="7" y="2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79" name="Freeform 341"/>
              <p:cNvSpPr>
                <a:spLocks noChangeArrowheads="1"/>
              </p:cNvSpPr>
              <p:nvPr/>
            </p:nvSpPr>
            <p:spPr bwMode="auto">
              <a:xfrm>
                <a:off x="1487" y="331"/>
                <a:ext cx="25" cy="11"/>
              </a:xfrm>
              <a:custGeom>
                <a:avLst/>
                <a:gdLst/>
                <a:ahLst/>
                <a:cxnLst>
                  <a:cxn ang="0">
                    <a:pos x="7" y="24"/>
                  </a:cxn>
                  <a:cxn ang="0">
                    <a:pos x="7" y="24"/>
                  </a:cxn>
                  <a:cxn ang="0">
                    <a:pos x="25" y="24"/>
                  </a:cxn>
                  <a:cxn ang="0">
                    <a:pos x="25" y="0"/>
                  </a:cxn>
                  <a:cxn ang="0">
                    <a:pos x="7" y="0"/>
                  </a:cxn>
                  <a:cxn ang="0">
                    <a:pos x="1" y="3"/>
                  </a:cxn>
                  <a:cxn ang="0">
                    <a:pos x="0" y="12"/>
                  </a:cxn>
                  <a:cxn ang="0">
                    <a:pos x="1" y="19"/>
                  </a:cxn>
                  <a:cxn ang="0">
                    <a:pos x="7" y="24"/>
                  </a:cxn>
                </a:cxnLst>
                <a:rect l="0" t="0" r="r" b="b"/>
                <a:pathLst>
                  <a:path w="25" h="24">
                    <a:moveTo>
                      <a:pt x="7" y="24"/>
                    </a:moveTo>
                    <a:lnTo>
                      <a:pt x="7" y="24"/>
                    </a:lnTo>
                    <a:lnTo>
                      <a:pt x="25" y="24"/>
                    </a:lnTo>
                    <a:lnTo>
                      <a:pt x="25" y="0"/>
                    </a:lnTo>
                    <a:lnTo>
                      <a:pt x="7" y="0"/>
                    </a:lnTo>
                    <a:lnTo>
                      <a:pt x="1" y="3"/>
                    </a:lnTo>
                    <a:lnTo>
                      <a:pt x="0" y="12"/>
                    </a:lnTo>
                    <a:lnTo>
                      <a:pt x="1" y="19"/>
                    </a:lnTo>
                    <a:lnTo>
                      <a:pt x="7" y="2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80" name="Freeform 342"/>
              <p:cNvSpPr>
                <a:spLocks noChangeArrowheads="1"/>
              </p:cNvSpPr>
              <p:nvPr/>
            </p:nvSpPr>
            <p:spPr bwMode="auto">
              <a:xfrm>
                <a:off x="1475" y="331"/>
                <a:ext cx="19" cy="11"/>
              </a:xfrm>
              <a:custGeom>
                <a:avLst/>
                <a:gdLst/>
                <a:ahLst/>
                <a:cxnLst>
                  <a:cxn ang="0">
                    <a:pos x="16" y="12"/>
                  </a:cxn>
                  <a:cxn ang="0">
                    <a:pos x="8" y="24"/>
                  </a:cxn>
                  <a:cxn ang="0">
                    <a:pos x="19" y="24"/>
                  </a:cxn>
                  <a:cxn ang="0">
                    <a:pos x="19" y="0"/>
                  </a:cxn>
                  <a:cxn ang="0">
                    <a:pos x="8" y="0"/>
                  </a:cxn>
                  <a:cxn ang="0">
                    <a:pos x="0" y="12"/>
                  </a:cxn>
                  <a:cxn ang="0">
                    <a:pos x="8" y="0"/>
                  </a:cxn>
                  <a:cxn ang="0">
                    <a:pos x="2" y="3"/>
                  </a:cxn>
                  <a:cxn ang="0">
                    <a:pos x="1" y="12"/>
                  </a:cxn>
                  <a:cxn ang="0">
                    <a:pos x="2" y="19"/>
                  </a:cxn>
                  <a:cxn ang="0">
                    <a:pos x="8" y="24"/>
                  </a:cxn>
                  <a:cxn ang="0">
                    <a:pos x="16" y="12"/>
                  </a:cxn>
                </a:cxnLst>
                <a:rect l="0" t="0" r="r" b="b"/>
                <a:pathLst>
                  <a:path w="19" h="24">
                    <a:moveTo>
                      <a:pt x="16" y="12"/>
                    </a:moveTo>
                    <a:lnTo>
                      <a:pt x="8" y="24"/>
                    </a:lnTo>
                    <a:lnTo>
                      <a:pt x="19" y="24"/>
                    </a:lnTo>
                    <a:lnTo>
                      <a:pt x="19" y="0"/>
                    </a:lnTo>
                    <a:lnTo>
                      <a:pt x="8" y="0"/>
                    </a:lnTo>
                    <a:lnTo>
                      <a:pt x="0" y="12"/>
                    </a:lnTo>
                    <a:lnTo>
                      <a:pt x="8" y="0"/>
                    </a:lnTo>
                    <a:lnTo>
                      <a:pt x="2" y="3"/>
                    </a:lnTo>
                    <a:lnTo>
                      <a:pt x="1" y="12"/>
                    </a:lnTo>
                    <a:lnTo>
                      <a:pt x="2" y="19"/>
                    </a:lnTo>
                    <a:lnTo>
                      <a:pt x="8" y="24"/>
                    </a:lnTo>
                    <a:lnTo>
                      <a:pt x="16" y="1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81" name="Freeform 343"/>
              <p:cNvSpPr>
                <a:spLocks noChangeArrowheads="1"/>
              </p:cNvSpPr>
              <p:nvPr/>
            </p:nvSpPr>
            <p:spPr bwMode="auto">
              <a:xfrm>
                <a:off x="1475" y="337"/>
                <a:ext cx="16" cy="72"/>
              </a:xfrm>
              <a:custGeom>
                <a:avLst/>
                <a:gdLst/>
                <a:ahLst/>
                <a:cxnLst>
                  <a:cxn ang="0">
                    <a:pos x="11" y="125"/>
                  </a:cxn>
                  <a:cxn ang="0">
                    <a:pos x="16" y="135"/>
                  </a:cxn>
                  <a:cxn ang="0">
                    <a:pos x="16" y="0"/>
                  </a:cxn>
                  <a:cxn ang="0">
                    <a:pos x="0" y="0"/>
                  </a:cxn>
                  <a:cxn ang="0">
                    <a:pos x="0" y="135"/>
                  </a:cxn>
                  <a:cxn ang="0">
                    <a:pos x="5" y="146"/>
                  </a:cxn>
                  <a:cxn ang="0">
                    <a:pos x="0" y="135"/>
                  </a:cxn>
                  <a:cxn ang="0">
                    <a:pos x="3" y="144"/>
                  </a:cxn>
                  <a:cxn ang="0">
                    <a:pos x="8" y="146"/>
                  </a:cxn>
                  <a:cxn ang="0">
                    <a:pos x="14" y="144"/>
                  </a:cxn>
                  <a:cxn ang="0">
                    <a:pos x="16" y="135"/>
                  </a:cxn>
                  <a:cxn ang="0">
                    <a:pos x="11" y="125"/>
                  </a:cxn>
                </a:cxnLst>
                <a:rect l="0" t="0" r="r" b="b"/>
                <a:pathLst>
                  <a:path w="16" h="146">
                    <a:moveTo>
                      <a:pt x="11" y="125"/>
                    </a:moveTo>
                    <a:lnTo>
                      <a:pt x="16" y="135"/>
                    </a:lnTo>
                    <a:lnTo>
                      <a:pt x="16" y="0"/>
                    </a:lnTo>
                    <a:lnTo>
                      <a:pt x="0" y="0"/>
                    </a:lnTo>
                    <a:lnTo>
                      <a:pt x="0" y="135"/>
                    </a:lnTo>
                    <a:lnTo>
                      <a:pt x="5" y="146"/>
                    </a:lnTo>
                    <a:lnTo>
                      <a:pt x="0" y="135"/>
                    </a:lnTo>
                    <a:lnTo>
                      <a:pt x="3" y="144"/>
                    </a:lnTo>
                    <a:lnTo>
                      <a:pt x="8" y="146"/>
                    </a:lnTo>
                    <a:lnTo>
                      <a:pt x="14" y="144"/>
                    </a:lnTo>
                    <a:lnTo>
                      <a:pt x="16" y="135"/>
                    </a:lnTo>
                    <a:lnTo>
                      <a:pt x="11" y="125"/>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82" name="Freeform 344"/>
              <p:cNvSpPr>
                <a:spLocks noChangeArrowheads="1"/>
              </p:cNvSpPr>
              <p:nvPr/>
            </p:nvSpPr>
            <p:spPr bwMode="auto">
              <a:xfrm>
                <a:off x="1480" y="399"/>
                <a:ext cx="17" cy="13"/>
              </a:xfrm>
              <a:custGeom>
                <a:avLst/>
                <a:gdLst/>
                <a:ahLst/>
                <a:cxnLst>
                  <a:cxn ang="0">
                    <a:pos x="17" y="15"/>
                  </a:cxn>
                  <a:cxn ang="0">
                    <a:pos x="12" y="5"/>
                  </a:cxn>
                  <a:cxn ang="0">
                    <a:pos x="6" y="0"/>
                  </a:cxn>
                  <a:cxn ang="0">
                    <a:pos x="0" y="21"/>
                  </a:cxn>
                  <a:cxn ang="0">
                    <a:pos x="6" y="25"/>
                  </a:cxn>
                  <a:cxn ang="0">
                    <a:pos x="1" y="15"/>
                  </a:cxn>
                  <a:cxn ang="0">
                    <a:pos x="6" y="25"/>
                  </a:cxn>
                  <a:cxn ang="0">
                    <a:pos x="12" y="25"/>
                  </a:cxn>
                  <a:cxn ang="0">
                    <a:pos x="16" y="19"/>
                  </a:cxn>
                  <a:cxn ang="0">
                    <a:pos x="16" y="10"/>
                  </a:cxn>
                  <a:cxn ang="0">
                    <a:pos x="12" y="5"/>
                  </a:cxn>
                  <a:cxn ang="0">
                    <a:pos x="17" y="15"/>
                  </a:cxn>
                </a:cxnLst>
                <a:rect l="0" t="0" r="r" b="b"/>
                <a:pathLst>
                  <a:path w="17" h="25">
                    <a:moveTo>
                      <a:pt x="17" y="15"/>
                    </a:moveTo>
                    <a:lnTo>
                      <a:pt x="12" y="5"/>
                    </a:lnTo>
                    <a:lnTo>
                      <a:pt x="6" y="0"/>
                    </a:lnTo>
                    <a:lnTo>
                      <a:pt x="0" y="21"/>
                    </a:lnTo>
                    <a:lnTo>
                      <a:pt x="6" y="25"/>
                    </a:lnTo>
                    <a:lnTo>
                      <a:pt x="1" y="15"/>
                    </a:lnTo>
                    <a:lnTo>
                      <a:pt x="6" y="25"/>
                    </a:lnTo>
                    <a:lnTo>
                      <a:pt x="12" y="25"/>
                    </a:lnTo>
                    <a:lnTo>
                      <a:pt x="16" y="19"/>
                    </a:lnTo>
                    <a:lnTo>
                      <a:pt x="16" y="10"/>
                    </a:lnTo>
                    <a:lnTo>
                      <a:pt x="12" y="5"/>
                    </a:lnTo>
                    <a:lnTo>
                      <a:pt x="17" y="15"/>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83" name="Freeform 345"/>
              <p:cNvSpPr>
                <a:spLocks noChangeArrowheads="1"/>
              </p:cNvSpPr>
              <p:nvPr/>
            </p:nvSpPr>
            <p:spPr bwMode="auto">
              <a:xfrm>
                <a:off x="1280" y="406"/>
                <a:ext cx="217" cy="37"/>
              </a:xfrm>
              <a:custGeom>
                <a:avLst/>
                <a:gdLst/>
                <a:ahLst/>
                <a:cxnLst>
                  <a:cxn ang="0">
                    <a:pos x="0" y="61"/>
                  </a:cxn>
                  <a:cxn ang="0">
                    <a:pos x="8" y="73"/>
                  </a:cxn>
                  <a:cxn ang="0">
                    <a:pos x="32" y="73"/>
                  </a:cxn>
                  <a:cxn ang="0">
                    <a:pos x="54" y="73"/>
                  </a:cxn>
                  <a:cxn ang="0">
                    <a:pos x="74" y="73"/>
                  </a:cxn>
                  <a:cxn ang="0">
                    <a:pos x="93" y="71"/>
                  </a:cxn>
                  <a:cxn ang="0">
                    <a:pos x="111" y="70"/>
                  </a:cxn>
                  <a:cxn ang="0">
                    <a:pos x="129" y="67"/>
                  </a:cxn>
                  <a:cxn ang="0">
                    <a:pos x="145" y="64"/>
                  </a:cxn>
                  <a:cxn ang="0">
                    <a:pos x="158" y="61"/>
                  </a:cxn>
                  <a:cxn ang="0">
                    <a:pos x="171" y="57"/>
                  </a:cxn>
                  <a:cxn ang="0">
                    <a:pos x="182" y="52"/>
                  </a:cxn>
                  <a:cxn ang="0">
                    <a:pos x="192" y="46"/>
                  </a:cxn>
                  <a:cxn ang="0">
                    <a:pos x="200" y="38"/>
                  </a:cxn>
                  <a:cxn ang="0">
                    <a:pos x="207" y="32"/>
                  </a:cxn>
                  <a:cxn ang="0">
                    <a:pos x="213" y="22"/>
                  </a:cxn>
                  <a:cxn ang="0">
                    <a:pos x="216" y="11"/>
                  </a:cxn>
                  <a:cxn ang="0">
                    <a:pos x="217" y="0"/>
                  </a:cxn>
                  <a:cxn ang="0">
                    <a:pos x="201" y="0"/>
                  </a:cxn>
                  <a:cxn ang="0">
                    <a:pos x="200" y="6"/>
                  </a:cxn>
                  <a:cxn ang="0">
                    <a:pos x="199" y="10"/>
                  </a:cxn>
                  <a:cxn ang="0">
                    <a:pos x="197" y="14"/>
                  </a:cxn>
                  <a:cxn ang="0">
                    <a:pos x="192" y="20"/>
                  </a:cxn>
                  <a:cxn ang="0">
                    <a:pos x="186" y="26"/>
                  </a:cxn>
                  <a:cxn ang="0">
                    <a:pos x="178" y="29"/>
                  </a:cxn>
                  <a:cxn ang="0">
                    <a:pos x="167" y="33"/>
                  </a:cxn>
                  <a:cxn ang="0">
                    <a:pos x="156" y="38"/>
                  </a:cxn>
                  <a:cxn ang="0">
                    <a:pos x="142" y="41"/>
                  </a:cxn>
                  <a:cxn ang="0">
                    <a:pos x="127" y="44"/>
                  </a:cxn>
                  <a:cxn ang="0">
                    <a:pos x="111" y="46"/>
                  </a:cxn>
                  <a:cxn ang="0">
                    <a:pos x="93" y="48"/>
                  </a:cxn>
                  <a:cxn ang="0">
                    <a:pos x="74" y="49"/>
                  </a:cxn>
                  <a:cxn ang="0">
                    <a:pos x="54" y="49"/>
                  </a:cxn>
                  <a:cxn ang="0">
                    <a:pos x="32" y="49"/>
                  </a:cxn>
                  <a:cxn ang="0">
                    <a:pos x="8" y="49"/>
                  </a:cxn>
                  <a:cxn ang="0">
                    <a:pos x="16" y="61"/>
                  </a:cxn>
                  <a:cxn ang="0">
                    <a:pos x="0" y="61"/>
                  </a:cxn>
                </a:cxnLst>
                <a:rect l="0" t="0" r="r" b="b"/>
                <a:pathLst>
                  <a:path w="217" h="73">
                    <a:moveTo>
                      <a:pt x="0" y="61"/>
                    </a:moveTo>
                    <a:lnTo>
                      <a:pt x="8" y="73"/>
                    </a:lnTo>
                    <a:lnTo>
                      <a:pt x="32" y="73"/>
                    </a:lnTo>
                    <a:lnTo>
                      <a:pt x="54" y="73"/>
                    </a:lnTo>
                    <a:lnTo>
                      <a:pt x="74" y="73"/>
                    </a:lnTo>
                    <a:lnTo>
                      <a:pt x="93" y="71"/>
                    </a:lnTo>
                    <a:lnTo>
                      <a:pt x="111" y="70"/>
                    </a:lnTo>
                    <a:lnTo>
                      <a:pt x="129" y="67"/>
                    </a:lnTo>
                    <a:lnTo>
                      <a:pt x="145" y="64"/>
                    </a:lnTo>
                    <a:lnTo>
                      <a:pt x="158" y="61"/>
                    </a:lnTo>
                    <a:lnTo>
                      <a:pt x="171" y="57"/>
                    </a:lnTo>
                    <a:lnTo>
                      <a:pt x="182" y="52"/>
                    </a:lnTo>
                    <a:lnTo>
                      <a:pt x="192" y="46"/>
                    </a:lnTo>
                    <a:lnTo>
                      <a:pt x="200" y="38"/>
                    </a:lnTo>
                    <a:lnTo>
                      <a:pt x="207" y="32"/>
                    </a:lnTo>
                    <a:lnTo>
                      <a:pt x="213" y="22"/>
                    </a:lnTo>
                    <a:lnTo>
                      <a:pt x="216" y="11"/>
                    </a:lnTo>
                    <a:lnTo>
                      <a:pt x="217" y="0"/>
                    </a:lnTo>
                    <a:lnTo>
                      <a:pt x="201" y="0"/>
                    </a:lnTo>
                    <a:lnTo>
                      <a:pt x="200" y="6"/>
                    </a:lnTo>
                    <a:lnTo>
                      <a:pt x="199" y="10"/>
                    </a:lnTo>
                    <a:lnTo>
                      <a:pt x="197" y="14"/>
                    </a:lnTo>
                    <a:lnTo>
                      <a:pt x="192" y="20"/>
                    </a:lnTo>
                    <a:lnTo>
                      <a:pt x="186" y="26"/>
                    </a:lnTo>
                    <a:lnTo>
                      <a:pt x="178" y="29"/>
                    </a:lnTo>
                    <a:lnTo>
                      <a:pt x="167" y="33"/>
                    </a:lnTo>
                    <a:lnTo>
                      <a:pt x="156" y="38"/>
                    </a:lnTo>
                    <a:lnTo>
                      <a:pt x="142" y="41"/>
                    </a:lnTo>
                    <a:lnTo>
                      <a:pt x="127" y="44"/>
                    </a:lnTo>
                    <a:lnTo>
                      <a:pt x="111" y="46"/>
                    </a:lnTo>
                    <a:lnTo>
                      <a:pt x="93" y="48"/>
                    </a:lnTo>
                    <a:lnTo>
                      <a:pt x="74" y="49"/>
                    </a:lnTo>
                    <a:lnTo>
                      <a:pt x="54" y="49"/>
                    </a:lnTo>
                    <a:lnTo>
                      <a:pt x="32" y="49"/>
                    </a:lnTo>
                    <a:lnTo>
                      <a:pt x="8" y="49"/>
                    </a:lnTo>
                    <a:lnTo>
                      <a:pt x="16" y="61"/>
                    </a:lnTo>
                    <a:lnTo>
                      <a:pt x="0" y="6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84" name="Freeform 346"/>
              <p:cNvSpPr>
                <a:spLocks noChangeArrowheads="1"/>
              </p:cNvSpPr>
              <p:nvPr/>
            </p:nvSpPr>
            <p:spPr bwMode="auto">
              <a:xfrm>
                <a:off x="1280" y="422"/>
                <a:ext cx="16" cy="15"/>
              </a:xfrm>
              <a:custGeom>
                <a:avLst/>
                <a:gdLst/>
                <a:ahLst/>
                <a:cxnLst>
                  <a:cxn ang="0">
                    <a:pos x="8" y="23"/>
                  </a:cxn>
                  <a:cxn ang="0">
                    <a:pos x="0" y="12"/>
                  </a:cxn>
                  <a:cxn ang="0">
                    <a:pos x="0" y="29"/>
                  </a:cxn>
                  <a:cxn ang="0">
                    <a:pos x="16" y="29"/>
                  </a:cxn>
                  <a:cxn ang="0">
                    <a:pos x="16" y="12"/>
                  </a:cxn>
                  <a:cxn ang="0">
                    <a:pos x="8" y="0"/>
                  </a:cxn>
                  <a:cxn ang="0">
                    <a:pos x="16" y="12"/>
                  </a:cxn>
                  <a:cxn ang="0">
                    <a:pos x="14" y="3"/>
                  </a:cxn>
                  <a:cxn ang="0">
                    <a:pos x="8" y="0"/>
                  </a:cxn>
                  <a:cxn ang="0">
                    <a:pos x="3" y="3"/>
                  </a:cxn>
                  <a:cxn ang="0">
                    <a:pos x="0" y="12"/>
                  </a:cxn>
                  <a:cxn ang="0">
                    <a:pos x="8" y="23"/>
                  </a:cxn>
                </a:cxnLst>
                <a:rect l="0" t="0" r="r" b="b"/>
                <a:pathLst>
                  <a:path w="16" h="29">
                    <a:moveTo>
                      <a:pt x="8" y="23"/>
                    </a:moveTo>
                    <a:lnTo>
                      <a:pt x="0" y="12"/>
                    </a:lnTo>
                    <a:lnTo>
                      <a:pt x="0" y="29"/>
                    </a:lnTo>
                    <a:lnTo>
                      <a:pt x="16" y="29"/>
                    </a:lnTo>
                    <a:lnTo>
                      <a:pt x="16" y="12"/>
                    </a:lnTo>
                    <a:lnTo>
                      <a:pt x="8" y="0"/>
                    </a:lnTo>
                    <a:lnTo>
                      <a:pt x="16" y="12"/>
                    </a:lnTo>
                    <a:lnTo>
                      <a:pt x="14" y="3"/>
                    </a:lnTo>
                    <a:lnTo>
                      <a:pt x="8" y="0"/>
                    </a:lnTo>
                    <a:lnTo>
                      <a:pt x="3" y="3"/>
                    </a:lnTo>
                    <a:lnTo>
                      <a:pt x="0" y="12"/>
                    </a:lnTo>
                    <a:lnTo>
                      <a:pt x="8" y="2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85" name="Freeform 347"/>
              <p:cNvSpPr>
                <a:spLocks noChangeArrowheads="1"/>
              </p:cNvSpPr>
              <p:nvPr/>
            </p:nvSpPr>
            <p:spPr bwMode="auto">
              <a:xfrm>
                <a:off x="1217" y="422"/>
                <a:ext cx="71" cy="13"/>
              </a:xfrm>
              <a:custGeom>
                <a:avLst/>
                <a:gdLst/>
                <a:ahLst/>
                <a:cxnLst>
                  <a:cxn ang="0">
                    <a:pos x="16" y="13"/>
                  </a:cxn>
                  <a:cxn ang="0">
                    <a:pos x="8" y="25"/>
                  </a:cxn>
                  <a:cxn ang="0">
                    <a:pos x="13" y="25"/>
                  </a:cxn>
                  <a:cxn ang="0">
                    <a:pos x="19" y="25"/>
                  </a:cxn>
                  <a:cxn ang="0">
                    <a:pos x="27" y="25"/>
                  </a:cxn>
                  <a:cxn ang="0">
                    <a:pos x="36" y="25"/>
                  </a:cxn>
                  <a:cxn ang="0">
                    <a:pos x="45" y="25"/>
                  </a:cxn>
                  <a:cxn ang="0">
                    <a:pos x="54" y="25"/>
                  </a:cxn>
                  <a:cxn ang="0">
                    <a:pos x="63" y="25"/>
                  </a:cxn>
                  <a:cxn ang="0">
                    <a:pos x="71" y="23"/>
                  </a:cxn>
                  <a:cxn ang="0">
                    <a:pos x="71" y="0"/>
                  </a:cxn>
                  <a:cxn ang="0">
                    <a:pos x="63" y="1"/>
                  </a:cxn>
                  <a:cxn ang="0">
                    <a:pos x="54" y="1"/>
                  </a:cxn>
                  <a:cxn ang="0">
                    <a:pos x="45" y="1"/>
                  </a:cxn>
                  <a:cxn ang="0">
                    <a:pos x="36" y="1"/>
                  </a:cxn>
                  <a:cxn ang="0">
                    <a:pos x="27" y="1"/>
                  </a:cxn>
                  <a:cxn ang="0">
                    <a:pos x="19" y="1"/>
                  </a:cxn>
                  <a:cxn ang="0">
                    <a:pos x="13" y="1"/>
                  </a:cxn>
                  <a:cxn ang="0">
                    <a:pos x="8" y="1"/>
                  </a:cxn>
                  <a:cxn ang="0">
                    <a:pos x="0" y="13"/>
                  </a:cxn>
                  <a:cxn ang="0">
                    <a:pos x="8" y="1"/>
                  </a:cxn>
                  <a:cxn ang="0">
                    <a:pos x="2" y="4"/>
                  </a:cxn>
                  <a:cxn ang="0">
                    <a:pos x="1" y="13"/>
                  </a:cxn>
                  <a:cxn ang="0">
                    <a:pos x="2" y="20"/>
                  </a:cxn>
                  <a:cxn ang="0">
                    <a:pos x="8" y="25"/>
                  </a:cxn>
                  <a:cxn ang="0">
                    <a:pos x="16" y="13"/>
                  </a:cxn>
                </a:cxnLst>
                <a:rect l="0" t="0" r="r" b="b"/>
                <a:pathLst>
                  <a:path w="71" h="25">
                    <a:moveTo>
                      <a:pt x="16" y="13"/>
                    </a:moveTo>
                    <a:lnTo>
                      <a:pt x="8" y="25"/>
                    </a:lnTo>
                    <a:lnTo>
                      <a:pt x="13" y="25"/>
                    </a:lnTo>
                    <a:lnTo>
                      <a:pt x="19" y="25"/>
                    </a:lnTo>
                    <a:lnTo>
                      <a:pt x="27" y="25"/>
                    </a:lnTo>
                    <a:lnTo>
                      <a:pt x="36" y="25"/>
                    </a:lnTo>
                    <a:lnTo>
                      <a:pt x="45" y="25"/>
                    </a:lnTo>
                    <a:lnTo>
                      <a:pt x="54" y="25"/>
                    </a:lnTo>
                    <a:lnTo>
                      <a:pt x="63" y="25"/>
                    </a:lnTo>
                    <a:lnTo>
                      <a:pt x="71" y="23"/>
                    </a:lnTo>
                    <a:lnTo>
                      <a:pt x="71" y="0"/>
                    </a:lnTo>
                    <a:lnTo>
                      <a:pt x="63" y="1"/>
                    </a:lnTo>
                    <a:lnTo>
                      <a:pt x="54" y="1"/>
                    </a:lnTo>
                    <a:lnTo>
                      <a:pt x="45" y="1"/>
                    </a:lnTo>
                    <a:lnTo>
                      <a:pt x="36" y="1"/>
                    </a:lnTo>
                    <a:lnTo>
                      <a:pt x="27" y="1"/>
                    </a:lnTo>
                    <a:lnTo>
                      <a:pt x="19" y="1"/>
                    </a:lnTo>
                    <a:lnTo>
                      <a:pt x="13" y="1"/>
                    </a:lnTo>
                    <a:lnTo>
                      <a:pt x="8" y="1"/>
                    </a:lnTo>
                    <a:lnTo>
                      <a:pt x="0" y="13"/>
                    </a:lnTo>
                    <a:lnTo>
                      <a:pt x="8" y="1"/>
                    </a:lnTo>
                    <a:lnTo>
                      <a:pt x="2" y="4"/>
                    </a:lnTo>
                    <a:lnTo>
                      <a:pt x="1" y="13"/>
                    </a:lnTo>
                    <a:lnTo>
                      <a:pt x="2" y="20"/>
                    </a:lnTo>
                    <a:lnTo>
                      <a:pt x="8" y="25"/>
                    </a:lnTo>
                    <a:lnTo>
                      <a:pt x="16" y="1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86" name="Freeform 348"/>
              <p:cNvSpPr>
                <a:spLocks noChangeArrowheads="1"/>
              </p:cNvSpPr>
              <p:nvPr/>
            </p:nvSpPr>
            <p:spPr bwMode="auto">
              <a:xfrm>
                <a:off x="1215" y="429"/>
                <a:ext cx="18" cy="13"/>
              </a:xfrm>
              <a:custGeom>
                <a:avLst/>
                <a:gdLst/>
                <a:ahLst/>
                <a:cxnLst>
                  <a:cxn ang="0">
                    <a:pos x="13" y="25"/>
                  </a:cxn>
                  <a:cxn ang="0">
                    <a:pos x="14" y="20"/>
                  </a:cxn>
                  <a:cxn ang="0">
                    <a:pos x="16" y="15"/>
                  </a:cxn>
                  <a:cxn ang="0">
                    <a:pos x="17" y="10"/>
                  </a:cxn>
                  <a:cxn ang="0">
                    <a:pos x="18" y="4"/>
                  </a:cxn>
                  <a:cxn ang="0">
                    <a:pos x="18" y="0"/>
                  </a:cxn>
                  <a:cxn ang="0">
                    <a:pos x="2" y="0"/>
                  </a:cxn>
                  <a:cxn ang="0">
                    <a:pos x="2" y="1"/>
                  </a:cxn>
                  <a:cxn ang="0">
                    <a:pos x="1" y="4"/>
                  </a:cxn>
                  <a:cxn ang="0">
                    <a:pos x="0" y="9"/>
                  </a:cxn>
                  <a:cxn ang="0">
                    <a:pos x="0" y="12"/>
                  </a:cxn>
                  <a:cxn ang="0">
                    <a:pos x="1" y="7"/>
                  </a:cxn>
                  <a:cxn ang="0">
                    <a:pos x="0" y="12"/>
                  </a:cxn>
                  <a:cxn ang="0">
                    <a:pos x="0" y="20"/>
                  </a:cxn>
                  <a:cxn ang="0">
                    <a:pos x="4" y="26"/>
                  </a:cxn>
                  <a:cxn ang="0">
                    <a:pos x="10" y="26"/>
                  </a:cxn>
                  <a:cxn ang="0">
                    <a:pos x="14" y="20"/>
                  </a:cxn>
                  <a:cxn ang="0">
                    <a:pos x="13" y="25"/>
                  </a:cxn>
                </a:cxnLst>
                <a:rect l="0" t="0" r="r" b="b"/>
                <a:pathLst>
                  <a:path w="18" h="26">
                    <a:moveTo>
                      <a:pt x="13" y="25"/>
                    </a:moveTo>
                    <a:lnTo>
                      <a:pt x="14" y="20"/>
                    </a:lnTo>
                    <a:lnTo>
                      <a:pt x="16" y="15"/>
                    </a:lnTo>
                    <a:lnTo>
                      <a:pt x="17" y="10"/>
                    </a:lnTo>
                    <a:lnTo>
                      <a:pt x="18" y="4"/>
                    </a:lnTo>
                    <a:lnTo>
                      <a:pt x="18" y="0"/>
                    </a:lnTo>
                    <a:lnTo>
                      <a:pt x="2" y="0"/>
                    </a:lnTo>
                    <a:lnTo>
                      <a:pt x="2" y="1"/>
                    </a:lnTo>
                    <a:lnTo>
                      <a:pt x="1" y="4"/>
                    </a:lnTo>
                    <a:lnTo>
                      <a:pt x="0" y="9"/>
                    </a:lnTo>
                    <a:lnTo>
                      <a:pt x="0" y="12"/>
                    </a:lnTo>
                    <a:lnTo>
                      <a:pt x="1" y="7"/>
                    </a:lnTo>
                    <a:lnTo>
                      <a:pt x="0" y="12"/>
                    </a:lnTo>
                    <a:lnTo>
                      <a:pt x="0" y="20"/>
                    </a:lnTo>
                    <a:lnTo>
                      <a:pt x="4" y="26"/>
                    </a:lnTo>
                    <a:lnTo>
                      <a:pt x="10" y="26"/>
                    </a:lnTo>
                    <a:lnTo>
                      <a:pt x="14" y="20"/>
                    </a:lnTo>
                    <a:lnTo>
                      <a:pt x="13" y="25"/>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87" name="Freeform 349"/>
              <p:cNvSpPr>
                <a:spLocks noChangeArrowheads="1"/>
              </p:cNvSpPr>
              <p:nvPr/>
            </p:nvSpPr>
            <p:spPr bwMode="auto">
              <a:xfrm>
                <a:off x="1211" y="433"/>
                <a:ext cx="17" cy="12"/>
              </a:xfrm>
              <a:custGeom>
                <a:avLst/>
                <a:gdLst/>
                <a:ahLst/>
                <a:cxnLst>
                  <a:cxn ang="0">
                    <a:pos x="17" y="12"/>
                  </a:cxn>
                  <a:cxn ang="0">
                    <a:pos x="15" y="21"/>
                  </a:cxn>
                  <a:cxn ang="0">
                    <a:pos x="17" y="18"/>
                  </a:cxn>
                  <a:cxn ang="0">
                    <a:pos x="5" y="0"/>
                  </a:cxn>
                  <a:cxn ang="0">
                    <a:pos x="3" y="3"/>
                  </a:cxn>
                  <a:cxn ang="0">
                    <a:pos x="1" y="12"/>
                  </a:cxn>
                  <a:cxn ang="0">
                    <a:pos x="3" y="3"/>
                  </a:cxn>
                  <a:cxn ang="0">
                    <a:pos x="0" y="12"/>
                  </a:cxn>
                  <a:cxn ang="0">
                    <a:pos x="3" y="21"/>
                  </a:cxn>
                  <a:cxn ang="0">
                    <a:pos x="9" y="25"/>
                  </a:cxn>
                  <a:cxn ang="0">
                    <a:pos x="15" y="21"/>
                  </a:cxn>
                  <a:cxn ang="0">
                    <a:pos x="17" y="12"/>
                  </a:cxn>
                </a:cxnLst>
                <a:rect l="0" t="0" r="r" b="b"/>
                <a:pathLst>
                  <a:path w="17" h="25">
                    <a:moveTo>
                      <a:pt x="17" y="12"/>
                    </a:moveTo>
                    <a:lnTo>
                      <a:pt x="15" y="21"/>
                    </a:lnTo>
                    <a:lnTo>
                      <a:pt x="17" y="18"/>
                    </a:lnTo>
                    <a:lnTo>
                      <a:pt x="5" y="0"/>
                    </a:lnTo>
                    <a:lnTo>
                      <a:pt x="3" y="3"/>
                    </a:lnTo>
                    <a:lnTo>
                      <a:pt x="1" y="12"/>
                    </a:lnTo>
                    <a:lnTo>
                      <a:pt x="3" y="3"/>
                    </a:lnTo>
                    <a:lnTo>
                      <a:pt x="0" y="12"/>
                    </a:lnTo>
                    <a:lnTo>
                      <a:pt x="3" y="21"/>
                    </a:lnTo>
                    <a:lnTo>
                      <a:pt x="9" y="25"/>
                    </a:lnTo>
                    <a:lnTo>
                      <a:pt x="15" y="21"/>
                    </a:lnTo>
                    <a:lnTo>
                      <a:pt x="17" y="1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88" name="Freeform 350"/>
              <p:cNvSpPr>
                <a:spLocks noChangeArrowheads="1"/>
              </p:cNvSpPr>
              <p:nvPr/>
            </p:nvSpPr>
            <p:spPr bwMode="auto">
              <a:xfrm>
                <a:off x="1212" y="438"/>
                <a:ext cx="19" cy="54"/>
              </a:xfrm>
              <a:custGeom>
                <a:avLst/>
                <a:gdLst/>
                <a:ahLst/>
                <a:cxnLst>
                  <a:cxn ang="0">
                    <a:pos x="11" y="84"/>
                  </a:cxn>
                  <a:cxn ang="0">
                    <a:pos x="19" y="96"/>
                  </a:cxn>
                  <a:cxn ang="0">
                    <a:pos x="16" y="0"/>
                  </a:cxn>
                  <a:cxn ang="0">
                    <a:pos x="0" y="0"/>
                  </a:cxn>
                  <a:cxn ang="0">
                    <a:pos x="3" y="96"/>
                  </a:cxn>
                  <a:cxn ang="0">
                    <a:pos x="11" y="108"/>
                  </a:cxn>
                  <a:cxn ang="0">
                    <a:pos x="3" y="96"/>
                  </a:cxn>
                  <a:cxn ang="0">
                    <a:pos x="6" y="105"/>
                  </a:cxn>
                  <a:cxn ang="0">
                    <a:pos x="11" y="106"/>
                  </a:cxn>
                  <a:cxn ang="0">
                    <a:pos x="17" y="105"/>
                  </a:cxn>
                  <a:cxn ang="0">
                    <a:pos x="19" y="96"/>
                  </a:cxn>
                  <a:cxn ang="0">
                    <a:pos x="11" y="84"/>
                  </a:cxn>
                </a:cxnLst>
                <a:rect l="0" t="0" r="r" b="b"/>
                <a:pathLst>
                  <a:path w="19" h="108">
                    <a:moveTo>
                      <a:pt x="11" y="84"/>
                    </a:moveTo>
                    <a:lnTo>
                      <a:pt x="19" y="96"/>
                    </a:lnTo>
                    <a:lnTo>
                      <a:pt x="16" y="0"/>
                    </a:lnTo>
                    <a:lnTo>
                      <a:pt x="0" y="0"/>
                    </a:lnTo>
                    <a:lnTo>
                      <a:pt x="3" y="96"/>
                    </a:lnTo>
                    <a:lnTo>
                      <a:pt x="11" y="108"/>
                    </a:lnTo>
                    <a:lnTo>
                      <a:pt x="3" y="96"/>
                    </a:lnTo>
                    <a:lnTo>
                      <a:pt x="6" y="105"/>
                    </a:lnTo>
                    <a:lnTo>
                      <a:pt x="11" y="106"/>
                    </a:lnTo>
                    <a:lnTo>
                      <a:pt x="17" y="105"/>
                    </a:lnTo>
                    <a:lnTo>
                      <a:pt x="19" y="96"/>
                    </a:lnTo>
                    <a:lnTo>
                      <a:pt x="11" y="8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89" name="Freeform 351"/>
              <p:cNvSpPr>
                <a:spLocks noChangeArrowheads="1"/>
              </p:cNvSpPr>
              <p:nvPr/>
            </p:nvSpPr>
            <p:spPr bwMode="auto">
              <a:xfrm>
                <a:off x="1223" y="481"/>
                <a:ext cx="13" cy="11"/>
              </a:xfrm>
              <a:custGeom>
                <a:avLst/>
                <a:gdLst/>
                <a:ahLst/>
                <a:cxnLst>
                  <a:cxn ang="0">
                    <a:pos x="4" y="0"/>
                  </a:cxn>
                  <a:cxn ang="0">
                    <a:pos x="5" y="0"/>
                  </a:cxn>
                  <a:cxn ang="0">
                    <a:pos x="0" y="0"/>
                  </a:cxn>
                  <a:cxn ang="0">
                    <a:pos x="0" y="24"/>
                  </a:cxn>
                  <a:cxn ang="0">
                    <a:pos x="5" y="24"/>
                  </a:cxn>
                  <a:cxn ang="0">
                    <a:pos x="6" y="24"/>
                  </a:cxn>
                  <a:cxn ang="0">
                    <a:pos x="5" y="24"/>
                  </a:cxn>
                  <a:cxn ang="0">
                    <a:pos x="11" y="19"/>
                  </a:cxn>
                  <a:cxn ang="0">
                    <a:pos x="13" y="12"/>
                  </a:cxn>
                  <a:cxn ang="0">
                    <a:pos x="11" y="3"/>
                  </a:cxn>
                  <a:cxn ang="0">
                    <a:pos x="5" y="0"/>
                  </a:cxn>
                  <a:cxn ang="0">
                    <a:pos x="4" y="0"/>
                  </a:cxn>
                </a:cxnLst>
                <a:rect l="0" t="0" r="r" b="b"/>
                <a:pathLst>
                  <a:path w="13" h="24">
                    <a:moveTo>
                      <a:pt x="4" y="0"/>
                    </a:moveTo>
                    <a:lnTo>
                      <a:pt x="5" y="0"/>
                    </a:lnTo>
                    <a:lnTo>
                      <a:pt x="0" y="0"/>
                    </a:lnTo>
                    <a:lnTo>
                      <a:pt x="0" y="24"/>
                    </a:lnTo>
                    <a:lnTo>
                      <a:pt x="5" y="24"/>
                    </a:lnTo>
                    <a:lnTo>
                      <a:pt x="6" y="24"/>
                    </a:lnTo>
                    <a:lnTo>
                      <a:pt x="5" y="24"/>
                    </a:lnTo>
                    <a:lnTo>
                      <a:pt x="11" y="19"/>
                    </a:lnTo>
                    <a:lnTo>
                      <a:pt x="13" y="12"/>
                    </a:lnTo>
                    <a:lnTo>
                      <a:pt x="11" y="3"/>
                    </a:lnTo>
                    <a:lnTo>
                      <a:pt x="5" y="0"/>
                    </a:lnTo>
                    <a:lnTo>
                      <a:pt x="4"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90" name="Freeform 352"/>
              <p:cNvSpPr>
                <a:spLocks noChangeArrowheads="1"/>
              </p:cNvSpPr>
              <p:nvPr/>
            </p:nvSpPr>
            <p:spPr bwMode="auto">
              <a:xfrm>
                <a:off x="1227" y="480"/>
                <a:ext cx="169" cy="142"/>
              </a:xfrm>
              <a:custGeom>
                <a:avLst/>
                <a:gdLst/>
                <a:ahLst/>
                <a:cxnLst>
                  <a:cxn ang="0">
                    <a:pos x="155" y="284"/>
                  </a:cxn>
                  <a:cxn ang="0">
                    <a:pos x="165" y="274"/>
                  </a:cxn>
                  <a:cxn ang="0">
                    <a:pos x="169" y="234"/>
                  </a:cxn>
                  <a:cxn ang="0">
                    <a:pos x="169" y="201"/>
                  </a:cxn>
                  <a:cxn ang="0">
                    <a:pos x="166" y="167"/>
                  </a:cxn>
                  <a:cxn ang="0">
                    <a:pos x="159" y="137"/>
                  </a:cxn>
                  <a:cxn ang="0">
                    <a:pos x="151" y="111"/>
                  </a:cxn>
                  <a:cxn ang="0">
                    <a:pos x="140" y="87"/>
                  </a:cxn>
                  <a:cxn ang="0">
                    <a:pos x="129" y="67"/>
                  </a:cxn>
                  <a:cxn ang="0">
                    <a:pos x="114" y="51"/>
                  </a:cxn>
                  <a:cxn ang="0">
                    <a:pos x="99" y="36"/>
                  </a:cxn>
                  <a:cxn ang="0">
                    <a:pos x="84" y="25"/>
                  </a:cxn>
                  <a:cxn ang="0">
                    <a:pos x="67" y="16"/>
                  </a:cxn>
                  <a:cxn ang="0">
                    <a:pos x="53" y="7"/>
                  </a:cxn>
                  <a:cxn ang="0">
                    <a:pos x="37" y="3"/>
                  </a:cxn>
                  <a:cxn ang="0">
                    <a:pos x="23" y="0"/>
                  </a:cxn>
                  <a:cxn ang="0">
                    <a:pos x="11" y="0"/>
                  </a:cxn>
                  <a:cxn ang="0">
                    <a:pos x="0" y="1"/>
                  </a:cxn>
                  <a:cxn ang="0">
                    <a:pos x="2" y="25"/>
                  </a:cxn>
                  <a:cxn ang="0">
                    <a:pos x="11" y="23"/>
                  </a:cxn>
                  <a:cxn ang="0">
                    <a:pos x="23" y="23"/>
                  </a:cxn>
                  <a:cxn ang="0">
                    <a:pos x="35" y="26"/>
                  </a:cxn>
                  <a:cxn ang="0">
                    <a:pos x="49" y="30"/>
                  </a:cxn>
                  <a:cxn ang="0">
                    <a:pos x="63" y="36"/>
                  </a:cxn>
                  <a:cxn ang="0">
                    <a:pos x="77" y="45"/>
                  </a:cxn>
                  <a:cxn ang="0">
                    <a:pos x="91" y="57"/>
                  </a:cxn>
                  <a:cxn ang="0">
                    <a:pos x="106" y="68"/>
                  </a:cxn>
                  <a:cxn ang="0">
                    <a:pos x="117" y="84"/>
                  </a:cxn>
                  <a:cxn ang="0">
                    <a:pos x="128" y="102"/>
                  </a:cxn>
                  <a:cxn ang="0">
                    <a:pos x="137" y="122"/>
                  </a:cxn>
                  <a:cxn ang="0">
                    <a:pos x="145" y="145"/>
                  </a:cxn>
                  <a:cxn ang="0">
                    <a:pos x="150" y="170"/>
                  </a:cxn>
                  <a:cxn ang="0">
                    <a:pos x="153" y="201"/>
                  </a:cxn>
                  <a:cxn ang="0">
                    <a:pos x="153" y="234"/>
                  </a:cxn>
                  <a:cxn ang="0">
                    <a:pos x="149" y="271"/>
                  </a:cxn>
                  <a:cxn ang="0">
                    <a:pos x="159" y="261"/>
                  </a:cxn>
                  <a:cxn ang="0">
                    <a:pos x="149" y="271"/>
                  </a:cxn>
                  <a:cxn ang="0">
                    <a:pos x="151" y="279"/>
                  </a:cxn>
                  <a:cxn ang="0">
                    <a:pos x="156" y="282"/>
                  </a:cxn>
                  <a:cxn ang="0">
                    <a:pos x="162" y="281"/>
                  </a:cxn>
                  <a:cxn ang="0">
                    <a:pos x="165" y="274"/>
                  </a:cxn>
                  <a:cxn ang="0">
                    <a:pos x="155" y="284"/>
                  </a:cxn>
                </a:cxnLst>
                <a:rect l="0" t="0" r="r" b="b"/>
                <a:pathLst>
                  <a:path w="169" h="284">
                    <a:moveTo>
                      <a:pt x="155" y="284"/>
                    </a:moveTo>
                    <a:lnTo>
                      <a:pt x="165" y="274"/>
                    </a:lnTo>
                    <a:lnTo>
                      <a:pt x="169" y="234"/>
                    </a:lnTo>
                    <a:lnTo>
                      <a:pt x="169" y="201"/>
                    </a:lnTo>
                    <a:lnTo>
                      <a:pt x="166" y="167"/>
                    </a:lnTo>
                    <a:lnTo>
                      <a:pt x="159" y="137"/>
                    </a:lnTo>
                    <a:lnTo>
                      <a:pt x="151" y="111"/>
                    </a:lnTo>
                    <a:lnTo>
                      <a:pt x="140" y="87"/>
                    </a:lnTo>
                    <a:lnTo>
                      <a:pt x="129" y="67"/>
                    </a:lnTo>
                    <a:lnTo>
                      <a:pt x="114" y="51"/>
                    </a:lnTo>
                    <a:lnTo>
                      <a:pt x="99" y="36"/>
                    </a:lnTo>
                    <a:lnTo>
                      <a:pt x="84" y="25"/>
                    </a:lnTo>
                    <a:lnTo>
                      <a:pt x="67" y="16"/>
                    </a:lnTo>
                    <a:lnTo>
                      <a:pt x="53" y="7"/>
                    </a:lnTo>
                    <a:lnTo>
                      <a:pt x="37" y="3"/>
                    </a:lnTo>
                    <a:lnTo>
                      <a:pt x="23" y="0"/>
                    </a:lnTo>
                    <a:lnTo>
                      <a:pt x="11" y="0"/>
                    </a:lnTo>
                    <a:lnTo>
                      <a:pt x="0" y="1"/>
                    </a:lnTo>
                    <a:lnTo>
                      <a:pt x="2" y="25"/>
                    </a:lnTo>
                    <a:lnTo>
                      <a:pt x="11" y="23"/>
                    </a:lnTo>
                    <a:lnTo>
                      <a:pt x="23" y="23"/>
                    </a:lnTo>
                    <a:lnTo>
                      <a:pt x="35" y="26"/>
                    </a:lnTo>
                    <a:lnTo>
                      <a:pt x="49" y="30"/>
                    </a:lnTo>
                    <a:lnTo>
                      <a:pt x="63" y="36"/>
                    </a:lnTo>
                    <a:lnTo>
                      <a:pt x="77" y="45"/>
                    </a:lnTo>
                    <a:lnTo>
                      <a:pt x="91" y="57"/>
                    </a:lnTo>
                    <a:lnTo>
                      <a:pt x="106" y="68"/>
                    </a:lnTo>
                    <a:lnTo>
                      <a:pt x="117" y="84"/>
                    </a:lnTo>
                    <a:lnTo>
                      <a:pt x="128" y="102"/>
                    </a:lnTo>
                    <a:lnTo>
                      <a:pt x="137" y="122"/>
                    </a:lnTo>
                    <a:lnTo>
                      <a:pt x="145" y="145"/>
                    </a:lnTo>
                    <a:lnTo>
                      <a:pt x="150" y="170"/>
                    </a:lnTo>
                    <a:lnTo>
                      <a:pt x="153" y="201"/>
                    </a:lnTo>
                    <a:lnTo>
                      <a:pt x="153" y="234"/>
                    </a:lnTo>
                    <a:lnTo>
                      <a:pt x="149" y="271"/>
                    </a:lnTo>
                    <a:lnTo>
                      <a:pt x="159" y="261"/>
                    </a:lnTo>
                    <a:lnTo>
                      <a:pt x="149" y="271"/>
                    </a:lnTo>
                    <a:lnTo>
                      <a:pt x="151" y="279"/>
                    </a:lnTo>
                    <a:lnTo>
                      <a:pt x="156" y="282"/>
                    </a:lnTo>
                    <a:lnTo>
                      <a:pt x="162" y="281"/>
                    </a:lnTo>
                    <a:lnTo>
                      <a:pt x="165" y="274"/>
                    </a:lnTo>
                    <a:lnTo>
                      <a:pt x="155" y="28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91" name="Freeform 353"/>
              <p:cNvSpPr>
                <a:spLocks noChangeArrowheads="1"/>
              </p:cNvSpPr>
              <p:nvPr/>
            </p:nvSpPr>
            <p:spPr bwMode="auto">
              <a:xfrm>
                <a:off x="1083" y="538"/>
                <a:ext cx="303" cy="84"/>
              </a:xfrm>
              <a:custGeom>
                <a:avLst/>
                <a:gdLst/>
                <a:ahLst/>
                <a:cxnLst>
                  <a:cxn ang="0">
                    <a:pos x="2" y="21"/>
                  </a:cxn>
                  <a:cxn ang="0">
                    <a:pos x="5" y="24"/>
                  </a:cxn>
                  <a:cxn ang="0">
                    <a:pos x="299" y="168"/>
                  </a:cxn>
                  <a:cxn ang="0">
                    <a:pos x="303" y="145"/>
                  </a:cxn>
                  <a:cxn ang="0">
                    <a:pos x="9" y="0"/>
                  </a:cxn>
                  <a:cxn ang="0">
                    <a:pos x="12" y="3"/>
                  </a:cxn>
                  <a:cxn ang="0">
                    <a:pos x="9" y="0"/>
                  </a:cxn>
                  <a:cxn ang="0">
                    <a:pos x="3" y="2"/>
                  </a:cxn>
                  <a:cxn ang="0">
                    <a:pos x="0" y="9"/>
                  </a:cxn>
                  <a:cxn ang="0">
                    <a:pos x="0" y="18"/>
                  </a:cxn>
                  <a:cxn ang="0">
                    <a:pos x="5" y="24"/>
                  </a:cxn>
                  <a:cxn ang="0">
                    <a:pos x="2" y="21"/>
                  </a:cxn>
                </a:cxnLst>
                <a:rect l="0" t="0" r="r" b="b"/>
                <a:pathLst>
                  <a:path w="303" h="168">
                    <a:moveTo>
                      <a:pt x="2" y="21"/>
                    </a:moveTo>
                    <a:lnTo>
                      <a:pt x="5" y="24"/>
                    </a:lnTo>
                    <a:lnTo>
                      <a:pt x="299" y="168"/>
                    </a:lnTo>
                    <a:lnTo>
                      <a:pt x="303" y="145"/>
                    </a:lnTo>
                    <a:lnTo>
                      <a:pt x="9" y="0"/>
                    </a:lnTo>
                    <a:lnTo>
                      <a:pt x="12" y="3"/>
                    </a:lnTo>
                    <a:lnTo>
                      <a:pt x="9" y="0"/>
                    </a:lnTo>
                    <a:lnTo>
                      <a:pt x="3" y="2"/>
                    </a:lnTo>
                    <a:lnTo>
                      <a:pt x="0" y="9"/>
                    </a:lnTo>
                    <a:lnTo>
                      <a:pt x="0" y="18"/>
                    </a:lnTo>
                    <a:lnTo>
                      <a:pt x="5" y="24"/>
                    </a:lnTo>
                    <a:lnTo>
                      <a:pt x="2" y="2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92" name="Freeform 354"/>
              <p:cNvSpPr>
                <a:spLocks noChangeArrowheads="1"/>
              </p:cNvSpPr>
              <p:nvPr/>
            </p:nvSpPr>
            <p:spPr bwMode="auto">
              <a:xfrm>
                <a:off x="972" y="469"/>
                <a:ext cx="123" cy="79"/>
              </a:xfrm>
              <a:custGeom>
                <a:avLst/>
                <a:gdLst/>
                <a:ahLst/>
                <a:cxnLst>
                  <a:cxn ang="0">
                    <a:pos x="7" y="23"/>
                  </a:cxn>
                  <a:cxn ang="0">
                    <a:pos x="3" y="20"/>
                  </a:cxn>
                  <a:cxn ang="0">
                    <a:pos x="113" y="159"/>
                  </a:cxn>
                  <a:cxn ang="0">
                    <a:pos x="123" y="141"/>
                  </a:cxn>
                  <a:cxn ang="0">
                    <a:pos x="13" y="3"/>
                  </a:cxn>
                  <a:cxn ang="0">
                    <a:pos x="9" y="0"/>
                  </a:cxn>
                  <a:cxn ang="0">
                    <a:pos x="13" y="3"/>
                  </a:cxn>
                  <a:cxn ang="0">
                    <a:pos x="7" y="0"/>
                  </a:cxn>
                  <a:cxn ang="0">
                    <a:pos x="2" y="4"/>
                  </a:cxn>
                  <a:cxn ang="0">
                    <a:pos x="0" y="13"/>
                  </a:cxn>
                  <a:cxn ang="0">
                    <a:pos x="3" y="20"/>
                  </a:cxn>
                  <a:cxn ang="0">
                    <a:pos x="7" y="23"/>
                  </a:cxn>
                </a:cxnLst>
                <a:rect l="0" t="0" r="r" b="b"/>
                <a:pathLst>
                  <a:path w="123" h="159">
                    <a:moveTo>
                      <a:pt x="7" y="23"/>
                    </a:moveTo>
                    <a:lnTo>
                      <a:pt x="3" y="20"/>
                    </a:lnTo>
                    <a:lnTo>
                      <a:pt x="113" y="159"/>
                    </a:lnTo>
                    <a:lnTo>
                      <a:pt x="123" y="141"/>
                    </a:lnTo>
                    <a:lnTo>
                      <a:pt x="13" y="3"/>
                    </a:lnTo>
                    <a:lnTo>
                      <a:pt x="9" y="0"/>
                    </a:lnTo>
                    <a:lnTo>
                      <a:pt x="13" y="3"/>
                    </a:lnTo>
                    <a:lnTo>
                      <a:pt x="7" y="0"/>
                    </a:lnTo>
                    <a:lnTo>
                      <a:pt x="2" y="4"/>
                    </a:lnTo>
                    <a:lnTo>
                      <a:pt x="0" y="13"/>
                    </a:lnTo>
                    <a:lnTo>
                      <a:pt x="3" y="20"/>
                    </a:lnTo>
                    <a:lnTo>
                      <a:pt x="7" y="2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93" name="Freeform 355"/>
              <p:cNvSpPr>
                <a:spLocks noChangeArrowheads="1"/>
              </p:cNvSpPr>
              <p:nvPr/>
            </p:nvSpPr>
            <p:spPr bwMode="auto">
              <a:xfrm>
                <a:off x="968" y="468"/>
                <a:ext cx="13" cy="13"/>
              </a:xfrm>
              <a:custGeom>
                <a:avLst/>
                <a:gdLst/>
                <a:ahLst/>
                <a:cxnLst>
                  <a:cxn ang="0">
                    <a:pos x="7" y="23"/>
                  </a:cxn>
                  <a:cxn ang="0">
                    <a:pos x="6" y="23"/>
                  </a:cxn>
                  <a:cxn ang="0">
                    <a:pos x="11" y="24"/>
                  </a:cxn>
                  <a:cxn ang="0">
                    <a:pos x="13" y="1"/>
                  </a:cxn>
                  <a:cxn ang="0">
                    <a:pos x="8" y="0"/>
                  </a:cxn>
                  <a:cxn ang="0">
                    <a:pos x="7" y="0"/>
                  </a:cxn>
                  <a:cxn ang="0">
                    <a:pos x="8" y="0"/>
                  </a:cxn>
                  <a:cxn ang="0">
                    <a:pos x="2" y="2"/>
                  </a:cxn>
                  <a:cxn ang="0">
                    <a:pos x="0" y="10"/>
                  </a:cxn>
                  <a:cxn ang="0">
                    <a:pos x="1" y="19"/>
                  </a:cxn>
                  <a:cxn ang="0">
                    <a:pos x="6" y="23"/>
                  </a:cxn>
                  <a:cxn ang="0">
                    <a:pos x="7" y="23"/>
                  </a:cxn>
                </a:cxnLst>
                <a:rect l="0" t="0" r="r" b="b"/>
                <a:pathLst>
                  <a:path w="13" h="24">
                    <a:moveTo>
                      <a:pt x="7" y="23"/>
                    </a:moveTo>
                    <a:lnTo>
                      <a:pt x="6" y="23"/>
                    </a:lnTo>
                    <a:lnTo>
                      <a:pt x="11" y="24"/>
                    </a:lnTo>
                    <a:lnTo>
                      <a:pt x="13" y="1"/>
                    </a:lnTo>
                    <a:lnTo>
                      <a:pt x="8" y="0"/>
                    </a:lnTo>
                    <a:lnTo>
                      <a:pt x="7" y="0"/>
                    </a:lnTo>
                    <a:lnTo>
                      <a:pt x="8" y="0"/>
                    </a:lnTo>
                    <a:lnTo>
                      <a:pt x="2" y="2"/>
                    </a:lnTo>
                    <a:lnTo>
                      <a:pt x="0" y="10"/>
                    </a:lnTo>
                    <a:lnTo>
                      <a:pt x="1" y="19"/>
                    </a:lnTo>
                    <a:lnTo>
                      <a:pt x="6" y="23"/>
                    </a:lnTo>
                    <a:lnTo>
                      <a:pt x="7" y="2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94" name="Freeform 356"/>
              <p:cNvSpPr>
                <a:spLocks noChangeArrowheads="1"/>
              </p:cNvSpPr>
              <p:nvPr/>
            </p:nvSpPr>
            <p:spPr bwMode="auto">
              <a:xfrm>
                <a:off x="821" y="460"/>
                <a:ext cx="154" cy="21"/>
              </a:xfrm>
              <a:custGeom>
                <a:avLst/>
                <a:gdLst/>
                <a:ahLst/>
                <a:cxnLst>
                  <a:cxn ang="0">
                    <a:pos x="0" y="1"/>
                  </a:cxn>
                  <a:cxn ang="0">
                    <a:pos x="1" y="0"/>
                  </a:cxn>
                  <a:cxn ang="0">
                    <a:pos x="1" y="21"/>
                  </a:cxn>
                  <a:cxn ang="0">
                    <a:pos x="13" y="32"/>
                  </a:cxn>
                  <a:cxn ang="0">
                    <a:pos x="31" y="36"/>
                  </a:cxn>
                  <a:cxn ang="0">
                    <a:pos x="51" y="37"/>
                  </a:cxn>
                  <a:cxn ang="0">
                    <a:pos x="74" y="39"/>
                  </a:cxn>
                  <a:cxn ang="0">
                    <a:pos x="100" y="40"/>
                  </a:cxn>
                  <a:cxn ang="0">
                    <a:pos x="127" y="40"/>
                  </a:cxn>
                  <a:cxn ang="0">
                    <a:pos x="154" y="39"/>
                  </a:cxn>
                  <a:cxn ang="0">
                    <a:pos x="154" y="16"/>
                  </a:cxn>
                  <a:cxn ang="0">
                    <a:pos x="127" y="17"/>
                  </a:cxn>
                  <a:cxn ang="0">
                    <a:pos x="100" y="17"/>
                  </a:cxn>
                  <a:cxn ang="0">
                    <a:pos x="74" y="16"/>
                  </a:cxn>
                  <a:cxn ang="0">
                    <a:pos x="51" y="14"/>
                  </a:cxn>
                  <a:cxn ang="0">
                    <a:pos x="31" y="13"/>
                  </a:cxn>
                  <a:cxn ang="0">
                    <a:pos x="17" y="8"/>
                  </a:cxn>
                  <a:cxn ang="0">
                    <a:pos x="13" y="7"/>
                  </a:cxn>
                  <a:cxn ang="0">
                    <a:pos x="13" y="14"/>
                  </a:cxn>
                  <a:cxn ang="0">
                    <a:pos x="14" y="13"/>
                  </a:cxn>
                  <a:cxn ang="0">
                    <a:pos x="0" y="1"/>
                  </a:cxn>
                </a:cxnLst>
                <a:rect l="0" t="0" r="r" b="b"/>
                <a:pathLst>
                  <a:path w="154" h="40">
                    <a:moveTo>
                      <a:pt x="0" y="1"/>
                    </a:moveTo>
                    <a:lnTo>
                      <a:pt x="1" y="0"/>
                    </a:lnTo>
                    <a:lnTo>
                      <a:pt x="1" y="21"/>
                    </a:lnTo>
                    <a:lnTo>
                      <a:pt x="13" y="32"/>
                    </a:lnTo>
                    <a:lnTo>
                      <a:pt x="31" y="36"/>
                    </a:lnTo>
                    <a:lnTo>
                      <a:pt x="51" y="37"/>
                    </a:lnTo>
                    <a:lnTo>
                      <a:pt x="74" y="39"/>
                    </a:lnTo>
                    <a:lnTo>
                      <a:pt x="100" y="40"/>
                    </a:lnTo>
                    <a:lnTo>
                      <a:pt x="127" y="40"/>
                    </a:lnTo>
                    <a:lnTo>
                      <a:pt x="154" y="39"/>
                    </a:lnTo>
                    <a:lnTo>
                      <a:pt x="154" y="16"/>
                    </a:lnTo>
                    <a:lnTo>
                      <a:pt x="127" y="17"/>
                    </a:lnTo>
                    <a:lnTo>
                      <a:pt x="100" y="17"/>
                    </a:lnTo>
                    <a:lnTo>
                      <a:pt x="74" y="16"/>
                    </a:lnTo>
                    <a:lnTo>
                      <a:pt x="51" y="14"/>
                    </a:lnTo>
                    <a:lnTo>
                      <a:pt x="31" y="13"/>
                    </a:lnTo>
                    <a:lnTo>
                      <a:pt x="17" y="8"/>
                    </a:lnTo>
                    <a:lnTo>
                      <a:pt x="13" y="7"/>
                    </a:lnTo>
                    <a:lnTo>
                      <a:pt x="13" y="14"/>
                    </a:lnTo>
                    <a:lnTo>
                      <a:pt x="14" y="13"/>
                    </a:lnTo>
                    <a:lnTo>
                      <a:pt x="0" y="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95" name="Freeform 357"/>
              <p:cNvSpPr>
                <a:spLocks noChangeArrowheads="1"/>
              </p:cNvSpPr>
              <p:nvPr/>
            </p:nvSpPr>
            <p:spPr bwMode="auto">
              <a:xfrm>
                <a:off x="821" y="424"/>
                <a:ext cx="52" cy="43"/>
              </a:xfrm>
              <a:custGeom>
                <a:avLst/>
                <a:gdLst/>
                <a:ahLst/>
                <a:cxnLst>
                  <a:cxn ang="0">
                    <a:pos x="42" y="23"/>
                  </a:cxn>
                  <a:cxn ang="0">
                    <a:pos x="40" y="23"/>
                  </a:cxn>
                  <a:cxn ang="0">
                    <a:pos x="38" y="20"/>
                  </a:cxn>
                  <a:cxn ang="0">
                    <a:pos x="38" y="17"/>
                  </a:cxn>
                  <a:cxn ang="0">
                    <a:pos x="35" y="23"/>
                  </a:cxn>
                  <a:cxn ang="0">
                    <a:pos x="29" y="30"/>
                  </a:cxn>
                  <a:cxn ang="0">
                    <a:pos x="21" y="41"/>
                  </a:cxn>
                  <a:cxn ang="0">
                    <a:pos x="13" y="52"/>
                  </a:cxn>
                  <a:cxn ang="0">
                    <a:pos x="6" y="64"/>
                  </a:cxn>
                  <a:cxn ang="0">
                    <a:pos x="0" y="74"/>
                  </a:cxn>
                  <a:cxn ang="0">
                    <a:pos x="14" y="86"/>
                  </a:cxn>
                  <a:cxn ang="0">
                    <a:pos x="18" y="78"/>
                  </a:cxn>
                  <a:cxn ang="0">
                    <a:pos x="26" y="70"/>
                  </a:cxn>
                  <a:cxn ang="0">
                    <a:pos x="34" y="58"/>
                  </a:cxn>
                  <a:cxn ang="0">
                    <a:pos x="41" y="48"/>
                  </a:cxn>
                  <a:cxn ang="0">
                    <a:pos x="47" y="38"/>
                  </a:cxn>
                  <a:cxn ang="0">
                    <a:pos x="52" y="26"/>
                  </a:cxn>
                  <a:cxn ang="0">
                    <a:pos x="52" y="11"/>
                  </a:cxn>
                  <a:cxn ang="0">
                    <a:pos x="44" y="0"/>
                  </a:cxn>
                  <a:cxn ang="0">
                    <a:pos x="42" y="0"/>
                  </a:cxn>
                  <a:cxn ang="0">
                    <a:pos x="44" y="0"/>
                  </a:cxn>
                  <a:cxn ang="0">
                    <a:pos x="38" y="1"/>
                  </a:cxn>
                  <a:cxn ang="0">
                    <a:pos x="35" y="9"/>
                  </a:cxn>
                  <a:cxn ang="0">
                    <a:pos x="35" y="17"/>
                  </a:cxn>
                  <a:cxn ang="0">
                    <a:pos x="40" y="23"/>
                  </a:cxn>
                  <a:cxn ang="0">
                    <a:pos x="42" y="23"/>
                  </a:cxn>
                </a:cxnLst>
                <a:rect l="0" t="0" r="r" b="b"/>
                <a:pathLst>
                  <a:path w="52" h="86">
                    <a:moveTo>
                      <a:pt x="42" y="23"/>
                    </a:moveTo>
                    <a:lnTo>
                      <a:pt x="40" y="23"/>
                    </a:lnTo>
                    <a:lnTo>
                      <a:pt x="38" y="20"/>
                    </a:lnTo>
                    <a:lnTo>
                      <a:pt x="38" y="17"/>
                    </a:lnTo>
                    <a:lnTo>
                      <a:pt x="35" y="23"/>
                    </a:lnTo>
                    <a:lnTo>
                      <a:pt x="29" y="30"/>
                    </a:lnTo>
                    <a:lnTo>
                      <a:pt x="21" y="41"/>
                    </a:lnTo>
                    <a:lnTo>
                      <a:pt x="13" y="52"/>
                    </a:lnTo>
                    <a:lnTo>
                      <a:pt x="6" y="64"/>
                    </a:lnTo>
                    <a:lnTo>
                      <a:pt x="0" y="74"/>
                    </a:lnTo>
                    <a:lnTo>
                      <a:pt x="14" y="86"/>
                    </a:lnTo>
                    <a:lnTo>
                      <a:pt x="18" y="78"/>
                    </a:lnTo>
                    <a:lnTo>
                      <a:pt x="26" y="70"/>
                    </a:lnTo>
                    <a:lnTo>
                      <a:pt x="34" y="58"/>
                    </a:lnTo>
                    <a:lnTo>
                      <a:pt x="41" y="48"/>
                    </a:lnTo>
                    <a:lnTo>
                      <a:pt x="47" y="38"/>
                    </a:lnTo>
                    <a:lnTo>
                      <a:pt x="52" y="26"/>
                    </a:lnTo>
                    <a:lnTo>
                      <a:pt x="52" y="11"/>
                    </a:lnTo>
                    <a:lnTo>
                      <a:pt x="44" y="0"/>
                    </a:lnTo>
                    <a:lnTo>
                      <a:pt x="42" y="0"/>
                    </a:lnTo>
                    <a:lnTo>
                      <a:pt x="44" y="0"/>
                    </a:lnTo>
                    <a:lnTo>
                      <a:pt x="38" y="1"/>
                    </a:lnTo>
                    <a:lnTo>
                      <a:pt x="35" y="9"/>
                    </a:lnTo>
                    <a:lnTo>
                      <a:pt x="35" y="17"/>
                    </a:lnTo>
                    <a:lnTo>
                      <a:pt x="40" y="23"/>
                    </a:lnTo>
                    <a:lnTo>
                      <a:pt x="42" y="2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96" name="Freeform 358"/>
              <p:cNvSpPr>
                <a:spLocks noChangeArrowheads="1"/>
              </p:cNvSpPr>
              <p:nvPr/>
            </p:nvSpPr>
            <p:spPr bwMode="auto">
              <a:xfrm>
                <a:off x="504" y="347"/>
                <a:ext cx="359" cy="89"/>
              </a:xfrm>
              <a:custGeom>
                <a:avLst/>
                <a:gdLst/>
                <a:ahLst/>
                <a:cxnLst>
                  <a:cxn ang="0">
                    <a:pos x="11" y="20"/>
                  </a:cxn>
                  <a:cxn ang="0">
                    <a:pos x="4" y="20"/>
                  </a:cxn>
                  <a:cxn ang="0">
                    <a:pos x="23" y="33"/>
                  </a:cxn>
                  <a:cxn ang="0">
                    <a:pos x="44" y="46"/>
                  </a:cxn>
                  <a:cxn ang="0">
                    <a:pos x="66" y="60"/>
                  </a:cxn>
                  <a:cxn ang="0">
                    <a:pos x="91" y="74"/>
                  </a:cxn>
                  <a:cxn ang="0">
                    <a:pos x="117" y="86"/>
                  </a:cxn>
                  <a:cxn ang="0">
                    <a:pos x="142" y="99"/>
                  </a:cxn>
                  <a:cxn ang="0">
                    <a:pos x="167" y="111"/>
                  </a:cxn>
                  <a:cxn ang="0">
                    <a:pos x="193" y="122"/>
                  </a:cxn>
                  <a:cxn ang="0">
                    <a:pos x="218" y="132"/>
                  </a:cxn>
                  <a:cxn ang="0">
                    <a:pos x="243" y="143"/>
                  </a:cxn>
                  <a:cxn ang="0">
                    <a:pos x="268" y="151"/>
                  </a:cxn>
                  <a:cxn ang="0">
                    <a:pos x="290" y="159"/>
                  </a:cxn>
                  <a:cxn ang="0">
                    <a:pos x="310" y="164"/>
                  </a:cxn>
                  <a:cxn ang="0">
                    <a:pos x="328" y="170"/>
                  </a:cxn>
                  <a:cxn ang="0">
                    <a:pos x="345" y="175"/>
                  </a:cxn>
                  <a:cxn ang="0">
                    <a:pos x="359" y="176"/>
                  </a:cxn>
                  <a:cxn ang="0">
                    <a:pos x="359" y="153"/>
                  </a:cxn>
                  <a:cxn ang="0">
                    <a:pos x="347" y="151"/>
                  </a:cxn>
                  <a:cxn ang="0">
                    <a:pos x="330" y="147"/>
                  </a:cxn>
                  <a:cxn ang="0">
                    <a:pos x="312" y="141"/>
                  </a:cxn>
                  <a:cxn ang="0">
                    <a:pos x="292" y="135"/>
                  </a:cxn>
                  <a:cxn ang="0">
                    <a:pos x="270" y="128"/>
                  </a:cxn>
                  <a:cxn ang="0">
                    <a:pos x="247" y="119"/>
                  </a:cxn>
                  <a:cxn ang="0">
                    <a:pos x="222" y="109"/>
                  </a:cxn>
                  <a:cxn ang="0">
                    <a:pos x="197" y="99"/>
                  </a:cxn>
                  <a:cxn ang="0">
                    <a:pos x="171" y="87"/>
                  </a:cxn>
                  <a:cxn ang="0">
                    <a:pos x="146" y="76"/>
                  </a:cxn>
                  <a:cxn ang="0">
                    <a:pos x="121" y="62"/>
                  </a:cxn>
                  <a:cxn ang="0">
                    <a:pos x="95" y="51"/>
                  </a:cxn>
                  <a:cxn ang="0">
                    <a:pos x="72" y="39"/>
                  </a:cxn>
                  <a:cxn ang="0">
                    <a:pos x="50" y="26"/>
                  </a:cxn>
                  <a:cxn ang="0">
                    <a:pos x="29" y="13"/>
                  </a:cxn>
                  <a:cxn ang="0">
                    <a:pos x="10" y="0"/>
                  </a:cxn>
                  <a:cxn ang="0">
                    <a:pos x="3" y="0"/>
                  </a:cxn>
                  <a:cxn ang="0">
                    <a:pos x="10" y="0"/>
                  </a:cxn>
                  <a:cxn ang="0">
                    <a:pos x="4" y="0"/>
                  </a:cxn>
                  <a:cxn ang="0">
                    <a:pos x="0" y="6"/>
                  </a:cxn>
                  <a:cxn ang="0">
                    <a:pos x="0" y="14"/>
                  </a:cxn>
                  <a:cxn ang="0">
                    <a:pos x="4" y="20"/>
                  </a:cxn>
                  <a:cxn ang="0">
                    <a:pos x="11" y="20"/>
                  </a:cxn>
                </a:cxnLst>
                <a:rect l="0" t="0" r="r" b="b"/>
                <a:pathLst>
                  <a:path w="359" h="176">
                    <a:moveTo>
                      <a:pt x="11" y="20"/>
                    </a:moveTo>
                    <a:lnTo>
                      <a:pt x="4" y="20"/>
                    </a:lnTo>
                    <a:lnTo>
                      <a:pt x="23" y="33"/>
                    </a:lnTo>
                    <a:lnTo>
                      <a:pt x="44" y="46"/>
                    </a:lnTo>
                    <a:lnTo>
                      <a:pt x="66" y="60"/>
                    </a:lnTo>
                    <a:lnTo>
                      <a:pt x="91" y="74"/>
                    </a:lnTo>
                    <a:lnTo>
                      <a:pt x="117" y="86"/>
                    </a:lnTo>
                    <a:lnTo>
                      <a:pt x="142" y="99"/>
                    </a:lnTo>
                    <a:lnTo>
                      <a:pt x="167" y="111"/>
                    </a:lnTo>
                    <a:lnTo>
                      <a:pt x="193" y="122"/>
                    </a:lnTo>
                    <a:lnTo>
                      <a:pt x="218" y="132"/>
                    </a:lnTo>
                    <a:lnTo>
                      <a:pt x="243" y="143"/>
                    </a:lnTo>
                    <a:lnTo>
                      <a:pt x="268" y="151"/>
                    </a:lnTo>
                    <a:lnTo>
                      <a:pt x="290" y="159"/>
                    </a:lnTo>
                    <a:lnTo>
                      <a:pt x="310" y="164"/>
                    </a:lnTo>
                    <a:lnTo>
                      <a:pt x="328" y="170"/>
                    </a:lnTo>
                    <a:lnTo>
                      <a:pt x="345" y="175"/>
                    </a:lnTo>
                    <a:lnTo>
                      <a:pt x="359" y="176"/>
                    </a:lnTo>
                    <a:lnTo>
                      <a:pt x="359" y="153"/>
                    </a:lnTo>
                    <a:lnTo>
                      <a:pt x="347" y="151"/>
                    </a:lnTo>
                    <a:lnTo>
                      <a:pt x="330" y="147"/>
                    </a:lnTo>
                    <a:lnTo>
                      <a:pt x="312" y="141"/>
                    </a:lnTo>
                    <a:lnTo>
                      <a:pt x="292" y="135"/>
                    </a:lnTo>
                    <a:lnTo>
                      <a:pt x="270" y="128"/>
                    </a:lnTo>
                    <a:lnTo>
                      <a:pt x="247" y="119"/>
                    </a:lnTo>
                    <a:lnTo>
                      <a:pt x="222" y="109"/>
                    </a:lnTo>
                    <a:lnTo>
                      <a:pt x="197" y="99"/>
                    </a:lnTo>
                    <a:lnTo>
                      <a:pt x="171" y="87"/>
                    </a:lnTo>
                    <a:lnTo>
                      <a:pt x="146" y="76"/>
                    </a:lnTo>
                    <a:lnTo>
                      <a:pt x="121" y="62"/>
                    </a:lnTo>
                    <a:lnTo>
                      <a:pt x="95" y="51"/>
                    </a:lnTo>
                    <a:lnTo>
                      <a:pt x="72" y="39"/>
                    </a:lnTo>
                    <a:lnTo>
                      <a:pt x="50" y="26"/>
                    </a:lnTo>
                    <a:lnTo>
                      <a:pt x="29" y="13"/>
                    </a:lnTo>
                    <a:lnTo>
                      <a:pt x="10" y="0"/>
                    </a:lnTo>
                    <a:lnTo>
                      <a:pt x="3" y="0"/>
                    </a:lnTo>
                    <a:lnTo>
                      <a:pt x="10" y="0"/>
                    </a:lnTo>
                    <a:lnTo>
                      <a:pt x="4" y="0"/>
                    </a:lnTo>
                    <a:lnTo>
                      <a:pt x="0" y="6"/>
                    </a:lnTo>
                    <a:lnTo>
                      <a:pt x="0" y="14"/>
                    </a:lnTo>
                    <a:lnTo>
                      <a:pt x="4" y="20"/>
                    </a:lnTo>
                    <a:lnTo>
                      <a:pt x="11" y="2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97" name="Freeform 359"/>
              <p:cNvSpPr>
                <a:spLocks noChangeArrowheads="1"/>
              </p:cNvSpPr>
              <p:nvPr/>
            </p:nvSpPr>
            <p:spPr bwMode="auto">
              <a:xfrm>
                <a:off x="496" y="347"/>
                <a:ext cx="19" cy="14"/>
              </a:xfrm>
              <a:custGeom>
                <a:avLst/>
                <a:gdLst/>
                <a:ahLst/>
                <a:cxnLst>
                  <a:cxn ang="0">
                    <a:pos x="13" y="25"/>
                  </a:cxn>
                  <a:cxn ang="0">
                    <a:pos x="13" y="26"/>
                  </a:cxn>
                  <a:cxn ang="0">
                    <a:pos x="19" y="20"/>
                  </a:cxn>
                  <a:cxn ang="0">
                    <a:pos x="11" y="0"/>
                  </a:cxn>
                  <a:cxn ang="0">
                    <a:pos x="5" y="6"/>
                  </a:cxn>
                  <a:cxn ang="0">
                    <a:pos x="5" y="7"/>
                  </a:cxn>
                  <a:cxn ang="0">
                    <a:pos x="5" y="6"/>
                  </a:cxn>
                  <a:cxn ang="0">
                    <a:pos x="0" y="13"/>
                  </a:cxn>
                  <a:cxn ang="0">
                    <a:pos x="1" y="22"/>
                  </a:cxn>
                  <a:cxn ang="0">
                    <a:pos x="7" y="28"/>
                  </a:cxn>
                  <a:cxn ang="0">
                    <a:pos x="13" y="26"/>
                  </a:cxn>
                  <a:cxn ang="0">
                    <a:pos x="13" y="25"/>
                  </a:cxn>
                </a:cxnLst>
                <a:rect l="0" t="0" r="r" b="b"/>
                <a:pathLst>
                  <a:path w="19" h="28">
                    <a:moveTo>
                      <a:pt x="13" y="25"/>
                    </a:moveTo>
                    <a:lnTo>
                      <a:pt x="13" y="26"/>
                    </a:lnTo>
                    <a:lnTo>
                      <a:pt x="19" y="20"/>
                    </a:lnTo>
                    <a:lnTo>
                      <a:pt x="11" y="0"/>
                    </a:lnTo>
                    <a:lnTo>
                      <a:pt x="5" y="6"/>
                    </a:lnTo>
                    <a:lnTo>
                      <a:pt x="5" y="7"/>
                    </a:lnTo>
                    <a:lnTo>
                      <a:pt x="5" y="6"/>
                    </a:lnTo>
                    <a:lnTo>
                      <a:pt x="0" y="13"/>
                    </a:lnTo>
                    <a:lnTo>
                      <a:pt x="1" y="22"/>
                    </a:lnTo>
                    <a:lnTo>
                      <a:pt x="7" y="28"/>
                    </a:lnTo>
                    <a:lnTo>
                      <a:pt x="13" y="26"/>
                    </a:lnTo>
                    <a:lnTo>
                      <a:pt x="13" y="25"/>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98" name="Freeform 360"/>
              <p:cNvSpPr>
                <a:spLocks noChangeArrowheads="1"/>
              </p:cNvSpPr>
              <p:nvPr/>
            </p:nvSpPr>
            <p:spPr bwMode="auto">
              <a:xfrm>
                <a:off x="424" y="351"/>
                <a:ext cx="85" cy="60"/>
              </a:xfrm>
              <a:custGeom>
                <a:avLst/>
                <a:gdLst/>
                <a:ahLst/>
                <a:cxnLst>
                  <a:cxn ang="0">
                    <a:pos x="12" y="120"/>
                  </a:cxn>
                  <a:cxn ang="0">
                    <a:pos x="12" y="120"/>
                  </a:cxn>
                  <a:cxn ang="0">
                    <a:pos x="22" y="104"/>
                  </a:cxn>
                  <a:cxn ang="0">
                    <a:pos x="32" y="89"/>
                  </a:cxn>
                  <a:cxn ang="0">
                    <a:pos x="44" y="73"/>
                  </a:cxn>
                  <a:cxn ang="0">
                    <a:pos x="56" y="57"/>
                  </a:cxn>
                  <a:cxn ang="0">
                    <a:pos x="65" y="42"/>
                  </a:cxn>
                  <a:cxn ang="0">
                    <a:pos x="74" y="31"/>
                  </a:cxn>
                  <a:cxn ang="0">
                    <a:pos x="82" y="22"/>
                  </a:cxn>
                  <a:cxn ang="0">
                    <a:pos x="85" y="18"/>
                  </a:cxn>
                  <a:cxn ang="0">
                    <a:pos x="77" y="0"/>
                  </a:cxn>
                  <a:cxn ang="0">
                    <a:pos x="71" y="5"/>
                  </a:cxn>
                  <a:cxn ang="0">
                    <a:pos x="64" y="13"/>
                  </a:cxn>
                  <a:cxn ang="0">
                    <a:pos x="55" y="25"/>
                  </a:cxn>
                  <a:cxn ang="0">
                    <a:pos x="44" y="39"/>
                  </a:cxn>
                  <a:cxn ang="0">
                    <a:pos x="34" y="55"/>
                  </a:cxn>
                  <a:cxn ang="0">
                    <a:pos x="22" y="72"/>
                  </a:cxn>
                  <a:cxn ang="0">
                    <a:pos x="10" y="89"/>
                  </a:cxn>
                  <a:cxn ang="0">
                    <a:pos x="0" y="105"/>
                  </a:cxn>
                  <a:cxn ang="0">
                    <a:pos x="12" y="120"/>
                  </a:cxn>
                </a:cxnLst>
                <a:rect l="0" t="0" r="r" b="b"/>
                <a:pathLst>
                  <a:path w="85" h="120">
                    <a:moveTo>
                      <a:pt x="12" y="120"/>
                    </a:moveTo>
                    <a:lnTo>
                      <a:pt x="12" y="120"/>
                    </a:lnTo>
                    <a:lnTo>
                      <a:pt x="22" y="104"/>
                    </a:lnTo>
                    <a:lnTo>
                      <a:pt x="32" y="89"/>
                    </a:lnTo>
                    <a:lnTo>
                      <a:pt x="44" y="73"/>
                    </a:lnTo>
                    <a:lnTo>
                      <a:pt x="56" y="57"/>
                    </a:lnTo>
                    <a:lnTo>
                      <a:pt x="65" y="42"/>
                    </a:lnTo>
                    <a:lnTo>
                      <a:pt x="74" y="31"/>
                    </a:lnTo>
                    <a:lnTo>
                      <a:pt x="82" y="22"/>
                    </a:lnTo>
                    <a:lnTo>
                      <a:pt x="85" y="18"/>
                    </a:lnTo>
                    <a:lnTo>
                      <a:pt x="77" y="0"/>
                    </a:lnTo>
                    <a:lnTo>
                      <a:pt x="71" y="5"/>
                    </a:lnTo>
                    <a:lnTo>
                      <a:pt x="64" y="13"/>
                    </a:lnTo>
                    <a:lnTo>
                      <a:pt x="55" y="25"/>
                    </a:lnTo>
                    <a:lnTo>
                      <a:pt x="44" y="39"/>
                    </a:lnTo>
                    <a:lnTo>
                      <a:pt x="34" y="55"/>
                    </a:lnTo>
                    <a:lnTo>
                      <a:pt x="22" y="72"/>
                    </a:lnTo>
                    <a:lnTo>
                      <a:pt x="10" y="89"/>
                    </a:lnTo>
                    <a:lnTo>
                      <a:pt x="0" y="105"/>
                    </a:lnTo>
                    <a:lnTo>
                      <a:pt x="12" y="12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99" name="Freeform 361"/>
              <p:cNvSpPr>
                <a:spLocks noChangeArrowheads="1"/>
              </p:cNvSpPr>
              <p:nvPr/>
            </p:nvSpPr>
            <p:spPr bwMode="auto">
              <a:xfrm>
                <a:off x="338" y="379"/>
                <a:ext cx="98" cy="43"/>
              </a:xfrm>
              <a:custGeom>
                <a:avLst/>
                <a:gdLst/>
                <a:ahLst/>
                <a:cxnLst>
                  <a:cxn ang="0">
                    <a:pos x="2" y="0"/>
                  </a:cxn>
                  <a:cxn ang="0">
                    <a:pos x="2" y="0"/>
                  </a:cxn>
                  <a:cxn ang="0">
                    <a:pos x="0" y="25"/>
                  </a:cxn>
                  <a:cxn ang="0">
                    <a:pos x="6" y="49"/>
                  </a:cxn>
                  <a:cxn ang="0">
                    <a:pos x="18" y="67"/>
                  </a:cxn>
                  <a:cxn ang="0">
                    <a:pos x="34" y="79"/>
                  </a:cxn>
                  <a:cxn ang="0">
                    <a:pos x="52" y="84"/>
                  </a:cxn>
                  <a:cxn ang="0">
                    <a:pos x="68" y="84"/>
                  </a:cxn>
                  <a:cxn ang="0">
                    <a:pos x="84" y="77"/>
                  </a:cxn>
                  <a:cxn ang="0">
                    <a:pos x="98" y="63"/>
                  </a:cxn>
                  <a:cxn ang="0">
                    <a:pos x="86" y="48"/>
                  </a:cxn>
                  <a:cxn ang="0">
                    <a:pos x="78" y="57"/>
                  </a:cxn>
                  <a:cxn ang="0">
                    <a:pos x="66" y="61"/>
                  </a:cxn>
                  <a:cxn ang="0">
                    <a:pos x="52" y="61"/>
                  </a:cxn>
                  <a:cxn ang="0">
                    <a:pos x="38" y="58"/>
                  </a:cxn>
                  <a:cxn ang="0">
                    <a:pos x="28" y="49"/>
                  </a:cxn>
                  <a:cxn ang="0">
                    <a:pos x="20" y="38"/>
                  </a:cxn>
                  <a:cxn ang="0">
                    <a:pos x="16" y="25"/>
                  </a:cxn>
                  <a:cxn ang="0">
                    <a:pos x="18" y="6"/>
                  </a:cxn>
                  <a:cxn ang="0">
                    <a:pos x="2" y="0"/>
                  </a:cxn>
                </a:cxnLst>
                <a:rect l="0" t="0" r="r" b="b"/>
                <a:pathLst>
                  <a:path w="98" h="84">
                    <a:moveTo>
                      <a:pt x="2" y="0"/>
                    </a:moveTo>
                    <a:lnTo>
                      <a:pt x="2" y="0"/>
                    </a:lnTo>
                    <a:lnTo>
                      <a:pt x="0" y="25"/>
                    </a:lnTo>
                    <a:lnTo>
                      <a:pt x="6" y="49"/>
                    </a:lnTo>
                    <a:lnTo>
                      <a:pt x="18" y="67"/>
                    </a:lnTo>
                    <a:lnTo>
                      <a:pt x="34" y="79"/>
                    </a:lnTo>
                    <a:lnTo>
                      <a:pt x="52" y="84"/>
                    </a:lnTo>
                    <a:lnTo>
                      <a:pt x="68" y="84"/>
                    </a:lnTo>
                    <a:lnTo>
                      <a:pt x="84" y="77"/>
                    </a:lnTo>
                    <a:lnTo>
                      <a:pt x="98" y="63"/>
                    </a:lnTo>
                    <a:lnTo>
                      <a:pt x="86" y="48"/>
                    </a:lnTo>
                    <a:lnTo>
                      <a:pt x="78" y="57"/>
                    </a:lnTo>
                    <a:lnTo>
                      <a:pt x="66" y="61"/>
                    </a:lnTo>
                    <a:lnTo>
                      <a:pt x="52" y="61"/>
                    </a:lnTo>
                    <a:lnTo>
                      <a:pt x="38" y="58"/>
                    </a:lnTo>
                    <a:lnTo>
                      <a:pt x="28" y="49"/>
                    </a:lnTo>
                    <a:lnTo>
                      <a:pt x="20" y="38"/>
                    </a:lnTo>
                    <a:lnTo>
                      <a:pt x="16" y="25"/>
                    </a:lnTo>
                    <a:lnTo>
                      <a:pt x="18" y="6"/>
                    </a:lnTo>
                    <a:lnTo>
                      <a:pt x="2"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00" name="Freeform 362"/>
              <p:cNvSpPr>
                <a:spLocks noChangeArrowheads="1"/>
              </p:cNvSpPr>
              <p:nvPr/>
            </p:nvSpPr>
            <p:spPr bwMode="auto">
              <a:xfrm>
                <a:off x="340" y="355"/>
                <a:ext cx="78" cy="27"/>
              </a:xfrm>
              <a:custGeom>
                <a:avLst/>
                <a:gdLst/>
                <a:ahLst/>
                <a:cxnLst>
                  <a:cxn ang="0">
                    <a:pos x="64" y="30"/>
                  </a:cxn>
                  <a:cxn ang="0">
                    <a:pos x="78" y="37"/>
                  </a:cxn>
                  <a:cxn ang="0">
                    <a:pos x="74" y="22"/>
                  </a:cxn>
                  <a:cxn ang="0">
                    <a:pos x="66" y="11"/>
                  </a:cxn>
                  <a:cxn ang="0">
                    <a:pos x="56" y="3"/>
                  </a:cxn>
                  <a:cxn ang="0">
                    <a:pos x="45" y="0"/>
                  </a:cxn>
                  <a:cxn ang="0">
                    <a:pos x="31" y="2"/>
                  </a:cxn>
                  <a:cxn ang="0">
                    <a:pos x="18" y="12"/>
                  </a:cxn>
                  <a:cxn ang="0">
                    <a:pos x="8" y="28"/>
                  </a:cxn>
                  <a:cxn ang="0">
                    <a:pos x="0" y="50"/>
                  </a:cxn>
                  <a:cxn ang="0">
                    <a:pos x="16" y="56"/>
                  </a:cxn>
                  <a:cxn ang="0">
                    <a:pos x="22" y="40"/>
                  </a:cxn>
                  <a:cxn ang="0">
                    <a:pos x="28" y="30"/>
                  </a:cxn>
                  <a:cxn ang="0">
                    <a:pos x="35" y="25"/>
                  </a:cxn>
                  <a:cxn ang="0">
                    <a:pos x="45" y="24"/>
                  </a:cxn>
                  <a:cxn ang="0">
                    <a:pos x="52" y="27"/>
                  </a:cxn>
                  <a:cxn ang="0">
                    <a:pos x="58" y="31"/>
                  </a:cxn>
                  <a:cxn ang="0">
                    <a:pos x="62" y="34"/>
                  </a:cxn>
                  <a:cxn ang="0">
                    <a:pos x="62" y="37"/>
                  </a:cxn>
                  <a:cxn ang="0">
                    <a:pos x="76" y="44"/>
                  </a:cxn>
                  <a:cxn ang="0">
                    <a:pos x="62" y="37"/>
                  </a:cxn>
                  <a:cxn ang="0">
                    <a:pos x="65" y="46"/>
                  </a:cxn>
                  <a:cxn ang="0">
                    <a:pos x="70" y="47"/>
                  </a:cxn>
                  <a:cxn ang="0">
                    <a:pos x="76" y="46"/>
                  </a:cxn>
                  <a:cxn ang="0">
                    <a:pos x="78" y="37"/>
                  </a:cxn>
                  <a:cxn ang="0">
                    <a:pos x="64" y="30"/>
                  </a:cxn>
                </a:cxnLst>
                <a:rect l="0" t="0" r="r" b="b"/>
                <a:pathLst>
                  <a:path w="78" h="56">
                    <a:moveTo>
                      <a:pt x="64" y="30"/>
                    </a:moveTo>
                    <a:lnTo>
                      <a:pt x="78" y="37"/>
                    </a:lnTo>
                    <a:lnTo>
                      <a:pt x="74" y="22"/>
                    </a:lnTo>
                    <a:lnTo>
                      <a:pt x="66" y="11"/>
                    </a:lnTo>
                    <a:lnTo>
                      <a:pt x="56" y="3"/>
                    </a:lnTo>
                    <a:lnTo>
                      <a:pt x="45" y="0"/>
                    </a:lnTo>
                    <a:lnTo>
                      <a:pt x="31" y="2"/>
                    </a:lnTo>
                    <a:lnTo>
                      <a:pt x="18" y="12"/>
                    </a:lnTo>
                    <a:lnTo>
                      <a:pt x="8" y="28"/>
                    </a:lnTo>
                    <a:lnTo>
                      <a:pt x="0" y="50"/>
                    </a:lnTo>
                    <a:lnTo>
                      <a:pt x="16" y="56"/>
                    </a:lnTo>
                    <a:lnTo>
                      <a:pt x="22" y="40"/>
                    </a:lnTo>
                    <a:lnTo>
                      <a:pt x="28" y="30"/>
                    </a:lnTo>
                    <a:lnTo>
                      <a:pt x="35" y="25"/>
                    </a:lnTo>
                    <a:lnTo>
                      <a:pt x="45" y="24"/>
                    </a:lnTo>
                    <a:lnTo>
                      <a:pt x="52" y="27"/>
                    </a:lnTo>
                    <a:lnTo>
                      <a:pt x="58" y="31"/>
                    </a:lnTo>
                    <a:lnTo>
                      <a:pt x="62" y="34"/>
                    </a:lnTo>
                    <a:lnTo>
                      <a:pt x="62" y="37"/>
                    </a:lnTo>
                    <a:lnTo>
                      <a:pt x="76" y="44"/>
                    </a:lnTo>
                    <a:lnTo>
                      <a:pt x="62" y="37"/>
                    </a:lnTo>
                    <a:lnTo>
                      <a:pt x="65" y="46"/>
                    </a:lnTo>
                    <a:lnTo>
                      <a:pt x="70" y="47"/>
                    </a:lnTo>
                    <a:lnTo>
                      <a:pt x="76" y="46"/>
                    </a:lnTo>
                    <a:lnTo>
                      <a:pt x="78" y="37"/>
                    </a:lnTo>
                    <a:lnTo>
                      <a:pt x="64" y="3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01" name="Freeform 363"/>
              <p:cNvSpPr>
                <a:spLocks noChangeArrowheads="1"/>
              </p:cNvSpPr>
              <p:nvPr/>
            </p:nvSpPr>
            <p:spPr bwMode="auto">
              <a:xfrm>
                <a:off x="404" y="332"/>
                <a:ext cx="64" cy="45"/>
              </a:xfrm>
              <a:custGeom>
                <a:avLst/>
                <a:gdLst/>
                <a:ahLst/>
                <a:cxnLst>
                  <a:cxn ang="0">
                    <a:pos x="53" y="22"/>
                  </a:cxn>
                  <a:cxn ang="0">
                    <a:pos x="50" y="5"/>
                  </a:cxn>
                  <a:cxn ang="0">
                    <a:pos x="43" y="18"/>
                  </a:cxn>
                  <a:cxn ang="0">
                    <a:pos x="35" y="28"/>
                  </a:cxn>
                  <a:cxn ang="0">
                    <a:pos x="29" y="38"/>
                  </a:cxn>
                  <a:cxn ang="0">
                    <a:pos x="22" y="47"/>
                  </a:cxn>
                  <a:cxn ang="0">
                    <a:pos x="15" y="56"/>
                  </a:cxn>
                  <a:cxn ang="0">
                    <a:pos x="9" y="63"/>
                  </a:cxn>
                  <a:cxn ang="0">
                    <a:pos x="4" y="69"/>
                  </a:cxn>
                  <a:cxn ang="0">
                    <a:pos x="0" y="75"/>
                  </a:cxn>
                  <a:cxn ang="0">
                    <a:pos x="12" y="89"/>
                  </a:cxn>
                  <a:cxn ang="0">
                    <a:pos x="14" y="86"/>
                  </a:cxn>
                  <a:cxn ang="0">
                    <a:pos x="19" y="80"/>
                  </a:cxn>
                  <a:cxn ang="0">
                    <a:pos x="25" y="73"/>
                  </a:cxn>
                  <a:cxn ang="0">
                    <a:pos x="32" y="64"/>
                  </a:cxn>
                  <a:cxn ang="0">
                    <a:pos x="39" y="56"/>
                  </a:cxn>
                  <a:cxn ang="0">
                    <a:pos x="47" y="45"/>
                  </a:cxn>
                  <a:cxn ang="0">
                    <a:pos x="55" y="32"/>
                  </a:cxn>
                  <a:cxn ang="0">
                    <a:pos x="62" y="19"/>
                  </a:cxn>
                  <a:cxn ang="0">
                    <a:pos x="59" y="2"/>
                  </a:cxn>
                  <a:cxn ang="0">
                    <a:pos x="62" y="19"/>
                  </a:cxn>
                  <a:cxn ang="0">
                    <a:pos x="64" y="11"/>
                  </a:cxn>
                  <a:cxn ang="0">
                    <a:pos x="61" y="3"/>
                  </a:cxn>
                  <a:cxn ang="0">
                    <a:pos x="55" y="0"/>
                  </a:cxn>
                  <a:cxn ang="0">
                    <a:pos x="50" y="5"/>
                  </a:cxn>
                  <a:cxn ang="0">
                    <a:pos x="53" y="22"/>
                  </a:cxn>
                </a:cxnLst>
                <a:rect l="0" t="0" r="r" b="b"/>
                <a:pathLst>
                  <a:path w="64" h="89">
                    <a:moveTo>
                      <a:pt x="53" y="22"/>
                    </a:moveTo>
                    <a:lnTo>
                      <a:pt x="50" y="5"/>
                    </a:lnTo>
                    <a:lnTo>
                      <a:pt x="43" y="18"/>
                    </a:lnTo>
                    <a:lnTo>
                      <a:pt x="35" y="28"/>
                    </a:lnTo>
                    <a:lnTo>
                      <a:pt x="29" y="38"/>
                    </a:lnTo>
                    <a:lnTo>
                      <a:pt x="22" y="47"/>
                    </a:lnTo>
                    <a:lnTo>
                      <a:pt x="15" y="56"/>
                    </a:lnTo>
                    <a:lnTo>
                      <a:pt x="9" y="63"/>
                    </a:lnTo>
                    <a:lnTo>
                      <a:pt x="4" y="69"/>
                    </a:lnTo>
                    <a:lnTo>
                      <a:pt x="0" y="75"/>
                    </a:lnTo>
                    <a:lnTo>
                      <a:pt x="12" y="89"/>
                    </a:lnTo>
                    <a:lnTo>
                      <a:pt x="14" y="86"/>
                    </a:lnTo>
                    <a:lnTo>
                      <a:pt x="19" y="80"/>
                    </a:lnTo>
                    <a:lnTo>
                      <a:pt x="25" y="73"/>
                    </a:lnTo>
                    <a:lnTo>
                      <a:pt x="32" y="64"/>
                    </a:lnTo>
                    <a:lnTo>
                      <a:pt x="39" y="56"/>
                    </a:lnTo>
                    <a:lnTo>
                      <a:pt x="47" y="45"/>
                    </a:lnTo>
                    <a:lnTo>
                      <a:pt x="55" y="32"/>
                    </a:lnTo>
                    <a:lnTo>
                      <a:pt x="62" y="19"/>
                    </a:lnTo>
                    <a:lnTo>
                      <a:pt x="59" y="2"/>
                    </a:lnTo>
                    <a:lnTo>
                      <a:pt x="62" y="19"/>
                    </a:lnTo>
                    <a:lnTo>
                      <a:pt x="64" y="11"/>
                    </a:lnTo>
                    <a:lnTo>
                      <a:pt x="61" y="3"/>
                    </a:lnTo>
                    <a:lnTo>
                      <a:pt x="55" y="0"/>
                    </a:lnTo>
                    <a:lnTo>
                      <a:pt x="50" y="5"/>
                    </a:lnTo>
                    <a:lnTo>
                      <a:pt x="53" y="2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02" name="Freeform 364"/>
              <p:cNvSpPr>
                <a:spLocks noChangeArrowheads="1"/>
              </p:cNvSpPr>
              <p:nvPr/>
            </p:nvSpPr>
            <p:spPr bwMode="auto">
              <a:xfrm>
                <a:off x="434" y="325"/>
                <a:ext cx="29" cy="18"/>
              </a:xfrm>
              <a:custGeom>
                <a:avLst/>
                <a:gdLst/>
                <a:ahLst/>
                <a:cxnLst>
                  <a:cxn ang="0">
                    <a:pos x="7" y="23"/>
                  </a:cxn>
                  <a:cxn ang="0">
                    <a:pos x="4" y="22"/>
                  </a:cxn>
                  <a:cxn ang="0">
                    <a:pos x="11" y="27"/>
                  </a:cxn>
                  <a:cxn ang="0">
                    <a:pos x="18" y="32"/>
                  </a:cxn>
                  <a:cxn ang="0">
                    <a:pos x="21" y="35"/>
                  </a:cxn>
                  <a:cxn ang="0">
                    <a:pos x="23" y="36"/>
                  </a:cxn>
                  <a:cxn ang="0">
                    <a:pos x="29" y="16"/>
                  </a:cxn>
                  <a:cxn ang="0">
                    <a:pos x="29" y="14"/>
                  </a:cxn>
                  <a:cxn ang="0">
                    <a:pos x="24" y="11"/>
                  </a:cxn>
                  <a:cxn ang="0">
                    <a:pos x="19" y="7"/>
                  </a:cxn>
                  <a:cxn ang="0">
                    <a:pos x="12" y="1"/>
                  </a:cxn>
                  <a:cxn ang="0">
                    <a:pos x="9" y="0"/>
                  </a:cxn>
                  <a:cxn ang="0">
                    <a:pos x="12" y="1"/>
                  </a:cxn>
                  <a:cxn ang="0">
                    <a:pos x="6" y="0"/>
                  </a:cxn>
                  <a:cxn ang="0">
                    <a:pos x="1" y="6"/>
                  </a:cxn>
                  <a:cxn ang="0">
                    <a:pos x="0" y="14"/>
                  </a:cxn>
                  <a:cxn ang="0">
                    <a:pos x="4" y="22"/>
                  </a:cxn>
                  <a:cxn ang="0">
                    <a:pos x="7" y="23"/>
                  </a:cxn>
                </a:cxnLst>
                <a:rect l="0" t="0" r="r" b="b"/>
                <a:pathLst>
                  <a:path w="29" h="36">
                    <a:moveTo>
                      <a:pt x="7" y="23"/>
                    </a:moveTo>
                    <a:lnTo>
                      <a:pt x="4" y="22"/>
                    </a:lnTo>
                    <a:lnTo>
                      <a:pt x="11" y="27"/>
                    </a:lnTo>
                    <a:lnTo>
                      <a:pt x="18" y="32"/>
                    </a:lnTo>
                    <a:lnTo>
                      <a:pt x="21" y="35"/>
                    </a:lnTo>
                    <a:lnTo>
                      <a:pt x="23" y="36"/>
                    </a:lnTo>
                    <a:lnTo>
                      <a:pt x="29" y="16"/>
                    </a:lnTo>
                    <a:lnTo>
                      <a:pt x="29" y="14"/>
                    </a:lnTo>
                    <a:lnTo>
                      <a:pt x="24" y="11"/>
                    </a:lnTo>
                    <a:lnTo>
                      <a:pt x="19" y="7"/>
                    </a:lnTo>
                    <a:lnTo>
                      <a:pt x="12" y="1"/>
                    </a:lnTo>
                    <a:lnTo>
                      <a:pt x="9" y="0"/>
                    </a:lnTo>
                    <a:lnTo>
                      <a:pt x="12" y="1"/>
                    </a:lnTo>
                    <a:lnTo>
                      <a:pt x="6" y="0"/>
                    </a:lnTo>
                    <a:lnTo>
                      <a:pt x="1" y="6"/>
                    </a:lnTo>
                    <a:lnTo>
                      <a:pt x="0" y="14"/>
                    </a:lnTo>
                    <a:lnTo>
                      <a:pt x="4" y="22"/>
                    </a:lnTo>
                    <a:lnTo>
                      <a:pt x="7" y="2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03" name="Freeform 365"/>
              <p:cNvSpPr>
                <a:spLocks noChangeArrowheads="1"/>
              </p:cNvSpPr>
              <p:nvPr/>
            </p:nvSpPr>
            <p:spPr bwMode="auto">
              <a:xfrm>
                <a:off x="429" y="324"/>
                <a:ext cx="14" cy="13"/>
              </a:xfrm>
              <a:custGeom>
                <a:avLst/>
                <a:gdLst/>
                <a:ahLst/>
                <a:cxnLst>
                  <a:cxn ang="0">
                    <a:pos x="7" y="24"/>
                  </a:cxn>
                  <a:cxn ang="0">
                    <a:pos x="6" y="24"/>
                  </a:cxn>
                  <a:cxn ang="0">
                    <a:pos x="12" y="25"/>
                  </a:cxn>
                  <a:cxn ang="0">
                    <a:pos x="14" y="2"/>
                  </a:cxn>
                  <a:cxn ang="0">
                    <a:pos x="8" y="0"/>
                  </a:cxn>
                  <a:cxn ang="0">
                    <a:pos x="7" y="0"/>
                  </a:cxn>
                  <a:cxn ang="0">
                    <a:pos x="8" y="0"/>
                  </a:cxn>
                  <a:cxn ang="0">
                    <a:pos x="2" y="3"/>
                  </a:cxn>
                  <a:cxn ang="0">
                    <a:pos x="0" y="10"/>
                  </a:cxn>
                  <a:cxn ang="0">
                    <a:pos x="1" y="19"/>
                  </a:cxn>
                  <a:cxn ang="0">
                    <a:pos x="6" y="24"/>
                  </a:cxn>
                  <a:cxn ang="0">
                    <a:pos x="7" y="24"/>
                  </a:cxn>
                </a:cxnLst>
                <a:rect l="0" t="0" r="r" b="b"/>
                <a:pathLst>
                  <a:path w="14" h="25">
                    <a:moveTo>
                      <a:pt x="7" y="24"/>
                    </a:moveTo>
                    <a:lnTo>
                      <a:pt x="6" y="24"/>
                    </a:lnTo>
                    <a:lnTo>
                      <a:pt x="12" y="25"/>
                    </a:lnTo>
                    <a:lnTo>
                      <a:pt x="14" y="2"/>
                    </a:lnTo>
                    <a:lnTo>
                      <a:pt x="8" y="0"/>
                    </a:lnTo>
                    <a:lnTo>
                      <a:pt x="7" y="0"/>
                    </a:lnTo>
                    <a:lnTo>
                      <a:pt x="8" y="0"/>
                    </a:lnTo>
                    <a:lnTo>
                      <a:pt x="2" y="3"/>
                    </a:lnTo>
                    <a:lnTo>
                      <a:pt x="0" y="10"/>
                    </a:lnTo>
                    <a:lnTo>
                      <a:pt x="1" y="19"/>
                    </a:lnTo>
                    <a:lnTo>
                      <a:pt x="6" y="24"/>
                    </a:lnTo>
                    <a:lnTo>
                      <a:pt x="7" y="2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04" name="Freeform 366"/>
              <p:cNvSpPr>
                <a:spLocks noChangeArrowheads="1"/>
              </p:cNvSpPr>
              <p:nvPr/>
            </p:nvSpPr>
            <p:spPr bwMode="auto">
              <a:xfrm>
                <a:off x="367" y="324"/>
                <a:ext cx="69" cy="13"/>
              </a:xfrm>
              <a:custGeom>
                <a:avLst/>
                <a:gdLst/>
                <a:ahLst/>
                <a:cxnLst>
                  <a:cxn ang="0">
                    <a:pos x="0" y="25"/>
                  </a:cxn>
                  <a:cxn ang="0">
                    <a:pos x="0" y="25"/>
                  </a:cxn>
                  <a:cxn ang="0">
                    <a:pos x="9" y="25"/>
                  </a:cxn>
                  <a:cxn ang="0">
                    <a:pos x="19" y="25"/>
                  </a:cxn>
                  <a:cxn ang="0">
                    <a:pos x="28" y="25"/>
                  </a:cxn>
                  <a:cxn ang="0">
                    <a:pos x="37" y="25"/>
                  </a:cxn>
                  <a:cxn ang="0">
                    <a:pos x="45" y="25"/>
                  </a:cxn>
                  <a:cxn ang="0">
                    <a:pos x="54" y="25"/>
                  </a:cxn>
                  <a:cxn ang="0">
                    <a:pos x="62" y="24"/>
                  </a:cxn>
                  <a:cxn ang="0">
                    <a:pos x="69" y="24"/>
                  </a:cxn>
                  <a:cxn ang="0">
                    <a:pos x="69" y="0"/>
                  </a:cxn>
                  <a:cxn ang="0">
                    <a:pos x="62" y="0"/>
                  </a:cxn>
                  <a:cxn ang="0">
                    <a:pos x="54" y="2"/>
                  </a:cxn>
                  <a:cxn ang="0">
                    <a:pos x="45" y="2"/>
                  </a:cxn>
                  <a:cxn ang="0">
                    <a:pos x="37" y="2"/>
                  </a:cxn>
                  <a:cxn ang="0">
                    <a:pos x="28" y="2"/>
                  </a:cxn>
                  <a:cxn ang="0">
                    <a:pos x="19" y="2"/>
                  </a:cxn>
                  <a:cxn ang="0">
                    <a:pos x="9" y="2"/>
                  </a:cxn>
                  <a:cxn ang="0">
                    <a:pos x="0" y="2"/>
                  </a:cxn>
                  <a:cxn ang="0">
                    <a:pos x="0" y="25"/>
                  </a:cxn>
                </a:cxnLst>
                <a:rect l="0" t="0" r="r" b="b"/>
                <a:pathLst>
                  <a:path w="69" h="25">
                    <a:moveTo>
                      <a:pt x="0" y="25"/>
                    </a:moveTo>
                    <a:lnTo>
                      <a:pt x="0" y="25"/>
                    </a:lnTo>
                    <a:lnTo>
                      <a:pt x="9" y="25"/>
                    </a:lnTo>
                    <a:lnTo>
                      <a:pt x="19" y="25"/>
                    </a:lnTo>
                    <a:lnTo>
                      <a:pt x="28" y="25"/>
                    </a:lnTo>
                    <a:lnTo>
                      <a:pt x="37" y="25"/>
                    </a:lnTo>
                    <a:lnTo>
                      <a:pt x="45" y="25"/>
                    </a:lnTo>
                    <a:lnTo>
                      <a:pt x="54" y="25"/>
                    </a:lnTo>
                    <a:lnTo>
                      <a:pt x="62" y="24"/>
                    </a:lnTo>
                    <a:lnTo>
                      <a:pt x="69" y="24"/>
                    </a:lnTo>
                    <a:lnTo>
                      <a:pt x="69" y="0"/>
                    </a:lnTo>
                    <a:lnTo>
                      <a:pt x="62" y="0"/>
                    </a:lnTo>
                    <a:lnTo>
                      <a:pt x="54" y="2"/>
                    </a:lnTo>
                    <a:lnTo>
                      <a:pt x="45" y="2"/>
                    </a:lnTo>
                    <a:lnTo>
                      <a:pt x="37" y="2"/>
                    </a:lnTo>
                    <a:lnTo>
                      <a:pt x="28" y="2"/>
                    </a:lnTo>
                    <a:lnTo>
                      <a:pt x="19" y="2"/>
                    </a:lnTo>
                    <a:lnTo>
                      <a:pt x="9" y="2"/>
                    </a:lnTo>
                    <a:lnTo>
                      <a:pt x="0" y="2"/>
                    </a:lnTo>
                    <a:lnTo>
                      <a:pt x="0" y="25"/>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05" name="Freeform 367"/>
              <p:cNvSpPr>
                <a:spLocks noChangeArrowheads="1"/>
              </p:cNvSpPr>
              <p:nvPr/>
            </p:nvSpPr>
            <p:spPr bwMode="auto">
              <a:xfrm>
                <a:off x="272" y="298"/>
                <a:ext cx="95" cy="39"/>
              </a:xfrm>
              <a:custGeom>
                <a:avLst/>
                <a:gdLst/>
                <a:ahLst/>
                <a:cxnLst>
                  <a:cxn ang="0">
                    <a:pos x="83" y="22"/>
                  </a:cxn>
                  <a:cxn ang="0">
                    <a:pos x="87" y="0"/>
                  </a:cxn>
                  <a:cxn ang="0">
                    <a:pos x="54" y="3"/>
                  </a:cxn>
                  <a:cxn ang="0">
                    <a:pos x="28" y="9"/>
                  </a:cxn>
                  <a:cxn ang="0">
                    <a:pos x="10" y="19"/>
                  </a:cxn>
                  <a:cxn ang="0">
                    <a:pos x="0" y="36"/>
                  </a:cxn>
                  <a:cxn ang="0">
                    <a:pos x="8" y="58"/>
                  </a:cxn>
                  <a:cxn ang="0">
                    <a:pos x="27" y="68"/>
                  </a:cxn>
                  <a:cxn ang="0">
                    <a:pos x="55" y="74"/>
                  </a:cxn>
                  <a:cxn ang="0">
                    <a:pos x="95" y="77"/>
                  </a:cxn>
                  <a:cxn ang="0">
                    <a:pos x="95" y="54"/>
                  </a:cxn>
                  <a:cxn ang="0">
                    <a:pos x="55" y="51"/>
                  </a:cxn>
                  <a:cxn ang="0">
                    <a:pos x="29" y="45"/>
                  </a:cxn>
                  <a:cxn ang="0">
                    <a:pos x="16" y="38"/>
                  </a:cxn>
                  <a:cxn ang="0">
                    <a:pos x="16" y="39"/>
                  </a:cxn>
                  <a:cxn ang="0">
                    <a:pos x="18" y="39"/>
                  </a:cxn>
                  <a:cxn ang="0">
                    <a:pos x="32" y="32"/>
                  </a:cxn>
                  <a:cxn ang="0">
                    <a:pos x="54" y="26"/>
                  </a:cxn>
                  <a:cxn ang="0">
                    <a:pos x="87" y="23"/>
                  </a:cxn>
                  <a:cxn ang="0">
                    <a:pos x="91" y="1"/>
                  </a:cxn>
                  <a:cxn ang="0">
                    <a:pos x="87" y="23"/>
                  </a:cxn>
                  <a:cxn ang="0">
                    <a:pos x="93" y="19"/>
                  </a:cxn>
                  <a:cxn ang="0">
                    <a:pos x="95" y="12"/>
                  </a:cxn>
                  <a:cxn ang="0">
                    <a:pos x="93" y="3"/>
                  </a:cxn>
                  <a:cxn ang="0">
                    <a:pos x="87" y="0"/>
                  </a:cxn>
                  <a:cxn ang="0">
                    <a:pos x="83" y="22"/>
                  </a:cxn>
                </a:cxnLst>
                <a:rect l="0" t="0" r="r" b="b"/>
                <a:pathLst>
                  <a:path w="95" h="77">
                    <a:moveTo>
                      <a:pt x="83" y="22"/>
                    </a:moveTo>
                    <a:lnTo>
                      <a:pt x="87" y="0"/>
                    </a:lnTo>
                    <a:lnTo>
                      <a:pt x="54" y="3"/>
                    </a:lnTo>
                    <a:lnTo>
                      <a:pt x="28" y="9"/>
                    </a:lnTo>
                    <a:lnTo>
                      <a:pt x="10" y="19"/>
                    </a:lnTo>
                    <a:lnTo>
                      <a:pt x="0" y="36"/>
                    </a:lnTo>
                    <a:lnTo>
                      <a:pt x="8" y="58"/>
                    </a:lnTo>
                    <a:lnTo>
                      <a:pt x="27" y="68"/>
                    </a:lnTo>
                    <a:lnTo>
                      <a:pt x="55" y="74"/>
                    </a:lnTo>
                    <a:lnTo>
                      <a:pt x="95" y="77"/>
                    </a:lnTo>
                    <a:lnTo>
                      <a:pt x="95" y="54"/>
                    </a:lnTo>
                    <a:lnTo>
                      <a:pt x="55" y="51"/>
                    </a:lnTo>
                    <a:lnTo>
                      <a:pt x="29" y="45"/>
                    </a:lnTo>
                    <a:lnTo>
                      <a:pt x="16" y="38"/>
                    </a:lnTo>
                    <a:lnTo>
                      <a:pt x="16" y="39"/>
                    </a:lnTo>
                    <a:lnTo>
                      <a:pt x="18" y="39"/>
                    </a:lnTo>
                    <a:lnTo>
                      <a:pt x="32" y="32"/>
                    </a:lnTo>
                    <a:lnTo>
                      <a:pt x="54" y="26"/>
                    </a:lnTo>
                    <a:lnTo>
                      <a:pt x="87" y="23"/>
                    </a:lnTo>
                    <a:lnTo>
                      <a:pt x="91" y="1"/>
                    </a:lnTo>
                    <a:lnTo>
                      <a:pt x="87" y="23"/>
                    </a:lnTo>
                    <a:lnTo>
                      <a:pt x="93" y="19"/>
                    </a:lnTo>
                    <a:lnTo>
                      <a:pt x="95" y="12"/>
                    </a:lnTo>
                    <a:lnTo>
                      <a:pt x="93" y="3"/>
                    </a:lnTo>
                    <a:lnTo>
                      <a:pt x="87" y="0"/>
                    </a:lnTo>
                    <a:lnTo>
                      <a:pt x="83" y="2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06" name="Freeform 368"/>
              <p:cNvSpPr>
                <a:spLocks noChangeArrowheads="1"/>
              </p:cNvSpPr>
              <p:nvPr/>
            </p:nvSpPr>
            <p:spPr bwMode="auto">
              <a:xfrm>
                <a:off x="348" y="296"/>
                <a:ext cx="15" cy="13"/>
              </a:xfrm>
              <a:custGeom>
                <a:avLst/>
                <a:gdLst/>
                <a:ahLst/>
                <a:cxnLst>
                  <a:cxn ang="0">
                    <a:pos x="5" y="22"/>
                  </a:cxn>
                  <a:cxn ang="0">
                    <a:pos x="4" y="22"/>
                  </a:cxn>
                  <a:cxn ang="0">
                    <a:pos x="7" y="25"/>
                  </a:cxn>
                  <a:cxn ang="0">
                    <a:pos x="15" y="4"/>
                  </a:cxn>
                  <a:cxn ang="0">
                    <a:pos x="12" y="1"/>
                  </a:cxn>
                  <a:cxn ang="0">
                    <a:pos x="11" y="1"/>
                  </a:cxn>
                  <a:cxn ang="0">
                    <a:pos x="12" y="1"/>
                  </a:cxn>
                  <a:cxn ang="0">
                    <a:pos x="6" y="0"/>
                  </a:cxn>
                  <a:cxn ang="0">
                    <a:pos x="1" y="6"/>
                  </a:cxn>
                  <a:cxn ang="0">
                    <a:pos x="0" y="15"/>
                  </a:cxn>
                  <a:cxn ang="0">
                    <a:pos x="4" y="22"/>
                  </a:cxn>
                  <a:cxn ang="0">
                    <a:pos x="5" y="22"/>
                  </a:cxn>
                </a:cxnLst>
                <a:rect l="0" t="0" r="r" b="b"/>
                <a:pathLst>
                  <a:path w="15" h="25">
                    <a:moveTo>
                      <a:pt x="5" y="22"/>
                    </a:moveTo>
                    <a:lnTo>
                      <a:pt x="4" y="22"/>
                    </a:lnTo>
                    <a:lnTo>
                      <a:pt x="7" y="25"/>
                    </a:lnTo>
                    <a:lnTo>
                      <a:pt x="15" y="4"/>
                    </a:lnTo>
                    <a:lnTo>
                      <a:pt x="12" y="1"/>
                    </a:lnTo>
                    <a:lnTo>
                      <a:pt x="11" y="1"/>
                    </a:lnTo>
                    <a:lnTo>
                      <a:pt x="12" y="1"/>
                    </a:lnTo>
                    <a:lnTo>
                      <a:pt x="6" y="0"/>
                    </a:lnTo>
                    <a:lnTo>
                      <a:pt x="1" y="6"/>
                    </a:lnTo>
                    <a:lnTo>
                      <a:pt x="0" y="15"/>
                    </a:lnTo>
                    <a:lnTo>
                      <a:pt x="4" y="22"/>
                    </a:lnTo>
                    <a:lnTo>
                      <a:pt x="5" y="2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07" name="Freeform 369"/>
              <p:cNvSpPr>
                <a:spLocks noChangeArrowheads="1"/>
              </p:cNvSpPr>
              <p:nvPr/>
            </p:nvSpPr>
            <p:spPr bwMode="auto">
              <a:xfrm>
                <a:off x="291" y="249"/>
                <a:ext cx="68" cy="58"/>
              </a:xfrm>
              <a:custGeom>
                <a:avLst/>
                <a:gdLst/>
                <a:ahLst/>
                <a:cxnLst>
                  <a:cxn ang="0">
                    <a:pos x="0" y="9"/>
                  </a:cxn>
                  <a:cxn ang="0">
                    <a:pos x="0" y="9"/>
                  </a:cxn>
                  <a:cxn ang="0">
                    <a:pos x="4" y="21"/>
                  </a:cxn>
                  <a:cxn ang="0">
                    <a:pos x="9" y="35"/>
                  </a:cxn>
                  <a:cxn ang="0">
                    <a:pos x="17" y="50"/>
                  </a:cxn>
                  <a:cxn ang="0">
                    <a:pos x="24" y="66"/>
                  </a:cxn>
                  <a:cxn ang="0">
                    <a:pos x="32" y="80"/>
                  </a:cxn>
                  <a:cxn ang="0">
                    <a:pos x="42" y="96"/>
                  </a:cxn>
                  <a:cxn ang="0">
                    <a:pos x="52" y="107"/>
                  </a:cxn>
                  <a:cxn ang="0">
                    <a:pos x="62" y="117"/>
                  </a:cxn>
                  <a:cxn ang="0">
                    <a:pos x="68" y="96"/>
                  </a:cxn>
                  <a:cxn ang="0">
                    <a:pos x="60" y="89"/>
                  </a:cxn>
                  <a:cxn ang="0">
                    <a:pos x="52" y="79"/>
                  </a:cxn>
                  <a:cxn ang="0">
                    <a:pos x="44" y="66"/>
                  </a:cxn>
                  <a:cxn ang="0">
                    <a:pos x="36" y="51"/>
                  </a:cxn>
                  <a:cxn ang="0">
                    <a:pos x="29" y="38"/>
                  </a:cxn>
                  <a:cxn ang="0">
                    <a:pos x="23" y="24"/>
                  </a:cxn>
                  <a:cxn ang="0">
                    <a:pos x="18" y="12"/>
                  </a:cxn>
                  <a:cxn ang="0">
                    <a:pos x="14" y="0"/>
                  </a:cxn>
                  <a:cxn ang="0">
                    <a:pos x="0" y="9"/>
                  </a:cxn>
                </a:cxnLst>
                <a:rect l="0" t="0" r="r" b="b"/>
                <a:pathLst>
                  <a:path w="68" h="117">
                    <a:moveTo>
                      <a:pt x="0" y="9"/>
                    </a:moveTo>
                    <a:lnTo>
                      <a:pt x="0" y="9"/>
                    </a:lnTo>
                    <a:lnTo>
                      <a:pt x="4" y="21"/>
                    </a:lnTo>
                    <a:lnTo>
                      <a:pt x="9" y="35"/>
                    </a:lnTo>
                    <a:lnTo>
                      <a:pt x="17" y="50"/>
                    </a:lnTo>
                    <a:lnTo>
                      <a:pt x="24" y="66"/>
                    </a:lnTo>
                    <a:lnTo>
                      <a:pt x="32" y="80"/>
                    </a:lnTo>
                    <a:lnTo>
                      <a:pt x="42" y="96"/>
                    </a:lnTo>
                    <a:lnTo>
                      <a:pt x="52" y="107"/>
                    </a:lnTo>
                    <a:lnTo>
                      <a:pt x="62" y="117"/>
                    </a:lnTo>
                    <a:lnTo>
                      <a:pt x="68" y="96"/>
                    </a:lnTo>
                    <a:lnTo>
                      <a:pt x="60" y="89"/>
                    </a:lnTo>
                    <a:lnTo>
                      <a:pt x="52" y="79"/>
                    </a:lnTo>
                    <a:lnTo>
                      <a:pt x="44" y="66"/>
                    </a:lnTo>
                    <a:lnTo>
                      <a:pt x="36" y="51"/>
                    </a:lnTo>
                    <a:lnTo>
                      <a:pt x="29" y="38"/>
                    </a:lnTo>
                    <a:lnTo>
                      <a:pt x="23" y="24"/>
                    </a:lnTo>
                    <a:lnTo>
                      <a:pt x="18" y="12"/>
                    </a:lnTo>
                    <a:lnTo>
                      <a:pt x="14" y="0"/>
                    </a:lnTo>
                    <a:lnTo>
                      <a:pt x="0" y="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08" name="Freeform 370"/>
              <p:cNvSpPr>
                <a:spLocks noChangeArrowheads="1"/>
              </p:cNvSpPr>
              <p:nvPr/>
            </p:nvSpPr>
            <p:spPr bwMode="auto">
              <a:xfrm>
                <a:off x="429" y="324"/>
                <a:ext cx="7" cy="12"/>
              </a:xfrm>
              <a:custGeom>
                <a:avLst/>
                <a:gdLst/>
                <a:ahLst/>
                <a:cxnLst>
                  <a:cxn ang="0">
                    <a:pos x="7" y="0"/>
                  </a:cxn>
                  <a:cxn ang="0">
                    <a:pos x="1" y="3"/>
                  </a:cxn>
                  <a:cxn ang="0">
                    <a:pos x="0" y="12"/>
                  </a:cxn>
                  <a:cxn ang="0">
                    <a:pos x="1" y="19"/>
                  </a:cxn>
                  <a:cxn ang="0">
                    <a:pos x="7" y="24"/>
                  </a:cxn>
                  <a:cxn ang="0">
                    <a:pos x="7" y="0"/>
                  </a:cxn>
                </a:cxnLst>
                <a:rect l="0" t="0" r="r" b="b"/>
                <a:pathLst>
                  <a:path w="7" h="24">
                    <a:moveTo>
                      <a:pt x="7" y="0"/>
                    </a:moveTo>
                    <a:lnTo>
                      <a:pt x="1" y="3"/>
                    </a:lnTo>
                    <a:lnTo>
                      <a:pt x="0" y="12"/>
                    </a:lnTo>
                    <a:lnTo>
                      <a:pt x="1" y="19"/>
                    </a:lnTo>
                    <a:lnTo>
                      <a:pt x="7" y="24"/>
                    </a:lnTo>
                    <a:lnTo>
                      <a:pt x="7"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09" name="Freeform 371"/>
              <p:cNvSpPr>
                <a:spLocks noChangeArrowheads="1"/>
              </p:cNvSpPr>
              <p:nvPr/>
            </p:nvSpPr>
            <p:spPr bwMode="auto">
              <a:xfrm>
                <a:off x="436" y="299"/>
                <a:ext cx="194" cy="37"/>
              </a:xfrm>
              <a:custGeom>
                <a:avLst/>
                <a:gdLst/>
                <a:ahLst/>
                <a:cxnLst>
                  <a:cxn ang="0">
                    <a:pos x="184" y="0"/>
                  </a:cxn>
                  <a:cxn ang="0">
                    <a:pos x="178" y="4"/>
                  </a:cxn>
                  <a:cxn ang="0">
                    <a:pos x="171" y="10"/>
                  </a:cxn>
                  <a:cxn ang="0">
                    <a:pos x="162" y="13"/>
                  </a:cxn>
                  <a:cxn ang="0">
                    <a:pos x="151" y="19"/>
                  </a:cxn>
                  <a:cxn ang="0">
                    <a:pos x="140" y="23"/>
                  </a:cxn>
                  <a:cxn ang="0">
                    <a:pos x="126" y="27"/>
                  </a:cxn>
                  <a:cxn ang="0">
                    <a:pos x="112" y="30"/>
                  </a:cxn>
                  <a:cxn ang="0">
                    <a:pos x="98" y="35"/>
                  </a:cxn>
                  <a:cxn ang="0">
                    <a:pos x="84" y="38"/>
                  </a:cxn>
                  <a:cxn ang="0">
                    <a:pos x="69" y="41"/>
                  </a:cxn>
                  <a:cxn ang="0">
                    <a:pos x="55" y="43"/>
                  </a:cxn>
                  <a:cxn ang="0">
                    <a:pos x="42" y="45"/>
                  </a:cxn>
                  <a:cxn ang="0">
                    <a:pos x="29" y="46"/>
                  </a:cxn>
                  <a:cxn ang="0">
                    <a:pos x="18" y="48"/>
                  </a:cxn>
                  <a:cxn ang="0">
                    <a:pos x="8" y="49"/>
                  </a:cxn>
                  <a:cxn ang="0">
                    <a:pos x="0" y="49"/>
                  </a:cxn>
                  <a:cxn ang="0">
                    <a:pos x="0" y="73"/>
                  </a:cxn>
                  <a:cxn ang="0">
                    <a:pos x="8" y="73"/>
                  </a:cxn>
                  <a:cxn ang="0">
                    <a:pos x="18" y="71"/>
                  </a:cxn>
                  <a:cxn ang="0">
                    <a:pos x="29" y="70"/>
                  </a:cxn>
                  <a:cxn ang="0">
                    <a:pos x="42" y="68"/>
                  </a:cxn>
                  <a:cxn ang="0">
                    <a:pos x="55" y="67"/>
                  </a:cxn>
                  <a:cxn ang="0">
                    <a:pos x="71" y="64"/>
                  </a:cxn>
                  <a:cxn ang="0">
                    <a:pos x="86" y="61"/>
                  </a:cxn>
                  <a:cxn ang="0">
                    <a:pos x="100" y="58"/>
                  </a:cxn>
                  <a:cxn ang="0">
                    <a:pos x="114" y="54"/>
                  </a:cxn>
                  <a:cxn ang="0">
                    <a:pos x="128" y="51"/>
                  </a:cxn>
                  <a:cxn ang="0">
                    <a:pos x="142" y="46"/>
                  </a:cxn>
                  <a:cxn ang="0">
                    <a:pos x="155" y="42"/>
                  </a:cxn>
                  <a:cxn ang="0">
                    <a:pos x="166" y="36"/>
                  </a:cxn>
                  <a:cxn ang="0">
                    <a:pos x="177" y="30"/>
                  </a:cxn>
                  <a:cxn ang="0">
                    <a:pos x="187" y="25"/>
                  </a:cxn>
                  <a:cxn ang="0">
                    <a:pos x="194" y="17"/>
                  </a:cxn>
                  <a:cxn ang="0">
                    <a:pos x="184" y="0"/>
                  </a:cxn>
                </a:cxnLst>
                <a:rect l="0" t="0" r="r" b="b"/>
                <a:pathLst>
                  <a:path w="194" h="73">
                    <a:moveTo>
                      <a:pt x="184" y="0"/>
                    </a:moveTo>
                    <a:lnTo>
                      <a:pt x="178" y="4"/>
                    </a:lnTo>
                    <a:lnTo>
                      <a:pt x="171" y="10"/>
                    </a:lnTo>
                    <a:lnTo>
                      <a:pt x="162" y="13"/>
                    </a:lnTo>
                    <a:lnTo>
                      <a:pt x="151" y="19"/>
                    </a:lnTo>
                    <a:lnTo>
                      <a:pt x="140" y="23"/>
                    </a:lnTo>
                    <a:lnTo>
                      <a:pt x="126" y="27"/>
                    </a:lnTo>
                    <a:lnTo>
                      <a:pt x="112" y="30"/>
                    </a:lnTo>
                    <a:lnTo>
                      <a:pt x="98" y="35"/>
                    </a:lnTo>
                    <a:lnTo>
                      <a:pt x="84" y="38"/>
                    </a:lnTo>
                    <a:lnTo>
                      <a:pt x="69" y="41"/>
                    </a:lnTo>
                    <a:lnTo>
                      <a:pt x="55" y="43"/>
                    </a:lnTo>
                    <a:lnTo>
                      <a:pt x="42" y="45"/>
                    </a:lnTo>
                    <a:lnTo>
                      <a:pt x="29" y="46"/>
                    </a:lnTo>
                    <a:lnTo>
                      <a:pt x="18" y="48"/>
                    </a:lnTo>
                    <a:lnTo>
                      <a:pt x="8" y="49"/>
                    </a:lnTo>
                    <a:lnTo>
                      <a:pt x="0" y="49"/>
                    </a:lnTo>
                    <a:lnTo>
                      <a:pt x="0" y="73"/>
                    </a:lnTo>
                    <a:lnTo>
                      <a:pt x="8" y="73"/>
                    </a:lnTo>
                    <a:lnTo>
                      <a:pt x="18" y="71"/>
                    </a:lnTo>
                    <a:lnTo>
                      <a:pt x="29" y="70"/>
                    </a:lnTo>
                    <a:lnTo>
                      <a:pt x="42" y="68"/>
                    </a:lnTo>
                    <a:lnTo>
                      <a:pt x="55" y="67"/>
                    </a:lnTo>
                    <a:lnTo>
                      <a:pt x="71" y="64"/>
                    </a:lnTo>
                    <a:lnTo>
                      <a:pt x="86" y="61"/>
                    </a:lnTo>
                    <a:lnTo>
                      <a:pt x="100" y="58"/>
                    </a:lnTo>
                    <a:lnTo>
                      <a:pt x="114" y="54"/>
                    </a:lnTo>
                    <a:lnTo>
                      <a:pt x="128" y="51"/>
                    </a:lnTo>
                    <a:lnTo>
                      <a:pt x="142" y="46"/>
                    </a:lnTo>
                    <a:lnTo>
                      <a:pt x="155" y="42"/>
                    </a:lnTo>
                    <a:lnTo>
                      <a:pt x="166" y="36"/>
                    </a:lnTo>
                    <a:lnTo>
                      <a:pt x="177" y="30"/>
                    </a:lnTo>
                    <a:lnTo>
                      <a:pt x="187" y="25"/>
                    </a:lnTo>
                    <a:lnTo>
                      <a:pt x="194" y="17"/>
                    </a:lnTo>
                    <a:lnTo>
                      <a:pt x="184"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10" name="Freeform 372"/>
              <p:cNvSpPr>
                <a:spLocks noChangeArrowheads="1"/>
              </p:cNvSpPr>
              <p:nvPr/>
            </p:nvSpPr>
            <p:spPr bwMode="auto">
              <a:xfrm>
                <a:off x="620" y="298"/>
                <a:ext cx="13" cy="10"/>
              </a:xfrm>
              <a:custGeom>
                <a:avLst/>
                <a:gdLst/>
                <a:ahLst/>
                <a:cxnLst>
                  <a:cxn ang="0">
                    <a:pos x="10" y="20"/>
                  </a:cxn>
                  <a:cxn ang="0">
                    <a:pos x="13" y="13"/>
                  </a:cxn>
                  <a:cxn ang="0">
                    <a:pos x="11" y="4"/>
                  </a:cxn>
                  <a:cxn ang="0">
                    <a:pos x="6" y="0"/>
                  </a:cxn>
                  <a:cxn ang="0">
                    <a:pos x="0" y="3"/>
                  </a:cxn>
                  <a:cxn ang="0">
                    <a:pos x="10" y="20"/>
                  </a:cxn>
                </a:cxnLst>
                <a:rect l="0" t="0" r="r" b="b"/>
                <a:pathLst>
                  <a:path w="13" h="20">
                    <a:moveTo>
                      <a:pt x="10" y="20"/>
                    </a:moveTo>
                    <a:lnTo>
                      <a:pt x="13" y="13"/>
                    </a:lnTo>
                    <a:lnTo>
                      <a:pt x="11" y="4"/>
                    </a:lnTo>
                    <a:lnTo>
                      <a:pt x="6" y="0"/>
                    </a:lnTo>
                    <a:lnTo>
                      <a:pt x="0" y="3"/>
                    </a:lnTo>
                    <a:lnTo>
                      <a:pt x="10" y="2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11" name="Freeform 373"/>
              <p:cNvSpPr>
                <a:spLocks noChangeArrowheads="1"/>
              </p:cNvSpPr>
              <p:nvPr/>
            </p:nvSpPr>
            <p:spPr bwMode="auto">
              <a:xfrm>
                <a:off x="359" y="296"/>
                <a:ext cx="61" cy="14"/>
              </a:xfrm>
              <a:custGeom>
                <a:avLst/>
                <a:gdLst/>
                <a:ahLst/>
                <a:cxnLst>
                  <a:cxn ang="0">
                    <a:pos x="61" y="0"/>
                  </a:cxn>
                  <a:cxn ang="0">
                    <a:pos x="59" y="0"/>
                  </a:cxn>
                  <a:cxn ang="0">
                    <a:pos x="55" y="0"/>
                  </a:cxn>
                  <a:cxn ang="0">
                    <a:pos x="49" y="1"/>
                  </a:cxn>
                  <a:cxn ang="0">
                    <a:pos x="40" y="1"/>
                  </a:cxn>
                  <a:cxn ang="0">
                    <a:pos x="31" y="1"/>
                  </a:cxn>
                  <a:cxn ang="0">
                    <a:pos x="20" y="3"/>
                  </a:cxn>
                  <a:cxn ang="0">
                    <a:pos x="10" y="3"/>
                  </a:cxn>
                  <a:cxn ang="0">
                    <a:pos x="0" y="3"/>
                  </a:cxn>
                  <a:cxn ang="0">
                    <a:pos x="0" y="26"/>
                  </a:cxn>
                  <a:cxn ang="0">
                    <a:pos x="10" y="26"/>
                  </a:cxn>
                  <a:cxn ang="0">
                    <a:pos x="20" y="26"/>
                  </a:cxn>
                  <a:cxn ang="0">
                    <a:pos x="31" y="25"/>
                  </a:cxn>
                  <a:cxn ang="0">
                    <a:pos x="40" y="25"/>
                  </a:cxn>
                  <a:cxn ang="0">
                    <a:pos x="49" y="25"/>
                  </a:cxn>
                  <a:cxn ang="0">
                    <a:pos x="55" y="23"/>
                  </a:cxn>
                  <a:cxn ang="0">
                    <a:pos x="59" y="23"/>
                  </a:cxn>
                  <a:cxn ang="0">
                    <a:pos x="61" y="23"/>
                  </a:cxn>
                  <a:cxn ang="0">
                    <a:pos x="61" y="0"/>
                  </a:cxn>
                </a:cxnLst>
                <a:rect l="0" t="0" r="r" b="b"/>
                <a:pathLst>
                  <a:path w="61" h="26">
                    <a:moveTo>
                      <a:pt x="61" y="0"/>
                    </a:moveTo>
                    <a:lnTo>
                      <a:pt x="59" y="0"/>
                    </a:lnTo>
                    <a:lnTo>
                      <a:pt x="55" y="0"/>
                    </a:lnTo>
                    <a:lnTo>
                      <a:pt x="49" y="1"/>
                    </a:lnTo>
                    <a:lnTo>
                      <a:pt x="40" y="1"/>
                    </a:lnTo>
                    <a:lnTo>
                      <a:pt x="31" y="1"/>
                    </a:lnTo>
                    <a:lnTo>
                      <a:pt x="20" y="3"/>
                    </a:lnTo>
                    <a:lnTo>
                      <a:pt x="10" y="3"/>
                    </a:lnTo>
                    <a:lnTo>
                      <a:pt x="0" y="3"/>
                    </a:lnTo>
                    <a:lnTo>
                      <a:pt x="0" y="26"/>
                    </a:lnTo>
                    <a:lnTo>
                      <a:pt x="10" y="26"/>
                    </a:lnTo>
                    <a:lnTo>
                      <a:pt x="20" y="26"/>
                    </a:lnTo>
                    <a:lnTo>
                      <a:pt x="31" y="25"/>
                    </a:lnTo>
                    <a:lnTo>
                      <a:pt x="40" y="25"/>
                    </a:lnTo>
                    <a:lnTo>
                      <a:pt x="49" y="25"/>
                    </a:lnTo>
                    <a:lnTo>
                      <a:pt x="55" y="23"/>
                    </a:lnTo>
                    <a:lnTo>
                      <a:pt x="59" y="23"/>
                    </a:lnTo>
                    <a:lnTo>
                      <a:pt x="61" y="23"/>
                    </a:lnTo>
                    <a:lnTo>
                      <a:pt x="61"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12" name="Freeform 374"/>
              <p:cNvSpPr>
                <a:spLocks noChangeArrowheads="1"/>
              </p:cNvSpPr>
              <p:nvPr/>
            </p:nvSpPr>
            <p:spPr bwMode="auto">
              <a:xfrm>
                <a:off x="1109" y="181"/>
                <a:ext cx="7" cy="12"/>
              </a:xfrm>
              <a:custGeom>
                <a:avLst/>
                <a:gdLst/>
                <a:ahLst/>
                <a:cxnLst>
                  <a:cxn ang="0">
                    <a:pos x="7" y="0"/>
                  </a:cxn>
                  <a:cxn ang="0">
                    <a:pos x="1" y="3"/>
                  </a:cxn>
                  <a:cxn ang="0">
                    <a:pos x="0" y="12"/>
                  </a:cxn>
                  <a:cxn ang="0">
                    <a:pos x="1" y="19"/>
                  </a:cxn>
                  <a:cxn ang="0">
                    <a:pos x="7" y="23"/>
                  </a:cxn>
                  <a:cxn ang="0">
                    <a:pos x="7" y="0"/>
                  </a:cxn>
                </a:cxnLst>
                <a:rect l="0" t="0" r="r" b="b"/>
                <a:pathLst>
                  <a:path w="7" h="23">
                    <a:moveTo>
                      <a:pt x="7" y="0"/>
                    </a:moveTo>
                    <a:lnTo>
                      <a:pt x="1" y="3"/>
                    </a:lnTo>
                    <a:lnTo>
                      <a:pt x="0" y="12"/>
                    </a:lnTo>
                    <a:lnTo>
                      <a:pt x="1" y="19"/>
                    </a:lnTo>
                    <a:lnTo>
                      <a:pt x="7" y="23"/>
                    </a:lnTo>
                    <a:lnTo>
                      <a:pt x="7"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13" name="Freeform 375"/>
              <p:cNvSpPr>
                <a:spLocks noChangeArrowheads="1"/>
              </p:cNvSpPr>
              <p:nvPr/>
            </p:nvSpPr>
            <p:spPr bwMode="auto">
              <a:xfrm>
                <a:off x="1116" y="181"/>
                <a:ext cx="46" cy="12"/>
              </a:xfrm>
              <a:custGeom>
                <a:avLst/>
                <a:gdLst/>
                <a:ahLst/>
                <a:cxnLst>
                  <a:cxn ang="0">
                    <a:pos x="46" y="0"/>
                  </a:cxn>
                  <a:cxn ang="0">
                    <a:pos x="39" y="0"/>
                  </a:cxn>
                  <a:cxn ang="0">
                    <a:pos x="33" y="0"/>
                  </a:cxn>
                  <a:cxn ang="0">
                    <a:pos x="26" y="0"/>
                  </a:cxn>
                  <a:cxn ang="0">
                    <a:pos x="20" y="0"/>
                  </a:cxn>
                  <a:cxn ang="0">
                    <a:pos x="15" y="2"/>
                  </a:cxn>
                  <a:cxn ang="0">
                    <a:pos x="9" y="2"/>
                  </a:cxn>
                  <a:cxn ang="0">
                    <a:pos x="4" y="2"/>
                  </a:cxn>
                  <a:cxn ang="0">
                    <a:pos x="0" y="2"/>
                  </a:cxn>
                  <a:cxn ang="0">
                    <a:pos x="0" y="25"/>
                  </a:cxn>
                  <a:cxn ang="0">
                    <a:pos x="4" y="25"/>
                  </a:cxn>
                  <a:cxn ang="0">
                    <a:pos x="9" y="25"/>
                  </a:cxn>
                  <a:cxn ang="0">
                    <a:pos x="15" y="25"/>
                  </a:cxn>
                  <a:cxn ang="0">
                    <a:pos x="20" y="24"/>
                  </a:cxn>
                  <a:cxn ang="0">
                    <a:pos x="26" y="24"/>
                  </a:cxn>
                  <a:cxn ang="0">
                    <a:pos x="33" y="24"/>
                  </a:cxn>
                  <a:cxn ang="0">
                    <a:pos x="39" y="24"/>
                  </a:cxn>
                  <a:cxn ang="0">
                    <a:pos x="46" y="24"/>
                  </a:cxn>
                  <a:cxn ang="0">
                    <a:pos x="46" y="0"/>
                  </a:cxn>
                </a:cxnLst>
                <a:rect l="0" t="0" r="r" b="b"/>
                <a:pathLst>
                  <a:path w="46" h="25">
                    <a:moveTo>
                      <a:pt x="46" y="0"/>
                    </a:moveTo>
                    <a:lnTo>
                      <a:pt x="39" y="0"/>
                    </a:lnTo>
                    <a:lnTo>
                      <a:pt x="33" y="0"/>
                    </a:lnTo>
                    <a:lnTo>
                      <a:pt x="26" y="0"/>
                    </a:lnTo>
                    <a:lnTo>
                      <a:pt x="20" y="0"/>
                    </a:lnTo>
                    <a:lnTo>
                      <a:pt x="15" y="2"/>
                    </a:lnTo>
                    <a:lnTo>
                      <a:pt x="9" y="2"/>
                    </a:lnTo>
                    <a:lnTo>
                      <a:pt x="4" y="2"/>
                    </a:lnTo>
                    <a:lnTo>
                      <a:pt x="0" y="2"/>
                    </a:lnTo>
                    <a:lnTo>
                      <a:pt x="0" y="25"/>
                    </a:lnTo>
                    <a:lnTo>
                      <a:pt x="4" y="25"/>
                    </a:lnTo>
                    <a:lnTo>
                      <a:pt x="9" y="25"/>
                    </a:lnTo>
                    <a:lnTo>
                      <a:pt x="15" y="25"/>
                    </a:lnTo>
                    <a:lnTo>
                      <a:pt x="20" y="24"/>
                    </a:lnTo>
                    <a:lnTo>
                      <a:pt x="26" y="24"/>
                    </a:lnTo>
                    <a:lnTo>
                      <a:pt x="33" y="24"/>
                    </a:lnTo>
                    <a:lnTo>
                      <a:pt x="39" y="24"/>
                    </a:lnTo>
                    <a:lnTo>
                      <a:pt x="46" y="24"/>
                    </a:lnTo>
                    <a:lnTo>
                      <a:pt x="46"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14" name="Freeform 376"/>
              <p:cNvSpPr>
                <a:spLocks noChangeArrowheads="1"/>
              </p:cNvSpPr>
              <p:nvPr/>
            </p:nvSpPr>
            <p:spPr bwMode="auto">
              <a:xfrm>
                <a:off x="1162" y="181"/>
                <a:ext cx="8" cy="11"/>
              </a:xfrm>
              <a:custGeom>
                <a:avLst/>
                <a:gdLst/>
                <a:ahLst/>
                <a:cxnLst>
                  <a:cxn ang="0">
                    <a:pos x="0" y="24"/>
                  </a:cxn>
                  <a:cxn ang="0">
                    <a:pos x="6" y="19"/>
                  </a:cxn>
                  <a:cxn ang="0">
                    <a:pos x="8" y="12"/>
                  </a:cxn>
                  <a:cxn ang="0">
                    <a:pos x="6" y="3"/>
                  </a:cxn>
                  <a:cxn ang="0">
                    <a:pos x="0" y="0"/>
                  </a:cxn>
                  <a:cxn ang="0">
                    <a:pos x="0" y="24"/>
                  </a:cxn>
                </a:cxnLst>
                <a:rect l="0" t="0" r="r" b="b"/>
                <a:pathLst>
                  <a:path w="8" h="24">
                    <a:moveTo>
                      <a:pt x="0" y="24"/>
                    </a:moveTo>
                    <a:lnTo>
                      <a:pt x="6" y="19"/>
                    </a:lnTo>
                    <a:lnTo>
                      <a:pt x="8" y="12"/>
                    </a:lnTo>
                    <a:lnTo>
                      <a:pt x="6" y="3"/>
                    </a:lnTo>
                    <a:lnTo>
                      <a:pt x="0" y="0"/>
                    </a:lnTo>
                    <a:lnTo>
                      <a:pt x="0" y="2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15" name="Freeform 377"/>
              <p:cNvSpPr>
                <a:spLocks noChangeArrowheads="1"/>
              </p:cNvSpPr>
              <p:nvPr/>
            </p:nvSpPr>
            <p:spPr bwMode="auto">
              <a:xfrm>
                <a:off x="1516" y="54"/>
                <a:ext cx="10" cy="506"/>
              </a:xfrm>
              <a:custGeom>
                <a:avLst/>
                <a:gdLst/>
                <a:ahLst/>
                <a:cxnLst>
                  <a:cxn ang="0">
                    <a:pos x="2" y="6"/>
                  </a:cxn>
                  <a:cxn ang="0">
                    <a:pos x="0" y="1006"/>
                  </a:cxn>
                  <a:cxn ang="0">
                    <a:pos x="0" y="1008"/>
                  </a:cxn>
                  <a:cxn ang="0">
                    <a:pos x="1" y="1011"/>
                  </a:cxn>
                  <a:cxn ang="0">
                    <a:pos x="3" y="1012"/>
                  </a:cxn>
                  <a:cxn ang="0">
                    <a:pos x="4" y="1012"/>
                  </a:cxn>
                  <a:cxn ang="0">
                    <a:pos x="5" y="1012"/>
                  </a:cxn>
                  <a:cxn ang="0">
                    <a:pos x="6" y="1011"/>
                  </a:cxn>
                  <a:cxn ang="0">
                    <a:pos x="7" y="1008"/>
                  </a:cxn>
                  <a:cxn ang="0">
                    <a:pos x="7" y="1006"/>
                  </a:cxn>
                  <a:cxn ang="0">
                    <a:pos x="10" y="6"/>
                  </a:cxn>
                  <a:cxn ang="0">
                    <a:pos x="10" y="4"/>
                  </a:cxn>
                  <a:cxn ang="0">
                    <a:pos x="9" y="2"/>
                  </a:cxn>
                  <a:cxn ang="0">
                    <a:pos x="7" y="0"/>
                  </a:cxn>
                  <a:cxn ang="0">
                    <a:pos x="6" y="0"/>
                  </a:cxn>
                  <a:cxn ang="0">
                    <a:pos x="5" y="0"/>
                  </a:cxn>
                  <a:cxn ang="0">
                    <a:pos x="3" y="2"/>
                  </a:cxn>
                  <a:cxn ang="0">
                    <a:pos x="2" y="4"/>
                  </a:cxn>
                  <a:cxn ang="0">
                    <a:pos x="2" y="6"/>
                  </a:cxn>
                </a:cxnLst>
                <a:rect l="0" t="0" r="r" b="b"/>
                <a:pathLst>
                  <a:path w="10" h="1012">
                    <a:moveTo>
                      <a:pt x="2" y="6"/>
                    </a:moveTo>
                    <a:lnTo>
                      <a:pt x="0" y="1006"/>
                    </a:lnTo>
                    <a:lnTo>
                      <a:pt x="0" y="1008"/>
                    </a:lnTo>
                    <a:lnTo>
                      <a:pt x="1" y="1011"/>
                    </a:lnTo>
                    <a:lnTo>
                      <a:pt x="3" y="1012"/>
                    </a:lnTo>
                    <a:lnTo>
                      <a:pt x="4" y="1012"/>
                    </a:lnTo>
                    <a:lnTo>
                      <a:pt x="5" y="1012"/>
                    </a:lnTo>
                    <a:lnTo>
                      <a:pt x="6" y="1011"/>
                    </a:lnTo>
                    <a:lnTo>
                      <a:pt x="7" y="1008"/>
                    </a:lnTo>
                    <a:lnTo>
                      <a:pt x="7" y="1006"/>
                    </a:lnTo>
                    <a:lnTo>
                      <a:pt x="10" y="6"/>
                    </a:lnTo>
                    <a:lnTo>
                      <a:pt x="10" y="4"/>
                    </a:lnTo>
                    <a:lnTo>
                      <a:pt x="9" y="2"/>
                    </a:lnTo>
                    <a:lnTo>
                      <a:pt x="7" y="0"/>
                    </a:lnTo>
                    <a:lnTo>
                      <a:pt x="6" y="0"/>
                    </a:lnTo>
                    <a:lnTo>
                      <a:pt x="5" y="0"/>
                    </a:lnTo>
                    <a:lnTo>
                      <a:pt x="3" y="2"/>
                    </a:lnTo>
                    <a:lnTo>
                      <a:pt x="2" y="4"/>
                    </a:lnTo>
                    <a:lnTo>
                      <a:pt x="2" y="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16" name="Freeform 378"/>
              <p:cNvSpPr>
                <a:spLocks noChangeArrowheads="1"/>
              </p:cNvSpPr>
              <p:nvPr/>
            </p:nvSpPr>
            <p:spPr bwMode="auto">
              <a:xfrm>
                <a:off x="1289" y="425"/>
                <a:ext cx="16" cy="5"/>
              </a:xfrm>
              <a:custGeom>
                <a:avLst/>
                <a:gdLst/>
                <a:ahLst/>
                <a:cxnLst>
                  <a:cxn ang="0">
                    <a:pos x="0" y="0"/>
                  </a:cxn>
                  <a:cxn ang="0">
                    <a:pos x="3" y="8"/>
                  </a:cxn>
                  <a:cxn ang="0">
                    <a:pos x="8" y="10"/>
                  </a:cxn>
                  <a:cxn ang="0">
                    <a:pos x="14" y="8"/>
                  </a:cxn>
                  <a:cxn ang="0">
                    <a:pos x="16" y="0"/>
                  </a:cxn>
                  <a:cxn ang="0">
                    <a:pos x="0" y="0"/>
                  </a:cxn>
                </a:cxnLst>
                <a:rect l="0" t="0" r="r" b="b"/>
                <a:pathLst>
                  <a:path w="16" h="10">
                    <a:moveTo>
                      <a:pt x="0" y="0"/>
                    </a:moveTo>
                    <a:lnTo>
                      <a:pt x="3" y="8"/>
                    </a:lnTo>
                    <a:lnTo>
                      <a:pt x="8" y="10"/>
                    </a:lnTo>
                    <a:lnTo>
                      <a:pt x="14" y="8"/>
                    </a:lnTo>
                    <a:lnTo>
                      <a:pt x="16" y="0"/>
                    </a:lnTo>
                    <a:lnTo>
                      <a:pt x="0"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17" name="Freeform 379"/>
              <p:cNvSpPr>
                <a:spLocks noChangeArrowheads="1"/>
              </p:cNvSpPr>
              <p:nvPr/>
            </p:nvSpPr>
            <p:spPr bwMode="auto">
              <a:xfrm>
                <a:off x="1289" y="227"/>
                <a:ext cx="16" cy="198"/>
              </a:xfrm>
              <a:custGeom>
                <a:avLst/>
                <a:gdLst/>
                <a:ahLst/>
                <a:cxnLst>
                  <a:cxn ang="0">
                    <a:pos x="8" y="0"/>
                  </a:cxn>
                  <a:cxn ang="0">
                    <a:pos x="0" y="0"/>
                  </a:cxn>
                  <a:cxn ang="0">
                    <a:pos x="0" y="398"/>
                  </a:cxn>
                  <a:cxn ang="0">
                    <a:pos x="16" y="398"/>
                  </a:cxn>
                  <a:cxn ang="0">
                    <a:pos x="16" y="0"/>
                  </a:cxn>
                  <a:cxn ang="0">
                    <a:pos x="8" y="0"/>
                  </a:cxn>
                </a:cxnLst>
                <a:rect l="0" t="0" r="r" b="b"/>
                <a:pathLst>
                  <a:path w="16" h="398">
                    <a:moveTo>
                      <a:pt x="8" y="0"/>
                    </a:moveTo>
                    <a:lnTo>
                      <a:pt x="0" y="0"/>
                    </a:lnTo>
                    <a:lnTo>
                      <a:pt x="0" y="398"/>
                    </a:lnTo>
                    <a:lnTo>
                      <a:pt x="16" y="398"/>
                    </a:lnTo>
                    <a:lnTo>
                      <a:pt x="16" y="0"/>
                    </a:lnTo>
                    <a:lnTo>
                      <a:pt x="8"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18" name="Freeform 380"/>
              <p:cNvSpPr>
                <a:spLocks noChangeArrowheads="1"/>
              </p:cNvSpPr>
              <p:nvPr/>
            </p:nvSpPr>
            <p:spPr bwMode="auto">
              <a:xfrm>
                <a:off x="1289" y="221"/>
                <a:ext cx="16" cy="6"/>
              </a:xfrm>
              <a:custGeom>
                <a:avLst/>
                <a:gdLst/>
                <a:ahLst/>
                <a:cxnLst>
                  <a:cxn ang="0">
                    <a:pos x="16" y="11"/>
                  </a:cxn>
                  <a:cxn ang="0">
                    <a:pos x="14" y="2"/>
                  </a:cxn>
                  <a:cxn ang="0">
                    <a:pos x="8" y="0"/>
                  </a:cxn>
                  <a:cxn ang="0">
                    <a:pos x="3" y="2"/>
                  </a:cxn>
                  <a:cxn ang="0">
                    <a:pos x="0" y="11"/>
                  </a:cxn>
                  <a:cxn ang="0">
                    <a:pos x="16" y="11"/>
                  </a:cxn>
                </a:cxnLst>
                <a:rect l="0" t="0" r="r" b="b"/>
                <a:pathLst>
                  <a:path w="16" h="11">
                    <a:moveTo>
                      <a:pt x="16" y="11"/>
                    </a:moveTo>
                    <a:lnTo>
                      <a:pt x="14" y="2"/>
                    </a:lnTo>
                    <a:lnTo>
                      <a:pt x="8" y="0"/>
                    </a:lnTo>
                    <a:lnTo>
                      <a:pt x="3" y="2"/>
                    </a:lnTo>
                    <a:lnTo>
                      <a:pt x="0" y="11"/>
                    </a:lnTo>
                    <a:lnTo>
                      <a:pt x="16" y="1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19" name="Freeform 381"/>
              <p:cNvSpPr>
                <a:spLocks noChangeArrowheads="1"/>
              </p:cNvSpPr>
              <p:nvPr/>
            </p:nvSpPr>
            <p:spPr bwMode="auto">
              <a:xfrm>
                <a:off x="1483" y="305"/>
                <a:ext cx="1" cy="32"/>
              </a:xfrm>
              <a:custGeom>
                <a:avLst/>
                <a:gdLst/>
                <a:ahLst/>
                <a:cxnLst>
                  <a:cxn ang="0">
                    <a:pos x="0" y="0"/>
                  </a:cxn>
                  <a:cxn ang="0">
                    <a:pos x="0" y="63"/>
                  </a:cxn>
                  <a:cxn ang="0">
                    <a:pos x="0" y="0"/>
                  </a:cxn>
                </a:cxnLst>
                <a:rect l="0" t="0" r="r" b="b"/>
                <a:pathLst>
                  <a:path w="1" h="63">
                    <a:moveTo>
                      <a:pt x="0" y="0"/>
                    </a:moveTo>
                    <a:lnTo>
                      <a:pt x="0" y="63"/>
                    </a:lnTo>
                    <a:lnTo>
                      <a:pt x="0"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20" name="Freeform 382"/>
              <p:cNvSpPr>
                <a:spLocks noChangeArrowheads="1"/>
              </p:cNvSpPr>
              <p:nvPr/>
            </p:nvSpPr>
            <p:spPr bwMode="auto">
              <a:xfrm>
                <a:off x="1475" y="299"/>
                <a:ext cx="16" cy="6"/>
              </a:xfrm>
              <a:custGeom>
                <a:avLst/>
                <a:gdLst/>
                <a:ahLst/>
                <a:cxnLst>
                  <a:cxn ang="0">
                    <a:pos x="16" y="11"/>
                  </a:cxn>
                  <a:cxn ang="0">
                    <a:pos x="14" y="3"/>
                  </a:cxn>
                  <a:cxn ang="0">
                    <a:pos x="8" y="0"/>
                  </a:cxn>
                  <a:cxn ang="0">
                    <a:pos x="3" y="3"/>
                  </a:cxn>
                  <a:cxn ang="0">
                    <a:pos x="0" y="11"/>
                  </a:cxn>
                  <a:cxn ang="0">
                    <a:pos x="16" y="11"/>
                  </a:cxn>
                </a:cxnLst>
                <a:rect l="0" t="0" r="r" b="b"/>
                <a:pathLst>
                  <a:path w="16" h="11">
                    <a:moveTo>
                      <a:pt x="16" y="11"/>
                    </a:moveTo>
                    <a:lnTo>
                      <a:pt x="14" y="3"/>
                    </a:lnTo>
                    <a:lnTo>
                      <a:pt x="8" y="0"/>
                    </a:lnTo>
                    <a:lnTo>
                      <a:pt x="3" y="3"/>
                    </a:lnTo>
                    <a:lnTo>
                      <a:pt x="0" y="11"/>
                    </a:lnTo>
                    <a:lnTo>
                      <a:pt x="16" y="1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21" name="Freeform 383"/>
              <p:cNvSpPr>
                <a:spLocks noChangeArrowheads="1"/>
              </p:cNvSpPr>
              <p:nvPr/>
            </p:nvSpPr>
            <p:spPr bwMode="auto">
              <a:xfrm>
                <a:off x="1475" y="305"/>
                <a:ext cx="16" cy="32"/>
              </a:xfrm>
              <a:custGeom>
                <a:avLst/>
                <a:gdLst/>
                <a:ahLst/>
                <a:cxnLst>
                  <a:cxn ang="0">
                    <a:pos x="8" y="63"/>
                  </a:cxn>
                  <a:cxn ang="0">
                    <a:pos x="16" y="63"/>
                  </a:cxn>
                  <a:cxn ang="0">
                    <a:pos x="16" y="0"/>
                  </a:cxn>
                  <a:cxn ang="0">
                    <a:pos x="0" y="0"/>
                  </a:cxn>
                  <a:cxn ang="0">
                    <a:pos x="0" y="63"/>
                  </a:cxn>
                  <a:cxn ang="0">
                    <a:pos x="8" y="63"/>
                  </a:cxn>
                </a:cxnLst>
                <a:rect l="0" t="0" r="r" b="b"/>
                <a:pathLst>
                  <a:path w="16" h="63">
                    <a:moveTo>
                      <a:pt x="8" y="63"/>
                    </a:moveTo>
                    <a:lnTo>
                      <a:pt x="16" y="63"/>
                    </a:lnTo>
                    <a:lnTo>
                      <a:pt x="16" y="0"/>
                    </a:lnTo>
                    <a:lnTo>
                      <a:pt x="0" y="0"/>
                    </a:lnTo>
                    <a:lnTo>
                      <a:pt x="0" y="63"/>
                    </a:lnTo>
                    <a:lnTo>
                      <a:pt x="8" y="6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22" name="Freeform 384"/>
              <p:cNvSpPr>
                <a:spLocks noChangeArrowheads="1"/>
              </p:cNvSpPr>
              <p:nvPr/>
            </p:nvSpPr>
            <p:spPr bwMode="auto">
              <a:xfrm>
                <a:off x="1475" y="337"/>
                <a:ext cx="16" cy="5"/>
              </a:xfrm>
              <a:custGeom>
                <a:avLst/>
                <a:gdLst/>
                <a:ahLst/>
                <a:cxnLst>
                  <a:cxn ang="0">
                    <a:pos x="0" y="0"/>
                  </a:cxn>
                  <a:cxn ang="0">
                    <a:pos x="3" y="9"/>
                  </a:cxn>
                  <a:cxn ang="0">
                    <a:pos x="8" y="10"/>
                  </a:cxn>
                  <a:cxn ang="0">
                    <a:pos x="14" y="9"/>
                  </a:cxn>
                  <a:cxn ang="0">
                    <a:pos x="16" y="0"/>
                  </a:cxn>
                  <a:cxn ang="0">
                    <a:pos x="0" y="0"/>
                  </a:cxn>
                </a:cxnLst>
                <a:rect l="0" t="0" r="r" b="b"/>
                <a:pathLst>
                  <a:path w="16" h="10">
                    <a:moveTo>
                      <a:pt x="0" y="0"/>
                    </a:moveTo>
                    <a:lnTo>
                      <a:pt x="3" y="9"/>
                    </a:lnTo>
                    <a:lnTo>
                      <a:pt x="8" y="10"/>
                    </a:lnTo>
                    <a:lnTo>
                      <a:pt x="14" y="9"/>
                    </a:lnTo>
                    <a:lnTo>
                      <a:pt x="16" y="0"/>
                    </a:lnTo>
                    <a:lnTo>
                      <a:pt x="0"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23" name="Freeform 385"/>
              <p:cNvSpPr>
                <a:spLocks noChangeArrowheads="1"/>
              </p:cNvSpPr>
              <p:nvPr/>
            </p:nvSpPr>
            <p:spPr bwMode="auto">
              <a:xfrm>
                <a:off x="1225" y="411"/>
                <a:ext cx="8" cy="3"/>
              </a:xfrm>
              <a:custGeom>
                <a:avLst/>
                <a:gdLst/>
                <a:ahLst/>
                <a:cxnLst>
                  <a:cxn ang="0">
                    <a:pos x="0" y="0"/>
                  </a:cxn>
                  <a:cxn ang="0">
                    <a:pos x="1" y="4"/>
                  </a:cxn>
                  <a:cxn ang="0">
                    <a:pos x="3" y="7"/>
                  </a:cxn>
                  <a:cxn ang="0">
                    <a:pos x="6" y="5"/>
                  </a:cxn>
                  <a:cxn ang="0">
                    <a:pos x="8" y="2"/>
                  </a:cxn>
                  <a:cxn ang="0">
                    <a:pos x="0" y="0"/>
                  </a:cxn>
                </a:cxnLst>
                <a:rect l="0" t="0" r="r" b="b"/>
                <a:pathLst>
                  <a:path w="8" h="7">
                    <a:moveTo>
                      <a:pt x="0" y="0"/>
                    </a:moveTo>
                    <a:lnTo>
                      <a:pt x="1" y="4"/>
                    </a:lnTo>
                    <a:lnTo>
                      <a:pt x="3" y="7"/>
                    </a:lnTo>
                    <a:lnTo>
                      <a:pt x="6" y="5"/>
                    </a:lnTo>
                    <a:lnTo>
                      <a:pt x="8" y="2"/>
                    </a:lnTo>
                    <a:lnTo>
                      <a:pt x="0"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24" name="Freeform 386"/>
              <p:cNvSpPr>
                <a:spLocks noChangeArrowheads="1"/>
              </p:cNvSpPr>
              <p:nvPr/>
            </p:nvSpPr>
            <p:spPr bwMode="auto">
              <a:xfrm>
                <a:off x="1133" y="365"/>
                <a:ext cx="102" cy="47"/>
              </a:xfrm>
              <a:custGeom>
                <a:avLst/>
                <a:gdLst/>
                <a:ahLst/>
                <a:cxnLst>
                  <a:cxn ang="0">
                    <a:pos x="0" y="16"/>
                  </a:cxn>
                  <a:cxn ang="0">
                    <a:pos x="0" y="16"/>
                  </a:cxn>
                  <a:cxn ang="0">
                    <a:pos x="31" y="11"/>
                  </a:cxn>
                  <a:cxn ang="0">
                    <a:pos x="56" y="14"/>
                  </a:cxn>
                  <a:cxn ang="0">
                    <a:pos x="72" y="23"/>
                  </a:cxn>
                  <a:cxn ang="0">
                    <a:pos x="84" y="36"/>
                  </a:cxn>
                  <a:cxn ang="0">
                    <a:pos x="90" y="51"/>
                  </a:cxn>
                  <a:cxn ang="0">
                    <a:pos x="94" y="65"/>
                  </a:cxn>
                  <a:cxn ang="0">
                    <a:pos x="94" y="81"/>
                  </a:cxn>
                  <a:cxn ang="0">
                    <a:pos x="92" y="92"/>
                  </a:cxn>
                  <a:cxn ang="0">
                    <a:pos x="100" y="94"/>
                  </a:cxn>
                  <a:cxn ang="0">
                    <a:pos x="102" y="81"/>
                  </a:cxn>
                  <a:cxn ang="0">
                    <a:pos x="102" y="65"/>
                  </a:cxn>
                  <a:cxn ang="0">
                    <a:pos x="98" y="48"/>
                  </a:cxn>
                  <a:cxn ang="0">
                    <a:pos x="90" y="27"/>
                  </a:cxn>
                  <a:cxn ang="0">
                    <a:pos x="76" y="14"/>
                  </a:cxn>
                  <a:cxn ang="0">
                    <a:pos x="56" y="3"/>
                  </a:cxn>
                  <a:cxn ang="0">
                    <a:pos x="31" y="0"/>
                  </a:cxn>
                  <a:cxn ang="0">
                    <a:pos x="0" y="4"/>
                  </a:cxn>
                  <a:cxn ang="0">
                    <a:pos x="0" y="16"/>
                  </a:cxn>
                </a:cxnLst>
                <a:rect l="0" t="0" r="r" b="b"/>
                <a:pathLst>
                  <a:path w="102" h="94">
                    <a:moveTo>
                      <a:pt x="0" y="16"/>
                    </a:moveTo>
                    <a:lnTo>
                      <a:pt x="0" y="16"/>
                    </a:lnTo>
                    <a:lnTo>
                      <a:pt x="31" y="11"/>
                    </a:lnTo>
                    <a:lnTo>
                      <a:pt x="56" y="14"/>
                    </a:lnTo>
                    <a:lnTo>
                      <a:pt x="72" y="23"/>
                    </a:lnTo>
                    <a:lnTo>
                      <a:pt x="84" y="36"/>
                    </a:lnTo>
                    <a:lnTo>
                      <a:pt x="90" y="51"/>
                    </a:lnTo>
                    <a:lnTo>
                      <a:pt x="94" y="65"/>
                    </a:lnTo>
                    <a:lnTo>
                      <a:pt x="94" y="81"/>
                    </a:lnTo>
                    <a:lnTo>
                      <a:pt x="92" y="92"/>
                    </a:lnTo>
                    <a:lnTo>
                      <a:pt x="100" y="94"/>
                    </a:lnTo>
                    <a:lnTo>
                      <a:pt x="102" y="81"/>
                    </a:lnTo>
                    <a:lnTo>
                      <a:pt x="102" y="65"/>
                    </a:lnTo>
                    <a:lnTo>
                      <a:pt x="98" y="48"/>
                    </a:lnTo>
                    <a:lnTo>
                      <a:pt x="90" y="27"/>
                    </a:lnTo>
                    <a:lnTo>
                      <a:pt x="76" y="14"/>
                    </a:lnTo>
                    <a:lnTo>
                      <a:pt x="56" y="3"/>
                    </a:lnTo>
                    <a:lnTo>
                      <a:pt x="31" y="0"/>
                    </a:lnTo>
                    <a:lnTo>
                      <a:pt x="0" y="4"/>
                    </a:lnTo>
                    <a:lnTo>
                      <a:pt x="0" y="1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25" name="Freeform 387"/>
              <p:cNvSpPr>
                <a:spLocks noChangeArrowheads="1"/>
              </p:cNvSpPr>
              <p:nvPr/>
            </p:nvSpPr>
            <p:spPr bwMode="auto">
              <a:xfrm>
                <a:off x="1061" y="367"/>
                <a:ext cx="72" cy="15"/>
              </a:xfrm>
              <a:custGeom>
                <a:avLst/>
                <a:gdLst/>
                <a:ahLst/>
                <a:cxnLst>
                  <a:cxn ang="0">
                    <a:pos x="0" y="31"/>
                  </a:cxn>
                  <a:cxn ang="0">
                    <a:pos x="2" y="31"/>
                  </a:cxn>
                  <a:cxn ang="0">
                    <a:pos x="7" y="29"/>
                  </a:cxn>
                  <a:cxn ang="0">
                    <a:pos x="14" y="26"/>
                  </a:cxn>
                  <a:cxn ang="0">
                    <a:pos x="24" y="25"/>
                  </a:cxn>
                  <a:cxn ang="0">
                    <a:pos x="35" y="22"/>
                  </a:cxn>
                  <a:cxn ang="0">
                    <a:pos x="47" y="19"/>
                  </a:cxn>
                  <a:cxn ang="0">
                    <a:pos x="59" y="15"/>
                  </a:cxn>
                  <a:cxn ang="0">
                    <a:pos x="72" y="12"/>
                  </a:cxn>
                  <a:cxn ang="0">
                    <a:pos x="72" y="0"/>
                  </a:cxn>
                  <a:cxn ang="0">
                    <a:pos x="59" y="3"/>
                  </a:cxn>
                  <a:cxn ang="0">
                    <a:pos x="47" y="7"/>
                  </a:cxn>
                  <a:cxn ang="0">
                    <a:pos x="35" y="10"/>
                  </a:cxn>
                  <a:cxn ang="0">
                    <a:pos x="24" y="13"/>
                  </a:cxn>
                  <a:cxn ang="0">
                    <a:pos x="14" y="15"/>
                  </a:cxn>
                  <a:cxn ang="0">
                    <a:pos x="5" y="18"/>
                  </a:cxn>
                  <a:cxn ang="0">
                    <a:pos x="2" y="19"/>
                  </a:cxn>
                  <a:cxn ang="0">
                    <a:pos x="0" y="19"/>
                  </a:cxn>
                  <a:cxn ang="0">
                    <a:pos x="0" y="31"/>
                  </a:cxn>
                </a:cxnLst>
                <a:rect l="0" t="0" r="r" b="b"/>
                <a:pathLst>
                  <a:path w="72" h="31">
                    <a:moveTo>
                      <a:pt x="0" y="31"/>
                    </a:moveTo>
                    <a:lnTo>
                      <a:pt x="2" y="31"/>
                    </a:lnTo>
                    <a:lnTo>
                      <a:pt x="7" y="29"/>
                    </a:lnTo>
                    <a:lnTo>
                      <a:pt x="14" y="26"/>
                    </a:lnTo>
                    <a:lnTo>
                      <a:pt x="24" y="25"/>
                    </a:lnTo>
                    <a:lnTo>
                      <a:pt x="35" y="22"/>
                    </a:lnTo>
                    <a:lnTo>
                      <a:pt x="47" y="19"/>
                    </a:lnTo>
                    <a:lnTo>
                      <a:pt x="59" y="15"/>
                    </a:lnTo>
                    <a:lnTo>
                      <a:pt x="72" y="12"/>
                    </a:lnTo>
                    <a:lnTo>
                      <a:pt x="72" y="0"/>
                    </a:lnTo>
                    <a:lnTo>
                      <a:pt x="59" y="3"/>
                    </a:lnTo>
                    <a:lnTo>
                      <a:pt x="47" y="7"/>
                    </a:lnTo>
                    <a:lnTo>
                      <a:pt x="35" y="10"/>
                    </a:lnTo>
                    <a:lnTo>
                      <a:pt x="24" y="13"/>
                    </a:lnTo>
                    <a:lnTo>
                      <a:pt x="14" y="15"/>
                    </a:lnTo>
                    <a:lnTo>
                      <a:pt x="5" y="18"/>
                    </a:lnTo>
                    <a:lnTo>
                      <a:pt x="2" y="19"/>
                    </a:lnTo>
                    <a:lnTo>
                      <a:pt x="0" y="19"/>
                    </a:lnTo>
                    <a:lnTo>
                      <a:pt x="0" y="3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26" name="Freeform 388"/>
              <p:cNvSpPr>
                <a:spLocks noChangeArrowheads="1"/>
              </p:cNvSpPr>
              <p:nvPr/>
            </p:nvSpPr>
            <p:spPr bwMode="auto">
              <a:xfrm>
                <a:off x="1057" y="377"/>
                <a:ext cx="4" cy="5"/>
              </a:xfrm>
              <a:custGeom>
                <a:avLst/>
                <a:gdLst/>
                <a:ahLst/>
                <a:cxnLst>
                  <a:cxn ang="0">
                    <a:pos x="4" y="0"/>
                  </a:cxn>
                  <a:cxn ang="0">
                    <a:pos x="1" y="2"/>
                  </a:cxn>
                  <a:cxn ang="0">
                    <a:pos x="0" y="6"/>
                  </a:cxn>
                  <a:cxn ang="0">
                    <a:pos x="1" y="10"/>
                  </a:cxn>
                  <a:cxn ang="0">
                    <a:pos x="4" y="12"/>
                  </a:cxn>
                  <a:cxn ang="0">
                    <a:pos x="4" y="0"/>
                  </a:cxn>
                </a:cxnLst>
                <a:rect l="0" t="0" r="r" b="b"/>
                <a:pathLst>
                  <a:path w="4" h="12">
                    <a:moveTo>
                      <a:pt x="4" y="0"/>
                    </a:moveTo>
                    <a:lnTo>
                      <a:pt x="1" y="2"/>
                    </a:lnTo>
                    <a:lnTo>
                      <a:pt x="0" y="6"/>
                    </a:lnTo>
                    <a:lnTo>
                      <a:pt x="1" y="10"/>
                    </a:lnTo>
                    <a:lnTo>
                      <a:pt x="4" y="12"/>
                    </a:lnTo>
                    <a:lnTo>
                      <a:pt x="4"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27" name="Freeform 389"/>
              <p:cNvSpPr>
                <a:spLocks noChangeArrowheads="1"/>
              </p:cNvSpPr>
              <p:nvPr/>
            </p:nvSpPr>
            <p:spPr bwMode="auto">
              <a:xfrm>
                <a:off x="874" y="390"/>
                <a:ext cx="115" cy="22"/>
              </a:xfrm>
              <a:custGeom>
                <a:avLst/>
                <a:gdLst/>
                <a:ahLst/>
                <a:cxnLst>
                  <a:cxn ang="0">
                    <a:pos x="0" y="44"/>
                  </a:cxn>
                  <a:cxn ang="0">
                    <a:pos x="9" y="43"/>
                  </a:cxn>
                  <a:cxn ang="0">
                    <a:pos x="22" y="40"/>
                  </a:cxn>
                  <a:cxn ang="0">
                    <a:pos x="37" y="35"/>
                  </a:cxn>
                  <a:cxn ang="0">
                    <a:pos x="54" y="31"/>
                  </a:cxn>
                  <a:cxn ang="0">
                    <a:pos x="70" y="27"/>
                  </a:cxn>
                  <a:cxn ang="0">
                    <a:pos x="87" y="22"/>
                  </a:cxn>
                  <a:cxn ang="0">
                    <a:pos x="103" y="16"/>
                  </a:cxn>
                  <a:cxn ang="0">
                    <a:pos x="115" y="12"/>
                  </a:cxn>
                  <a:cxn ang="0">
                    <a:pos x="113" y="0"/>
                  </a:cxn>
                  <a:cxn ang="0">
                    <a:pos x="101" y="5"/>
                  </a:cxn>
                  <a:cxn ang="0">
                    <a:pos x="87" y="11"/>
                  </a:cxn>
                  <a:cxn ang="0">
                    <a:pos x="70" y="15"/>
                  </a:cxn>
                  <a:cxn ang="0">
                    <a:pos x="54" y="19"/>
                  </a:cxn>
                  <a:cxn ang="0">
                    <a:pos x="37" y="24"/>
                  </a:cxn>
                  <a:cxn ang="0">
                    <a:pos x="22" y="28"/>
                  </a:cxn>
                  <a:cxn ang="0">
                    <a:pos x="9" y="31"/>
                  </a:cxn>
                  <a:cxn ang="0">
                    <a:pos x="0" y="32"/>
                  </a:cxn>
                  <a:cxn ang="0">
                    <a:pos x="0" y="44"/>
                  </a:cxn>
                </a:cxnLst>
                <a:rect l="0" t="0" r="r" b="b"/>
                <a:pathLst>
                  <a:path w="115" h="44">
                    <a:moveTo>
                      <a:pt x="0" y="44"/>
                    </a:moveTo>
                    <a:lnTo>
                      <a:pt x="9" y="43"/>
                    </a:lnTo>
                    <a:lnTo>
                      <a:pt x="22" y="40"/>
                    </a:lnTo>
                    <a:lnTo>
                      <a:pt x="37" y="35"/>
                    </a:lnTo>
                    <a:lnTo>
                      <a:pt x="54" y="31"/>
                    </a:lnTo>
                    <a:lnTo>
                      <a:pt x="70" y="27"/>
                    </a:lnTo>
                    <a:lnTo>
                      <a:pt x="87" y="22"/>
                    </a:lnTo>
                    <a:lnTo>
                      <a:pt x="103" y="16"/>
                    </a:lnTo>
                    <a:lnTo>
                      <a:pt x="115" y="12"/>
                    </a:lnTo>
                    <a:lnTo>
                      <a:pt x="113" y="0"/>
                    </a:lnTo>
                    <a:lnTo>
                      <a:pt x="101" y="5"/>
                    </a:lnTo>
                    <a:lnTo>
                      <a:pt x="87" y="11"/>
                    </a:lnTo>
                    <a:lnTo>
                      <a:pt x="70" y="15"/>
                    </a:lnTo>
                    <a:lnTo>
                      <a:pt x="54" y="19"/>
                    </a:lnTo>
                    <a:lnTo>
                      <a:pt x="37" y="24"/>
                    </a:lnTo>
                    <a:lnTo>
                      <a:pt x="22" y="28"/>
                    </a:lnTo>
                    <a:lnTo>
                      <a:pt x="9" y="31"/>
                    </a:lnTo>
                    <a:lnTo>
                      <a:pt x="0" y="32"/>
                    </a:lnTo>
                    <a:lnTo>
                      <a:pt x="0" y="4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28" name="Freeform 390"/>
              <p:cNvSpPr>
                <a:spLocks noChangeArrowheads="1"/>
              </p:cNvSpPr>
              <p:nvPr/>
            </p:nvSpPr>
            <p:spPr bwMode="auto">
              <a:xfrm>
                <a:off x="1025" y="296"/>
                <a:ext cx="8" cy="4"/>
              </a:xfrm>
              <a:custGeom>
                <a:avLst/>
                <a:gdLst/>
                <a:ahLst/>
                <a:cxnLst>
                  <a:cxn ang="0">
                    <a:pos x="8" y="7"/>
                  </a:cxn>
                  <a:cxn ang="0">
                    <a:pos x="7" y="3"/>
                  </a:cxn>
                  <a:cxn ang="0">
                    <a:pos x="5" y="0"/>
                  </a:cxn>
                  <a:cxn ang="0">
                    <a:pos x="2" y="0"/>
                  </a:cxn>
                  <a:cxn ang="0">
                    <a:pos x="0" y="4"/>
                  </a:cxn>
                  <a:cxn ang="0">
                    <a:pos x="8" y="7"/>
                  </a:cxn>
                </a:cxnLst>
                <a:rect l="0" t="0" r="r" b="b"/>
                <a:pathLst>
                  <a:path w="8" h="7">
                    <a:moveTo>
                      <a:pt x="8" y="7"/>
                    </a:moveTo>
                    <a:lnTo>
                      <a:pt x="7" y="3"/>
                    </a:lnTo>
                    <a:lnTo>
                      <a:pt x="5" y="0"/>
                    </a:lnTo>
                    <a:lnTo>
                      <a:pt x="2" y="0"/>
                    </a:lnTo>
                    <a:lnTo>
                      <a:pt x="0" y="4"/>
                    </a:lnTo>
                    <a:lnTo>
                      <a:pt x="8" y="7"/>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29" name="Freeform 391"/>
              <p:cNvSpPr>
                <a:spLocks noChangeArrowheads="1"/>
              </p:cNvSpPr>
              <p:nvPr/>
            </p:nvSpPr>
            <p:spPr bwMode="auto">
              <a:xfrm>
                <a:off x="981" y="299"/>
                <a:ext cx="52" cy="118"/>
              </a:xfrm>
              <a:custGeom>
                <a:avLst/>
                <a:gdLst/>
                <a:ahLst/>
                <a:cxnLst>
                  <a:cxn ang="0">
                    <a:pos x="5" y="226"/>
                  </a:cxn>
                  <a:cxn ang="0">
                    <a:pos x="9" y="233"/>
                  </a:cxn>
                  <a:cxn ang="0">
                    <a:pos x="52" y="3"/>
                  </a:cxn>
                  <a:cxn ang="0">
                    <a:pos x="44" y="0"/>
                  </a:cxn>
                  <a:cxn ang="0">
                    <a:pos x="1" y="230"/>
                  </a:cxn>
                  <a:cxn ang="0">
                    <a:pos x="5" y="238"/>
                  </a:cxn>
                  <a:cxn ang="0">
                    <a:pos x="1" y="230"/>
                  </a:cxn>
                  <a:cxn ang="0">
                    <a:pos x="0" y="238"/>
                  </a:cxn>
                  <a:cxn ang="0">
                    <a:pos x="5" y="238"/>
                  </a:cxn>
                  <a:cxn ang="0">
                    <a:pos x="5" y="226"/>
                  </a:cxn>
                </a:cxnLst>
                <a:rect l="0" t="0" r="r" b="b"/>
                <a:pathLst>
                  <a:path w="52" h="238">
                    <a:moveTo>
                      <a:pt x="5" y="226"/>
                    </a:moveTo>
                    <a:lnTo>
                      <a:pt x="9" y="233"/>
                    </a:lnTo>
                    <a:lnTo>
                      <a:pt x="52" y="3"/>
                    </a:lnTo>
                    <a:lnTo>
                      <a:pt x="44" y="0"/>
                    </a:lnTo>
                    <a:lnTo>
                      <a:pt x="1" y="230"/>
                    </a:lnTo>
                    <a:lnTo>
                      <a:pt x="5" y="238"/>
                    </a:lnTo>
                    <a:lnTo>
                      <a:pt x="1" y="230"/>
                    </a:lnTo>
                    <a:lnTo>
                      <a:pt x="0" y="238"/>
                    </a:lnTo>
                    <a:lnTo>
                      <a:pt x="5" y="238"/>
                    </a:lnTo>
                    <a:lnTo>
                      <a:pt x="5" y="22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 name="Freeform 392"/>
              <p:cNvSpPr>
                <a:spLocks noChangeArrowheads="1"/>
              </p:cNvSpPr>
              <p:nvPr/>
            </p:nvSpPr>
            <p:spPr bwMode="auto">
              <a:xfrm>
                <a:off x="986" y="410"/>
                <a:ext cx="46" cy="7"/>
              </a:xfrm>
              <a:custGeom>
                <a:avLst/>
                <a:gdLst/>
                <a:ahLst/>
                <a:cxnLst>
                  <a:cxn ang="0">
                    <a:pos x="44" y="0"/>
                  </a:cxn>
                  <a:cxn ang="0">
                    <a:pos x="39" y="2"/>
                  </a:cxn>
                  <a:cxn ang="0">
                    <a:pos x="32" y="3"/>
                  </a:cxn>
                  <a:cxn ang="0">
                    <a:pos x="24" y="3"/>
                  </a:cxn>
                  <a:cxn ang="0">
                    <a:pos x="17" y="3"/>
                  </a:cxn>
                  <a:cxn ang="0">
                    <a:pos x="10" y="3"/>
                  </a:cxn>
                  <a:cxn ang="0">
                    <a:pos x="5" y="3"/>
                  </a:cxn>
                  <a:cxn ang="0">
                    <a:pos x="1" y="3"/>
                  </a:cxn>
                  <a:cxn ang="0">
                    <a:pos x="0" y="3"/>
                  </a:cxn>
                  <a:cxn ang="0">
                    <a:pos x="0" y="15"/>
                  </a:cxn>
                  <a:cxn ang="0">
                    <a:pos x="1" y="15"/>
                  </a:cxn>
                  <a:cxn ang="0">
                    <a:pos x="5" y="15"/>
                  </a:cxn>
                  <a:cxn ang="0">
                    <a:pos x="10" y="15"/>
                  </a:cxn>
                  <a:cxn ang="0">
                    <a:pos x="17" y="15"/>
                  </a:cxn>
                  <a:cxn ang="0">
                    <a:pos x="24" y="15"/>
                  </a:cxn>
                  <a:cxn ang="0">
                    <a:pos x="32" y="15"/>
                  </a:cxn>
                  <a:cxn ang="0">
                    <a:pos x="39" y="13"/>
                  </a:cxn>
                  <a:cxn ang="0">
                    <a:pos x="46" y="12"/>
                  </a:cxn>
                  <a:cxn ang="0">
                    <a:pos x="44" y="0"/>
                  </a:cxn>
                </a:cxnLst>
                <a:rect l="0" t="0" r="r" b="b"/>
                <a:pathLst>
                  <a:path w="46" h="15">
                    <a:moveTo>
                      <a:pt x="44" y="0"/>
                    </a:moveTo>
                    <a:lnTo>
                      <a:pt x="39" y="2"/>
                    </a:lnTo>
                    <a:lnTo>
                      <a:pt x="32" y="3"/>
                    </a:lnTo>
                    <a:lnTo>
                      <a:pt x="24" y="3"/>
                    </a:lnTo>
                    <a:lnTo>
                      <a:pt x="17" y="3"/>
                    </a:lnTo>
                    <a:lnTo>
                      <a:pt x="10" y="3"/>
                    </a:lnTo>
                    <a:lnTo>
                      <a:pt x="5" y="3"/>
                    </a:lnTo>
                    <a:lnTo>
                      <a:pt x="1" y="3"/>
                    </a:lnTo>
                    <a:lnTo>
                      <a:pt x="0" y="3"/>
                    </a:lnTo>
                    <a:lnTo>
                      <a:pt x="0" y="15"/>
                    </a:lnTo>
                    <a:lnTo>
                      <a:pt x="1" y="15"/>
                    </a:lnTo>
                    <a:lnTo>
                      <a:pt x="5" y="15"/>
                    </a:lnTo>
                    <a:lnTo>
                      <a:pt x="10" y="15"/>
                    </a:lnTo>
                    <a:lnTo>
                      <a:pt x="17" y="15"/>
                    </a:lnTo>
                    <a:lnTo>
                      <a:pt x="24" y="15"/>
                    </a:lnTo>
                    <a:lnTo>
                      <a:pt x="32" y="15"/>
                    </a:lnTo>
                    <a:lnTo>
                      <a:pt x="39" y="13"/>
                    </a:lnTo>
                    <a:lnTo>
                      <a:pt x="46" y="12"/>
                    </a:lnTo>
                    <a:lnTo>
                      <a:pt x="44"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 name="Freeform 393"/>
              <p:cNvSpPr>
                <a:spLocks noChangeArrowheads="1"/>
              </p:cNvSpPr>
              <p:nvPr/>
            </p:nvSpPr>
            <p:spPr bwMode="auto">
              <a:xfrm>
                <a:off x="1030" y="410"/>
                <a:ext cx="5" cy="6"/>
              </a:xfrm>
              <a:custGeom>
                <a:avLst/>
                <a:gdLst/>
                <a:ahLst/>
                <a:cxnLst>
                  <a:cxn ang="0">
                    <a:pos x="2" y="12"/>
                  </a:cxn>
                  <a:cxn ang="0">
                    <a:pos x="5" y="9"/>
                  </a:cxn>
                  <a:cxn ang="0">
                    <a:pos x="5" y="4"/>
                  </a:cxn>
                  <a:cxn ang="0">
                    <a:pos x="3" y="2"/>
                  </a:cxn>
                  <a:cxn ang="0">
                    <a:pos x="0" y="0"/>
                  </a:cxn>
                  <a:cxn ang="0">
                    <a:pos x="2" y="12"/>
                  </a:cxn>
                </a:cxnLst>
                <a:rect l="0" t="0" r="r" b="b"/>
                <a:pathLst>
                  <a:path w="5" h="12">
                    <a:moveTo>
                      <a:pt x="2" y="12"/>
                    </a:moveTo>
                    <a:lnTo>
                      <a:pt x="5" y="9"/>
                    </a:lnTo>
                    <a:lnTo>
                      <a:pt x="5" y="4"/>
                    </a:lnTo>
                    <a:lnTo>
                      <a:pt x="3" y="2"/>
                    </a:lnTo>
                    <a:lnTo>
                      <a:pt x="0" y="0"/>
                    </a:lnTo>
                    <a:lnTo>
                      <a:pt x="2" y="1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 name="Freeform 394"/>
              <p:cNvSpPr>
                <a:spLocks noChangeArrowheads="1"/>
              </p:cNvSpPr>
              <p:nvPr/>
            </p:nvSpPr>
            <p:spPr bwMode="auto">
              <a:xfrm>
                <a:off x="896" y="445"/>
                <a:ext cx="5" cy="6"/>
              </a:xfrm>
              <a:custGeom>
                <a:avLst/>
                <a:gdLst/>
                <a:ahLst/>
                <a:cxnLst>
                  <a:cxn ang="0">
                    <a:pos x="3" y="0"/>
                  </a:cxn>
                  <a:cxn ang="0">
                    <a:pos x="1" y="3"/>
                  </a:cxn>
                  <a:cxn ang="0">
                    <a:pos x="0" y="7"/>
                  </a:cxn>
                  <a:cxn ang="0">
                    <a:pos x="2" y="10"/>
                  </a:cxn>
                  <a:cxn ang="0">
                    <a:pos x="5" y="12"/>
                  </a:cxn>
                  <a:cxn ang="0">
                    <a:pos x="3" y="0"/>
                  </a:cxn>
                </a:cxnLst>
                <a:rect l="0" t="0" r="r" b="b"/>
                <a:pathLst>
                  <a:path w="5" h="12">
                    <a:moveTo>
                      <a:pt x="3" y="0"/>
                    </a:moveTo>
                    <a:lnTo>
                      <a:pt x="1" y="3"/>
                    </a:lnTo>
                    <a:lnTo>
                      <a:pt x="0" y="7"/>
                    </a:lnTo>
                    <a:lnTo>
                      <a:pt x="2" y="10"/>
                    </a:lnTo>
                    <a:lnTo>
                      <a:pt x="5" y="12"/>
                    </a:lnTo>
                    <a:lnTo>
                      <a:pt x="3"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3" name="Freeform 395"/>
              <p:cNvSpPr>
                <a:spLocks noChangeArrowheads="1"/>
              </p:cNvSpPr>
              <p:nvPr/>
            </p:nvSpPr>
            <p:spPr bwMode="auto">
              <a:xfrm>
                <a:off x="899" y="411"/>
                <a:ext cx="295" cy="40"/>
              </a:xfrm>
              <a:custGeom>
                <a:avLst/>
                <a:gdLst/>
                <a:ahLst/>
                <a:cxnLst>
                  <a:cxn ang="0">
                    <a:pos x="295" y="11"/>
                  </a:cxn>
                  <a:cxn ang="0">
                    <a:pos x="286" y="4"/>
                  </a:cxn>
                  <a:cxn ang="0">
                    <a:pos x="273" y="1"/>
                  </a:cxn>
                  <a:cxn ang="0">
                    <a:pos x="259" y="0"/>
                  </a:cxn>
                  <a:cxn ang="0">
                    <a:pos x="241" y="0"/>
                  </a:cxn>
                  <a:cxn ang="0">
                    <a:pos x="222" y="2"/>
                  </a:cxn>
                  <a:cxn ang="0">
                    <a:pos x="200" y="5"/>
                  </a:cxn>
                  <a:cxn ang="0">
                    <a:pos x="176" y="10"/>
                  </a:cxn>
                  <a:cxn ang="0">
                    <a:pos x="153" y="14"/>
                  </a:cxn>
                  <a:cxn ang="0">
                    <a:pos x="129" y="21"/>
                  </a:cxn>
                  <a:cxn ang="0">
                    <a:pos x="106" y="27"/>
                  </a:cxn>
                  <a:cxn ang="0">
                    <a:pos x="83" y="35"/>
                  </a:cxn>
                  <a:cxn ang="0">
                    <a:pos x="60" y="42"/>
                  </a:cxn>
                  <a:cxn ang="0">
                    <a:pos x="41" y="49"/>
                  </a:cxn>
                  <a:cxn ang="0">
                    <a:pos x="24" y="56"/>
                  </a:cxn>
                  <a:cxn ang="0">
                    <a:pos x="10" y="62"/>
                  </a:cxn>
                  <a:cxn ang="0">
                    <a:pos x="0" y="68"/>
                  </a:cxn>
                  <a:cxn ang="0">
                    <a:pos x="2" y="80"/>
                  </a:cxn>
                  <a:cxn ang="0">
                    <a:pos x="12" y="74"/>
                  </a:cxn>
                  <a:cxn ang="0">
                    <a:pos x="26" y="68"/>
                  </a:cxn>
                  <a:cxn ang="0">
                    <a:pos x="43" y="61"/>
                  </a:cxn>
                  <a:cxn ang="0">
                    <a:pos x="62" y="53"/>
                  </a:cxn>
                  <a:cxn ang="0">
                    <a:pos x="83" y="46"/>
                  </a:cxn>
                  <a:cxn ang="0">
                    <a:pos x="106" y="39"/>
                  </a:cxn>
                  <a:cxn ang="0">
                    <a:pos x="129" y="33"/>
                  </a:cxn>
                  <a:cxn ang="0">
                    <a:pos x="153" y="26"/>
                  </a:cxn>
                  <a:cxn ang="0">
                    <a:pos x="176" y="21"/>
                  </a:cxn>
                  <a:cxn ang="0">
                    <a:pos x="200" y="17"/>
                  </a:cxn>
                  <a:cxn ang="0">
                    <a:pos x="222" y="14"/>
                  </a:cxn>
                  <a:cxn ang="0">
                    <a:pos x="241" y="11"/>
                  </a:cxn>
                  <a:cxn ang="0">
                    <a:pos x="259" y="11"/>
                  </a:cxn>
                  <a:cxn ang="0">
                    <a:pos x="273" y="13"/>
                  </a:cxn>
                  <a:cxn ang="0">
                    <a:pos x="284" y="16"/>
                  </a:cxn>
                  <a:cxn ang="0">
                    <a:pos x="290" y="20"/>
                  </a:cxn>
                  <a:cxn ang="0">
                    <a:pos x="295" y="11"/>
                  </a:cxn>
                </a:cxnLst>
                <a:rect l="0" t="0" r="r" b="b"/>
                <a:pathLst>
                  <a:path w="295" h="80">
                    <a:moveTo>
                      <a:pt x="295" y="11"/>
                    </a:moveTo>
                    <a:lnTo>
                      <a:pt x="286" y="4"/>
                    </a:lnTo>
                    <a:lnTo>
                      <a:pt x="273" y="1"/>
                    </a:lnTo>
                    <a:lnTo>
                      <a:pt x="259" y="0"/>
                    </a:lnTo>
                    <a:lnTo>
                      <a:pt x="241" y="0"/>
                    </a:lnTo>
                    <a:lnTo>
                      <a:pt x="222" y="2"/>
                    </a:lnTo>
                    <a:lnTo>
                      <a:pt x="200" y="5"/>
                    </a:lnTo>
                    <a:lnTo>
                      <a:pt x="176" y="10"/>
                    </a:lnTo>
                    <a:lnTo>
                      <a:pt x="153" y="14"/>
                    </a:lnTo>
                    <a:lnTo>
                      <a:pt x="129" y="21"/>
                    </a:lnTo>
                    <a:lnTo>
                      <a:pt x="106" y="27"/>
                    </a:lnTo>
                    <a:lnTo>
                      <a:pt x="83" y="35"/>
                    </a:lnTo>
                    <a:lnTo>
                      <a:pt x="60" y="42"/>
                    </a:lnTo>
                    <a:lnTo>
                      <a:pt x="41" y="49"/>
                    </a:lnTo>
                    <a:lnTo>
                      <a:pt x="24" y="56"/>
                    </a:lnTo>
                    <a:lnTo>
                      <a:pt x="10" y="62"/>
                    </a:lnTo>
                    <a:lnTo>
                      <a:pt x="0" y="68"/>
                    </a:lnTo>
                    <a:lnTo>
                      <a:pt x="2" y="80"/>
                    </a:lnTo>
                    <a:lnTo>
                      <a:pt x="12" y="74"/>
                    </a:lnTo>
                    <a:lnTo>
                      <a:pt x="26" y="68"/>
                    </a:lnTo>
                    <a:lnTo>
                      <a:pt x="43" y="61"/>
                    </a:lnTo>
                    <a:lnTo>
                      <a:pt x="62" y="53"/>
                    </a:lnTo>
                    <a:lnTo>
                      <a:pt x="83" y="46"/>
                    </a:lnTo>
                    <a:lnTo>
                      <a:pt x="106" y="39"/>
                    </a:lnTo>
                    <a:lnTo>
                      <a:pt x="129" y="33"/>
                    </a:lnTo>
                    <a:lnTo>
                      <a:pt x="153" y="26"/>
                    </a:lnTo>
                    <a:lnTo>
                      <a:pt x="176" y="21"/>
                    </a:lnTo>
                    <a:lnTo>
                      <a:pt x="200" y="17"/>
                    </a:lnTo>
                    <a:lnTo>
                      <a:pt x="222" y="14"/>
                    </a:lnTo>
                    <a:lnTo>
                      <a:pt x="241" y="11"/>
                    </a:lnTo>
                    <a:lnTo>
                      <a:pt x="259" y="11"/>
                    </a:lnTo>
                    <a:lnTo>
                      <a:pt x="273" y="13"/>
                    </a:lnTo>
                    <a:lnTo>
                      <a:pt x="284" y="16"/>
                    </a:lnTo>
                    <a:lnTo>
                      <a:pt x="290" y="20"/>
                    </a:lnTo>
                    <a:lnTo>
                      <a:pt x="295" y="1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4" name="Freeform 396"/>
              <p:cNvSpPr>
                <a:spLocks noChangeArrowheads="1"/>
              </p:cNvSpPr>
              <p:nvPr/>
            </p:nvSpPr>
            <p:spPr bwMode="auto">
              <a:xfrm>
                <a:off x="1189" y="417"/>
                <a:ext cx="7" cy="4"/>
              </a:xfrm>
              <a:custGeom>
                <a:avLst/>
                <a:gdLst/>
                <a:ahLst/>
                <a:cxnLst>
                  <a:cxn ang="0">
                    <a:pos x="0" y="9"/>
                  </a:cxn>
                  <a:cxn ang="0">
                    <a:pos x="3" y="9"/>
                  </a:cxn>
                  <a:cxn ang="0">
                    <a:pos x="6" y="6"/>
                  </a:cxn>
                  <a:cxn ang="0">
                    <a:pos x="7" y="3"/>
                  </a:cxn>
                  <a:cxn ang="0">
                    <a:pos x="5" y="0"/>
                  </a:cxn>
                  <a:cxn ang="0">
                    <a:pos x="0" y="9"/>
                  </a:cxn>
                </a:cxnLst>
                <a:rect l="0" t="0" r="r" b="b"/>
                <a:pathLst>
                  <a:path w="7" h="9">
                    <a:moveTo>
                      <a:pt x="0" y="9"/>
                    </a:moveTo>
                    <a:lnTo>
                      <a:pt x="3" y="9"/>
                    </a:lnTo>
                    <a:lnTo>
                      <a:pt x="6" y="6"/>
                    </a:lnTo>
                    <a:lnTo>
                      <a:pt x="7" y="3"/>
                    </a:lnTo>
                    <a:lnTo>
                      <a:pt x="5" y="0"/>
                    </a:lnTo>
                    <a:lnTo>
                      <a:pt x="0" y="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5" name="Freeform 397"/>
              <p:cNvSpPr>
                <a:spLocks noChangeArrowheads="1"/>
              </p:cNvSpPr>
              <p:nvPr/>
            </p:nvSpPr>
            <p:spPr bwMode="auto">
              <a:xfrm>
                <a:off x="1082" y="288"/>
                <a:ext cx="8" cy="4"/>
              </a:xfrm>
              <a:custGeom>
                <a:avLst/>
                <a:gdLst/>
                <a:ahLst/>
                <a:cxnLst>
                  <a:cxn ang="0">
                    <a:pos x="8" y="7"/>
                  </a:cxn>
                  <a:cxn ang="0">
                    <a:pos x="7" y="3"/>
                  </a:cxn>
                  <a:cxn ang="0">
                    <a:pos x="5" y="0"/>
                  </a:cxn>
                  <a:cxn ang="0">
                    <a:pos x="2" y="0"/>
                  </a:cxn>
                  <a:cxn ang="0">
                    <a:pos x="0" y="4"/>
                  </a:cxn>
                  <a:cxn ang="0">
                    <a:pos x="8" y="7"/>
                  </a:cxn>
                </a:cxnLst>
                <a:rect l="0" t="0" r="r" b="b"/>
                <a:pathLst>
                  <a:path w="8" h="7">
                    <a:moveTo>
                      <a:pt x="8" y="7"/>
                    </a:moveTo>
                    <a:lnTo>
                      <a:pt x="7" y="3"/>
                    </a:lnTo>
                    <a:lnTo>
                      <a:pt x="5" y="0"/>
                    </a:lnTo>
                    <a:lnTo>
                      <a:pt x="2" y="0"/>
                    </a:lnTo>
                    <a:lnTo>
                      <a:pt x="0" y="4"/>
                    </a:lnTo>
                    <a:lnTo>
                      <a:pt x="8" y="7"/>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6" name="Freeform 398"/>
              <p:cNvSpPr>
                <a:spLocks noChangeArrowheads="1"/>
              </p:cNvSpPr>
              <p:nvPr/>
            </p:nvSpPr>
            <p:spPr bwMode="auto">
              <a:xfrm>
                <a:off x="1042" y="291"/>
                <a:ext cx="48" cy="118"/>
              </a:xfrm>
              <a:custGeom>
                <a:avLst/>
                <a:gdLst/>
                <a:ahLst/>
                <a:cxnLst>
                  <a:cxn ang="0">
                    <a:pos x="4" y="236"/>
                  </a:cxn>
                  <a:cxn ang="0">
                    <a:pos x="8" y="238"/>
                  </a:cxn>
                  <a:cxn ang="0">
                    <a:pos x="48" y="3"/>
                  </a:cxn>
                  <a:cxn ang="0">
                    <a:pos x="40" y="0"/>
                  </a:cxn>
                  <a:cxn ang="0">
                    <a:pos x="0" y="235"/>
                  </a:cxn>
                  <a:cxn ang="0">
                    <a:pos x="4" y="236"/>
                  </a:cxn>
                </a:cxnLst>
                <a:rect l="0" t="0" r="r" b="b"/>
                <a:pathLst>
                  <a:path w="48" h="238">
                    <a:moveTo>
                      <a:pt x="4" y="236"/>
                    </a:moveTo>
                    <a:lnTo>
                      <a:pt x="8" y="238"/>
                    </a:lnTo>
                    <a:lnTo>
                      <a:pt x="48" y="3"/>
                    </a:lnTo>
                    <a:lnTo>
                      <a:pt x="40" y="0"/>
                    </a:lnTo>
                    <a:lnTo>
                      <a:pt x="0" y="235"/>
                    </a:lnTo>
                    <a:lnTo>
                      <a:pt x="4" y="23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7" name="Freeform 399"/>
              <p:cNvSpPr>
                <a:spLocks noChangeArrowheads="1"/>
              </p:cNvSpPr>
              <p:nvPr/>
            </p:nvSpPr>
            <p:spPr bwMode="auto">
              <a:xfrm>
                <a:off x="1042" y="408"/>
                <a:ext cx="8" cy="4"/>
              </a:xfrm>
              <a:custGeom>
                <a:avLst/>
                <a:gdLst/>
                <a:ahLst/>
                <a:cxnLst>
                  <a:cxn ang="0">
                    <a:pos x="0" y="0"/>
                  </a:cxn>
                  <a:cxn ang="0">
                    <a:pos x="1" y="4"/>
                  </a:cxn>
                  <a:cxn ang="0">
                    <a:pos x="3" y="7"/>
                  </a:cxn>
                  <a:cxn ang="0">
                    <a:pos x="6" y="6"/>
                  </a:cxn>
                  <a:cxn ang="0">
                    <a:pos x="8" y="3"/>
                  </a:cxn>
                  <a:cxn ang="0">
                    <a:pos x="0" y="0"/>
                  </a:cxn>
                </a:cxnLst>
                <a:rect l="0" t="0" r="r" b="b"/>
                <a:pathLst>
                  <a:path w="8" h="7">
                    <a:moveTo>
                      <a:pt x="0" y="0"/>
                    </a:moveTo>
                    <a:lnTo>
                      <a:pt x="1" y="4"/>
                    </a:lnTo>
                    <a:lnTo>
                      <a:pt x="3" y="7"/>
                    </a:lnTo>
                    <a:lnTo>
                      <a:pt x="6" y="6"/>
                    </a:lnTo>
                    <a:lnTo>
                      <a:pt x="8" y="3"/>
                    </a:lnTo>
                    <a:lnTo>
                      <a:pt x="0"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8" name="Freeform 400"/>
              <p:cNvSpPr>
                <a:spLocks noChangeArrowheads="1"/>
              </p:cNvSpPr>
              <p:nvPr/>
            </p:nvSpPr>
            <p:spPr bwMode="auto">
              <a:xfrm>
                <a:off x="1227" y="232"/>
                <a:ext cx="8" cy="3"/>
              </a:xfrm>
              <a:custGeom>
                <a:avLst/>
                <a:gdLst/>
                <a:ahLst/>
                <a:cxnLst>
                  <a:cxn ang="0">
                    <a:pos x="0" y="0"/>
                  </a:cxn>
                  <a:cxn ang="0">
                    <a:pos x="1" y="5"/>
                  </a:cxn>
                  <a:cxn ang="0">
                    <a:pos x="4" y="6"/>
                  </a:cxn>
                  <a:cxn ang="0">
                    <a:pos x="7" y="5"/>
                  </a:cxn>
                  <a:cxn ang="0">
                    <a:pos x="8" y="0"/>
                  </a:cxn>
                  <a:cxn ang="0">
                    <a:pos x="0" y="0"/>
                  </a:cxn>
                </a:cxnLst>
                <a:rect l="0" t="0" r="r" b="b"/>
                <a:pathLst>
                  <a:path w="8" h="6">
                    <a:moveTo>
                      <a:pt x="0" y="0"/>
                    </a:moveTo>
                    <a:lnTo>
                      <a:pt x="1" y="5"/>
                    </a:lnTo>
                    <a:lnTo>
                      <a:pt x="4" y="6"/>
                    </a:lnTo>
                    <a:lnTo>
                      <a:pt x="7" y="5"/>
                    </a:lnTo>
                    <a:lnTo>
                      <a:pt x="8" y="0"/>
                    </a:lnTo>
                    <a:lnTo>
                      <a:pt x="0"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9" name="Freeform 401"/>
              <p:cNvSpPr>
                <a:spLocks noChangeArrowheads="1"/>
              </p:cNvSpPr>
              <p:nvPr/>
            </p:nvSpPr>
            <p:spPr bwMode="auto">
              <a:xfrm>
                <a:off x="1109" y="205"/>
                <a:ext cx="126" cy="27"/>
              </a:xfrm>
              <a:custGeom>
                <a:avLst/>
                <a:gdLst/>
                <a:ahLst/>
                <a:cxnLst>
                  <a:cxn ang="0">
                    <a:pos x="2" y="29"/>
                  </a:cxn>
                  <a:cxn ang="0">
                    <a:pos x="2" y="29"/>
                  </a:cxn>
                  <a:cxn ang="0">
                    <a:pos x="29" y="17"/>
                  </a:cxn>
                  <a:cxn ang="0">
                    <a:pos x="53" y="13"/>
                  </a:cxn>
                  <a:cxn ang="0">
                    <a:pos x="73" y="11"/>
                  </a:cxn>
                  <a:cxn ang="0">
                    <a:pos x="90" y="16"/>
                  </a:cxn>
                  <a:cxn ang="0">
                    <a:pos x="102" y="21"/>
                  </a:cxn>
                  <a:cxn ang="0">
                    <a:pos x="110" y="32"/>
                  </a:cxn>
                  <a:cxn ang="0">
                    <a:pos x="115" y="42"/>
                  </a:cxn>
                  <a:cxn ang="0">
                    <a:pos x="118" y="53"/>
                  </a:cxn>
                  <a:cxn ang="0">
                    <a:pos x="126" y="53"/>
                  </a:cxn>
                  <a:cxn ang="0">
                    <a:pos x="123" y="36"/>
                  </a:cxn>
                  <a:cxn ang="0">
                    <a:pos x="116" y="23"/>
                  </a:cxn>
                  <a:cxn ang="0">
                    <a:pos x="106" y="13"/>
                  </a:cxn>
                  <a:cxn ang="0">
                    <a:pos x="92" y="4"/>
                  </a:cxn>
                  <a:cxn ang="0">
                    <a:pos x="73" y="0"/>
                  </a:cxn>
                  <a:cxn ang="0">
                    <a:pos x="53" y="1"/>
                  </a:cxn>
                  <a:cxn ang="0">
                    <a:pos x="29" y="5"/>
                  </a:cxn>
                  <a:cxn ang="0">
                    <a:pos x="0" y="17"/>
                  </a:cxn>
                  <a:cxn ang="0">
                    <a:pos x="2" y="29"/>
                  </a:cxn>
                </a:cxnLst>
                <a:rect l="0" t="0" r="r" b="b"/>
                <a:pathLst>
                  <a:path w="126" h="53">
                    <a:moveTo>
                      <a:pt x="2" y="29"/>
                    </a:moveTo>
                    <a:lnTo>
                      <a:pt x="2" y="29"/>
                    </a:lnTo>
                    <a:lnTo>
                      <a:pt x="29" y="17"/>
                    </a:lnTo>
                    <a:lnTo>
                      <a:pt x="53" y="13"/>
                    </a:lnTo>
                    <a:lnTo>
                      <a:pt x="73" y="11"/>
                    </a:lnTo>
                    <a:lnTo>
                      <a:pt x="90" y="16"/>
                    </a:lnTo>
                    <a:lnTo>
                      <a:pt x="102" y="21"/>
                    </a:lnTo>
                    <a:lnTo>
                      <a:pt x="110" y="32"/>
                    </a:lnTo>
                    <a:lnTo>
                      <a:pt x="115" y="42"/>
                    </a:lnTo>
                    <a:lnTo>
                      <a:pt x="118" y="53"/>
                    </a:lnTo>
                    <a:lnTo>
                      <a:pt x="126" y="53"/>
                    </a:lnTo>
                    <a:lnTo>
                      <a:pt x="123" y="36"/>
                    </a:lnTo>
                    <a:lnTo>
                      <a:pt x="116" y="23"/>
                    </a:lnTo>
                    <a:lnTo>
                      <a:pt x="106" y="13"/>
                    </a:lnTo>
                    <a:lnTo>
                      <a:pt x="92" y="4"/>
                    </a:lnTo>
                    <a:lnTo>
                      <a:pt x="73" y="0"/>
                    </a:lnTo>
                    <a:lnTo>
                      <a:pt x="53" y="1"/>
                    </a:lnTo>
                    <a:lnTo>
                      <a:pt x="29" y="5"/>
                    </a:lnTo>
                    <a:lnTo>
                      <a:pt x="0" y="17"/>
                    </a:lnTo>
                    <a:lnTo>
                      <a:pt x="2" y="2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40" name="Freeform 402"/>
              <p:cNvSpPr>
                <a:spLocks noChangeArrowheads="1"/>
              </p:cNvSpPr>
              <p:nvPr/>
            </p:nvSpPr>
            <p:spPr bwMode="auto">
              <a:xfrm>
                <a:off x="871" y="213"/>
                <a:ext cx="240" cy="89"/>
              </a:xfrm>
              <a:custGeom>
                <a:avLst/>
                <a:gdLst/>
                <a:ahLst/>
                <a:cxnLst>
                  <a:cxn ang="0">
                    <a:pos x="8" y="167"/>
                  </a:cxn>
                  <a:cxn ang="0">
                    <a:pos x="8" y="167"/>
                  </a:cxn>
                  <a:cxn ang="0">
                    <a:pos x="11" y="163"/>
                  </a:cxn>
                  <a:cxn ang="0">
                    <a:pos x="17" y="153"/>
                  </a:cxn>
                  <a:cxn ang="0">
                    <a:pos x="29" y="143"/>
                  </a:cxn>
                  <a:cxn ang="0">
                    <a:pos x="43" y="131"/>
                  </a:cxn>
                  <a:cxn ang="0">
                    <a:pos x="59" y="118"/>
                  </a:cxn>
                  <a:cxn ang="0">
                    <a:pos x="77" y="106"/>
                  </a:cxn>
                  <a:cxn ang="0">
                    <a:pos x="98" y="93"/>
                  </a:cxn>
                  <a:cxn ang="0">
                    <a:pos x="118" y="80"/>
                  </a:cxn>
                  <a:cxn ang="0">
                    <a:pos x="139" y="67"/>
                  </a:cxn>
                  <a:cxn ang="0">
                    <a:pos x="159" y="55"/>
                  </a:cxn>
                  <a:cxn ang="0">
                    <a:pos x="179" y="44"/>
                  </a:cxn>
                  <a:cxn ang="0">
                    <a:pos x="197" y="33"/>
                  </a:cxn>
                  <a:cxn ang="0">
                    <a:pos x="215" y="25"/>
                  </a:cxn>
                  <a:cxn ang="0">
                    <a:pos x="229" y="17"/>
                  </a:cxn>
                  <a:cxn ang="0">
                    <a:pos x="240" y="12"/>
                  </a:cxn>
                  <a:cxn ang="0">
                    <a:pos x="238" y="0"/>
                  </a:cxn>
                  <a:cxn ang="0">
                    <a:pos x="227" y="6"/>
                  </a:cxn>
                  <a:cxn ang="0">
                    <a:pos x="213" y="13"/>
                  </a:cxn>
                  <a:cxn ang="0">
                    <a:pos x="195" y="22"/>
                  </a:cxn>
                  <a:cxn ang="0">
                    <a:pos x="177" y="32"/>
                  </a:cxn>
                  <a:cxn ang="0">
                    <a:pos x="157" y="44"/>
                  </a:cxn>
                  <a:cxn ang="0">
                    <a:pos x="137" y="55"/>
                  </a:cxn>
                  <a:cxn ang="0">
                    <a:pos x="116" y="68"/>
                  </a:cxn>
                  <a:cxn ang="0">
                    <a:pos x="96" y="82"/>
                  </a:cxn>
                  <a:cxn ang="0">
                    <a:pos x="75" y="95"/>
                  </a:cxn>
                  <a:cxn ang="0">
                    <a:pos x="55" y="109"/>
                  </a:cxn>
                  <a:cxn ang="0">
                    <a:pos x="39" y="122"/>
                  </a:cxn>
                  <a:cxn ang="0">
                    <a:pos x="25" y="134"/>
                  </a:cxn>
                  <a:cxn ang="0">
                    <a:pos x="13" y="144"/>
                  </a:cxn>
                  <a:cxn ang="0">
                    <a:pos x="5" y="154"/>
                  </a:cxn>
                  <a:cxn ang="0">
                    <a:pos x="0" y="165"/>
                  </a:cxn>
                  <a:cxn ang="0">
                    <a:pos x="2" y="176"/>
                  </a:cxn>
                  <a:cxn ang="0">
                    <a:pos x="8" y="167"/>
                  </a:cxn>
                </a:cxnLst>
                <a:rect l="0" t="0" r="r" b="b"/>
                <a:pathLst>
                  <a:path w="240" h="176">
                    <a:moveTo>
                      <a:pt x="8" y="167"/>
                    </a:moveTo>
                    <a:lnTo>
                      <a:pt x="8" y="167"/>
                    </a:lnTo>
                    <a:lnTo>
                      <a:pt x="11" y="163"/>
                    </a:lnTo>
                    <a:lnTo>
                      <a:pt x="17" y="153"/>
                    </a:lnTo>
                    <a:lnTo>
                      <a:pt x="29" y="143"/>
                    </a:lnTo>
                    <a:lnTo>
                      <a:pt x="43" y="131"/>
                    </a:lnTo>
                    <a:lnTo>
                      <a:pt x="59" y="118"/>
                    </a:lnTo>
                    <a:lnTo>
                      <a:pt x="77" y="106"/>
                    </a:lnTo>
                    <a:lnTo>
                      <a:pt x="98" y="93"/>
                    </a:lnTo>
                    <a:lnTo>
                      <a:pt x="118" y="80"/>
                    </a:lnTo>
                    <a:lnTo>
                      <a:pt x="139" y="67"/>
                    </a:lnTo>
                    <a:lnTo>
                      <a:pt x="159" y="55"/>
                    </a:lnTo>
                    <a:lnTo>
                      <a:pt x="179" y="44"/>
                    </a:lnTo>
                    <a:lnTo>
                      <a:pt x="197" y="33"/>
                    </a:lnTo>
                    <a:lnTo>
                      <a:pt x="215" y="25"/>
                    </a:lnTo>
                    <a:lnTo>
                      <a:pt x="229" y="17"/>
                    </a:lnTo>
                    <a:lnTo>
                      <a:pt x="240" y="12"/>
                    </a:lnTo>
                    <a:lnTo>
                      <a:pt x="238" y="0"/>
                    </a:lnTo>
                    <a:lnTo>
                      <a:pt x="227" y="6"/>
                    </a:lnTo>
                    <a:lnTo>
                      <a:pt x="213" y="13"/>
                    </a:lnTo>
                    <a:lnTo>
                      <a:pt x="195" y="22"/>
                    </a:lnTo>
                    <a:lnTo>
                      <a:pt x="177" y="32"/>
                    </a:lnTo>
                    <a:lnTo>
                      <a:pt x="157" y="44"/>
                    </a:lnTo>
                    <a:lnTo>
                      <a:pt x="137" y="55"/>
                    </a:lnTo>
                    <a:lnTo>
                      <a:pt x="116" y="68"/>
                    </a:lnTo>
                    <a:lnTo>
                      <a:pt x="96" y="82"/>
                    </a:lnTo>
                    <a:lnTo>
                      <a:pt x="75" y="95"/>
                    </a:lnTo>
                    <a:lnTo>
                      <a:pt x="55" y="109"/>
                    </a:lnTo>
                    <a:lnTo>
                      <a:pt x="39" y="122"/>
                    </a:lnTo>
                    <a:lnTo>
                      <a:pt x="25" y="134"/>
                    </a:lnTo>
                    <a:lnTo>
                      <a:pt x="13" y="144"/>
                    </a:lnTo>
                    <a:lnTo>
                      <a:pt x="5" y="154"/>
                    </a:lnTo>
                    <a:lnTo>
                      <a:pt x="0" y="165"/>
                    </a:lnTo>
                    <a:lnTo>
                      <a:pt x="2" y="176"/>
                    </a:lnTo>
                    <a:lnTo>
                      <a:pt x="8" y="167"/>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41" name="Freeform 403"/>
              <p:cNvSpPr>
                <a:spLocks noChangeArrowheads="1"/>
              </p:cNvSpPr>
              <p:nvPr/>
            </p:nvSpPr>
            <p:spPr bwMode="auto">
              <a:xfrm>
                <a:off x="873" y="297"/>
                <a:ext cx="7" cy="5"/>
              </a:xfrm>
              <a:custGeom>
                <a:avLst/>
                <a:gdLst/>
                <a:ahLst/>
                <a:cxnLst>
                  <a:cxn ang="0">
                    <a:pos x="0" y="9"/>
                  </a:cxn>
                  <a:cxn ang="0">
                    <a:pos x="3" y="11"/>
                  </a:cxn>
                  <a:cxn ang="0">
                    <a:pos x="6" y="9"/>
                  </a:cxn>
                  <a:cxn ang="0">
                    <a:pos x="7" y="5"/>
                  </a:cxn>
                  <a:cxn ang="0">
                    <a:pos x="6" y="0"/>
                  </a:cxn>
                  <a:cxn ang="0">
                    <a:pos x="0" y="9"/>
                  </a:cxn>
                </a:cxnLst>
                <a:rect l="0" t="0" r="r" b="b"/>
                <a:pathLst>
                  <a:path w="7" h="11">
                    <a:moveTo>
                      <a:pt x="0" y="9"/>
                    </a:moveTo>
                    <a:lnTo>
                      <a:pt x="3" y="11"/>
                    </a:lnTo>
                    <a:lnTo>
                      <a:pt x="6" y="9"/>
                    </a:lnTo>
                    <a:lnTo>
                      <a:pt x="7" y="5"/>
                    </a:lnTo>
                    <a:lnTo>
                      <a:pt x="6" y="0"/>
                    </a:lnTo>
                    <a:lnTo>
                      <a:pt x="0" y="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42" name="Freeform 404"/>
              <p:cNvSpPr>
                <a:spLocks noChangeArrowheads="1"/>
              </p:cNvSpPr>
              <p:nvPr/>
            </p:nvSpPr>
            <p:spPr bwMode="auto">
              <a:xfrm>
                <a:off x="1049" y="229"/>
                <a:ext cx="8" cy="3"/>
              </a:xfrm>
              <a:custGeom>
                <a:avLst/>
                <a:gdLst/>
                <a:ahLst/>
                <a:cxnLst>
                  <a:cxn ang="0">
                    <a:pos x="0" y="0"/>
                  </a:cxn>
                  <a:cxn ang="0">
                    <a:pos x="1" y="4"/>
                  </a:cxn>
                  <a:cxn ang="0">
                    <a:pos x="4" y="5"/>
                  </a:cxn>
                  <a:cxn ang="0">
                    <a:pos x="7" y="4"/>
                  </a:cxn>
                  <a:cxn ang="0">
                    <a:pos x="8" y="0"/>
                  </a:cxn>
                  <a:cxn ang="0">
                    <a:pos x="0" y="0"/>
                  </a:cxn>
                </a:cxnLst>
                <a:rect l="0" t="0" r="r" b="b"/>
                <a:pathLst>
                  <a:path w="8" h="5">
                    <a:moveTo>
                      <a:pt x="0" y="0"/>
                    </a:moveTo>
                    <a:lnTo>
                      <a:pt x="1" y="4"/>
                    </a:lnTo>
                    <a:lnTo>
                      <a:pt x="4" y="5"/>
                    </a:lnTo>
                    <a:lnTo>
                      <a:pt x="7" y="4"/>
                    </a:lnTo>
                    <a:lnTo>
                      <a:pt x="8" y="0"/>
                    </a:lnTo>
                    <a:lnTo>
                      <a:pt x="0"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43" name="Freeform 405"/>
              <p:cNvSpPr>
                <a:spLocks noChangeArrowheads="1"/>
              </p:cNvSpPr>
              <p:nvPr/>
            </p:nvSpPr>
            <p:spPr bwMode="auto">
              <a:xfrm>
                <a:off x="1049" y="167"/>
                <a:ext cx="25" cy="62"/>
              </a:xfrm>
              <a:custGeom>
                <a:avLst/>
                <a:gdLst/>
                <a:ahLst/>
                <a:cxnLst>
                  <a:cxn ang="0">
                    <a:pos x="21" y="0"/>
                  </a:cxn>
                  <a:cxn ang="0">
                    <a:pos x="17" y="0"/>
                  </a:cxn>
                  <a:cxn ang="0">
                    <a:pos x="0" y="124"/>
                  </a:cxn>
                  <a:cxn ang="0">
                    <a:pos x="8" y="124"/>
                  </a:cxn>
                  <a:cxn ang="0">
                    <a:pos x="25" y="0"/>
                  </a:cxn>
                  <a:cxn ang="0">
                    <a:pos x="21" y="0"/>
                  </a:cxn>
                </a:cxnLst>
                <a:rect l="0" t="0" r="r" b="b"/>
                <a:pathLst>
                  <a:path w="25" h="124">
                    <a:moveTo>
                      <a:pt x="21" y="0"/>
                    </a:moveTo>
                    <a:lnTo>
                      <a:pt x="17" y="0"/>
                    </a:lnTo>
                    <a:lnTo>
                      <a:pt x="0" y="124"/>
                    </a:lnTo>
                    <a:lnTo>
                      <a:pt x="8" y="124"/>
                    </a:lnTo>
                    <a:lnTo>
                      <a:pt x="25" y="0"/>
                    </a:lnTo>
                    <a:lnTo>
                      <a:pt x="21"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44" name="Freeform 406"/>
              <p:cNvSpPr>
                <a:spLocks noChangeArrowheads="1"/>
              </p:cNvSpPr>
              <p:nvPr/>
            </p:nvSpPr>
            <p:spPr bwMode="auto">
              <a:xfrm>
                <a:off x="1066" y="164"/>
                <a:ext cx="8" cy="3"/>
              </a:xfrm>
              <a:custGeom>
                <a:avLst/>
                <a:gdLst/>
                <a:ahLst/>
                <a:cxnLst>
                  <a:cxn ang="0">
                    <a:pos x="8" y="6"/>
                  </a:cxn>
                  <a:cxn ang="0">
                    <a:pos x="7" y="1"/>
                  </a:cxn>
                  <a:cxn ang="0">
                    <a:pos x="4" y="0"/>
                  </a:cxn>
                  <a:cxn ang="0">
                    <a:pos x="1" y="1"/>
                  </a:cxn>
                  <a:cxn ang="0">
                    <a:pos x="0" y="6"/>
                  </a:cxn>
                  <a:cxn ang="0">
                    <a:pos x="8" y="6"/>
                  </a:cxn>
                </a:cxnLst>
                <a:rect l="0" t="0" r="r" b="b"/>
                <a:pathLst>
                  <a:path w="8" h="6">
                    <a:moveTo>
                      <a:pt x="8" y="6"/>
                    </a:moveTo>
                    <a:lnTo>
                      <a:pt x="7" y="1"/>
                    </a:lnTo>
                    <a:lnTo>
                      <a:pt x="4" y="0"/>
                    </a:lnTo>
                    <a:lnTo>
                      <a:pt x="1" y="1"/>
                    </a:lnTo>
                    <a:lnTo>
                      <a:pt x="0" y="6"/>
                    </a:lnTo>
                    <a:lnTo>
                      <a:pt x="8" y="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45" name="Freeform 407"/>
              <p:cNvSpPr>
                <a:spLocks noChangeArrowheads="1"/>
              </p:cNvSpPr>
              <p:nvPr/>
            </p:nvSpPr>
            <p:spPr bwMode="auto">
              <a:xfrm>
                <a:off x="1133" y="100"/>
                <a:ext cx="8" cy="3"/>
              </a:xfrm>
              <a:custGeom>
                <a:avLst/>
                <a:gdLst/>
                <a:ahLst/>
                <a:cxnLst>
                  <a:cxn ang="0">
                    <a:pos x="8" y="6"/>
                  </a:cxn>
                  <a:cxn ang="0">
                    <a:pos x="7" y="1"/>
                  </a:cxn>
                  <a:cxn ang="0">
                    <a:pos x="4" y="0"/>
                  </a:cxn>
                  <a:cxn ang="0">
                    <a:pos x="1" y="1"/>
                  </a:cxn>
                  <a:cxn ang="0">
                    <a:pos x="0" y="6"/>
                  </a:cxn>
                  <a:cxn ang="0">
                    <a:pos x="8" y="6"/>
                  </a:cxn>
                </a:cxnLst>
                <a:rect l="0" t="0" r="r" b="b"/>
                <a:pathLst>
                  <a:path w="8" h="6">
                    <a:moveTo>
                      <a:pt x="8" y="6"/>
                    </a:moveTo>
                    <a:lnTo>
                      <a:pt x="7" y="1"/>
                    </a:lnTo>
                    <a:lnTo>
                      <a:pt x="4" y="0"/>
                    </a:lnTo>
                    <a:lnTo>
                      <a:pt x="1" y="1"/>
                    </a:lnTo>
                    <a:lnTo>
                      <a:pt x="0" y="6"/>
                    </a:lnTo>
                    <a:lnTo>
                      <a:pt x="8" y="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46" name="Freeform 408"/>
              <p:cNvSpPr>
                <a:spLocks noChangeArrowheads="1"/>
              </p:cNvSpPr>
              <p:nvPr/>
            </p:nvSpPr>
            <p:spPr bwMode="auto">
              <a:xfrm>
                <a:off x="1101" y="103"/>
                <a:ext cx="40" cy="115"/>
              </a:xfrm>
              <a:custGeom>
                <a:avLst/>
                <a:gdLst/>
                <a:ahLst/>
                <a:cxnLst>
                  <a:cxn ang="0">
                    <a:pos x="4" y="230"/>
                  </a:cxn>
                  <a:cxn ang="0">
                    <a:pos x="8" y="230"/>
                  </a:cxn>
                  <a:cxn ang="0">
                    <a:pos x="40" y="0"/>
                  </a:cxn>
                  <a:cxn ang="0">
                    <a:pos x="32" y="0"/>
                  </a:cxn>
                  <a:cxn ang="0">
                    <a:pos x="0" y="230"/>
                  </a:cxn>
                  <a:cxn ang="0">
                    <a:pos x="4" y="230"/>
                  </a:cxn>
                </a:cxnLst>
                <a:rect l="0" t="0" r="r" b="b"/>
                <a:pathLst>
                  <a:path w="40" h="230">
                    <a:moveTo>
                      <a:pt x="4" y="230"/>
                    </a:moveTo>
                    <a:lnTo>
                      <a:pt x="8" y="230"/>
                    </a:lnTo>
                    <a:lnTo>
                      <a:pt x="40" y="0"/>
                    </a:lnTo>
                    <a:lnTo>
                      <a:pt x="32" y="0"/>
                    </a:lnTo>
                    <a:lnTo>
                      <a:pt x="0" y="230"/>
                    </a:lnTo>
                    <a:lnTo>
                      <a:pt x="4" y="23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47" name="Freeform 409"/>
              <p:cNvSpPr>
                <a:spLocks noChangeArrowheads="1"/>
              </p:cNvSpPr>
              <p:nvPr/>
            </p:nvSpPr>
            <p:spPr bwMode="auto">
              <a:xfrm>
                <a:off x="1101" y="218"/>
                <a:ext cx="8" cy="3"/>
              </a:xfrm>
              <a:custGeom>
                <a:avLst/>
                <a:gdLst/>
                <a:ahLst/>
                <a:cxnLst>
                  <a:cxn ang="0">
                    <a:pos x="0" y="0"/>
                  </a:cxn>
                  <a:cxn ang="0">
                    <a:pos x="1" y="4"/>
                  </a:cxn>
                  <a:cxn ang="0">
                    <a:pos x="4" y="6"/>
                  </a:cxn>
                  <a:cxn ang="0">
                    <a:pos x="7" y="4"/>
                  </a:cxn>
                  <a:cxn ang="0">
                    <a:pos x="8" y="0"/>
                  </a:cxn>
                  <a:cxn ang="0">
                    <a:pos x="0" y="0"/>
                  </a:cxn>
                </a:cxnLst>
                <a:rect l="0" t="0" r="r" b="b"/>
                <a:pathLst>
                  <a:path w="8" h="6">
                    <a:moveTo>
                      <a:pt x="0" y="0"/>
                    </a:moveTo>
                    <a:lnTo>
                      <a:pt x="1" y="4"/>
                    </a:lnTo>
                    <a:lnTo>
                      <a:pt x="4" y="6"/>
                    </a:lnTo>
                    <a:lnTo>
                      <a:pt x="7" y="4"/>
                    </a:lnTo>
                    <a:lnTo>
                      <a:pt x="8" y="0"/>
                    </a:lnTo>
                    <a:lnTo>
                      <a:pt x="0"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48" name="Freeform 410"/>
              <p:cNvSpPr>
                <a:spLocks noChangeArrowheads="1"/>
              </p:cNvSpPr>
              <p:nvPr/>
            </p:nvSpPr>
            <p:spPr bwMode="auto">
              <a:xfrm>
                <a:off x="1159" y="184"/>
                <a:ext cx="8" cy="3"/>
              </a:xfrm>
              <a:custGeom>
                <a:avLst/>
                <a:gdLst/>
                <a:ahLst/>
                <a:cxnLst>
                  <a:cxn ang="0">
                    <a:pos x="0" y="0"/>
                  </a:cxn>
                  <a:cxn ang="0">
                    <a:pos x="1" y="5"/>
                  </a:cxn>
                  <a:cxn ang="0">
                    <a:pos x="3" y="8"/>
                  </a:cxn>
                  <a:cxn ang="0">
                    <a:pos x="6" y="6"/>
                  </a:cxn>
                  <a:cxn ang="0">
                    <a:pos x="8" y="3"/>
                  </a:cxn>
                  <a:cxn ang="0">
                    <a:pos x="0" y="0"/>
                  </a:cxn>
                </a:cxnLst>
                <a:rect l="0" t="0" r="r" b="b"/>
                <a:pathLst>
                  <a:path w="8" h="8">
                    <a:moveTo>
                      <a:pt x="0" y="0"/>
                    </a:moveTo>
                    <a:lnTo>
                      <a:pt x="1" y="5"/>
                    </a:lnTo>
                    <a:lnTo>
                      <a:pt x="3" y="8"/>
                    </a:lnTo>
                    <a:lnTo>
                      <a:pt x="6" y="6"/>
                    </a:lnTo>
                    <a:lnTo>
                      <a:pt x="8" y="3"/>
                    </a:lnTo>
                    <a:lnTo>
                      <a:pt x="0"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49" name="Freeform 411"/>
              <p:cNvSpPr>
                <a:spLocks noChangeArrowheads="1"/>
              </p:cNvSpPr>
              <p:nvPr/>
            </p:nvSpPr>
            <p:spPr bwMode="auto">
              <a:xfrm>
                <a:off x="1159" y="115"/>
                <a:ext cx="35" cy="70"/>
              </a:xfrm>
              <a:custGeom>
                <a:avLst/>
                <a:gdLst/>
                <a:ahLst/>
                <a:cxnLst>
                  <a:cxn ang="0">
                    <a:pos x="30" y="2"/>
                  </a:cxn>
                  <a:cxn ang="0">
                    <a:pos x="26" y="0"/>
                  </a:cxn>
                  <a:cxn ang="0">
                    <a:pos x="0" y="137"/>
                  </a:cxn>
                  <a:cxn ang="0">
                    <a:pos x="8" y="140"/>
                  </a:cxn>
                  <a:cxn ang="0">
                    <a:pos x="35" y="3"/>
                  </a:cxn>
                  <a:cxn ang="0">
                    <a:pos x="30" y="2"/>
                  </a:cxn>
                </a:cxnLst>
                <a:rect l="0" t="0" r="r" b="b"/>
                <a:pathLst>
                  <a:path w="35" h="140">
                    <a:moveTo>
                      <a:pt x="30" y="2"/>
                    </a:moveTo>
                    <a:lnTo>
                      <a:pt x="26" y="0"/>
                    </a:lnTo>
                    <a:lnTo>
                      <a:pt x="0" y="137"/>
                    </a:lnTo>
                    <a:lnTo>
                      <a:pt x="8" y="140"/>
                    </a:lnTo>
                    <a:lnTo>
                      <a:pt x="35" y="3"/>
                    </a:lnTo>
                    <a:lnTo>
                      <a:pt x="30" y="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50" name="Freeform 412"/>
              <p:cNvSpPr>
                <a:spLocks noChangeArrowheads="1"/>
              </p:cNvSpPr>
              <p:nvPr/>
            </p:nvSpPr>
            <p:spPr bwMode="auto">
              <a:xfrm>
                <a:off x="1185" y="113"/>
                <a:ext cx="9" cy="4"/>
              </a:xfrm>
              <a:custGeom>
                <a:avLst/>
                <a:gdLst/>
                <a:ahLst/>
                <a:cxnLst>
                  <a:cxn ang="0">
                    <a:pos x="9" y="7"/>
                  </a:cxn>
                  <a:cxn ang="0">
                    <a:pos x="7" y="3"/>
                  </a:cxn>
                  <a:cxn ang="0">
                    <a:pos x="5" y="0"/>
                  </a:cxn>
                  <a:cxn ang="0">
                    <a:pos x="2" y="0"/>
                  </a:cxn>
                  <a:cxn ang="0">
                    <a:pos x="0" y="4"/>
                  </a:cxn>
                  <a:cxn ang="0">
                    <a:pos x="9" y="7"/>
                  </a:cxn>
                </a:cxnLst>
                <a:rect l="0" t="0" r="r" b="b"/>
                <a:pathLst>
                  <a:path w="9" h="7">
                    <a:moveTo>
                      <a:pt x="9" y="7"/>
                    </a:moveTo>
                    <a:lnTo>
                      <a:pt x="7" y="3"/>
                    </a:lnTo>
                    <a:lnTo>
                      <a:pt x="5" y="0"/>
                    </a:lnTo>
                    <a:lnTo>
                      <a:pt x="2" y="0"/>
                    </a:lnTo>
                    <a:lnTo>
                      <a:pt x="0" y="4"/>
                    </a:lnTo>
                    <a:lnTo>
                      <a:pt x="9" y="7"/>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51" name="Freeform 413"/>
              <p:cNvSpPr>
                <a:spLocks noChangeArrowheads="1"/>
              </p:cNvSpPr>
              <p:nvPr/>
            </p:nvSpPr>
            <p:spPr bwMode="auto">
              <a:xfrm>
                <a:off x="1297" y="6"/>
                <a:ext cx="8" cy="4"/>
              </a:xfrm>
              <a:custGeom>
                <a:avLst/>
                <a:gdLst/>
                <a:ahLst/>
                <a:cxnLst>
                  <a:cxn ang="0">
                    <a:pos x="8" y="7"/>
                  </a:cxn>
                  <a:cxn ang="0">
                    <a:pos x="7" y="3"/>
                  </a:cxn>
                  <a:cxn ang="0">
                    <a:pos x="5" y="0"/>
                  </a:cxn>
                  <a:cxn ang="0">
                    <a:pos x="2" y="0"/>
                  </a:cxn>
                  <a:cxn ang="0">
                    <a:pos x="0" y="4"/>
                  </a:cxn>
                  <a:cxn ang="0">
                    <a:pos x="8" y="7"/>
                  </a:cxn>
                </a:cxnLst>
                <a:rect l="0" t="0" r="r" b="b"/>
                <a:pathLst>
                  <a:path w="8" h="7">
                    <a:moveTo>
                      <a:pt x="8" y="7"/>
                    </a:moveTo>
                    <a:lnTo>
                      <a:pt x="7" y="3"/>
                    </a:lnTo>
                    <a:lnTo>
                      <a:pt x="5" y="0"/>
                    </a:lnTo>
                    <a:lnTo>
                      <a:pt x="2" y="0"/>
                    </a:lnTo>
                    <a:lnTo>
                      <a:pt x="0" y="4"/>
                    </a:lnTo>
                    <a:lnTo>
                      <a:pt x="8" y="7"/>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52" name="Freeform 414"/>
              <p:cNvSpPr>
                <a:spLocks noChangeArrowheads="1"/>
              </p:cNvSpPr>
              <p:nvPr/>
            </p:nvSpPr>
            <p:spPr bwMode="auto">
              <a:xfrm>
                <a:off x="1291" y="8"/>
                <a:ext cx="14" cy="15"/>
              </a:xfrm>
              <a:custGeom>
                <a:avLst/>
                <a:gdLst/>
                <a:ahLst/>
                <a:cxnLst>
                  <a:cxn ang="0">
                    <a:pos x="6" y="30"/>
                  </a:cxn>
                  <a:cxn ang="0">
                    <a:pos x="9" y="25"/>
                  </a:cxn>
                  <a:cxn ang="0">
                    <a:pos x="10" y="18"/>
                  </a:cxn>
                  <a:cxn ang="0">
                    <a:pos x="12" y="11"/>
                  </a:cxn>
                  <a:cxn ang="0">
                    <a:pos x="14" y="3"/>
                  </a:cxn>
                  <a:cxn ang="0">
                    <a:pos x="6" y="0"/>
                  </a:cxn>
                  <a:cxn ang="0">
                    <a:pos x="4" y="8"/>
                  </a:cxn>
                  <a:cxn ang="0">
                    <a:pos x="2" y="15"/>
                  </a:cxn>
                  <a:cxn ang="0">
                    <a:pos x="1" y="19"/>
                  </a:cxn>
                  <a:cxn ang="0">
                    <a:pos x="0" y="21"/>
                  </a:cxn>
                  <a:cxn ang="0">
                    <a:pos x="6" y="30"/>
                  </a:cxn>
                </a:cxnLst>
                <a:rect l="0" t="0" r="r" b="b"/>
                <a:pathLst>
                  <a:path w="14" h="30">
                    <a:moveTo>
                      <a:pt x="6" y="30"/>
                    </a:moveTo>
                    <a:lnTo>
                      <a:pt x="9" y="25"/>
                    </a:lnTo>
                    <a:lnTo>
                      <a:pt x="10" y="18"/>
                    </a:lnTo>
                    <a:lnTo>
                      <a:pt x="12" y="11"/>
                    </a:lnTo>
                    <a:lnTo>
                      <a:pt x="14" y="3"/>
                    </a:lnTo>
                    <a:lnTo>
                      <a:pt x="6" y="0"/>
                    </a:lnTo>
                    <a:lnTo>
                      <a:pt x="4" y="8"/>
                    </a:lnTo>
                    <a:lnTo>
                      <a:pt x="2" y="15"/>
                    </a:lnTo>
                    <a:lnTo>
                      <a:pt x="1" y="19"/>
                    </a:lnTo>
                    <a:lnTo>
                      <a:pt x="0" y="21"/>
                    </a:lnTo>
                    <a:lnTo>
                      <a:pt x="6" y="3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53" name="Freeform 415"/>
              <p:cNvSpPr>
                <a:spLocks noChangeArrowheads="1"/>
              </p:cNvSpPr>
              <p:nvPr/>
            </p:nvSpPr>
            <p:spPr bwMode="auto">
              <a:xfrm>
                <a:off x="1290" y="18"/>
                <a:ext cx="7" cy="5"/>
              </a:xfrm>
              <a:custGeom>
                <a:avLst/>
                <a:gdLst/>
                <a:ahLst/>
                <a:cxnLst>
                  <a:cxn ang="0">
                    <a:pos x="1" y="0"/>
                  </a:cxn>
                  <a:cxn ang="0">
                    <a:pos x="0" y="4"/>
                  </a:cxn>
                  <a:cxn ang="0">
                    <a:pos x="1" y="9"/>
                  </a:cxn>
                  <a:cxn ang="0">
                    <a:pos x="4" y="10"/>
                  </a:cxn>
                  <a:cxn ang="0">
                    <a:pos x="7" y="9"/>
                  </a:cxn>
                  <a:cxn ang="0">
                    <a:pos x="1" y="0"/>
                  </a:cxn>
                </a:cxnLst>
                <a:rect l="0" t="0" r="r" b="b"/>
                <a:pathLst>
                  <a:path w="7" h="10">
                    <a:moveTo>
                      <a:pt x="1" y="0"/>
                    </a:moveTo>
                    <a:lnTo>
                      <a:pt x="0" y="4"/>
                    </a:lnTo>
                    <a:lnTo>
                      <a:pt x="1" y="9"/>
                    </a:lnTo>
                    <a:lnTo>
                      <a:pt x="4" y="10"/>
                    </a:lnTo>
                    <a:lnTo>
                      <a:pt x="7" y="9"/>
                    </a:lnTo>
                    <a:lnTo>
                      <a:pt x="1"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54" name="Freeform 416"/>
              <p:cNvSpPr>
                <a:spLocks noChangeArrowheads="1"/>
              </p:cNvSpPr>
              <p:nvPr/>
            </p:nvSpPr>
            <p:spPr bwMode="auto">
              <a:xfrm>
                <a:off x="1003" y="163"/>
                <a:ext cx="61" cy="60"/>
              </a:xfrm>
              <a:custGeom>
                <a:avLst/>
                <a:gdLst/>
                <a:ahLst/>
                <a:cxnLst>
                  <a:cxn ang="0">
                    <a:pos x="61" y="24"/>
                  </a:cxn>
                  <a:cxn ang="0">
                    <a:pos x="18" y="0"/>
                  </a:cxn>
                  <a:cxn ang="0">
                    <a:pos x="0" y="119"/>
                  </a:cxn>
                  <a:cxn ang="0">
                    <a:pos x="54" y="85"/>
                  </a:cxn>
                  <a:cxn ang="0">
                    <a:pos x="61" y="24"/>
                  </a:cxn>
                </a:cxnLst>
                <a:rect l="0" t="0" r="r" b="b"/>
                <a:pathLst>
                  <a:path w="61" h="119">
                    <a:moveTo>
                      <a:pt x="61" y="24"/>
                    </a:moveTo>
                    <a:lnTo>
                      <a:pt x="18" y="0"/>
                    </a:lnTo>
                    <a:lnTo>
                      <a:pt x="0" y="119"/>
                    </a:lnTo>
                    <a:lnTo>
                      <a:pt x="54" y="85"/>
                    </a:lnTo>
                    <a:lnTo>
                      <a:pt x="61" y="24"/>
                    </a:lnTo>
                    <a:close/>
                  </a:path>
                </a:pathLst>
              </a:custGeom>
              <a:solidFill>
                <a:srgbClr val="F2F4F7"/>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55" name="Freeform 417"/>
              <p:cNvSpPr>
                <a:spLocks noChangeArrowheads="1"/>
              </p:cNvSpPr>
              <p:nvPr/>
            </p:nvSpPr>
            <p:spPr bwMode="auto">
              <a:xfrm>
                <a:off x="1063" y="173"/>
                <a:ext cx="5" cy="6"/>
              </a:xfrm>
              <a:custGeom>
                <a:avLst/>
                <a:gdLst/>
                <a:ahLst/>
                <a:cxnLst>
                  <a:cxn ang="0">
                    <a:pos x="0" y="12"/>
                  </a:cxn>
                  <a:cxn ang="0">
                    <a:pos x="3" y="11"/>
                  </a:cxn>
                  <a:cxn ang="0">
                    <a:pos x="5" y="8"/>
                  </a:cxn>
                  <a:cxn ang="0">
                    <a:pos x="5" y="3"/>
                  </a:cxn>
                  <a:cxn ang="0">
                    <a:pos x="2" y="0"/>
                  </a:cxn>
                  <a:cxn ang="0">
                    <a:pos x="0" y="12"/>
                  </a:cxn>
                </a:cxnLst>
                <a:rect l="0" t="0" r="r" b="b"/>
                <a:pathLst>
                  <a:path w="5" h="12">
                    <a:moveTo>
                      <a:pt x="0" y="12"/>
                    </a:moveTo>
                    <a:lnTo>
                      <a:pt x="3" y="11"/>
                    </a:lnTo>
                    <a:lnTo>
                      <a:pt x="5" y="8"/>
                    </a:lnTo>
                    <a:lnTo>
                      <a:pt x="5" y="3"/>
                    </a:lnTo>
                    <a:lnTo>
                      <a:pt x="2" y="0"/>
                    </a:lnTo>
                    <a:lnTo>
                      <a:pt x="0" y="1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56" name="Freeform 418"/>
              <p:cNvSpPr>
                <a:spLocks noChangeArrowheads="1"/>
              </p:cNvSpPr>
              <p:nvPr/>
            </p:nvSpPr>
            <p:spPr bwMode="auto">
              <a:xfrm>
                <a:off x="1017" y="159"/>
                <a:ext cx="48" cy="20"/>
              </a:xfrm>
              <a:custGeom>
                <a:avLst/>
                <a:gdLst/>
                <a:ahLst/>
                <a:cxnLst>
                  <a:cxn ang="0">
                    <a:pos x="8" y="9"/>
                  </a:cxn>
                  <a:cxn ang="0">
                    <a:pos x="3" y="14"/>
                  </a:cxn>
                  <a:cxn ang="0">
                    <a:pos x="46" y="39"/>
                  </a:cxn>
                  <a:cxn ang="0">
                    <a:pos x="48" y="27"/>
                  </a:cxn>
                  <a:cxn ang="0">
                    <a:pos x="5" y="3"/>
                  </a:cxn>
                  <a:cxn ang="0">
                    <a:pos x="0" y="9"/>
                  </a:cxn>
                  <a:cxn ang="0">
                    <a:pos x="5" y="3"/>
                  </a:cxn>
                  <a:cxn ang="0">
                    <a:pos x="1" y="0"/>
                  </a:cxn>
                  <a:cxn ang="0">
                    <a:pos x="0" y="9"/>
                  </a:cxn>
                  <a:cxn ang="0">
                    <a:pos x="8" y="9"/>
                  </a:cxn>
                </a:cxnLst>
                <a:rect l="0" t="0" r="r" b="b"/>
                <a:pathLst>
                  <a:path w="48" h="39">
                    <a:moveTo>
                      <a:pt x="8" y="9"/>
                    </a:moveTo>
                    <a:lnTo>
                      <a:pt x="3" y="14"/>
                    </a:lnTo>
                    <a:lnTo>
                      <a:pt x="46" y="39"/>
                    </a:lnTo>
                    <a:lnTo>
                      <a:pt x="48" y="27"/>
                    </a:lnTo>
                    <a:lnTo>
                      <a:pt x="5" y="3"/>
                    </a:lnTo>
                    <a:lnTo>
                      <a:pt x="0" y="9"/>
                    </a:lnTo>
                    <a:lnTo>
                      <a:pt x="5" y="3"/>
                    </a:lnTo>
                    <a:lnTo>
                      <a:pt x="1" y="0"/>
                    </a:lnTo>
                    <a:lnTo>
                      <a:pt x="0" y="9"/>
                    </a:lnTo>
                    <a:lnTo>
                      <a:pt x="8" y="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57" name="Freeform 419"/>
              <p:cNvSpPr>
                <a:spLocks noChangeArrowheads="1"/>
              </p:cNvSpPr>
              <p:nvPr/>
            </p:nvSpPr>
            <p:spPr bwMode="auto">
              <a:xfrm>
                <a:off x="997" y="163"/>
                <a:ext cx="28" cy="65"/>
              </a:xfrm>
              <a:custGeom>
                <a:avLst/>
                <a:gdLst/>
                <a:ahLst/>
                <a:cxnLst>
                  <a:cxn ang="0">
                    <a:pos x="5" y="113"/>
                  </a:cxn>
                  <a:cxn ang="0">
                    <a:pos x="10" y="119"/>
                  </a:cxn>
                  <a:cxn ang="0">
                    <a:pos x="28" y="0"/>
                  </a:cxn>
                  <a:cxn ang="0">
                    <a:pos x="20" y="0"/>
                  </a:cxn>
                  <a:cxn ang="0">
                    <a:pos x="2" y="119"/>
                  </a:cxn>
                  <a:cxn ang="0">
                    <a:pos x="7" y="125"/>
                  </a:cxn>
                  <a:cxn ang="0">
                    <a:pos x="2" y="119"/>
                  </a:cxn>
                  <a:cxn ang="0">
                    <a:pos x="0" y="129"/>
                  </a:cxn>
                  <a:cxn ang="0">
                    <a:pos x="7" y="125"/>
                  </a:cxn>
                  <a:cxn ang="0">
                    <a:pos x="5" y="113"/>
                  </a:cxn>
                </a:cxnLst>
                <a:rect l="0" t="0" r="r" b="b"/>
                <a:pathLst>
                  <a:path w="28" h="129">
                    <a:moveTo>
                      <a:pt x="5" y="113"/>
                    </a:moveTo>
                    <a:lnTo>
                      <a:pt x="10" y="119"/>
                    </a:lnTo>
                    <a:lnTo>
                      <a:pt x="28" y="0"/>
                    </a:lnTo>
                    <a:lnTo>
                      <a:pt x="20" y="0"/>
                    </a:lnTo>
                    <a:lnTo>
                      <a:pt x="2" y="119"/>
                    </a:lnTo>
                    <a:lnTo>
                      <a:pt x="7" y="125"/>
                    </a:lnTo>
                    <a:lnTo>
                      <a:pt x="2" y="119"/>
                    </a:lnTo>
                    <a:lnTo>
                      <a:pt x="0" y="129"/>
                    </a:lnTo>
                    <a:lnTo>
                      <a:pt x="7" y="125"/>
                    </a:lnTo>
                    <a:lnTo>
                      <a:pt x="5" y="11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58" name="Freeform 420"/>
              <p:cNvSpPr>
                <a:spLocks noChangeArrowheads="1"/>
              </p:cNvSpPr>
              <p:nvPr/>
            </p:nvSpPr>
            <p:spPr bwMode="auto">
              <a:xfrm>
                <a:off x="1002" y="203"/>
                <a:ext cx="56" cy="23"/>
              </a:xfrm>
              <a:custGeom>
                <a:avLst/>
                <a:gdLst/>
                <a:ahLst/>
                <a:cxnLst>
                  <a:cxn ang="0">
                    <a:pos x="55" y="5"/>
                  </a:cxn>
                  <a:cxn ang="0">
                    <a:pos x="54" y="0"/>
                  </a:cxn>
                  <a:cxn ang="0">
                    <a:pos x="0" y="33"/>
                  </a:cxn>
                  <a:cxn ang="0">
                    <a:pos x="2" y="45"/>
                  </a:cxn>
                  <a:cxn ang="0">
                    <a:pos x="56" y="11"/>
                  </a:cxn>
                  <a:cxn ang="0">
                    <a:pos x="55" y="5"/>
                  </a:cxn>
                </a:cxnLst>
                <a:rect l="0" t="0" r="r" b="b"/>
                <a:pathLst>
                  <a:path w="56" h="45">
                    <a:moveTo>
                      <a:pt x="55" y="5"/>
                    </a:moveTo>
                    <a:lnTo>
                      <a:pt x="54" y="0"/>
                    </a:lnTo>
                    <a:lnTo>
                      <a:pt x="0" y="33"/>
                    </a:lnTo>
                    <a:lnTo>
                      <a:pt x="2" y="45"/>
                    </a:lnTo>
                    <a:lnTo>
                      <a:pt x="56" y="11"/>
                    </a:lnTo>
                    <a:lnTo>
                      <a:pt x="55" y="5"/>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59" name="Freeform 421"/>
              <p:cNvSpPr>
                <a:spLocks noChangeArrowheads="1"/>
              </p:cNvSpPr>
              <p:nvPr/>
            </p:nvSpPr>
            <p:spPr bwMode="auto">
              <a:xfrm>
                <a:off x="1056" y="203"/>
                <a:ext cx="5" cy="6"/>
              </a:xfrm>
              <a:custGeom>
                <a:avLst/>
                <a:gdLst/>
                <a:ahLst/>
                <a:cxnLst>
                  <a:cxn ang="0">
                    <a:pos x="2" y="11"/>
                  </a:cxn>
                  <a:cxn ang="0">
                    <a:pos x="5" y="8"/>
                  </a:cxn>
                  <a:cxn ang="0">
                    <a:pos x="5" y="4"/>
                  </a:cxn>
                  <a:cxn ang="0">
                    <a:pos x="3" y="1"/>
                  </a:cxn>
                  <a:cxn ang="0">
                    <a:pos x="0" y="0"/>
                  </a:cxn>
                  <a:cxn ang="0">
                    <a:pos x="2" y="11"/>
                  </a:cxn>
                </a:cxnLst>
                <a:rect l="0" t="0" r="r" b="b"/>
                <a:pathLst>
                  <a:path w="5" h="11">
                    <a:moveTo>
                      <a:pt x="2" y="11"/>
                    </a:moveTo>
                    <a:lnTo>
                      <a:pt x="5" y="8"/>
                    </a:lnTo>
                    <a:lnTo>
                      <a:pt x="5" y="4"/>
                    </a:lnTo>
                    <a:lnTo>
                      <a:pt x="3" y="1"/>
                    </a:lnTo>
                    <a:lnTo>
                      <a:pt x="0" y="0"/>
                    </a:lnTo>
                    <a:lnTo>
                      <a:pt x="2" y="1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60" name="Freeform 422"/>
              <p:cNvSpPr>
                <a:spLocks noChangeArrowheads="1"/>
              </p:cNvSpPr>
              <p:nvPr/>
            </p:nvSpPr>
            <p:spPr bwMode="auto">
              <a:xfrm>
                <a:off x="401" y="75"/>
                <a:ext cx="8" cy="3"/>
              </a:xfrm>
              <a:custGeom>
                <a:avLst/>
                <a:gdLst/>
                <a:ahLst/>
                <a:cxnLst>
                  <a:cxn ang="0">
                    <a:pos x="8" y="6"/>
                  </a:cxn>
                  <a:cxn ang="0">
                    <a:pos x="7" y="2"/>
                  </a:cxn>
                  <a:cxn ang="0">
                    <a:pos x="4" y="0"/>
                  </a:cxn>
                  <a:cxn ang="0">
                    <a:pos x="1" y="2"/>
                  </a:cxn>
                  <a:cxn ang="0">
                    <a:pos x="0" y="6"/>
                  </a:cxn>
                  <a:cxn ang="0">
                    <a:pos x="8" y="6"/>
                  </a:cxn>
                </a:cxnLst>
                <a:rect l="0" t="0" r="r" b="b"/>
                <a:pathLst>
                  <a:path w="8" h="6">
                    <a:moveTo>
                      <a:pt x="8" y="6"/>
                    </a:moveTo>
                    <a:lnTo>
                      <a:pt x="7" y="2"/>
                    </a:lnTo>
                    <a:lnTo>
                      <a:pt x="4" y="0"/>
                    </a:lnTo>
                    <a:lnTo>
                      <a:pt x="1" y="2"/>
                    </a:lnTo>
                    <a:lnTo>
                      <a:pt x="0" y="6"/>
                    </a:lnTo>
                    <a:lnTo>
                      <a:pt x="8" y="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61" name="Freeform 423"/>
              <p:cNvSpPr>
                <a:spLocks noChangeArrowheads="1"/>
              </p:cNvSpPr>
              <p:nvPr/>
            </p:nvSpPr>
            <p:spPr bwMode="auto">
              <a:xfrm>
                <a:off x="401" y="78"/>
                <a:ext cx="8" cy="18"/>
              </a:xfrm>
              <a:custGeom>
                <a:avLst/>
                <a:gdLst/>
                <a:ahLst/>
                <a:cxnLst>
                  <a:cxn ang="0">
                    <a:pos x="4" y="37"/>
                  </a:cxn>
                  <a:cxn ang="0">
                    <a:pos x="8" y="37"/>
                  </a:cxn>
                  <a:cxn ang="0">
                    <a:pos x="8" y="0"/>
                  </a:cxn>
                  <a:cxn ang="0">
                    <a:pos x="0" y="0"/>
                  </a:cxn>
                  <a:cxn ang="0">
                    <a:pos x="0" y="37"/>
                  </a:cxn>
                  <a:cxn ang="0">
                    <a:pos x="4" y="37"/>
                  </a:cxn>
                </a:cxnLst>
                <a:rect l="0" t="0" r="r" b="b"/>
                <a:pathLst>
                  <a:path w="8" h="37">
                    <a:moveTo>
                      <a:pt x="4" y="37"/>
                    </a:moveTo>
                    <a:lnTo>
                      <a:pt x="8" y="37"/>
                    </a:lnTo>
                    <a:lnTo>
                      <a:pt x="8" y="0"/>
                    </a:lnTo>
                    <a:lnTo>
                      <a:pt x="0" y="0"/>
                    </a:lnTo>
                    <a:lnTo>
                      <a:pt x="0" y="37"/>
                    </a:lnTo>
                    <a:lnTo>
                      <a:pt x="4" y="37"/>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62" name="Freeform 424"/>
              <p:cNvSpPr>
                <a:spLocks noChangeArrowheads="1"/>
              </p:cNvSpPr>
              <p:nvPr/>
            </p:nvSpPr>
            <p:spPr bwMode="auto">
              <a:xfrm>
                <a:off x="401" y="96"/>
                <a:ext cx="8" cy="3"/>
              </a:xfrm>
              <a:custGeom>
                <a:avLst/>
                <a:gdLst/>
                <a:ahLst/>
                <a:cxnLst>
                  <a:cxn ang="0">
                    <a:pos x="0" y="0"/>
                  </a:cxn>
                  <a:cxn ang="0">
                    <a:pos x="1" y="4"/>
                  </a:cxn>
                  <a:cxn ang="0">
                    <a:pos x="4" y="5"/>
                  </a:cxn>
                  <a:cxn ang="0">
                    <a:pos x="7" y="4"/>
                  </a:cxn>
                  <a:cxn ang="0">
                    <a:pos x="8" y="0"/>
                  </a:cxn>
                  <a:cxn ang="0">
                    <a:pos x="0" y="0"/>
                  </a:cxn>
                </a:cxnLst>
                <a:rect l="0" t="0" r="r" b="b"/>
                <a:pathLst>
                  <a:path w="8" h="5">
                    <a:moveTo>
                      <a:pt x="0" y="0"/>
                    </a:moveTo>
                    <a:lnTo>
                      <a:pt x="1" y="4"/>
                    </a:lnTo>
                    <a:lnTo>
                      <a:pt x="4" y="5"/>
                    </a:lnTo>
                    <a:lnTo>
                      <a:pt x="7" y="4"/>
                    </a:lnTo>
                    <a:lnTo>
                      <a:pt x="8" y="0"/>
                    </a:lnTo>
                    <a:lnTo>
                      <a:pt x="0"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63" name="Freeform 425"/>
              <p:cNvSpPr>
                <a:spLocks noChangeArrowheads="1"/>
              </p:cNvSpPr>
              <p:nvPr/>
            </p:nvSpPr>
            <p:spPr bwMode="auto">
              <a:xfrm>
                <a:off x="403" y="109"/>
                <a:ext cx="8" cy="3"/>
              </a:xfrm>
              <a:custGeom>
                <a:avLst/>
                <a:gdLst/>
                <a:ahLst/>
                <a:cxnLst>
                  <a:cxn ang="0">
                    <a:pos x="8" y="6"/>
                  </a:cxn>
                  <a:cxn ang="0">
                    <a:pos x="7" y="1"/>
                  </a:cxn>
                  <a:cxn ang="0">
                    <a:pos x="4" y="0"/>
                  </a:cxn>
                  <a:cxn ang="0">
                    <a:pos x="1" y="1"/>
                  </a:cxn>
                  <a:cxn ang="0">
                    <a:pos x="0" y="6"/>
                  </a:cxn>
                  <a:cxn ang="0">
                    <a:pos x="8" y="6"/>
                  </a:cxn>
                </a:cxnLst>
                <a:rect l="0" t="0" r="r" b="b"/>
                <a:pathLst>
                  <a:path w="8" h="6">
                    <a:moveTo>
                      <a:pt x="8" y="6"/>
                    </a:moveTo>
                    <a:lnTo>
                      <a:pt x="7" y="1"/>
                    </a:lnTo>
                    <a:lnTo>
                      <a:pt x="4" y="0"/>
                    </a:lnTo>
                    <a:lnTo>
                      <a:pt x="1" y="1"/>
                    </a:lnTo>
                    <a:lnTo>
                      <a:pt x="0" y="6"/>
                    </a:lnTo>
                    <a:lnTo>
                      <a:pt x="8" y="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64" name="Freeform 426"/>
              <p:cNvSpPr>
                <a:spLocks noChangeArrowheads="1"/>
              </p:cNvSpPr>
              <p:nvPr/>
            </p:nvSpPr>
            <p:spPr bwMode="auto">
              <a:xfrm>
                <a:off x="403" y="112"/>
                <a:ext cx="8" cy="75"/>
              </a:xfrm>
              <a:custGeom>
                <a:avLst/>
                <a:gdLst/>
                <a:ahLst/>
                <a:cxnLst>
                  <a:cxn ang="0">
                    <a:pos x="4" y="150"/>
                  </a:cxn>
                  <a:cxn ang="0">
                    <a:pos x="8" y="150"/>
                  </a:cxn>
                  <a:cxn ang="0">
                    <a:pos x="8" y="0"/>
                  </a:cxn>
                  <a:cxn ang="0">
                    <a:pos x="0" y="0"/>
                  </a:cxn>
                  <a:cxn ang="0">
                    <a:pos x="0" y="150"/>
                  </a:cxn>
                  <a:cxn ang="0">
                    <a:pos x="4" y="150"/>
                  </a:cxn>
                </a:cxnLst>
                <a:rect l="0" t="0" r="r" b="b"/>
                <a:pathLst>
                  <a:path w="8" h="150">
                    <a:moveTo>
                      <a:pt x="4" y="150"/>
                    </a:moveTo>
                    <a:lnTo>
                      <a:pt x="8" y="150"/>
                    </a:lnTo>
                    <a:lnTo>
                      <a:pt x="8" y="0"/>
                    </a:lnTo>
                    <a:lnTo>
                      <a:pt x="0" y="0"/>
                    </a:lnTo>
                    <a:lnTo>
                      <a:pt x="0" y="150"/>
                    </a:lnTo>
                    <a:lnTo>
                      <a:pt x="4" y="15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65" name="Freeform 427"/>
              <p:cNvSpPr>
                <a:spLocks noChangeArrowheads="1"/>
              </p:cNvSpPr>
              <p:nvPr/>
            </p:nvSpPr>
            <p:spPr bwMode="auto">
              <a:xfrm>
                <a:off x="403" y="187"/>
                <a:ext cx="8" cy="3"/>
              </a:xfrm>
              <a:custGeom>
                <a:avLst/>
                <a:gdLst/>
                <a:ahLst/>
                <a:cxnLst>
                  <a:cxn ang="0">
                    <a:pos x="0" y="0"/>
                  </a:cxn>
                  <a:cxn ang="0">
                    <a:pos x="1" y="4"/>
                  </a:cxn>
                  <a:cxn ang="0">
                    <a:pos x="4" y="5"/>
                  </a:cxn>
                  <a:cxn ang="0">
                    <a:pos x="7" y="4"/>
                  </a:cxn>
                  <a:cxn ang="0">
                    <a:pos x="8" y="0"/>
                  </a:cxn>
                  <a:cxn ang="0">
                    <a:pos x="0" y="0"/>
                  </a:cxn>
                </a:cxnLst>
                <a:rect l="0" t="0" r="r" b="b"/>
                <a:pathLst>
                  <a:path w="8" h="5">
                    <a:moveTo>
                      <a:pt x="0" y="0"/>
                    </a:moveTo>
                    <a:lnTo>
                      <a:pt x="1" y="4"/>
                    </a:lnTo>
                    <a:lnTo>
                      <a:pt x="4" y="5"/>
                    </a:lnTo>
                    <a:lnTo>
                      <a:pt x="7" y="4"/>
                    </a:lnTo>
                    <a:lnTo>
                      <a:pt x="8" y="0"/>
                    </a:lnTo>
                    <a:lnTo>
                      <a:pt x="0"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66" name="Freeform 428"/>
              <p:cNvSpPr>
                <a:spLocks noChangeArrowheads="1"/>
              </p:cNvSpPr>
              <p:nvPr/>
            </p:nvSpPr>
            <p:spPr bwMode="auto">
              <a:xfrm>
                <a:off x="403" y="242"/>
                <a:ext cx="8" cy="3"/>
              </a:xfrm>
              <a:custGeom>
                <a:avLst/>
                <a:gdLst/>
                <a:ahLst/>
                <a:cxnLst>
                  <a:cxn ang="0">
                    <a:pos x="8" y="6"/>
                  </a:cxn>
                  <a:cxn ang="0">
                    <a:pos x="7" y="1"/>
                  </a:cxn>
                  <a:cxn ang="0">
                    <a:pos x="4" y="0"/>
                  </a:cxn>
                  <a:cxn ang="0">
                    <a:pos x="1" y="1"/>
                  </a:cxn>
                  <a:cxn ang="0">
                    <a:pos x="0" y="6"/>
                  </a:cxn>
                  <a:cxn ang="0">
                    <a:pos x="8" y="6"/>
                  </a:cxn>
                </a:cxnLst>
                <a:rect l="0" t="0" r="r" b="b"/>
                <a:pathLst>
                  <a:path w="8" h="6">
                    <a:moveTo>
                      <a:pt x="8" y="6"/>
                    </a:moveTo>
                    <a:lnTo>
                      <a:pt x="7" y="1"/>
                    </a:lnTo>
                    <a:lnTo>
                      <a:pt x="4" y="0"/>
                    </a:lnTo>
                    <a:lnTo>
                      <a:pt x="1" y="1"/>
                    </a:lnTo>
                    <a:lnTo>
                      <a:pt x="0" y="6"/>
                    </a:lnTo>
                    <a:lnTo>
                      <a:pt x="8" y="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67" name="Freeform 429"/>
              <p:cNvSpPr>
                <a:spLocks noChangeArrowheads="1"/>
              </p:cNvSpPr>
              <p:nvPr/>
            </p:nvSpPr>
            <p:spPr bwMode="auto">
              <a:xfrm>
                <a:off x="403" y="245"/>
                <a:ext cx="8" cy="10"/>
              </a:xfrm>
              <a:custGeom>
                <a:avLst/>
                <a:gdLst/>
                <a:ahLst/>
                <a:cxnLst>
                  <a:cxn ang="0">
                    <a:pos x="4" y="20"/>
                  </a:cxn>
                  <a:cxn ang="0">
                    <a:pos x="8" y="20"/>
                  </a:cxn>
                  <a:cxn ang="0">
                    <a:pos x="8" y="0"/>
                  </a:cxn>
                  <a:cxn ang="0">
                    <a:pos x="0" y="0"/>
                  </a:cxn>
                  <a:cxn ang="0">
                    <a:pos x="0" y="20"/>
                  </a:cxn>
                  <a:cxn ang="0">
                    <a:pos x="4" y="20"/>
                  </a:cxn>
                </a:cxnLst>
                <a:rect l="0" t="0" r="r" b="b"/>
                <a:pathLst>
                  <a:path w="8" h="20">
                    <a:moveTo>
                      <a:pt x="4" y="20"/>
                    </a:moveTo>
                    <a:lnTo>
                      <a:pt x="8" y="20"/>
                    </a:lnTo>
                    <a:lnTo>
                      <a:pt x="8" y="0"/>
                    </a:lnTo>
                    <a:lnTo>
                      <a:pt x="0" y="0"/>
                    </a:lnTo>
                    <a:lnTo>
                      <a:pt x="0" y="20"/>
                    </a:lnTo>
                    <a:lnTo>
                      <a:pt x="4" y="2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68" name="Freeform 430"/>
              <p:cNvSpPr>
                <a:spLocks noChangeArrowheads="1"/>
              </p:cNvSpPr>
              <p:nvPr/>
            </p:nvSpPr>
            <p:spPr bwMode="auto">
              <a:xfrm>
                <a:off x="403" y="255"/>
                <a:ext cx="8" cy="3"/>
              </a:xfrm>
              <a:custGeom>
                <a:avLst/>
                <a:gdLst/>
                <a:ahLst/>
                <a:cxnLst>
                  <a:cxn ang="0">
                    <a:pos x="0" y="0"/>
                  </a:cxn>
                  <a:cxn ang="0">
                    <a:pos x="1" y="4"/>
                  </a:cxn>
                  <a:cxn ang="0">
                    <a:pos x="4" y="6"/>
                  </a:cxn>
                  <a:cxn ang="0">
                    <a:pos x="7" y="4"/>
                  </a:cxn>
                  <a:cxn ang="0">
                    <a:pos x="8" y="0"/>
                  </a:cxn>
                  <a:cxn ang="0">
                    <a:pos x="0" y="0"/>
                  </a:cxn>
                </a:cxnLst>
                <a:rect l="0" t="0" r="r" b="b"/>
                <a:pathLst>
                  <a:path w="8" h="6">
                    <a:moveTo>
                      <a:pt x="0" y="0"/>
                    </a:moveTo>
                    <a:lnTo>
                      <a:pt x="1" y="4"/>
                    </a:lnTo>
                    <a:lnTo>
                      <a:pt x="4" y="6"/>
                    </a:lnTo>
                    <a:lnTo>
                      <a:pt x="7" y="4"/>
                    </a:lnTo>
                    <a:lnTo>
                      <a:pt x="8" y="0"/>
                    </a:lnTo>
                    <a:lnTo>
                      <a:pt x="0"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69" name="Freeform 431"/>
              <p:cNvSpPr>
                <a:spLocks noChangeArrowheads="1"/>
              </p:cNvSpPr>
              <p:nvPr/>
            </p:nvSpPr>
            <p:spPr bwMode="auto">
              <a:xfrm>
                <a:off x="403" y="267"/>
                <a:ext cx="8" cy="3"/>
              </a:xfrm>
              <a:custGeom>
                <a:avLst/>
                <a:gdLst/>
                <a:ahLst/>
                <a:cxnLst>
                  <a:cxn ang="0">
                    <a:pos x="8" y="6"/>
                  </a:cxn>
                  <a:cxn ang="0">
                    <a:pos x="7" y="2"/>
                  </a:cxn>
                  <a:cxn ang="0">
                    <a:pos x="4" y="0"/>
                  </a:cxn>
                  <a:cxn ang="0">
                    <a:pos x="1" y="2"/>
                  </a:cxn>
                  <a:cxn ang="0">
                    <a:pos x="0" y="6"/>
                  </a:cxn>
                  <a:cxn ang="0">
                    <a:pos x="8" y="6"/>
                  </a:cxn>
                </a:cxnLst>
                <a:rect l="0" t="0" r="r" b="b"/>
                <a:pathLst>
                  <a:path w="8" h="6">
                    <a:moveTo>
                      <a:pt x="8" y="6"/>
                    </a:moveTo>
                    <a:lnTo>
                      <a:pt x="7" y="2"/>
                    </a:lnTo>
                    <a:lnTo>
                      <a:pt x="4" y="0"/>
                    </a:lnTo>
                    <a:lnTo>
                      <a:pt x="1" y="2"/>
                    </a:lnTo>
                    <a:lnTo>
                      <a:pt x="0" y="6"/>
                    </a:lnTo>
                    <a:lnTo>
                      <a:pt x="8" y="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70" name="Freeform 432"/>
              <p:cNvSpPr>
                <a:spLocks noChangeArrowheads="1"/>
              </p:cNvSpPr>
              <p:nvPr/>
            </p:nvSpPr>
            <p:spPr bwMode="auto">
              <a:xfrm>
                <a:off x="403" y="270"/>
                <a:ext cx="8" cy="28"/>
              </a:xfrm>
              <a:custGeom>
                <a:avLst/>
                <a:gdLst/>
                <a:ahLst/>
                <a:cxnLst>
                  <a:cxn ang="0">
                    <a:pos x="4" y="57"/>
                  </a:cxn>
                  <a:cxn ang="0">
                    <a:pos x="8" y="57"/>
                  </a:cxn>
                  <a:cxn ang="0">
                    <a:pos x="8" y="0"/>
                  </a:cxn>
                  <a:cxn ang="0">
                    <a:pos x="0" y="0"/>
                  </a:cxn>
                  <a:cxn ang="0">
                    <a:pos x="0" y="57"/>
                  </a:cxn>
                  <a:cxn ang="0">
                    <a:pos x="4" y="57"/>
                  </a:cxn>
                </a:cxnLst>
                <a:rect l="0" t="0" r="r" b="b"/>
                <a:pathLst>
                  <a:path w="8" h="57">
                    <a:moveTo>
                      <a:pt x="4" y="57"/>
                    </a:moveTo>
                    <a:lnTo>
                      <a:pt x="8" y="57"/>
                    </a:lnTo>
                    <a:lnTo>
                      <a:pt x="8" y="0"/>
                    </a:lnTo>
                    <a:lnTo>
                      <a:pt x="0" y="0"/>
                    </a:lnTo>
                    <a:lnTo>
                      <a:pt x="0" y="57"/>
                    </a:lnTo>
                    <a:lnTo>
                      <a:pt x="4" y="57"/>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71" name="Freeform 433"/>
              <p:cNvSpPr>
                <a:spLocks noChangeArrowheads="1"/>
              </p:cNvSpPr>
              <p:nvPr/>
            </p:nvSpPr>
            <p:spPr bwMode="auto">
              <a:xfrm>
                <a:off x="403" y="298"/>
                <a:ext cx="8" cy="3"/>
              </a:xfrm>
              <a:custGeom>
                <a:avLst/>
                <a:gdLst/>
                <a:ahLst/>
                <a:cxnLst>
                  <a:cxn ang="0">
                    <a:pos x="0" y="0"/>
                  </a:cxn>
                  <a:cxn ang="0">
                    <a:pos x="1" y="4"/>
                  </a:cxn>
                  <a:cxn ang="0">
                    <a:pos x="4" y="6"/>
                  </a:cxn>
                  <a:cxn ang="0">
                    <a:pos x="7" y="4"/>
                  </a:cxn>
                  <a:cxn ang="0">
                    <a:pos x="8" y="0"/>
                  </a:cxn>
                  <a:cxn ang="0">
                    <a:pos x="0" y="0"/>
                  </a:cxn>
                </a:cxnLst>
                <a:rect l="0" t="0" r="r" b="b"/>
                <a:pathLst>
                  <a:path w="8" h="6">
                    <a:moveTo>
                      <a:pt x="0" y="0"/>
                    </a:moveTo>
                    <a:lnTo>
                      <a:pt x="1" y="4"/>
                    </a:lnTo>
                    <a:lnTo>
                      <a:pt x="4" y="6"/>
                    </a:lnTo>
                    <a:lnTo>
                      <a:pt x="7" y="4"/>
                    </a:lnTo>
                    <a:lnTo>
                      <a:pt x="8" y="0"/>
                    </a:lnTo>
                    <a:lnTo>
                      <a:pt x="0"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72" name="Freeform 434"/>
              <p:cNvSpPr>
                <a:spLocks noChangeArrowheads="1"/>
              </p:cNvSpPr>
              <p:nvPr/>
            </p:nvSpPr>
            <p:spPr bwMode="auto">
              <a:xfrm>
                <a:off x="374" y="102"/>
                <a:ext cx="4" cy="6"/>
              </a:xfrm>
              <a:custGeom>
                <a:avLst/>
                <a:gdLst/>
                <a:ahLst/>
                <a:cxnLst>
                  <a:cxn ang="0">
                    <a:pos x="4" y="0"/>
                  </a:cxn>
                  <a:cxn ang="0">
                    <a:pos x="1" y="2"/>
                  </a:cxn>
                  <a:cxn ang="0">
                    <a:pos x="0" y="6"/>
                  </a:cxn>
                  <a:cxn ang="0">
                    <a:pos x="1" y="10"/>
                  </a:cxn>
                  <a:cxn ang="0">
                    <a:pos x="4" y="12"/>
                  </a:cxn>
                  <a:cxn ang="0">
                    <a:pos x="4" y="0"/>
                  </a:cxn>
                </a:cxnLst>
                <a:rect l="0" t="0" r="r" b="b"/>
                <a:pathLst>
                  <a:path w="4" h="12">
                    <a:moveTo>
                      <a:pt x="4" y="0"/>
                    </a:moveTo>
                    <a:lnTo>
                      <a:pt x="1" y="2"/>
                    </a:lnTo>
                    <a:lnTo>
                      <a:pt x="0" y="6"/>
                    </a:lnTo>
                    <a:lnTo>
                      <a:pt x="1" y="10"/>
                    </a:lnTo>
                    <a:lnTo>
                      <a:pt x="4" y="12"/>
                    </a:lnTo>
                    <a:lnTo>
                      <a:pt x="4"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73" name="Freeform 435"/>
              <p:cNvSpPr>
                <a:spLocks noChangeArrowheads="1"/>
              </p:cNvSpPr>
              <p:nvPr/>
            </p:nvSpPr>
            <p:spPr bwMode="auto">
              <a:xfrm>
                <a:off x="378" y="102"/>
                <a:ext cx="63" cy="6"/>
              </a:xfrm>
              <a:custGeom>
                <a:avLst/>
                <a:gdLst/>
                <a:ahLst/>
                <a:cxnLst>
                  <a:cxn ang="0">
                    <a:pos x="63" y="6"/>
                  </a:cxn>
                  <a:cxn ang="0">
                    <a:pos x="63" y="0"/>
                  </a:cxn>
                  <a:cxn ang="0">
                    <a:pos x="0" y="0"/>
                  </a:cxn>
                  <a:cxn ang="0">
                    <a:pos x="0" y="12"/>
                  </a:cxn>
                  <a:cxn ang="0">
                    <a:pos x="63" y="12"/>
                  </a:cxn>
                  <a:cxn ang="0">
                    <a:pos x="63" y="6"/>
                  </a:cxn>
                </a:cxnLst>
                <a:rect l="0" t="0" r="r" b="b"/>
                <a:pathLst>
                  <a:path w="63" h="12">
                    <a:moveTo>
                      <a:pt x="63" y="6"/>
                    </a:moveTo>
                    <a:lnTo>
                      <a:pt x="63" y="0"/>
                    </a:lnTo>
                    <a:lnTo>
                      <a:pt x="0" y="0"/>
                    </a:lnTo>
                    <a:lnTo>
                      <a:pt x="0" y="12"/>
                    </a:lnTo>
                    <a:lnTo>
                      <a:pt x="63" y="12"/>
                    </a:lnTo>
                    <a:lnTo>
                      <a:pt x="63" y="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74" name="Freeform 436"/>
              <p:cNvSpPr>
                <a:spLocks noChangeArrowheads="1"/>
              </p:cNvSpPr>
              <p:nvPr/>
            </p:nvSpPr>
            <p:spPr bwMode="auto">
              <a:xfrm>
                <a:off x="441" y="102"/>
                <a:ext cx="4" cy="6"/>
              </a:xfrm>
              <a:custGeom>
                <a:avLst/>
                <a:gdLst/>
                <a:ahLst/>
                <a:cxnLst>
                  <a:cxn ang="0">
                    <a:pos x="0" y="12"/>
                  </a:cxn>
                  <a:cxn ang="0">
                    <a:pos x="3" y="10"/>
                  </a:cxn>
                  <a:cxn ang="0">
                    <a:pos x="4" y="6"/>
                  </a:cxn>
                  <a:cxn ang="0">
                    <a:pos x="3" y="2"/>
                  </a:cxn>
                  <a:cxn ang="0">
                    <a:pos x="0" y="0"/>
                  </a:cxn>
                  <a:cxn ang="0">
                    <a:pos x="0" y="12"/>
                  </a:cxn>
                </a:cxnLst>
                <a:rect l="0" t="0" r="r" b="b"/>
                <a:pathLst>
                  <a:path w="4" h="12">
                    <a:moveTo>
                      <a:pt x="0" y="12"/>
                    </a:moveTo>
                    <a:lnTo>
                      <a:pt x="3" y="10"/>
                    </a:lnTo>
                    <a:lnTo>
                      <a:pt x="4" y="6"/>
                    </a:lnTo>
                    <a:lnTo>
                      <a:pt x="3" y="2"/>
                    </a:lnTo>
                    <a:lnTo>
                      <a:pt x="0" y="0"/>
                    </a:lnTo>
                    <a:lnTo>
                      <a:pt x="0" y="1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75" name="Freeform 437"/>
              <p:cNvSpPr>
                <a:spLocks noChangeArrowheads="1"/>
              </p:cNvSpPr>
              <p:nvPr/>
            </p:nvSpPr>
            <p:spPr bwMode="auto">
              <a:xfrm>
                <a:off x="379" y="259"/>
                <a:ext cx="4" cy="6"/>
              </a:xfrm>
              <a:custGeom>
                <a:avLst/>
                <a:gdLst/>
                <a:ahLst/>
                <a:cxnLst>
                  <a:cxn ang="0">
                    <a:pos x="4" y="0"/>
                  </a:cxn>
                  <a:cxn ang="0">
                    <a:pos x="1" y="1"/>
                  </a:cxn>
                  <a:cxn ang="0">
                    <a:pos x="0" y="6"/>
                  </a:cxn>
                  <a:cxn ang="0">
                    <a:pos x="1" y="10"/>
                  </a:cxn>
                  <a:cxn ang="0">
                    <a:pos x="4" y="11"/>
                  </a:cxn>
                  <a:cxn ang="0">
                    <a:pos x="4" y="0"/>
                  </a:cxn>
                </a:cxnLst>
                <a:rect l="0" t="0" r="r" b="b"/>
                <a:pathLst>
                  <a:path w="4" h="11">
                    <a:moveTo>
                      <a:pt x="4" y="0"/>
                    </a:moveTo>
                    <a:lnTo>
                      <a:pt x="1" y="1"/>
                    </a:lnTo>
                    <a:lnTo>
                      <a:pt x="0" y="6"/>
                    </a:lnTo>
                    <a:lnTo>
                      <a:pt x="1" y="10"/>
                    </a:lnTo>
                    <a:lnTo>
                      <a:pt x="4" y="11"/>
                    </a:lnTo>
                    <a:lnTo>
                      <a:pt x="4"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76" name="Freeform 438"/>
              <p:cNvSpPr>
                <a:spLocks noChangeArrowheads="1"/>
              </p:cNvSpPr>
              <p:nvPr/>
            </p:nvSpPr>
            <p:spPr bwMode="auto">
              <a:xfrm>
                <a:off x="383" y="259"/>
                <a:ext cx="55" cy="6"/>
              </a:xfrm>
              <a:custGeom>
                <a:avLst/>
                <a:gdLst/>
                <a:ahLst/>
                <a:cxnLst>
                  <a:cxn ang="0">
                    <a:pos x="55" y="6"/>
                  </a:cxn>
                  <a:cxn ang="0">
                    <a:pos x="55" y="0"/>
                  </a:cxn>
                  <a:cxn ang="0">
                    <a:pos x="0" y="0"/>
                  </a:cxn>
                  <a:cxn ang="0">
                    <a:pos x="0" y="11"/>
                  </a:cxn>
                  <a:cxn ang="0">
                    <a:pos x="55" y="11"/>
                  </a:cxn>
                  <a:cxn ang="0">
                    <a:pos x="55" y="6"/>
                  </a:cxn>
                </a:cxnLst>
                <a:rect l="0" t="0" r="r" b="b"/>
                <a:pathLst>
                  <a:path w="55" h="11">
                    <a:moveTo>
                      <a:pt x="55" y="6"/>
                    </a:moveTo>
                    <a:lnTo>
                      <a:pt x="55" y="0"/>
                    </a:lnTo>
                    <a:lnTo>
                      <a:pt x="0" y="0"/>
                    </a:lnTo>
                    <a:lnTo>
                      <a:pt x="0" y="11"/>
                    </a:lnTo>
                    <a:lnTo>
                      <a:pt x="55" y="11"/>
                    </a:lnTo>
                    <a:lnTo>
                      <a:pt x="55" y="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77" name="Freeform 439"/>
              <p:cNvSpPr>
                <a:spLocks noChangeArrowheads="1"/>
              </p:cNvSpPr>
              <p:nvPr/>
            </p:nvSpPr>
            <p:spPr bwMode="auto">
              <a:xfrm>
                <a:off x="438" y="259"/>
                <a:ext cx="4" cy="6"/>
              </a:xfrm>
              <a:custGeom>
                <a:avLst/>
                <a:gdLst/>
                <a:ahLst/>
                <a:cxnLst>
                  <a:cxn ang="0">
                    <a:pos x="0" y="11"/>
                  </a:cxn>
                  <a:cxn ang="0">
                    <a:pos x="3" y="10"/>
                  </a:cxn>
                  <a:cxn ang="0">
                    <a:pos x="4" y="6"/>
                  </a:cxn>
                  <a:cxn ang="0">
                    <a:pos x="3" y="1"/>
                  </a:cxn>
                  <a:cxn ang="0">
                    <a:pos x="0" y="0"/>
                  </a:cxn>
                  <a:cxn ang="0">
                    <a:pos x="0" y="11"/>
                  </a:cxn>
                </a:cxnLst>
                <a:rect l="0" t="0" r="r" b="b"/>
                <a:pathLst>
                  <a:path w="4" h="11">
                    <a:moveTo>
                      <a:pt x="0" y="11"/>
                    </a:moveTo>
                    <a:lnTo>
                      <a:pt x="3" y="10"/>
                    </a:lnTo>
                    <a:lnTo>
                      <a:pt x="4" y="6"/>
                    </a:lnTo>
                    <a:lnTo>
                      <a:pt x="3" y="1"/>
                    </a:lnTo>
                    <a:lnTo>
                      <a:pt x="0" y="0"/>
                    </a:lnTo>
                    <a:lnTo>
                      <a:pt x="0" y="1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78" name="Freeform 440"/>
              <p:cNvSpPr>
                <a:spLocks noChangeArrowheads="1"/>
              </p:cNvSpPr>
              <p:nvPr/>
            </p:nvSpPr>
            <p:spPr bwMode="auto">
              <a:xfrm>
                <a:off x="441" y="296"/>
                <a:ext cx="4" cy="6"/>
              </a:xfrm>
              <a:custGeom>
                <a:avLst/>
                <a:gdLst/>
                <a:ahLst/>
                <a:cxnLst>
                  <a:cxn ang="0">
                    <a:pos x="4" y="0"/>
                  </a:cxn>
                  <a:cxn ang="0">
                    <a:pos x="1" y="1"/>
                  </a:cxn>
                  <a:cxn ang="0">
                    <a:pos x="0" y="6"/>
                  </a:cxn>
                  <a:cxn ang="0">
                    <a:pos x="1" y="10"/>
                  </a:cxn>
                  <a:cxn ang="0">
                    <a:pos x="4" y="12"/>
                  </a:cxn>
                  <a:cxn ang="0">
                    <a:pos x="4" y="0"/>
                  </a:cxn>
                </a:cxnLst>
                <a:rect l="0" t="0" r="r" b="b"/>
                <a:pathLst>
                  <a:path w="4" h="12">
                    <a:moveTo>
                      <a:pt x="4" y="0"/>
                    </a:moveTo>
                    <a:lnTo>
                      <a:pt x="1" y="1"/>
                    </a:lnTo>
                    <a:lnTo>
                      <a:pt x="0" y="6"/>
                    </a:lnTo>
                    <a:lnTo>
                      <a:pt x="1" y="10"/>
                    </a:lnTo>
                    <a:lnTo>
                      <a:pt x="4" y="12"/>
                    </a:lnTo>
                    <a:lnTo>
                      <a:pt x="4"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79" name="Freeform 441"/>
              <p:cNvSpPr>
                <a:spLocks noChangeArrowheads="1"/>
              </p:cNvSpPr>
              <p:nvPr/>
            </p:nvSpPr>
            <p:spPr bwMode="auto">
              <a:xfrm>
                <a:off x="445" y="292"/>
                <a:ext cx="54" cy="10"/>
              </a:xfrm>
              <a:custGeom>
                <a:avLst/>
                <a:gdLst/>
                <a:ahLst/>
                <a:cxnLst>
                  <a:cxn ang="0">
                    <a:pos x="54" y="0"/>
                  </a:cxn>
                  <a:cxn ang="0">
                    <a:pos x="50" y="2"/>
                  </a:cxn>
                  <a:cxn ang="0">
                    <a:pos x="45" y="2"/>
                  </a:cxn>
                  <a:cxn ang="0">
                    <a:pos x="41" y="3"/>
                  </a:cxn>
                  <a:cxn ang="0">
                    <a:pos x="35" y="5"/>
                  </a:cxn>
                  <a:cxn ang="0">
                    <a:pos x="28" y="5"/>
                  </a:cxn>
                  <a:cxn ang="0">
                    <a:pos x="20" y="6"/>
                  </a:cxn>
                  <a:cxn ang="0">
                    <a:pos x="11" y="8"/>
                  </a:cxn>
                  <a:cxn ang="0">
                    <a:pos x="0" y="9"/>
                  </a:cxn>
                  <a:cxn ang="0">
                    <a:pos x="0" y="21"/>
                  </a:cxn>
                  <a:cxn ang="0">
                    <a:pos x="11" y="19"/>
                  </a:cxn>
                  <a:cxn ang="0">
                    <a:pos x="20" y="18"/>
                  </a:cxn>
                  <a:cxn ang="0">
                    <a:pos x="28" y="16"/>
                  </a:cxn>
                  <a:cxn ang="0">
                    <a:pos x="35" y="16"/>
                  </a:cxn>
                  <a:cxn ang="0">
                    <a:pos x="41" y="15"/>
                  </a:cxn>
                  <a:cxn ang="0">
                    <a:pos x="45" y="13"/>
                  </a:cxn>
                  <a:cxn ang="0">
                    <a:pos x="50" y="13"/>
                  </a:cxn>
                  <a:cxn ang="0">
                    <a:pos x="54" y="12"/>
                  </a:cxn>
                  <a:cxn ang="0">
                    <a:pos x="54" y="0"/>
                  </a:cxn>
                </a:cxnLst>
                <a:rect l="0" t="0" r="r" b="b"/>
                <a:pathLst>
                  <a:path w="54" h="21">
                    <a:moveTo>
                      <a:pt x="54" y="0"/>
                    </a:moveTo>
                    <a:lnTo>
                      <a:pt x="50" y="2"/>
                    </a:lnTo>
                    <a:lnTo>
                      <a:pt x="45" y="2"/>
                    </a:lnTo>
                    <a:lnTo>
                      <a:pt x="41" y="3"/>
                    </a:lnTo>
                    <a:lnTo>
                      <a:pt x="35" y="5"/>
                    </a:lnTo>
                    <a:lnTo>
                      <a:pt x="28" y="5"/>
                    </a:lnTo>
                    <a:lnTo>
                      <a:pt x="20" y="6"/>
                    </a:lnTo>
                    <a:lnTo>
                      <a:pt x="11" y="8"/>
                    </a:lnTo>
                    <a:lnTo>
                      <a:pt x="0" y="9"/>
                    </a:lnTo>
                    <a:lnTo>
                      <a:pt x="0" y="21"/>
                    </a:lnTo>
                    <a:lnTo>
                      <a:pt x="11" y="19"/>
                    </a:lnTo>
                    <a:lnTo>
                      <a:pt x="20" y="18"/>
                    </a:lnTo>
                    <a:lnTo>
                      <a:pt x="28" y="16"/>
                    </a:lnTo>
                    <a:lnTo>
                      <a:pt x="35" y="16"/>
                    </a:lnTo>
                    <a:lnTo>
                      <a:pt x="41" y="15"/>
                    </a:lnTo>
                    <a:lnTo>
                      <a:pt x="45" y="13"/>
                    </a:lnTo>
                    <a:lnTo>
                      <a:pt x="50" y="13"/>
                    </a:lnTo>
                    <a:lnTo>
                      <a:pt x="54" y="12"/>
                    </a:lnTo>
                    <a:lnTo>
                      <a:pt x="54"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80" name="Freeform 442"/>
              <p:cNvSpPr>
                <a:spLocks noChangeArrowheads="1"/>
              </p:cNvSpPr>
              <p:nvPr/>
            </p:nvSpPr>
            <p:spPr bwMode="auto">
              <a:xfrm>
                <a:off x="499" y="292"/>
                <a:ext cx="5" cy="6"/>
              </a:xfrm>
              <a:custGeom>
                <a:avLst/>
                <a:gdLst/>
                <a:ahLst/>
                <a:cxnLst>
                  <a:cxn ang="0">
                    <a:pos x="0" y="12"/>
                  </a:cxn>
                  <a:cxn ang="0">
                    <a:pos x="4" y="10"/>
                  </a:cxn>
                  <a:cxn ang="0">
                    <a:pos x="5" y="6"/>
                  </a:cxn>
                  <a:cxn ang="0">
                    <a:pos x="4" y="2"/>
                  </a:cxn>
                  <a:cxn ang="0">
                    <a:pos x="0" y="0"/>
                  </a:cxn>
                  <a:cxn ang="0">
                    <a:pos x="0" y="12"/>
                  </a:cxn>
                </a:cxnLst>
                <a:rect l="0" t="0" r="r" b="b"/>
                <a:pathLst>
                  <a:path w="5" h="12">
                    <a:moveTo>
                      <a:pt x="0" y="12"/>
                    </a:moveTo>
                    <a:lnTo>
                      <a:pt x="4" y="10"/>
                    </a:lnTo>
                    <a:lnTo>
                      <a:pt x="5" y="6"/>
                    </a:lnTo>
                    <a:lnTo>
                      <a:pt x="4" y="2"/>
                    </a:lnTo>
                    <a:lnTo>
                      <a:pt x="0" y="0"/>
                    </a:lnTo>
                    <a:lnTo>
                      <a:pt x="0" y="1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81" name="Freeform 443"/>
              <p:cNvSpPr>
                <a:spLocks noChangeArrowheads="1"/>
              </p:cNvSpPr>
              <p:nvPr/>
            </p:nvSpPr>
            <p:spPr bwMode="auto">
              <a:xfrm>
                <a:off x="515" y="291"/>
                <a:ext cx="4" cy="5"/>
              </a:xfrm>
              <a:custGeom>
                <a:avLst/>
                <a:gdLst/>
                <a:ahLst/>
                <a:cxnLst>
                  <a:cxn ang="0">
                    <a:pos x="4" y="0"/>
                  </a:cxn>
                  <a:cxn ang="0">
                    <a:pos x="1" y="2"/>
                  </a:cxn>
                  <a:cxn ang="0">
                    <a:pos x="0" y="6"/>
                  </a:cxn>
                  <a:cxn ang="0">
                    <a:pos x="1" y="11"/>
                  </a:cxn>
                  <a:cxn ang="0">
                    <a:pos x="4" y="12"/>
                  </a:cxn>
                  <a:cxn ang="0">
                    <a:pos x="4" y="0"/>
                  </a:cxn>
                </a:cxnLst>
                <a:rect l="0" t="0" r="r" b="b"/>
                <a:pathLst>
                  <a:path w="4" h="12">
                    <a:moveTo>
                      <a:pt x="4" y="0"/>
                    </a:moveTo>
                    <a:lnTo>
                      <a:pt x="1" y="2"/>
                    </a:lnTo>
                    <a:lnTo>
                      <a:pt x="0" y="6"/>
                    </a:lnTo>
                    <a:lnTo>
                      <a:pt x="1" y="11"/>
                    </a:lnTo>
                    <a:lnTo>
                      <a:pt x="4" y="12"/>
                    </a:lnTo>
                    <a:lnTo>
                      <a:pt x="4"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82" name="Freeform 444"/>
              <p:cNvSpPr>
                <a:spLocks noChangeArrowheads="1"/>
              </p:cNvSpPr>
              <p:nvPr/>
            </p:nvSpPr>
            <p:spPr bwMode="auto">
              <a:xfrm>
                <a:off x="519" y="289"/>
                <a:ext cx="75" cy="7"/>
              </a:xfrm>
              <a:custGeom>
                <a:avLst/>
                <a:gdLst/>
                <a:ahLst/>
                <a:cxnLst>
                  <a:cxn ang="0">
                    <a:pos x="75" y="0"/>
                  </a:cxn>
                  <a:cxn ang="0">
                    <a:pos x="71" y="0"/>
                  </a:cxn>
                  <a:cxn ang="0">
                    <a:pos x="64" y="0"/>
                  </a:cxn>
                  <a:cxn ang="0">
                    <a:pos x="55" y="0"/>
                  </a:cxn>
                  <a:cxn ang="0">
                    <a:pos x="45" y="0"/>
                  </a:cxn>
                  <a:cxn ang="0">
                    <a:pos x="34" y="0"/>
                  </a:cxn>
                  <a:cxn ang="0">
                    <a:pos x="22" y="2"/>
                  </a:cxn>
                  <a:cxn ang="0">
                    <a:pos x="11" y="2"/>
                  </a:cxn>
                  <a:cxn ang="0">
                    <a:pos x="0" y="3"/>
                  </a:cxn>
                  <a:cxn ang="0">
                    <a:pos x="0" y="15"/>
                  </a:cxn>
                  <a:cxn ang="0">
                    <a:pos x="11" y="14"/>
                  </a:cxn>
                  <a:cxn ang="0">
                    <a:pos x="22" y="14"/>
                  </a:cxn>
                  <a:cxn ang="0">
                    <a:pos x="34" y="12"/>
                  </a:cxn>
                  <a:cxn ang="0">
                    <a:pos x="45" y="12"/>
                  </a:cxn>
                  <a:cxn ang="0">
                    <a:pos x="55" y="12"/>
                  </a:cxn>
                  <a:cxn ang="0">
                    <a:pos x="64" y="12"/>
                  </a:cxn>
                  <a:cxn ang="0">
                    <a:pos x="71" y="12"/>
                  </a:cxn>
                  <a:cxn ang="0">
                    <a:pos x="75" y="12"/>
                  </a:cxn>
                  <a:cxn ang="0">
                    <a:pos x="75" y="0"/>
                  </a:cxn>
                </a:cxnLst>
                <a:rect l="0" t="0" r="r" b="b"/>
                <a:pathLst>
                  <a:path w="75" h="15">
                    <a:moveTo>
                      <a:pt x="75" y="0"/>
                    </a:moveTo>
                    <a:lnTo>
                      <a:pt x="71" y="0"/>
                    </a:lnTo>
                    <a:lnTo>
                      <a:pt x="64" y="0"/>
                    </a:lnTo>
                    <a:lnTo>
                      <a:pt x="55" y="0"/>
                    </a:lnTo>
                    <a:lnTo>
                      <a:pt x="45" y="0"/>
                    </a:lnTo>
                    <a:lnTo>
                      <a:pt x="34" y="0"/>
                    </a:lnTo>
                    <a:lnTo>
                      <a:pt x="22" y="2"/>
                    </a:lnTo>
                    <a:lnTo>
                      <a:pt x="11" y="2"/>
                    </a:lnTo>
                    <a:lnTo>
                      <a:pt x="0" y="3"/>
                    </a:lnTo>
                    <a:lnTo>
                      <a:pt x="0" y="15"/>
                    </a:lnTo>
                    <a:lnTo>
                      <a:pt x="11" y="14"/>
                    </a:lnTo>
                    <a:lnTo>
                      <a:pt x="22" y="14"/>
                    </a:lnTo>
                    <a:lnTo>
                      <a:pt x="34" y="12"/>
                    </a:lnTo>
                    <a:lnTo>
                      <a:pt x="45" y="12"/>
                    </a:lnTo>
                    <a:lnTo>
                      <a:pt x="55" y="12"/>
                    </a:lnTo>
                    <a:lnTo>
                      <a:pt x="64" y="12"/>
                    </a:lnTo>
                    <a:lnTo>
                      <a:pt x="71" y="12"/>
                    </a:lnTo>
                    <a:lnTo>
                      <a:pt x="75" y="12"/>
                    </a:lnTo>
                    <a:lnTo>
                      <a:pt x="75"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83" name="Freeform 445"/>
              <p:cNvSpPr>
                <a:spLocks noChangeArrowheads="1"/>
              </p:cNvSpPr>
              <p:nvPr/>
            </p:nvSpPr>
            <p:spPr bwMode="auto">
              <a:xfrm>
                <a:off x="594" y="289"/>
                <a:ext cx="4" cy="6"/>
              </a:xfrm>
              <a:custGeom>
                <a:avLst/>
                <a:gdLst/>
                <a:ahLst/>
                <a:cxnLst>
                  <a:cxn ang="0">
                    <a:pos x="0" y="12"/>
                  </a:cxn>
                  <a:cxn ang="0">
                    <a:pos x="3" y="11"/>
                  </a:cxn>
                  <a:cxn ang="0">
                    <a:pos x="4" y="6"/>
                  </a:cxn>
                  <a:cxn ang="0">
                    <a:pos x="3" y="2"/>
                  </a:cxn>
                  <a:cxn ang="0">
                    <a:pos x="0" y="0"/>
                  </a:cxn>
                  <a:cxn ang="0">
                    <a:pos x="0" y="12"/>
                  </a:cxn>
                </a:cxnLst>
                <a:rect l="0" t="0" r="r" b="b"/>
                <a:pathLst>
                  <a:path w="4" h="12">
                    <a:moveTo>
                      <a:pt x="0" y="12"/>
                    </a:moveTo>
                    <a:lnTo>
                      <a:pt x="3" y="11"/>
                    </a:lnTo>
                    <a:lnTo>
                      <a:pt x="4" y="6"/>
                    </a:lnTo>
                    <a:lnTo>
                      <a:pt x="3" y="2"/>
                    </a:lnTo>
                    <a:lnTo>
                      <a:pt x="0" y="0"/>
                    </a:lnTo>
                    <a:lnTo>
                      <a:pt x="0" y="1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84" name="Freeform 446"/>
              <p:cNvSpPr>
                <a:spLocks noChangeArrowheads="1"/>
              </p:cNvSpPr>
              <p:nvPr/>
            </p:nvSpPr>
            <p:spPr bwMode="auto">
              <a:xfrm>
                <a:off x="509" y="288"/>
                <a:ext cx="6" cy="5"/>
              </a:xfrm>
              <a:custGeom>
                <a:avLst/>
                <a:gdLst/>
                <a:ahLst/>
                <a:cxnLst>
                  <a:cxn ang="0">
                    <a:pos x="2" y="0"/>
                  </a:cxn>
                  <a:cxn ang="0">
                    <a:pos x="0" y="3"/>
                  </a:cxn>
                  <a:cxn ang="0">
                    <a:pos x="1" y="6"/>
                  </a:cxn>
                  <a:cxn ang="0">
                    <a:pos x="3" y="9"/>
                  </a:cxn>
                  <a:cxn ang="0">
                    <a:pos x="6" y="9"/>
                  </a:cxn>
                  <a:cxn ang="0">
                    <a:pos x="2" y="0"/>
                  </a:cxn>
                </a:cxnLst>
                <a:rect l="0" t="0" r="r" b="b"/>
                <a:pathLst>
                  <a:path w="6" h="9">
                    <a:moveTo>
                      <a:pt x="2" y="0"/>
                    </a:moveTo>
                    <a:lnTo>
                      <a:pt x="0" y="3"/>
                    </a:lnTo>
                    <a:lnTo>
                      <a:pt x="1" y="6"/>
                    </a:lnTo>
                    <a:lnTo>
                      <a:pt x="3" y="9"/>
                    </a:lnTo>
                    <a:lnTo>
                      <a:pt x="6" y="9"/>
                    </a:lnTo>
                    <a:lnTo>
                      <a:pt x="2"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85" name="Freeform 447"/>
              <p:cNvSpPr>
                <a:spLocks noChangeArrowheads="1"/>
              </p:cNvSpPr>
              <p:nvPr/>
            </p:nvSpPr>
            <p:spPr bwMode="auto">
              <a:xfrm>
                <a:off x="511" y="243"/>
                <a:ext cx="139" cy="50"/>
              </a:xfrm>
              <a:custGeom>
                <a:avLst/>
                <a:gdLst/>
                <a:ahLst/>
                <a:cxnLst>
                  <a:cxn ang="0">
                    <a:pos x="137" y="0"/>
                  </a:cxn>
                  <a:cxn ang="0">
                    <a:pos x="123" y="8"/>
                  </a:cxn>
                  <a:cxn ang="0">
                    <a:pos x="106" y="19"/>
                  </a:cxn>
                  <a:cxn ang="0">
                    <a:pos x="87" y="29"/>
                  </a:cxn>
                  <a:cxn ang="0">
                    <a:pos x="67" y="40"/>
                  </a:cxn>
                  <a:cxn ang="0">
                    <a:pos x="48" y="54"/>
                  </a:cxn>
                  <a:cxn ang="0">
                    <a:pos x="29" y="65"/>
                  </a:cxn>
                  <a:cxn ang="0">
                    <a:pos x="13" y="78"/>
                  </a:cxn>
                  <a:cxn ang="0">
                    <a:pos x="0" y="90"/>
                  </a:cxn>
                  <a:cxn ang="0">
                    <a:pos x="4" y="99"/>
                  </a:cxn>
                  <a:cxn ang="0">
                    <a:pos x="17" y="87"/>
                  </a:cxn>
                  <a:cxn ang="0">
                    <a:pos x="31" y="77"/>
                  </a:cxn>
                  <a:cxn ang="0">
                    <a:pos x="50" y="65"/>
                  </a:cxn>
                  <a:cxn ang="0">
                    <a:pos x="69" y="52"/>
                  </a:cxn>
                  <a:cxn ang="0">
                    <a:pos x="89" y="40"/>
                  </a:cxn>
                  <a:cxn ang="0">
                    <a:pos x="108" y="30"/>
                  </a:cxn>
                  <a:cxn ang="0">
                    <a:pos x="125" y="20"/>
                  </a:cxn>
                  <a:cxn ang="0">
                    <a:pos x="139" y="11"/>
                  </a:cxn>
                  <a:cxn ang="0">
                    <a:pos x="137" y="0"/>
                  </a:cxn>
                </a:cxnLst>
                <a:rect l="0" t="0" r="r" b="b"/>
                <a:pathLst>
                  <a:path w="139" h="99">
                    <a:moveTo>
                      <a:pt x="137" y="0"/>
                    </a:moveTo>
                    <a:lnTo>
                      <a:pt x="123" y="8"/>
                    </a:lnTo>
                    <a:lnTo>
                      <a:pt x="106" y="19"/>
                    </a:lnTo>
                    <a:lnTo>
                      <a:pt x="87" y="29"/>
                    </a:lnTo>
                    <a:lnTo>
                      <a:pt x="67" y="40"/>
                    </a:lnTo>
                    <a:lnTo>
                      <a:pt x="48" y="54"/>
                    </a:lnTo>
                    <a:lnTo>
                      <a:pt x="29" y="65"/>
                    </a:lnTo>
                    <a:lnTo>
                      <a:pt x="13" y="78"/>
                    </a:lnTo>
                    <a:lnTo>
                      <a:pt x="0" y="90"/>
                    </a:lnTo>
                    <a:lnTo>
                      <a:pt x="4" y="99"/>
                    </a:lnTo>
                    <a:lnTo>
                      <a:pt x="17" y="87"/>
                    </a:lnTo>
                    <a:lnTo>
                      <a:pt x="31" y="77"/>
                    </a:lnTo>
                    <a:lnTo>
                      <a:pt x="50" y="65"/>
                    </a:lnTo>
                    <a:lnTo>
                      <a:pt x="69" y="52"/>
                    </a:lnTo>
                    <a:lnTo>
                      <a:pt x="89" y="40"/>
                    </a:lnTo>
                    <a:lnTo>
                      <a:pt x="108" y="30"/>
                    </a:lnTo>
                    <a:lnTo>
                      <a:pt x="125" y="20"/>
                    </a:lnTo>
                    <a:lnTo>
                      <a:pt x="139" y="11"/>
                    </a:lnTo>
                    <a:lnTo>
                      <a:pt x="137"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86" name="Freeform 448"/>
              <p:cNvSpPr>
                <a:spLocks noChangeArrowheads="1"/>
              </p:cNvSpPr>
              <p:nvPr/>
            </p:nvSpPr>
            <p:spPr bwMode="auto">
              <a:xfrm>
                <a:off x="648" y="243"/>
                <a:ext cx="5" cy="6"/>
              </a:xfrm>
              <a:custGeom>
                <a:avLst/>
                <a:gdLst/>
                <a:ahLst/>
                <a:cxnLst>
                  <a:cxn ang="0">
                    <a:pos x="2" y="11"/>
                  </a:cxn>
                  <a:cxn ang="0">
                    <a:pos x="5" y="8"/>
                  </a:cxn>
                  <a:cxn ang="0">
                    <a:pos x="5" y="4"/>
                  </a:cxn>
                  <a:cxn ang="0">
                    <a:pos x="3" y="1"/>
                  </a:cxn>
                  <a:cxn ang="0">
                    <a:pos x="0" y="0"/>
                  </a:cxn>
                  <a:cxn ang="0">
                    <a:pos x="2" y="11"/>
                  </a:cxn>
                </a:cxnLst>
                <a:rect l="0" t="0" r="r" b="b"/>
                <a:pathLst>
                  <a:path w="5" h="11">
                    <a:moveTo>
                      <a:pt x="2" y="11"/>
                    </a:moveTo>
                    <a:lnTo>
                      <a:pt x="5" y="8"/>
                    </a:lnTo>
                    <a:lnTo>
                      <a:pt x="5" y="4"/>
                    </a:lnTo>
                    <a:lnTo>
                      <a:pt x="3" y="1"/>
                    </a:lnTo>
                    <a:lnTo>
                      <a:pt x="0" y="0"/>
                    </a:lnTo>
                    <a:lnTo>
                      <a:pt x="2" y="1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87" name="Freeform 449"/>
              <p:cNvSpPr>
                <a:spLocks noChangeArrowheads="1"/>
              </p:cNvSpPr>
              <p:nvPr/>
            </p:nvSpPr>
            <p:spPr bwMode="auto">
              <a:xfrm>
                <a:off x="972" y="469"/>
                <a:ext cx="13" cy="10"/>
              </a:xfrm>
              <a:custGeom>
                <a:avLst/>
                <a:gdLst/>
                <a:ahLst/>
                <a:cxnLst>
                  <a:cxn ang="0">
                    <a:pos x="13" y="3"/>
                  </a:cxn>
                  <a:cxn ang="0">
                    <a:pos x="7" y="0"/>
                  </a:cxn>
                  <a:cxn ang="0">
                    <a:pos x="2" y="4"/>
                  </a:cxn>
                  <a:cxn ang="0">
                    <a:pos x="0" y="13"/>
                  </a:cxn>
                  <a:cxn ang="0">
                    <a:pos x="3" y="20"/>
                  </a:cxn>
                  <a:cxn ang="0">
                    <a:pos x="13" y="3"/>
                  </a:cxn>
                </a:cxnLst>
                <a:rect l="0" t="0" r="r" b="b"/>
                <a:pathLst>
                  <a:path w="13" h="20">
                    <a:moveTo>
                      <a:pt x="13" y="3"/>
                    </a:moveTo>
                    <a:lnTo>
                      <a:pt x="7" y="0"/>
                    </a:lnTo>
                    <a:lnTo>
                      <a:pt x="2" y="4"/>
                    </a:lnTo>
                    <a:lnTo>
                      <a:pt x="0" y="13"/>
                    </a:lnTo>
                    <a:lnTo>
                      <a:pt x="3" y="20"/>
                    </a:lnTo>
                    <a:lnTo>
                      <a:pt x="13" y="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88" name="Freeform 450"/>
              <p:cNvSpPr>
                <a:spLocks noChangeArrowheads="1"/>
              </p:cNvSpPr>
              <p:nvPr/>
            </p:nvSpPr>
            <p:spPr bwMode="auto">
              <a:xfrm>
                <a:off x="975" y="470"/>
                <a:ext cx="112" cy="73"/>
              </a:xfrm>
              <a:custGeom>
                <a:avLst/>
                <a:gdLst/>
                <a:ahLst/>
                <a:cxnLst>
                  <a:cxn ang="0">
                    <a:pos x="107" y="135"/>
                  </a:cxn>
                  <a:cxn ang="0">
                    <a:pos x="112" y="127"/>
                  </a:cxn>
                  <a:cxn ang="0">
                    <a:pos x="10" y="0"/>
                  </a:cxn>
                  <a:cxn ang="0">
                    <a:pos x="0" y="17"/>
                  </a:cxn>
                  <a:cxn ang="0">
                    <a:pos x="101" y="144"/>
                  </a:cxn>
                  <a:cxn ang="0">
                    <a:pos x="107" y="135"/>
                  </a:cxn>
                </a:cxnLst>
                <a:rect l="0" t="0" r="r" b="b"/>
                <a:pathLst>
                  <a:path w="112" h="144">
                    <a:moveTo>
                      <a:pt x="107" y="135"/>
                    </a:moveTo>
                    <a:lnTo>
                      <a:pt x="112" y="127"/>
                    </a:lnTo>
                    <a:lnTo>
                      <a:pt x="10" y="0"/>
                    </a:lnTo>
                    <a:lnTo>
                      <a:pt x="0" y="17"/>
                    </a:lnTo>
                    <a:lnTo>
                      <a:pt x="101" y="144"/>
                    </a:lnTo>
                    <a:lnTo>
                      <a:pt x="107" y="135"/>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89" name="Freeform 451"/>
              <p:cNvSpPr>
                <a:spLocks noChangeArrowheads="1"/>
              </p:cNvSpPr>
              <p:nvPr/>
            </p:nvSpPr>
            <p:spPr bwMode="auto">
              <a:xfrm>
                <a:off x="1076" y="534"/>
                <a:ext cx="14" cy="9"/>
              </a:xfrm>
              <a:custGeom>
                <a:avLst/>
                <a:gdLst/>
                <a:ahLst/>
                <a:cxnLst>
                  <a:cxn ang="0">
                    <a:pos x="0" y="17"/>
                  </a:cxn>
                  <a:cxn ang="0">
                    <a:pos x="7" y="19"/>
                  </a:cxn>
                  <a:cxn ang="0">
                    <a:pos x="12" y="14"/>
                  </a:cxn>
                  <a:cxn ang="0">
                    <a:pos x="14" y="7"/>
                  </a:cxn>
                  <a:cxn ang="0">
                    <a:pos x="11" y="0"/>
                  </a:cxn>
                  <a:cxn ang="0">
                    <a:pos x="0" y="17"/>
                  </a:cxn>
                </a:cxnLst>
                <a:rect l="0" t="0" r="r" b="b"/>
                <a:pathLst>
                  <a:path w="14" h="19">
                    <a:moveTo>
                      <a:pt x="0" y="17"/>
                    </a:moveTo>
                    <a:lnTo>
                      <a:pt x="7" y="19"/>
                    </a:lnTo>
                    <a:lnTo>
                      <a:pt x="12" y="14"/>
                    </a:lnTo>
                    <a:lnTo>
                      <a:pt x="14" y="7"/>
                    </a:lnTo>
                    <a:lnTo>
                      <a:pt x="11" y="0"/>
                    </a:lnTo>
                    <a:lnTo>
                      <a:pt x="0" y="17"/>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90" name="Freeform 452"/>
              <p:cNvSpPr>
                <a:spLocks noChangeArrowheads="1"/>
              </p:cNvSpPr>
              <p:nvPr/>
            </p:nvSpPr>
            <p:spPr bwMode="auto">
              <a:xfrm>
                <a:off x="504" y="347"/>
                <a:ext cx="985" cy="128"/>
              </a:xfrm>
              <a:custGeom>
                <a:avLst/>
                <a:gdLst/>
                <a:ahLst/>
                <a:cxnLst>
                  <a:cxn ang="0">
                    <a:pos x="747" y="133"/>
                  </a:cxn>
                  <a:cxn ang="0">
                    <a:pos x="775" y="130"/>
                  </a:cxn>
                  <a:cxn ang="0">
                    <a:pos x="790" y="127"/>
                  </a:cxn>
                  <a:cxn ang="0">
                    <a:pos x="811" y="147"/>
                  </a:cxn>
                  <a:cxn ang="0">
                    <a:pos x="854" y="147"/>
                  </a:cxn>
                  <a:cxn ang="0">
                    <a:pos x="894" y="145"/>
                  </a:cxn>
                  <a:cxn ang="0">
                    <a:pos x="930" y="137"/>
                  </a:cxn>
                  <a:cxn ang="0">
                    <a:pos x="957" y="127"/>
                  </a:cxn>
                  <a:cxn ang="0">
                    <a:pos x="975" y="113"/>
                  </a:cxn>
                  <a:cxn ang="0">
                    <a:pos x="982" y="136"/>
                  </a:cxn>
                  <a:cxn ang="0">
                    <a:pos x="965" y="156"/>
                  </a:cxn>
                  <a:cxn ang="0">
                    <a:pos x="933" y="169"/>
                  </a:cxn>
                  <a:cxn ang="0">
                    <a:pos x="887" y="178"/>
                  </a:cxn>
                  <a:cxn ang="0">
                    <a:pos x="830" y="181"/>
                  </a:cxn>
                  <a:cxn ang="0">
                    <a:pos x="784" y="164"/>
                  </a:cxn>
                  <a:cxn ang="0">
                    <a:pos x="758" y="165"/>
                  </a:cxn>
                  <a:cxn ang="0">
                    <a:pos x="732" y="165"/>
                  </a:cxn>
                  <a:cxn ang="0">
                    <a:pos x="721" y="168"/>
                  </a:cxn>
                  <a:cxn ang="0">
                    <a:pos x="718" y="181"/>
                  </a:cxn>
                  <a:cxn ang="0">
                    <a:pos x="687" y="209"/>
                  </a:cxn>
                  <a:cxn ang="0">
                    <a:pos x="637" y="229"/>
                  </a:cxn>
                  <a:cxn ang="0">
                    <a:pos x="578" y="242"/>
                  </a:cxn>
                  <a:cxn ang="0">
                    <a:pos x="520" y="251"/>
                  </a:cxn>
                  <a:cxn ang="0">
                    <a:pos x="475" y="255"/>
                  </a:cxn>
                  <a:cxn ang="0">
                    <a:pos x="412" y="257"/>
                  </a:cxn>
                  <a:cxn ang="0">
                    <a:pos x="346" y="252"/>
                  </a:cxn>
                  <a:cxn ang="0">
                    <a:pos x="324" y="235"/>
                  </a:cxn>
                  <a:cxn ang="0">
                    <a:pos x="345" y="204"/>
                  </a:cxn>
                  <a:cxn ang="0">
                    <a:pos x="362" y="177"/>
                  </a:cxn>
                  <a:cxn ang="0">
                    <a:pos x="346" y="164"/>
                  </a:cxn>
                  <a:cxn ang="0">
                    <a:pos x="290" y="147"/>
                  </a:cxn>
                  <a:cxn ang="0">
                    <a:pos x="217" y="121"/>
                  </a:cxn>
                  <a:cxn ang="0">
                    <a:pos x="139" y="86"/>
                  </a:cxn>
                  <a:cxn ang="0">
                    <a:pos x="63" y="48"/>
                  </a:cxn>
                  <a:cxn ang="0">
                    <a:pos x="0" y="9"/>
                  </a:cxn>
                  <a:cxn ang="0">
                    <a:pos x="43" y="22"/>
                  </a:cxn>
                  <a:cxn ang="0">
                    <a:pos x="118" y="60"/>
                  </a:cxn>
                  <a:cxn ang="0">
                    <a:pos x="201" y="95"/>
                  </a:cxn>
                  <a:cxn ang="0">
                    <a:pos x="286" y="123"/>
                  </a:cxn>
                  <a:cxn ang="0">
                    <a:pos x="361" y="134"/>
                  </a:cxn>
                  <a:cxn ang="0">
                    <a:pos x="394" y="142"/>
                  </a:cxn>
                  <a:cxn ang="0">
                    <a:pos x="370" y="182"/>
                  </a:cxn>
                  <a:cxn ang="0">
                    <a:pos x="345" y="220"/>
                  </a:cxn>
                  <a:cxn ang="0">
                    <a:pos x="339" y="233"/>
                  </a:cxn>
                  <a:cxn ang="0">
                    <a:pos x="359" y="236"/>
                  </a:cxn>
                  <a:cxn ang="0">
                    <a:pos x="393" y="238"/>
                  </a:cxn>
                  <a:cxn ang="0">
                    <a:pos x="436" y="238"/>
                  </a:cxn>
                  <a:cxn ang="0">
                    <a:pos x="483" y="233"/>
                  </a:cxn>
                  <a:cxn ang="0">
                    <a:pos x="525" y="228"/>
                  </a:cxn>
                  <a:cxn ang="0">
                    <a:pos x="566" y="223"/>
                  </a:cxn>
                  <a:cxn ang="0">
                    <a:pos x="615" y="216"/>
                  </a:cxn>
                  <a:cxn ang="0">
                    <a:pos x="662" y="201"/>
                  </a:cxn>
                  <a:cxn ang="0">
                    <a:pos x="701" y="177"/>
                  </a:cxn>
                  <a:cxn ang="0">
                    <a:pos x="722" y="136"/>
                  </a:cxn>
                </a:cxnLst>
                <a:rect l="0" t="0" r="r" b="b"/>
                <a:pathLst>
                  <a:path w="985" h="257">
                    <a:moveTo>
                      <a:pt x="730" y="134"/>
                    </a:moveTo>
                    <a:lnTo>
                      <a:pt x="738" y="134"/>
                    </a:lnTo>
                    <a:lnTo>
                      <a:pt x="747" y="133"/>
                    </a:lnTo>
                    <a:lnTo>
                      <a:pt x="757" y="133"/>
                    </a:lnTo>
                    <a:lnTo>
                      <a:pt x="766" y="131"/>
                    </a:lnTo>
                    <a:lnTo>
                      <a:pt x="775" y="130"/>
                    </a:lnTo>
                    <a:lnTo>
                      <a:pt x="782" y="129"/>
                    </a:lnTo>
                    <a:lnTo>
                      <a:pt x="787" y="129"/>
                    </a:lnTo>
                    <a:lnTo>
                      <a:pt x="790" y="127"/>
                    </a:lnTo>
                    <a:lnTo>
                      <a:pt x="790" y="147"/>
                    </a:lnTo>
                    <a:lnTo>
                      <a:pt x="795" y="147"/>
                    </a:lnTo>
                    <a:lnTo>
                      <a:pt x="811" y="147"/>
                    </a:lnTo>
                    <a:lnTo>
                      <a:pt x="825" y="147"/>
                    </a:lnTo>
                    <a:lnTo>
                      <a:pt x="840" y="147"/>
                    </a:lnTo>
                    <a:lnTo>
                      <a:pt x="854" y="147"/>
                    </a:lnTo>
                    <a:lnTo>
                      <a:pt x="868" y="146"/>
                    </a:lnTo>
                    <a:lnTo>
                      <a:pt x="881" y="146"/>
                    </a:lnTo>
                    <a:lnTo>
                      <a:pt x="894" y="145"/>
                    </a:lnTo>
                    <a:lnTo>
                      <a:pt x="906" y="142"/>
                    </a:lnTo>
                    <a:lnTo>
                      <a:pt x="918" y="140"/>
                    </a:lnTo>
                    <a:lnTo>
                      <a:pt x="930" y="137"/>
                    </a:lnTo>
                    <a:lnTo>
                      <a:pt x="940" y="134"/>
                    </a:lnTo>
                    <a:lnTo>
                      <a:pt x="949" y="130"/>
                    </a:lnTo>
                    <a:lnTo>
                      <a:pt x="957" y="127"/>
                    </a:lnTo>
                    <a:lnTo>
                      <a:pt x="964" y="123"/>
                    </a:lnTo>
                    <a:lnTo>
                      <a:pt x="970" y="118"/>
                    </a:lnTo>
                    <a:lnTo>
                      <a:pt x="975" y="113"/>
                    </a:lnTo>
                    <a:lnTo>
                      <a:pt x="985" y="120"/>
                    </a:lnTo>
                    <a:lnTo>
                      <a:pt x="984" y="129"/>
                    </a:lnTo>
                    <a:lnTo>
                      <a:pt x="982" y="136"/>
                    </a:lnTo>
                    <a:lnTo>
                      <a:pt x="978" y="143"/>
                    </a:lnTo>
                    <a:lnTo>
                      <a:pt x="972" y="149"/>
                    </a:lnTo>
                    <a:lnTo>
                      <a:pt x="965" y="156"/>
                    </a:lnTo>
                    <a:lnTo>
                      <a:pt x="956" y="161"/>
                    </a:lnTo>
                    <a:lnTo>
                      <a:pt x="945" y="165"/>
                    </a:lnTo>
                    <a:lnTo>
                      <a:pt x="933" y="169"/>
                    </a:lnTo>
                    <a:lnTo>
                      <a:pt x="919" y="172"/>
                    </a:lnTo>
                    <a:lnTo>
                      <a:pt x="904" y="175"/>
                    </a:lnTo>
                    <a:lnTo>
                      <a:pt x="887" y="178"/>
                    </a:lnTo>
                    <a:lnTo>
                      <a:pt x="869" y="180"/>
                    </a:lnTo>
                    <a:lnTo>
                      <a:pt x="850" y="181"/>
                    </a:lnTo>
                    <a:lnTo>
                      <a:pt x="830" y="181"/>
                    </a:lnTo>
                    <a:lnTo>
                      <a:pt x="808" y="181"/>
                    </a:lnTo>
                    <a:lnTo>
                      <a:pt x="784" y="181"/>
                    </a:lnTo>
                    <a:lnTo>
                      <a:pt x="784" y="164"/>
                    </a:lnTo>
                    <a:lnTo>
                      <a:pt x="776" y="165"/>
                    </a:lnTo>
                    <a:lnTo>
                      <a:pt x="767" y="165"/>
                    </a:lnTo>
                    <a:lnTo>
                      <a:pt x="758" y="165"/>
                    </a:lnTo>
                    <a:lnTo>
                      <a:pt x="749" y="165"/>
                    </a:lnTo>
                    <a:lnTo>
                      <a:pt x="740" y="165"/>
                    </a:lnTo>
                    <a:lnTo>
                      <a:pt x="732" y="165"/>
                    </a:lnTo>
                    <a:lnTo>
                      <a:pt x="726" y="165"/>
                    </a:lnTo>
                    <a:lnTo>
                      <a:pt x="721" y="165"/>
                    </a:lnTo>
                    <a:lnTo>
                      <a:pt x="721" y="168"/>
                    </a:lnTo>
                    <a:lnTo>
                      <a:pt x="720" y="172"/>
                    </a:lnTo>
                    <a:lnTo>
                      <a:pt x="719" y="177"/>
                    </a:lnTo>
                    <a:lnTo>
                      <a:pt x="718" y="181"/>
                    </a:lnTo>
                    <a:lnTo>
                      <a:pt x="711" y="191"/>
                    </a:lnTo>
                    <a:lnTo>
                      <a:pt x="701" y="201"/>
                    </a:lnTo>
                    <a:lnTo>
                      <a:pt x="687" y="209"/>
                    </a:lnTo>
                    <a:lnTo>
                      <a:pt x="672" y="217"/>
                    </a:lnTo>
                    <a:lnTo>
                      <a:pt x="656" y="223"/>
                    </a:lnTo>
                    <a:lnTo>
                      <a:pt x="637" y="229"/>
                    </a:lnTo>
                    <a:lnTo>
                      <a:pt x="618" y="235"/>
                    </a:lnTo>
                    <a:lnTo>
                      <a:pt x="598" y="239"/>
                    </a:lnTo>
                    <a:lnTo>
                      <a:pt x="578" y="242"/>
                    </a:lnTo>
                    <a:lnTo>
                      <a:pt x="557" y="246"/>
                    </a:lnTo>
                    <a:lnTo>
                      <a:pt x="538" y="248"/>
                    </a:lnTo>
                    <a:lnTo>
                      <a:pt x="520" y="251"/>
                    </a:lnTo>
                    <a:lnTo>
                      <a:pt x="503" y="252"/>
                    </a:lnTo>
                    <a:lnTo>
                      <a:pt x="488" y="254"/>
                    </a:lnTo>
                    <a:lnTo>
                      <a:pt x="475" y="255"/>
                    </a:lnTo>
                    <a:lnTo>
                      <a:pt x="465" y="255"/>
                    </a:lnTo>
                    <a:lnTo>
                      <a:pt x="438" y="257"/>
                    </a:lnTo>
                    <a:lnTo>
                      <a:pt x="412" y="257"/>
                    </a:lnTo>
                    <a:lnTo>
                      <a:pt x="387" y="255"/>
                    </a:lnTo>
                    <a:lnTo>
                      <a:pt x="365" y="254"/>
                    </a:lnTo>
                    <a:lnTo>
                      <a:pt x="346" y="252"/>
                    </a:lnTo>
                    <a:lnTo>
                      <a:pt x="332" y="248"/>
                    </a:lnTo>
                    <a:lnTo>
                      <a:pt x="324" y="242"/>
                    </a:lnTo>
                    <a:lnTo>
                      <a:pt x="324" y="235"/>
                    </a:lnTo>
                    <a:lnTo>
                      <a:pt x="329" y="226"/>
                    </a:lnTo>
                    <a:lnTo>
                      <a:pt x="336" y="216"/>
                    </a:lnTo>
                    <a:lnTo>
                      <a:pt x="345" y="204"/>
                    </a:lnTo>
                    <a:lnTo>
                      <a:pt x="352" y="194"/>
                    </a:lnTo>
                    <a:lnTo>
                      <a:pt x="358" y="185"/>
                    </a:lnTo>
                    <a:lnTo>
                      <a:pt x="362" y="177"/>
                    </a:lnTo>
                    <a:lnTo>
                      <a:pt x="362" y="171"/>
                    </a:lnTo>
                    <a:lnTo>
                      <a:pt x="359" y="166"/>
                    </a:lnTo>
                    <a:lnTo>
                      <a:pt x="346" y="164"/>
                    </a:lnTo>
                    <a:lnTo>
                      <a:pt x="329" y="161"/>
                    </a:lnTo>
                    <a:lnTo>
                      <a:pt x="310" y="155"/>
                    </a:lnTo>
                    <a:lnTo>
                      <a:pt x="290" y="147"/>
                    </a:lnTo>
                    <a:lnTo>
                      <a:pt x="267" y="140"/>
                    </a:lnTo>
                    <a:lnTo>
                      <a:pt x="243" y="131"/>
                    </a:lnTo>
                    <a:lnTo>
                      <a:pt x="217" y="121"/>
                    </a:lnTo>
                    <a:lnTo>
                      <a:pt x="192" y="110"/>
                    </a:lnTo>
                    <a:lnTo>
                      <a:pt x="166" y="98"/>
                    </a:lnTo>
                    <a:lnTo>
                      <a:pt x="139" y="86"/>
                    </a:lnTo>
                    <a:lnTo>
                      <a:pt x="114" y="73"/>
                    </a:lnTo>
                    <a:lnTo>
                      <a:pt x="87" y="62"/>
                    </a:lnTo>
                    <a:lnTo>
                      <a:pt x="63" y="48"/>
                    </a:lnTo>
                    <a:lnTo>
                      <a:pt x="40" y="35"/>
                    </a:lnTo>
                    <a:lnTo>
                      <a:pt x="19" y="22"/>
                    </a:lnTo>
                    <a:lnTo>
                      <a:pt x="0" y="9"/>
                    </a:lnTo>
                    <a:lnTo>
                      <a:pt x="4" y="0"/>
                    </a:lnTo>
                    <a:lnTo>
                      <a:pt x="22" y="11"/>
                    </a:lnTo>
                    <a:lnTo>
                      <a:pt x="43" y="22"/>
                    </a:lnTo>
                    <a:lnTo>
                      <a:pt x="66" y="34"/>
                    </a:lnTo>
                    <a:lnTo>
                      <a:pt x="91" y="47"/>
                    </a:lnTo>
                    <a:lnTo>
                      <a:pt x="118" y="60"/>
                    </a:lnTo>
                    <a:lnTo>
                      <a:pt x="145" y="72"/>
                    </a:lnTo>
                    <a:lnTo>
                      <a:pt x="173" y="85"/>
                    </a:lnTo>
                    <a:lnTo>
                      <a:pt x="201" y="95"/>
                    </a:lnTo>
                    <a:lnTo>
                      <a:pt x="230" y="107"/>
                    </a:lnTo>
                    <a:lnTo>
                      <a:pt x="258" y="115"/>
                    </a:lnTo>
                    <a:lnTo>
                      <a:pt x="286" y="123"/>
                    </a:lnTo>
                    <a:lnTo>
                      <a:pt x="312" y="130"/>
                    </a:lnTo>
                    <a:lnTo>
                      <a:pt x="337" y="133"/>
                    </a:lnTo>
                    <a:lnTo>
                      <a:pt x="361" y="134"/>
                    </a:lnTo>
                    <a:lnTo>
                      <a:pt x="382" y="134"/>
                    </a:lnTo>
                    <a:lnTo>
                      <a:pt x="400" y="130"/>
                    </a:lnTo>
                    <a:lnTo>
                      <a:pt x="394" y="142"/>
                    </a:lnTo>
                    <a:lnTo>
                      <a:pt x="387" y="155"/>
                    </a:lnTo>
                    <a:lnTo>
                      <a:pt x="379" y="169"/>
                    </a:lnTo>
                    <a:lnTo>
                      <a:pt x="370" y="182"/>
                    </a:lnTo>
                    <a:lnTo>
                      <a:pt x="361" y="196"/>
                    </a:lnTo>
                    <a:lnTo>
                      <a:pt x="353" y="209"/>
                    </a:lnTo>
                    <a:lnTo>
                      <a:pt x="345" y="220"/>
                    </a:lnTo>
                    <a:lnTo>
                      <a:pt x="337" y="229"/>
                    </a:lnTo>
                    <a:lnTo>
                      <a:pt x="337" y="230"/>
                    </a:lnTo>
                    <a:lnTo>
                      <a:pt x="339" y="233"/>
                    </a:lnTo>
                    <a:lnTo>
                      <a:pt x="344" y="235"/>
                    </a:lnTo>
                    <a:lnTo>
                      <a:pt x="350" y="236"/>
                    </a:lnTo>
                    <a:lnTo>
                      <a:pt x="359" y="236"/>
                    </a:lnTo>
                    <a:lnTo>
                      <a:pt x="369" y="238"/>
                    </a:lnTo>
                    <a:lnTo>
                      <a:pt x="380" y="238"/>
                    </a:lnTo>
                    <a:lnTo>
                      <a:pt x="393" y="238"/>
                    </a:lnTo>
                    <a:lnTo>
                      <a:pt x="406" y="238"/>
                    </a:lnTo>
                    <a:lnTo>
                      <a:pt x="421" y="238"/>
                    </a:lnTo>
                    <a:lnTo>
                      <a:pt x="436" y="238"/>
                    </a:lnTo>
                    <a:lnTo>
                      <a:pt x="451" y="236"/>
                    </a:lnTo>
                    <a:lnTo>
                      <a:pt x="468" y="235"/>
                    </a:lnTo>
                    <a:lnTo>
                      <a:pt x="483" y="233"/>
                    </a:lnTo>
                    <a:lnTo>
                      <a:pt x="499" y="232"/>
                    </a:lnTo>
                    <a:lnTo>
                      <a:pt x="514" y="229"/>
                    </a:lnTo>
                    <a:lnTo>
                      <a:pt x="525" y="228"/>
                    </a:lnTo>
                    <a:lnTo>
                      <a:pt x="538" y="226"/>
                    </a:lnTo>
                    <a:lnTo>
                      <a:pt x="552" y="225"/>
                    </a:lnTo>
                    <a:lnTo>
                      <a:pt x="566" y="223"/>
                    </a:lnTo>
                    <a:lnTo>
                      <a:pt x="583" y="222"/>
                    </a:lnTo>
                    <a:lnTo>
                      <a:pt x="599" y="219"/>
                    </a:lnTo>
                    <a:lnTo>
                      <a:pt x="615" y="216"/>
                    </a:lnTo>
                    <a:lnTo>
                      <a:pt x="632" y="213"/>
                    </a:lnTo>
                    <a:lnTo>
                      <a:pt x="647" y="207"/>
                    </a:lnTo>
                    <a:lnTo>
                      <a:pt x="662" y="201"/>
                    </a:lnTo>
                    <a:lnTo>
                      <a:pt x="676" y="196"/>
                    </a:lnTo>
                    <a:lnTo>
                      <a:pt x="690" y="187"/>
                    </a:lnTo>
                    <a:lnTo>
                      <a:pt x="701" y="177"/>
                    </a:lnTo>
                    <a:lnTo>
                      <a:pt x="710" y="165"/>
                    </a:lnTo>
                    <a:lnTo>
                      <a:pt x="717" y="152"/>
                    </a:lnTo>
                    <a:lnTo>
                      <a:pt x="722" y="136"/>
                    </a:lnTo>
                    <a:lnTo>
                      <a:pt x="730" y="13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91" name="Freeform 453"/>
              <p:cNvSpPr>
                <a:spLocks noChangeArrowheads="1"/>
              </p:cNvSpPr>
              <p:nvPr/>
            </p:nvSpPr>
            <p:spPr bwMode="auto">
              <a:xfrm>
                <a:off x="876" y="248"/>
                <a:ext cx="359" cy="53"/>
              </a:xfrm>
              <a:custGeom>
                <a:avLst/>
                <a:gdLst/>
                <a:ahLst/>
                <a:cxnLst>
                  <a:cxn ang="0">
                    <a:pos x="0" y="102"/>
                  </a:cxn>
                  <a:cxn ang="0">
                    <a:pos x="19" y="103"/>
                  </a:cxn>
                  <a:cxn ang="0">
                    <a:pos x="40" y="105"/>
                  </a:cxn>
                  <a:cxn ang="0">
                    <a:pos x="62" y="105"/>
                  </a:cxn>
                  <a:cxn ang="0">
                    <a:pos x="85" y="105"/>
                  </a:cxn>
                  <a:cxn ang="0">
                    <a:pos x="107" y="103"/>
                  </a:cxn>
                  <a:cxn ang="0">
                    <a:pos x="127" y="103"/>
                  </a:cxn>
                  <a:cxn ang="0">
                    <a:pos x="143" y="100"/>
                  </a:cxn>
                  <a:cxn ang="0">
                    <a:pos x="155" y="99"/>
                  </a:cxn>
                  <a:cxn ang="0">
                    <a:pos x="159" y="93"/>
                  </a:cxn>
                  <a:cxn ang="0">
                    <a:pos x="162" y="89"/>
                  </a:cxn>
                  <a:cxn ang="0">
                    <a:pos x="165" y="83"/>
                  </a:cxn>
                  <a:cxn ang="0">
                    <a:pos x="169" y="78"/>
                  </a:cxn>
                  <a:cxn ang="0">
                    <a:pos x="175" y="76"/>
                  </a:cxn>
                  <a:cxn ang="0">
                    <a:pos x="183" y="74"/>
                  </a:cxn>
                  <a:cxn ang="0">
                    <a:pos x="194" y="73"/>
                  </a:cxn>
                  <a:cxn ang="0">
                    <a:pos x="210" y="74"/>
                  </a:cxn>
                  <a:cxn ang="0">
                    <a:pos x="208" y="86"/>
                  </a:cxn>
                  <a:cxn ang="0">
                    <a:pos x="225" y="84"/>
                  </a:cxn>
                  <a:cxn ang="0">
                    <a:pos x="245" y="80"/>
                  </a:cxn>
                  <a:cxn ang="0">
                    <a:pos x="266" y="76"/>
                  </a:cxn>
                  <a:cxn ang="0">
                    <a:pos x="288" y="68"/>
                  </a:cxn>
                  <a:cxn ang="0">
                    <a:pos x="309" y="58"/>
                  </a:cxn>
                  <a:cxn ang="0">
                    <a:pos x="329" y="48"/>
                  </a:cxn>
                  <a:cxn ang="0">
                    <a:pos x="346" y="33"/>
                  </a:cxn>
                  <a:cxn ang="0">
                    <a:pos x="358" y="17"/>
                  </a:cxn>
                  <a:cxn ang="0">
                    <a:pos x="359" y="10"/>
                  </a:cxn>
                  <a:cxn ang="0">
                    <a:pos x="356" y="9"/>
                  </a:cxn>
                  <a:cxn ang="0">
                    <a:pos x="349" y="9"/>
                  </a:cxn>
                  <a:cxn ang="0">
                    <a:pos x="342" y="13"/>
                  </a:cxn>
                  <a:cxn ang="0">
                    <a:pos x="336" y="16"/>
                  </a:cxn>
                  <a:cxn ang="0">
                    <a:pos x="333" y="13"/>
                  </a:cxn>
                  <a:cxn ang="0">
                    <a:pos x="332" y="7"/>
                  </a:cxn>
                  <a:cxn ang="0">
                    <a:pos x="333" y="1"/>
                  </a:cxn>
                  <a:cxn ang="0">
                    <a:pos x="332" y="0"/>
                  </a:cxn>
                  <a:cxn ang="0">
                    <a:pos x="327" y="1"/>
                  </a:cxn>
                  <a:cxn ang="0">
                    <a:pos x="320" y="4"/>
                  </a:cxn>
                  <a:cxn ang="0">
                    <a:pos x="310" y="9"/>
                  </a:cxn>
                  <a:cxn ang="0">
                    <a:pos x="299" y="14"/>
                  </a:cxn>
                  <a:cxn ang="0">
                    <a:pos x="288" y="20"/>
                  </a:cxn>
                  <a:cxn ang="0">
                    <a:pos x="277" y="28"/>
                  </a:cxn>
                  <a:cxn ang="0">
                    <a:pos x="267" y="32"/>
                  </a:cxn>
                  <a:cxn ang="0">
                    <a:pos x="261" y="35"/>
                  </a:cxn>
                  <a:cxn ang="0">
                    <a:pos x="254" y="38"/>
                  </a:cxn>
                  <a:cxn ang="0">
                    <a:pos x="245" y="42"/>
                  </a:cxn>
                  <a:cxn ang="0">
                    <a:pos x="234" y="46"/>
                  </a:cxn>
                  <a:cxn ang="0">
                    <a:pos x="222" y="52"/>
                  </a:cxn>
                  <a:cxn ang="0">
                    <a:pos x="209" y="57"/>
                  </a:cxn>
                  <a:cxn ang="0">
                    <a:pos x="193" y="62"/>
                  </a:cxn>
                  <a:cxn ang="0">
                    <a:pos x="177" y="67"/>
                  </a:cxn>
                  <a:cxn ang="0">
                    <a:pos x="159" y="73"/>
                  </a:cxn>
                  <a:cxn ang="0">
                    <a:pos x="141" y="77"/>
                  </a:cxn>
                  <a:cxn ang="0">
                    <a:pos x="121" y="81"/>
                  </a:cxn>
                  <a:cxn ang="0">
                    <a:pos x="100" y="86"/>
                  </a:cxn>
                  <a:cxn ang="0">
                    <a:pos x="77" y="87"/>
                  </a:cxn>
                  <a:cxn ang="0">
                    <a:pos x="54" y="90"/>
                  </a:cxn>
                  <a:cxn ang="0">
                    <a:pos x="31" y="90"/>
                  </a:cxn>
                  <a:cxn ang="0">
                    <a:pos x="6" y="90"/>
                  </a:cxn>
                  <a:cxn ang="0">
                    <a:pos x="0" y="102"/>
                  </a:cxn>
                </a:cxnLst>
                <a:rect l="0" t="0" r="r" b="b"/>
                <a:pathLst>
                  <a:path w="359" h="105">
                    <a:moveTo>
                      <a:pt x="0" y="102"/>
                    </a:moveTo>
                    <a:lnTo>
                      <a:pt x="19" y="103"/>
                    </a:lnTo>
                    <a:lnTo>
                      <a:pt x="40" y="105"/>
                    </a:lnTo>
                    <a:lnTo>
                      <a:pt x="62" y="105"/>
                    </a:lnTo>
                    <a:lnTo>
                      <a:pt x="85" y="105"/>
                    </a:lnTo>
                    <a:lnTo>
                      <a:pt x="107" y="103"/>
                    </a:lnTo>
                    <a:lnTo>
                      <a:pt x="127" y="103"/>
                    </a:lnTo>
                    <a:lnTo>
                      <a:pt x="143" y="100"/>
                    </a:lnTo>
                    <a:lnTo>
                      <a:pt x="155" y="99"/>
                    </a:lnTo>
                    <a:lnTo>
                      <a:pt x="159" y="93"/>
                    </a:lnTo>
                    <a:lnTo>
                      <a:pt x="162" y="89"/>
                    </a:lnTo>
                    <a:lnTo>
                      <a:pt x="165" y="83"/>
                    </a:lnTo>
                    <a:lnTo>
                      <a:pt x="169" y="78"/>
                    </a:lnTo>
                    <a:lnTo>
                      <a:pt x="175" y="76"/>
                    </a:lnTo>
                    <a:lnTo>
                      <a:pt x="183" y="74"/>
                    </a:lnTo>
                    <a:lnTo>
                      <a:pt x="194" y="73"/>
                    </a:lnTo>
                    <a:lnTo>
                      <a:pt x="210" y="74"/>
                    </a:lnTo>
                    <a:lnTo>
                      <a:pt x="208" y="86"/>
                    </a:lnTo>
                    <a:lnTo>
                      <a:pt x="225" y="84"/>
                    </a:lnTo>
                    <a:lnTo>
                      <a:pt x="245" y="80"/>
                    </a:lnTo>
                    <a:lnTo>
                      <a:pt x="266" y="76"/>
                    </a:lnTo>
                    <a:lnTo>
                      <a:pt x="288" y="68"/>
                    </a:lnTo>
                    <a:lnTo>
                      <a:pt x="309" y="58"/>
                    </a:lnTo>
                    <a:lnTo>
                      <a:pt x="329" y="48"/>
                    </a:lnTo>
                    <a:lnTo>
                      <a:pt x="346" y="33"/>
                    </a:lnTo>
                    <a:lnTo>
                      <a:pt x="358" y="17"/>
                    </a:lnTo>
                    <a:lnTo>
                      <a:pt x="359" y="10"/>
                    </a:lnTo>
                    <a:lnTo>
                      <a:pt x="356" y="9"/>
                    </a:lnTo>
                    <a:lnTo>
                      <a:pt x="349" y="9"/>
                    </a:lnTo>
                    <a:lnTo>
                      <a:pt x="342" y="13"/>
                    </a:lnTo>
                    <a:lnTo>
                      <a:pt x="336" y="16"/>
                    </a:lnTo>
                    <a:lnTo>
                      <a:pt x="333" y="13"/>
                    </a:lnTo>
                    <a:lnTo>
                      <a:pt x="332" y="7"/>
                    </a:lnTo>
                    <a:lnTo>
                      <a:pt x="333" y="1"/>
                    </a:lnTo>
                    <a:lnTo>
                      <a:pt x="332" y="0"/>
                    </a:lnTo>
                    <a:lnTo>
                      <a:pt x="327" y="1"/>
                    </a:lnTo>
                    <a:lnTo>
                      <a:pt x="320" y="4"/>
                    </a:lnTo>
                    <a:lnTo>
                      <a:pt x="310" y="9"/>
                    </a:lnTo>
                    <a:lnTo>
                      <a:pt x="299" y="14"/>
                    </a:lnTo>
                    <a:lnTo>
                      <a:pt x="288" y="20"/>
                    </a:lnTo>
                    <a:lnTo>
                      <a:pt x="277" y="28"/>
                    </a:lnTo>
                    <a:lnTo>
                      <a:pt x="267" y="32"/>
                    </a:lnTo>
                    <a:lnTo>
                      <a:pt x="261" y="35"/>
                    </a:lnTo>
                    <a:lnTo>
                      <a:pt x="254" y="38"/>
                    </a:lnTo>
                    <a:lnTo>
                      <a:pt x="245" y="42"/>
                    </a:lnTo>
                    <a:lnTo>
                      <a:pt x="234" y="46"/>
                    </a:lnTo>
                    <a:lnTo>
                      <a:pt x="222" y="52"/>
                    </a:lnTo>
                    <a:lnTo>
                      <a:pt x="209" y="57"/>
                    </a:lnTo>
                    <a:lnTo>
                      <a:pt x="193" y="62"/>
                    </a:lnTo>
                    <a:lnTo>
                      <a:pt x="177" y="67"/>
                    </a:lnTo>
                    <a:lnTo>
                      <a:pt x="159" y="73"/>
                    </a:lnTo>
                    <a:lnTo>
                      <a:pt x="141" y="77"/>
                    </a:lnTo>
                    <a:lnTo>
                      <a:pt x="121" y="81"/>
                    </a:lnTo>
                    <a:lnTo>
                      <a:pt x="100" y="86"/>
                    </a:lnTo>
                    <a:lnTo>
                      <a:pt x="77" y="87"/>
                    </a:lnTo>
                    <a:lnTo>
                      <a:pt x="54" y="90"/>
                    </a:lnTo>
                    <a:lnTo>
                      <a:pt x="31" y="90"/>
                    </a:lnTo>
                    <a:lnTo>
                      <a:pt x="6" y="90"/>
                    </a:lnTo>
                    <a:lnTo>
                      <a:pt x="0" y="10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92" name="Freeform 454"/>
              <p:cNvSpPr>
                <a:spLocks noChangeArrowheads="1"/>
              </p:cNvSpPr>
              <p:nvPr/>
            </p:nvSpPr>
            <p:spPr bwMode="auto">
              <a:xfrm>
                <a:off x="976" y="23"/>
                <a:ext cx="360" cy="109"/>
              </a:xfrm>
              <a:custGeom>
                <a:avLst/>
                <a:gdLst/>
                <a:ahLst/>
                <a:cxnLst>
                  <a:cxn ang="0">
                    <a:pos x="12" y="160"/>
                  </a:cxn>
                  <a:cxn ang="0">
                    <a:pos x="39" y="186"/>
                  </a:cxn>
                  <a:cxn ang="0">
                    <a:pos x="65" y="206"/>
                  </a:cxn>
                  <a:cxn ang="0">
                    <a:pos x="84" y="218"/>
                  </a:cxn>
                  <a:cxn ang="0">
                    <a:pos x="100" y="216"/>
                  </a:cxn>
                  <a:cxn ang="0">
                    <a:pos x="112" y="176"/>
                  </a:cxn>
                  <a:cxn ang="0">
                    <a:pos x="125" y="165"/>
                  </a:cxn>
                  <a:cxn ang="0">
                    <a:pos x="140" y="155"/>
                  </a:cxn>
                  <a:cxn ang="0">
                    <a:pos x="157" y="152"/>
                  </a:cxn>
                  <a:cxn ang="0">
                    <a:pos x="162" y="199"/>
                  </a:cxn>
                  <a:cxn ang="0">
                    <a:pos x="171" y="192"/>
                  </a:cxn>
                  <a:cxn ang="0">
                    <a:pos x="189" y="177"/>
                  </a:cxn>
                  <a:cxn ang="0">
                    <a:pos x="207" y="170"/>
                  </a:cxn>
                  <a:cxn ang="0">
                    <a:pos x="213" y="182"/>
                  </a:cxn>
                  <a:cxn ang="0">
                    <a:pos x="233" y="177"/>
                  </a:cxn>
                  <a:cxn ang="0">
                    <a:pos x="275" y="158"/>
                  </a:cxn>
                  <a:cxn ang="0">
                    <a:pos x="323" y="131"/>
                  </a:cxn>
                  <a:cxn ang="0">
                    <a:pos x="360" y="97"/>
                  </a:cxn>
                  <a:cxn ang="0">
                    <a:pos x="350" y="84"/>
                  </a:cxn>
                  <a:cxn ang="0">
                    <a:pos x="338" y="69"/>
                  </a:cxn>
                  <a:cxn ang="0">
                    <a:pos x="336" y="50"/>
                  </a:cxn>
                  <a:cxn ang="0">
                    <a:pos x="325" y="37"/>
                  </a:cxn>
                  <a:cxn ang="0">
                    <a:pos x="313" y="24"/>
                  </a:cxn>
                  <a:cxn ang="0">
                    <a:pos x="316" y="7"/>
                  </a:cxn>
                  <a:cxn ang="0">
                    <a:pos x="314" y="0"/>
                  </a:cxn>
                  <a:cxn ang="0">
                    <a:pos x="303" y="14"/>
                  </a:cxn>
                  <a:cxn ang="0">
                    <a:pos x="289" y="32"/>
                  </a:cxn>
                  <a:cxn ang="0">
                    <a:pos x="265" y="50"/>
                  </a:cxn>
                  <a:cxn ang="0">
                    <a:pos x="232" y="68"/>
                  </a:cxn>
                  <a:cxn ang="0">
                    <a:pos x="192" y="85"/>
                  </a:cxn>
                  <a:cxn ang="0">
                    <a:pos x="147" y="103"/>
                  </a:cxn>
                  <a:cxn ang="0">
                    <a:pos x="98" y="117"/>
                  </a:cxn>
                  <a:cxn ang="0">
                    <a:pos x="49" y="132"/>
                  </a:cxn>
                  <a:cxn ang="0">
                    <a:pos x="0" y="145"/>
                  </a:cxn>
                </a:cxnLst>
                <a:rect l="0" t="0" r="r" b="b"/>
                <a:pathLst>
                  <a:path w="360" h="218">
                    <a:moveTo>
                      <a:pt x="0" y="145"/>
                    </a:moveTo>
                    <a:lnTo>
                      <a:pt x="12" y="160"/>
                    </a:lnTo>
                    <a:lnTo>
                      <a:pt x="25" y="173"/>
                    </a:lnTo>
                    <a:lnTo>
                      <a:pt x="39" y="186"/>
                    </a:lnTo>
                    <a:lnTo>
                      <a:pt x="52" y="198"/>
                    </a:lnTo>
                    <a:lnTo>
                      <a:pt x="65" y="206"/>
                    </a:lnTo>
                    <a:lnTo>
                      <a:pt x="76" y="214"/>
                    </a:lnTo>
                    <a:lnTo>
                      <a:pt x="84" y="218"/>
                    </a:lnTo>
                    <a:lnTo>
                      <a:pt x="89" y="218"/>
                    </a:lnTo>
                    <a:lnTo>
                      <a:pt x="100" y="216"/>
                    </a:lnTo>
                    <a:lnTo>
                      <a:pt x="107" y="182"/>
                    </a:lnTo>
                    <a:lnTo>
                      <a:pt x="112" y="176"/>
                    </a:lnTo>
                    <a:lnTo>
                      <a:pt x="118" y="170"/>
                    </a:lnTo>
                    <a:lnTo>
                      <a:pt x="125" y="165"/>
                    </a:lnTo>
                    <a:lnTo>
                      <a:pt x="132" y="160"/>
                    </a:lnTo>
                    <a:lnTo>
                      <a:pt x="140" y="155"/>
                    </a:lnTo>
                    <a:lnTo>
                      <a:pt x="148" y="154"/>
                    </a:lnTo>
                    <a:lnTo>
                      <a:pt x="157" y="152"/>
                    </a:lnTo>
                    <a:lnTo>
                      <a:pt x="165" y="155"/>
                    </a:lnTo>
                    <a:lnTo>
                      <a:pt x="162" y="199"/>
                    </a:lnTo>
                    <a:lnTo>
                      <a:pt x="164" y="196"/>
                    </a:lnTo>
                    <a:lnTo>
                      <a:pt x="171" y="192"/>
                    </a:lnTo>
                    <a:lnTo>
                      <a:pt x="179" y="184"/>
                    </a:lnTo>
                    <a:lnTo>
                      <a:pt x="189" y="177"/>
                    </a:lnTo>
                    <a:lnTo>
                      <a:pt x="199" y="171"/>
                    </a:lnTo>
                    <a:lnTo>
                      <a:pt x="207" y="170"/>
                    </a:lnTo>
                    <a:lnTo>
                      <a:pt x="212" y="173"/>
                    </a:lnTo>
                    <a:lnTo>
                      <a:pt x="213" y="182"/>
                    </a:lnTo>
                    <a:lnTo>
                      <a:pt x="220" y="182"/>
                    </a:lnTo>
                    <a:lnTo>
                      <a:pt x="233" y="177"/>
                    </a:lnTo>
                    <a:lnTo>
                      <a:pt x="252" y="168"/>
                    </a:lnTo>
                    <a:lnTo>
                      <a:pt x="275" y="158"/>
                    </a:lnTo>
                    <a:lnTo>
                      <a:pt x="299" y="145"/>
                    </a:lnTo>
                    <a:lnTo>
                      <a:pt x="323" y="131"/>
                    </a:lnTo>
                    <a:lnTo>
                      <a:pt x="344" y="115"/>
                    </a:lnTo>
                    <a:lnTo>
                      <a:pt x="360" y="97"/>
                    </a:lnTo>
                    <a:lnTo>
                      <a:pt x="357" y="90"/>
                    </a:lnTo>
                    <a:lnTo>
                      <a:pt x="350" y="84"/>
                    </a:lnTo>
                    <a:lnTo>
                      <a:pt x="342" y="77"/>
                    </a:lnTo>
                    <a:lnTo>
                      <a:pt x="338" y="69"/>
                    </a:lnTo>
                    <a:lnTo>
                      <a:pt x="337" y="59"/>
                    </a:lnTo>
                    <a:lnTo>
                      <a:pt x="336" y="50"/>
                    </a:lnTo>
                    <a:lnTo>
                      <a:pt x="331" y="43"/>
                    </a:lnTo>
                    <a:lnTo>
                      <a:pt x="325" y="37"/>
                    </a:lnTo>
                    <a:lnTo>
                      <a:pt x="317" y="32"/>
                    </a:lnTo>
                    <a:lnTo>
                      <a:pt x="313" y="24"/>
                    </a:lnTo>
                    <a:lnTo>
                      <a:pt x="313" y="16"/>
                    </a:lnTo>
                    <a:lnTo>
                      <a:pt x="316" y="7"/>
                    </a:lnTo>
                    <a:lnTo>
                      <a:pt x="317" y="2"/>
                    </a:lnTo>
                    <a:lnTo>
                      <a:pt x="314" y="0"/>
                    </a:lnTo>
                    <a:lnTo>
                      <a:pt x="310" y="2"/>
                    </a:lnTo>
                    <a:lnTo>
                      <a:pt x="303" y="14"/>
                    </a:lnTo>
                    <a:lnTo>
                      <a:pt x="298" y="23"/>
                    </a:lnTo>
                    <a:lnTo>
                      <a:pt x="289" y="32"/>
                    </a:lnTo>
                    <a:lnTo>
                      <a:pt x="278" y="42"/>
                    </a:lnTo>
                    <a:lnTo>
                      <a:pt x="265" y="50"/>
                    </a:lnTo>
                    <a:lnTo>
                      <a:pt x="250" y="59"/>
                    </a:lnTo>
                    <a:lnTo>
                      <a:pt x="232" y="68"/>
                    </a:lnTo>
                    <a:lnTo>
                      <a:pt x="212" y="77"/>
                    </a:lnTo>
                    <a:lnTo>
                      <a:pt x="192" y="85"/>
                    </a:lnTo>
                    <a:lnTo>
                      <a:pt x="170" y="94"/>
                    </a:lnTo>
                    <a:lnTo>
                      <a:pt x="147" y="103"/>
                    </a:lnTo>
                    <a:lnTo>
                      <a:pt x="123" y="110"/>
                    </a:lnTo>
                    <a:lnTo>
                      <a:pt x="98" y="117"/>
                    </a:lnTo>
                    <a:lnTo>
                      <a:pt x="74" y="125"/>
                    </a:lnTo>
                    <a:lnTo>
                      <a:pt x="49" y="132"/>
                    </a:lnTo>
                    <a:lnTo>
                      <a:pt x="24" y="139"/>
                    </a:lnTo>
                    <a:lnTo>
                      <a:pt x="0" y="145"/>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93" name="Freeform 455"/>
              <p:cNvSpPr>
                <a:spLocks noChangeArrowheads="1"/>
              </p:cNvSpPr>
              <p:nvPr/>
            </p:nvSpPr>
            <p:spPr bwMode="auto">
              <a:xfrm>
                <a:off x="1030" y="468"/>
                <a:ext cx="99" cy="53"/>
              </a:xfrm>
              <a:custGeom>
                <a:avLst/>
                <a:gdLst/>
                <a:ahLst/>
                <a:cxnLst>
                  <a:cxn ang="0">
                    <a:pos x="0" y="7"/>
                  </a:cxn>
                  <a:cxn ang="0">
                    <a:pos x="86" y="104"/>
                  </a:cxn>
                  <a:cxn ang="0">
                    <a:pos x="88" y="99"/>
                  </a:cxn>
                  <a:cxn ang="0">
                    <a:pos x="91" y="93"/>
                  </a:cxn>
                  <a:cxn ang="0">
                    <a:pos x="94" y="88"/>
                  </a:cxn>
                  <a:cxn ang="0">
                    <a:pos x="99" y="83"/>
                  </a:cxn>
                  <a:cxn ang="0">
                    <a:pos x="91" y="75"/>
                  </a:cxn>
                  <a:cxn ang="0">
                    <a:pos x="83" y="65"/>
                  </a:cxn>
                  <a:cxn ang="0">
                    <a:pos x="75" y="53"/>
                  </a:cxn>
                  <a:cxn ang="0">
                    <a:pos x="67" y="40"/>
                  </a:cxn>
                  <a:cxn ang="0">
                    <a:pos x="59" y="29"/>
                  </a:cxn>
                  <a:cxn ang="0">
                    <a:pos x="52" y="17"/>
                  </a:cxn>
                  <a:cxn ang="0">
                    <a:pos x="45" y="8"/>
                  </a:cxn>
                  <a:cxn ang="0">
                    <a:pos x="41" y="1"/>
                  </a:cxn>
                  <a:cxn ang="0">
                    <a:pos x="38" y="0"/>
                  </a:cxn>
                  <a:cxn ang="0">
                    <a:pos x="33" y="0"/>
                  </a:cxn>
                  <a:cxn ang="0">
                    <a:pos x="27" y="0"/>
                  </a:cxn>
                  <a:cxn ang="0">
                    <a:pos x="20" y="1"/>
                  </a:cxn>
                  <a:cxn ang="0">
                    <a:pos x="13" y="2"/>
                  </a:cxn>
                  <a:cxn ang="0">
                    <a:pos x="7" y="5"/>
                  </a:cxn>
                  <a:cxn ang="0">
                    <a:pos x="2" y="7"/>
                  </a:cxn>
                  <a:cxn ang="0">
                    <a:pos x="0" y="7"/>
                  </a:cxn>
                </a:cxnLst>
                <a:rect l="0" t="0" r="r" b="b"/>
                <a:pathLst>
                  <a:path w="99" h="104">
                    <a:moveTo>
                      <a:pt x="0" y="7"/>
                    </a:moveTo>
                    <a:lnTo>
                      <a:pt x="86" y="104"/>
                    </a:lnTo>
                    <a:lnTo>
                      <a:pt x="88" y="99"/>
                    </a:lnTo>
                    <a:lnTo>
                      <a:pt x="91" y="93"/>
                    </a:lnTo>
                    <a:lnTo>
                      <a:pt x="94" y="88"/>
                    </a:lnTo>
                    <a:lnTo>
                      <a:pt x="99" y="83"/>
                    </a:lnTo>
                    <a:lnTo>
                      <a:pt x="91" y="75"/>
                    </a:lnTo>
                    <a:lnTo>
                      <a:pt x="83" y="65"/>
                    </a:lnTo>
                    <a:lnTo>
                      <a:pt x="75" y="53"/>
                    </a:lnTo>
                    <a:lnTo>
                      <a:pt x="67" y="40"/>
                    </a:lnTo>
                    <a:lnTo>
                      <a:pt x="59" y="29"/>
                    </a:lnTo>
                    <a:lnTo>
                      <a:pt x="52" y="17"/>
                    </a:lnTo>
                    <a:lnTo>
                      <a:pt x="45" y="8"/>
                    </a:lnTo>
                    <a:lnTo>
                      <a:pt x="41" y="1"/>
                    </a:lnTo>
                    <a:lnTo>
                      <a:pt x="38" y="0"/>
                    </a:lnTo>
                    <a:lnTo>
                      <a:pt x="33" y="0"/>
                    </a:lnTo>
                    <a:lnTo>
                      <a:pt x="27" y="0"/>
                    </a:lnTo>
                    <a:lnTo>
                      <a:pt x="20" y="1"/>
                    </a:lnTo>
                    <a:lnTo>
                      <a:pt x="13" y="2"/>
                    </a:lnTo>
                    <a:lnTo>
                      <a:pt x="7" y="5"/>
                    </a:lnTo>
                    <a:lnTo>
                      <a:pt x="2" y="7"/>
                    </a:lnTo>
                    <a:lnTo>
                      <a:pt x="0" y="7"/>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94" name="Freeform 456"/>
              <p:cNvSpPr>
                <a:spLocks noChangeArrowheads="1"/>
              </p:cNvSpPr>
              <p:nvPr/>
            </p:nvSpPr>
            <p:spPr bwMode="auto">
              <a:xfrm>
                <a:off x="1092" y="460"/>
                <a:ext cx="13" cy="9"/>
              </a:xfrm>
              <a:custGeom>
                <a:avLst/>
                <a:gdLst/>
                <a:ahLst/>
                <a:cxnLst>
                  <a:cxn ang="0">
                    <a:pos x="13" y="4"/>
                  </a:cxn>
                  <a:cxn ang="0">
                    <a:pos x="8" y="0"/>
                  </a:cxn>
                  <a:cxn ang="0">
                    <a:pos x="3" y="3"/>
                  </a:cxn>
                  <a:cxn ang="0">
                    <a:pos x="0" y="10"/>
                  </a:cxn>
                  <a:cxn ang="0">
                    <a:pos x="1" y="19"/>
                  </a:cxn>
                  <a:cxn ang="0">
                    <a:pos x="13" y="4"/>
                  </a:cxn>
                </a:cxnLst>
                <a:rect l="0" t="0" r="r" b="b"/>
                <a:pathLst>
                  <a:path w="13" h="19">
                    <a:moveTo>
                      <a:pt x="13" y="4"/>
                    </a:moveTo>
                    <a:lnTo>
                      <a:pt x="8" y="0"/>
                    </a:lnTo>
                    <a:lnTo>
                      <a:pt x="3" y="3"/>
                    </a:lnTo>
                    <a:lnTo>
                      <a:pt x="0" y="10"/>
                    </a:lnTo>
                    <a:lnTo>
                      <a:pt x="1" y="19"/>
                    </a:lnTo>
                    <a:lnTo>
                      <a:pt x="13" y="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95" name="Freeform 457"/>
              <p:cNvSpPr>
                <a:spLocks noChangeArrowheads="1"/>
              </p:cNvSpPr>
              <p:nvPr/>
            </p:nvSpPr>
            <p:spPr bwMode="auto">
              <a:xfrm>
                <a:off x="1093" y="462"/>
                <a:ext cx="46" cy="33"/>
              </a:xfrm>
              <a:custGeom>
                <a:avLst/>
                <a:gdLst/>
                <a:ahLst/>
                <a:cxnLst>
                  <a:cxn ang="0">
                    <a:pos x="46" y="46"/>
                  </a:cxn>
                  <a:cxn ang="0">
                    <a:pos x="42" y="41"/>
                  </a:cxn>
                  <a:cxn ang="0">
                    <a:pos x="37" y="37"/>
                  </a:cxn>
                  <a:cxn ang="0">
                    <a:pos x="34" y="34"/>
                  </a:cxn>
                  <a:cxn ang="0">
                    <a:pos x="29" y="30"/>
                  </a:cxn>
                  <a:cxn ang="0">
                    <a:pos x="25" y="22"/>
                  </a:cxn>
                  <a:cxn ang="0">
                    <a:pos x="21" y="16"/>
                  </a:cxn>
                  <a:cxn ang="0">
                    <a:pos x="17" y="8"/>
                  </a:cxn>
                  <a:cxn ang="0">
                    <a:pos x="12" y="0"/>
                  </a:cxn>
                  <a:cxn ang="0">
                    <a:pos x="0" y="15"/>
                  </a:cxn>
                  <a:cxn ang="0">
                    <a:pos x="5" y="22"/>
                  </a:cxn>
                  <a:cxn ang="0">
                    <a:pos x="9" y="31"/>
                  </a:cxn>
                  <a:cxn ang="0">
                    <a:pos x="15" y="37"/>
                  </a:cxn>
                  <a:cxn ang="0">
                    <a:pos x="19" y="44"/>
                  </a:cxn>
                  <a:cxn ang="0">
                    <a:pos x="24" y="51"/>
                  </a:cxn>
                  <a:cxn ang="0">
                    <a:pos x="29" y="57"/>
                  </a:cxn>
                  <a:cxn ang="0">
                    <a:pos x="34" y="62"/>
                  </a:cxn>
                  <a:cxn ang="0">
                    <a:pos x="40" y="66"/>
                  </a:cxn>
                  <a:cxn ang="0">
                    <a:pos x="46" y="46"/>
                  </a:cxn>
                </a:cxnLst>
                <a:rect l="0" t="0" r="r" b="b"/>
                <a:pathLst>
                  <a:path w="46" h="66">
                    <a:moveTo>
                      <a:pt x="46" y="46"/>
                    </a:moveTo>
                    <a:lnTo>
                      <a:pt x="42" y="41"/>
                    </a:lnTo>
                    <a:lnTo>
                      <a:pt x="37" y="37"/>
                    </a:lnTo>
                    <a:lnTo>
                      <a:pt x="34" y="34"/>
                    </a:lnTo>
                    <a:lnTo>
                      <a:pt x="29" y="30"/>
                    </a:lnTo>
                    <a:lnTo>
                      <a:pt x="25" y="22"/>
                    </a:lnTo>
                    <a:lnTo>
                      <a:pt x="21" y="16"/>
                    </a:lnTo>
                    <a:lnTo>
                      <a:pt x="17" y="8"/>
                    </a:lnTo>
                    <a:lnTo>
                      <a:pt x="12" y="0"/>
                    </a:lnTo>
                    <a:lnTo>
                      <a:pt x="0" y="15"/>
                    </a:lnTo>
                    <a:lnTo>
                      <a:pt x="5" y="22"/>
                    </a:lnTo>
                    <a:lnTo>
                      <a:pt x="9" y="31"/>
                    </a:lnTo>
                    <a:lnTo>
                      <a:pt x="15" y="37"/>
                    </a:lnTo>
                    <a:lnTo>
                      <a:pt x="19" y="44"/>
                    </a:lnTo>
                    <a:lnTo>
                      <a:pt x="24" y="51"/>
                    </a:lnTo>
                    <a:lnTo>
                      <a:pt x="29" y="57"/>
                    </a:lnTo>
                    <a:lnTo>
                      <a:pt x="34" y="62"/>
                    </a:lnTo>
                    <a:lnTo>
                      <a:pt x="40" y="66"/>
                    </a:lnTo>
                    <a:lnTo>
                      <a:pt x="46" y="4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96" name="Freeform 458"/>
              <p:cNvSpPr>
                <a:spLocks noChangeArrowheads="1"/>
              </p:cNvSpPr>
              <p:nvPr/>
            </p:nvSpPr>
            <p:spPr bwMode="auto">
              <a:xfrm>
                <a:off x="1133" y="484"/>
                <a:ext cx="10" cy="11"/>
              </a:xfrm>
              <a:custGeom>
                <a:avLst/>
                <a:gdLst/>
                <a:ahLst/>
                <a:cxnLst>
                  <a:cxn ang="0">
                    <a:pos x="0" y="20"/>
                  </a:cxn>
                  <a:cxn ang="0">
                    <a:pos x="6" y="20"/>
                  </a:cxn>
                  <a:cxn ang="0">
                    <a:pos x="10" y="14"/>
                  </a:cxn>
                  <a:cxn ang="0">
                    <a:pos x="10" y="5"/>
                  </a:cxn>
                  <a:cxn ang="0">
                    <a:pos x="6" y="0"/>
                  </a:cxn>
                  <a:cxn ang="0">
                    <a:pos x="0" y="20"/>
                  </a:cxn>
                </a:cxnLst>
                <a:rect l="0" t="0" r="r" b="b"/>
                <a:pathLst>
                  <a:path w="10" h="20">
                    <a:moveTo>
                      <a:pt x="0" y="20"/>
                    </a:moveTo>
                    <a:lnTo>
                      <a:pt x="6" y="20"/>
                    </a:lnTo>
                    <a:lnTo>
                      <a:pt x="10" y="14"/>
                    </a:lnTo>
                    <a:lnTo>
                      <a:pt x="10" y="5"/>
                    </a:lnTo>
                    <a:lnTo>
                      <a:pt x="6" y="0"/>
                    </a:lnTo>
                    <a:lnTo>
                      <a:pt x="0" y="2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97" name="Freeform 459"/>
              <p:cNvSpPr>
                <a:spLocks noChangeArrowheads="1"/>
              </p:cNvSpPr>
              <p:nvPr/>
            </p:nvSpPr>
            <p:spPr bwMode="auto">
              <a:xfrm>
                <a:off x="1124" y="457"/>
                <a:ext cx="16" cy="7"/>
              </a:xfrm>
              <a:custGeom>
                <a:avLst/>
                <a:gdLst/>
                <a:ahLst/>
                <a:cxnLst>
                  <a:cxn ang="0">
                    <a:pos x="16" y="10"/>
                  </a:cxn>
                  <a:cxn ang="0">
                    <a:pos x="13" y="3"/>
                  </a:cxn>
                  <a:cxn ang="0">
                    <a:pos x="7" y="0"/>
                  </a:cxn>
                  <a:cxn ang="0">
                    <a:pos x="2" y="4"/>
                  </a:cxn>
                  <a:cxn ang="0">
                    <a:pos x="0" y="13"/>
                  </a:cxn>
                  <a:cxn ang="0">
                    <a:pos x="16" y="10"/>
                  </a:cxn>
                </a:cxnLst>
                <a:rect l="0" t="0" r="r" b="b"/>
                <a:pathLst>
                  <a:path w="16" h="13">
                    <a:moveTo>
                      <a:pt x="16" y="10"/>
                    </a:moveTo>
                    <a:lnTo>
                      <a:pt x="13" y="3"/>
                    </a:lnTo>
                    <a:lnTo>
                      <a:pt x="7" y="0"/>
                    </a:lnTo>
                    <a:lnTo>
                      <a:pt x="2" y="4"/>
                    </a:lnTo>
                    <a:lnTo>
                      <a:pt x="0" y="13"/>
                    </a:lnTo>
                    <a:lnTo>
                      <a:pt x="16" y="1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98" name="Freeform 460"/>
              <p:cNvSpPr>
                <a:spLocks noChangeArrowheads="1"/>
              </p:cNvSpPr>
              <p:nvPr/>
            </p:nvSpPr>
            <p:spPr bwMode="auto">
              <a:xfrm>
                <a:off x="1124" y="462"/>
                <a:ext cx="27" cy="45"/>
              </a:xfrm>
              <a:custGeom>
                <a:avLst/>
                <a:gdLst/>
                <a:ahLst/>
                <a:cxnLst>
                  <a:cxn ang="0">
                    <a:pos x="23" y="89"/>
                  </a:cxn>
                  <a:cxn ang="0">
                    <a:pos x="26" y="79"/>
                  </a:cxn>
                  <a:cxn ang="0">
                    <a:pos x="16" y="0"/>
                  </a:cxn>
                  <a:cxn ang="0">
                    <a:pos x="0" y="3"/>
                  </a:cxn>
                  <a:cxn ang="0">
                    <a:pos x="10" y="81"/>
                  </a:cxn>
                  <a:cxn ang="0">
                    <a:pos x="13" y="71"/>
                  </a:cxn>
                  <a:cxn ang="0">
                    <a:pos x="23" y="89"/>
                  </a:cxn>
                  <a:cxn ang="0">
                    <a:pos x="27" y="84"/>
                  </a:cxn>
                  <a:cxn ang="0">
                    <a:pos x="26" y="79"/>
                  </a:cxn>
                  <a:cxn ang="0">
                    <a:pos x="23" y="89"/>
                  </a:cxn>
                </a:cxnLst>
                <a:rect l="0" t="0" r="r" b="b"/>
                <a:pathLst>
                  <a:path w="27" h="89">
                    <a:moveTo>
                      <a:pt x="23" y="89"/>
                    </a:moveTo>
                    <a:lnTo>
                      <a:pt x="26" y="79"/>
                    </a:lnTo>
                    <a:lnTo>
                      <a:pt x="16" y="0"/>
                    </a:lnTo>
                    <a:lnTo>
                      <a:pt x="0" y="3"/>
                    </a:lnTo>
                    <a:lnTo>
                      <a:pt x="10" y="81"/>
                    </a:lnTo>
                    <a:lnTo>
                      <a:pt x="13" y="71"/>
                    </a:lnTo>
                    <a:lnTo>
                      <a:pt x="23" y="89"/>
                    </a:lnTo>
                    <a:lnTo>
                      <a:pt x="27" y="84"/>
                    </a:lnTo>
                    <a:lnTo>
                      <a:pt x="26" y="79"/>
                    </a:lnTo>
                    <a:lnTo>
                      <a:pt x="23" y="8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99" name="Freeform 461"/>
              <p:cNvSpPr>
                <a:spLocks noChangeArrowheads="1"/>
              </p:cNvSpPr>
              <p:nvPr/>
            </p:nvSpPr>
            <p:spPr bwMode="auto">
              <a:xfrm>
                <a:off x="1124" y="498"/>
                <a:ext cx="23" cy="16"/>
              </a:xfrm>
              <a:custGeom>
                <a:avLst/>
                <a:gdLst/>
                <a:ahLst/>
                <a:cxnLst>
                  <a:cxn ang="0">
                    <a:pos x="5" y="24"/>
                  </a:cxn>
                  <a:cxn ang="0">
                    <a:pos x="10" y="32"/>
                  </a:cxn>
                  <a:cxn ang="0">
                    <a:pos x="23" y="18"/>
                  </a:cxn>
                  <a:cxn ang="0">
                    <a:pos x="13" y="0"/>
                  </a:cxn>
                  <a:cxn ang="0">
                    <a:pos x="0" y="15"/>
                  </a:cxn>
                  <a:cxn ang="0">
                    <a:pos x="5" y="24"/>
                  </a:cxn>
                </a:cxnLst>
                <a:rect l="0" t="0" r="r" b="b"/>
                <a:pathLst>
                  <a:path w="23" h="32">
                    <a:moveTo>
                      <a:pt x="5" y="24"/>
                    </a:moveTo>
                    <a:lnTo>
                      <a:pt x="10" y="32"/>
                    </a:lnTo>
                    <a:lnTo>
                      <a:pt x="23" y="18"/>
                    </a:lnTo>
                    <a:lnTo>
                      <a:pt x="13" y="0"/>
                    </a:lnTo>
                    <a:lnTo>
                      <a:pt x="0" y="15"/>
                    </a:lnTo>
                    <a:lnTo>
                      <a:pt x="5" y="2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00" name="Freeform 462"/>
              <p:cNvSpPr>
                <a:spLocks noChangeArrowheads="1"/>
              </p:cNvSpPr>
              <p:nvPr/>
            </p:nvSpPr>
            <p:spPr bwMode="auto">
              <a:xfrm>
                <a:off x="1121" y="505"/>
                <a:ext cx="13" cy="10"/>
              </a:xfrm>
              <a:custGeom>
                <a:avLst/>
                <a:gdLst/>
                <a:ahLst/>
                <a:cxnLst>
                  <a:cxn ang="0">
                    <a:pos x="3" y="0"/>
                  </a:cxn>
                  <a:cxn ang="0">
                    <a:pos x="0" y="7"/>
                  </a:cxn>
                  <a:cxn ang="0">
                    <a:pos x="2" y="14"/>
                  </a:cxn>
                  <a:cxn ang="0">
                    <a:pos x="7" y="19"/>
                  </a:cxn>
                  <a:cxn ang="0">
                    <a:pos x="13" y="17"/>
                  </a:cxn>
                  <a:cxn ang="0">
                    <a:pos x="3" y="0"/>
                  </a:cxn>
                </a:cxnLst>
                <a:rect l="0" t="0" r="r" b="b"/>
                <a:pathLst>
                  <a:path w="13" h="19">
                    <a:moveTo>
                      <a:pt x="3" y="0"/>
                    </a:moveTo>
                    <a:lnTo>
                      <a:pt x="0" y="7"/>
                    </a:lnTo>
                    <a:lnTo>
                      <a:pt x="2" y="14"/>
                    </a:lnTo>
                    <a:lnTo>
                      <a:pt x="7" y="19"/>
                    </a:lnTo>
                    <a:lnTo>
                      <a:pt x="13" y="17"/>
                    </a:lnTo>
                    <a:lnTo>
                      <a:pt x="3"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01" name="Freeform 463"/>
              <p:cNvSpPr>
                <a:spLocks noChangeArrowheads="1"/>
              </p:cNvSpPr>
              <p:nvPr/>
            </p:nvSpPr>
            <p:spPr bwMode="auto">
              <a:xfrm>
                <a:off x="1177" y="448"/>
                <a:ext cx="17" cy="6"/>
              </a:xfrm>
              <a:custGeom>
                <a:avLst/>
                <a:gdLst/>
                <a:ahLst/>
                <a:cxnLst>
                  <a:cxn ang="0">
                    <a:pos x="17" y="10"/>
                  </a:cxn>
                  <a:cxn ang="0">
                    <a:pos x="13" y="3"/>
                  </a:cxn>
                  <a:cxn ang="0">
                    <a:pos x="7" y="0"/>
                  </a:cxn>
                  <a:cxn ang="0">
                    <a:pos x="2" y="4"/>
                  </a:cxn>
                  <a:cxn ang="0">
                    <a:pos x="0" y="13"/>
                  </a:cxn>
                  <a:cxn ang="0">
                    <a:pos x="17" y="10"/>
                  </a:cxn>
                </a:cxnLst>
                <a:rect l="0" t="0" r="r" b="b"/>
                <a:pathLst>
                  <a:path w="17" h="13">
                    <a:moveTo>
                      <a:pt x="17" y="10"/>
                    </a:moveTo>
                    <a:lnTo>
                      <a:pt x="13" y="3"/>
                    </a:lnTo>
                    <a:lnTo>
                      <a:pt x="7" y="0"/>
                    </a:lnTo>
                    <a:lnTo>
                      <a:pt x="2" y="4"/>
                    </a:lnTo>
                    <a:lnTo>
                      <a:pt x="0" y="13"/>
                    </a:lnTo>
                    <a:lnTo>
                      <a:pt x="17" y="1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02" name="Freeform 464"/>
              <p:cNvSpPr>
                <a:spLocks noChangeArrowheads="1"/>
              </p:cNvSpPr>
              <p:nvPr/>
            </p:nvSpPr>
            <p:spPr bwMode="auto">
              <a:xfrm>
                <a:off x="1177" y="453"/>
                <a:ext cx="25" cy="44"/>
              </a:xfrm>
              <a:custGeom>
                <a:avLst/>
                <a:gdLst/>
                <a:ahLst/>
                <a:cxnLst>
                  <a:cxn ang="0">
                    <a:pos x="17" y="87"/>
                  </a:cxn>
                  <a:cxn ang="0">
                    <a:pos x="25" y="86"/>
                  </a:cxn>
                  <a:cxn ang="0">
                    <a:pos x="17" y="0"/>
                  </a:cxn>
                  <a:cxn ang="0">
                    <a:pos x="0" y="3"/>
                  </a:cxn>
                  <a:cxn ang="0">
                    <a:pos x="8" y="89"/>
                  </a:cxn>
                  <a:cxn ang="0">
                    <a:pos x="17" y="87"/>
                  </a:cxn>
                </a:cxnLst>
                <a:rect l="0" t="0" r="r" b="b"/>
                <a:pathLst>
                  <a:path w="25" h="89">
                    <a:moveTo>
                      <a:pt x="17" y="87"/>
                    </a:moveTo>
                    <a:lnTo>
                      <a:pt x="25" y="86"/>
                    </a:lnTo>
                    <a:lnTo>
                      <a:pt x="17" y="0"/>
                    </a:lnTo>
                    <a:lnTo>
                      <a:pt x="0" y="3"/>
                    </a:lnTo>
                    <a:lnTo>
                      <a:pt x="8" y="89"/>
                    </a:lnTo>
                    <a:lnTo>
                      <a:pt x="17" y="87"/>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03" name="Freeform 465"/>
              <p:cNvSpPr>
                <a:spLocks noChangeArrowheads="1"/>
              </p:cNvSpPr>
              <p:nvPr/>
            </p:nvSpPr>
            <p:spPr bwMode="auto">
              <a:xfrm>
                <a:off x="1185" y="496"/>
                <a:ext cx="17" cy="6"/>
              </a:xfrm>
              <a:custGeom>
                <a:avLst/>
                <a:gdLst/>
                <a:ahLst/>
                <a:cxnLst>
                  <a:cxn ang="0">
                    <a:pos x="0" y="3"/>
                  </a:cxn>
                  <a:cxn ang="0">
                    <a:pos x="3" y="10"/>
                  </a:cxn>
                  <a:cxn ang="0">
                    <a:pos x="10" y="12"/>
                  </a:cxn>
                  <a:cxn ang="0">
                    <a:pos x="15" y="9"/>
                  </a:cxn>
                  <a:cxn ang="0">
                    <a:pos x="17" y="0"/>
                  </a:cxn>
                  <a:cxn ang="0">
                    <a:pos x="0" y="3"/>
                  </a:cxn>
                </a:cxnLst>
                <a:rect l="0" t="0" r="r" b="b"/>
                <a:pathLst>
                  <a:path w="17" h="12">
                    <a:moveTo>
                      <a:pt x="0" y="3"/>
                    </a:moveTo>
                    <a:lnTo>
                      <a:pt x="3" y="10"/>
                    </a:lnTo>
                    <a:lnTo>
                      <a:pt x="10" y="12"/>
                    </a:lnTo>
                    <a:lnTo>
                      <a:pt x="15" y="9"/>
                    </a:lnTo>
                    <a:lnTo>
                      <a:pt x="17" y="0"/>
                    </a:lnTo>
                    <a:lnTo>
                      <a:pt x="0" y="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04" name="Freeform 466"/>
              <p:cNvSpPr>
                <a:spLocks noChangeArrowheads="1"/>
              </p:cNvSpPr>
              <p:nvPr/>
            </p:nvSpPr>
            <p:spPr bwMode="auto">
              <a:xfrm>
                <a:off x="1212" y="433"/>
                <a:ext cx="16" cy="5"/>
              </a:xfrm>
              <a:custGeom>
                <a:avLst/>
                <a:gdLst/>
                <a:ahLst/>
                <a:cxnLst>
                  <a:cxn ang="0">
                    <a:pos x="16" y="12"/>
                  </a:cxn>
                  <a:cxn ang="0">
                    <a:pos x="14" y="3"/>
                  </a:cxn>
                  <a:cxn ang="0">
                    <a:pos x="8" y="0"/>
                  </a:cxn>
                  <a:cxn ang="0">
                    <a:pos x="3" y="3"/>
                  </a:cxn>
                  <a:cxn ang="0">
                    <a:pos x="0" y="12"/>
                  </a:cxn>
                  <a:cxn ang="0">
                    <a:pos x="16" y="12"/>
                  </a:cxn>
                </a:cxnLst>
                <a:rect l="0" t="0" r="r" b="b"/>
                <a:pathLst>
                  <a:path w="16" h="12">
                    <a:moveTo>
                      <a:pt x="16" y="12"/>
                    </a:moveTo>
                    <a:lnTo>
                      <a:pt x="14" y="3"/>
                    </a:lnTo>
                    <a:lnTo>
                      <a:pt x="8" y="0"/>
                    </a:lnTo>
                    <a:lnTo>
                      <a:pt x="3" y="3"/>
                    </a:lnTo>
                    <a:lnTo>
                      <a:pt x="0" y="12"/>
                    </a:lnTo>
                    <a:lnTo>
                      <a:pt x="16" y="1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05" name="Freeform 467"/>
              <p:cNvSpPr>
                <a:spLocks noChangeArrowheads="1"/>
              </p:cNvSpPr>
              <p:nvPr/>
            </p:nvSpPr>
            <p:spPr bwMode="auto">
              <a:xfrm>
                <a:off x="1212" y="438"/>
                <a:ext cx="19" cy="48"/>
              </a:xfrm>
              <a:custGeom>
                <a:avLst/>
                <a:gdLst/>
                <a:ahLst/>
                <a:cxnLst>
                  <a:cxn ang="0">
                    <a:pos x="19" y="96"/>
                  </a:cxn>
                  <a:cxn ang="0">
                    <a:pos x="19" y="96"/>
                  </a:cxn>
                  <a:cxn ang="0">
                    <a:pos x="16" y="0"/>
                  </a:cxn>
                  <a:cxn ang="0">
                    <a:pos x="0" y="0"/>
                  </a:cxn>
                  <a:cxn ang="0">
                    <a:pos x="3" y="96"/>
                  </a:cxn>
                  <a:cxn ang="0">
                    <a:pos x="19" y="96"/>
                  </a:cxn>
                </a:cxnLst>
                <a:rect l="0" t="0" r="r" b="b"/>
                <a:pathLst>
                  <a:path w="19" h="96">
                    <a:moveTo>
                      <a:pt x="19" y="96"/>
                    </a:moveTo>
                    <a:lnTo>
                      <a:pt x="19" y="96"/>
                    </a:lnTo>
                    <a:lnTo>
                      <a:pt x="16" y="0"/>
                    </a:lnTo>
                    <a:lnTo>
                      <a:pt x="0" y="0"/>
                    </a:lnTo>
                    <a:lnTo>
                      <a:pt x="3" y="96"/>
                    </a:lnTo>
                    <a:lnTo>
                      <a:pt x="19" y="9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06" name="Freeform 468"/>
              <p:cNvSpPr>
                <a:spLocks noChangeArrowheads="1"/>
              </p:cNvSpPr>
              <p:nvPr/>
            </p:nvSpPr>
            <p:spPr bwMode="auto">
              <a:xfrm>
                <a:off x="1215" y="486"/>
                <a:ext cx="16" cy="9"/>
              </a:xfrm>
              <a:custGeom>
                <a:avLst/>
                <a:gdLst/>
                <a:ahLst/>
                <a:cxnLst>
                  <a:cxn ang="0">
                    <a:pos x="8" y="16"/>
                  </a:cxn>
                  <a:cxn ang="0">
                    <a:pos x="16" y="16"/>
                  </a:cxn>
                  <a:cxn ang="0">
                    <a:pos x="16" y="0"/>
                  </a:cxn>
                  <a:cxn ang="0">
                    <a:pos x="0" y="0"/>
                  </a:cxn>
                  <a:cxn ang="0">
                    <a:pos x="0" y="16"/>
                  </a:cxn>
                  <a:cxn ang="0">
                    <a:pos x="8" y="16"/>
                  </a:cxn>
                </a:cxnLst>
                <a:rect l="0" t="0" r="r" b="b"/>
                <a:pathLst>
                  <a:path w="16" h="16">
                    <a:moveTo>
                      <a:pt x="8" y="16"/>
                    </a:moveTo>
                    <a:lnTo>
                      <a:pt x="16" y="16"/>
                    </a:lnTo>
                    <a:lnTo>
                      <a:pt x="16" y="0"/>
                    </a:lnTo>
                    <a:lnTo>
                      <a:pt x="0" y="0"/>
                    </a:lnTo>
                    <a:lnTo>
                      <a:pt x="0" y="16"/>
                    </a:lnTo>
                    <a:lnTo>
                      <a:pt x="8" y="1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07" name="Freeform 469"/>
              <p:cNvSpPr>
                <a:spLocks noChangeArrowheads="1"/>
              </p:cNvSpPr>
              <p:nvPr/>
            </p:nvSpPr>
            <p:spPr bwMode="auto">
              <a:xfrm>
                <a:off x="1215" y="495"/>
                <a:ext cx="16" cy="5"/>
              </a:xfrm>
              <a:custGeom>
                <a:avLst/>
                <a:gdLst/>
                <a:ahLst/>
                <a:cxnLst>
                  <a:cxn ang="0">
                    <a:pos x="0" y="0"/>
                  </a:cxn>
                  <a:cxn ang="0">
                    <a:pos x="3" y="9"/>
                  </a:cxn>
                  <a:cxn ang="0">
                    <a:pos x="8" y="10"/>
                  </a:cxn>
                  <a:cxn ang="0">
                    <a:pos x="14" y="9"/>
                  </a:cxn>
                  <a:cxn ang="0">
                    <a:pos x="16" y="0"/>
                  </a:cxn>
                  <a:cxn ang="0">
                    <a:pos x="0" y="0"/>
                  </a:cxn>
                </a:cxnLst>
                <a:rect l="0" t="0" r="r" b="b"/>
                <a:pathLst>
                  <a:path w="16" h="10">
                    <a:moveTo>
                      <a:pt x="0" y="0"/>
                    </a:moveTo>
                    <a:lnTo>
                      <a:pt x="3" y="9"/>
                    </a:lnTo>
                    <a:lnTo>
                      <a:pt x="8" y="10"/>
                    </a:lnTo>
                    <a:lnTo>
                      <a:pt x="14" y="9"/>
                    </a:lnTo>
                    <a:lnTo>
                      <a:pt x="16" y="0"/>
                    </a:lnTo>
                    <a:lnTo>
                      <a:pt x="0"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08" name="Freeform 470"/>
              <p:cNvSpPr>
                <a:spLocks noChangeArrowheads="1"/>
              </p:cNvSpPr>
              <p:nvPr/>
            </p:nvSpPr>
            <p:spPr bwMode="auto">
              <a:xfrm>
                <a:off x="1054" y="501"/>
                <a:ext cx="327" cy="217"/>
              </a:xfrm>
              <a:custGeom>
                <a:avLst/>
                <a:gdLst/>
                <a:ahLst/>
                <a:cxnLst>
                  <a:cxn ang="0">
                    <a:pos x="180" y="433"/>
                  </a:cxn>
                  <a:cxn ang="0">
                    <a:pos x="212" y="424"/>
                  </a:cxn>
                  <a:cxn ang="0">
                    <a:pos x="241" y="408"/>
                  </a:cxn>
                  <a:cxn ang="0">
                    <a:pos x="268" y="384"/>
                  </a:cxn>
                  <a:cxn ang="0">
                    <a:pos x="290" y="355"/>
                  </a:cxn>
                  <a:cxn ang="0">
                    <a:pos x="307" y="320"/>
                  </a:cxn>
                  <a:cxn ang="0">
                    <a:pos x="320" y="281"/>
                  </a:cxn>
                  <a:cxn ang="0">
                    <a:pos x="326" y="239"/>
                  </a:cxn>
                  <a:cxn ang="0">
                    <a:pos x="326" y="195"/>
                  </a:cxn>
                  <a:cxn ang="0">
                    <a:pos x="320" y="152"/>
                  </a:cxn>
                  <a:cxn ang="0">
                    <a:pos x="307" y="114"/>
                  </a:cxn>
                  <a:cxn ang="0">
                    <a:pos x="290" y="79"/>
                  </a:cxn>
                  <a:cxn ang="0">
                    <a:pos x="268" y="50"/>
                  </a:cxn>
                  <a:cxn ang="0">
                    <a:pos x="241" y="26"/>
                  </a:cxn>
                  <a:cxn ang="0">
                    <a:pos x="212" y="10"/>
                  </a:cxn>
                  <a:cxn ang="0">
                    <a:pos x="180" y="2"/>
                  </a:cxn>
                  <a:cxn ang="0">
                    <a:pos x="147" y="2"/>
                  </a:cxn>
                  <a:cxn ang="0">
                    <a:pos x="115" y="10"/>
                  </a:cxn>
                  <a:cxn ang="0">
                    <a:pos x="86" y="26"/>
                  </a:cxn>
                  <a:cxn ang="0">
                    <a:pos x="60" y="50"/>
                  </a:cxn>
                  <a:cxn ang="0">
                    <a:pos x="38" y="79"/>
                  </a:cxn>
                  <a:cxn ang="0">
                    <a:pos x="19" y="114"/>
                  </a:cxn>
                  <a:cxn ang="0">
                    <a:pos x="7" y="152"/>
                  </a:cxn>
                  <a:cxn ang="0">
                    <a:pos x="1" y="195"/>
                  </a:cxn>
                  <a:cxn ang="0">
                    <a:pos x="1" y="239"/>
                  </a:cxn>
                  <a:cxn ang="0">
                    <a:pos x="7" y="281"/>
                  </a:cxn>
                  <a:cxn ang="0">
                    <a:pos x="19" y="320"/>
                  </a:cxn>
                  <a:cxn ang="0">
                    <a:pos x="38" y="355"/>
                  </a:cxn>
                  <a:cxn ang="0">
                    <a:pos x="60" y="384"/>
                  </a:cxn>
                  <a:cxn ang="0">
                    <a:pos x="86" y="408"/>
                  </a:cxn>
                  <a:cxn ang="0">
                    <a:pos x="115" y="424"/>
                  </a:cxn>
                  <a:cxn ang="0">
                    <a:pos x="147" y="433"/>
                  </a:cxn>
                </a:cxnLst>
                <a:rect l="0" t="0" r="r" b="b"/>
                <a:pathLst>
                  <a:path w="327" h="434">
                    <a:moveTo>
                      <a:pt x="164" y="434"/>
                    </a:moveTo>
                    <a:lnTo>
                      <a:pt x="180" y="433"/>
                    </a:lnTo>
                    <a:lnTo>
                      <a:pt x="197" y="430"/>
                    </a:lnTo>
                    <a:lnTo>
                      <a:pt x="212" y="424"/>
                    </a:lnTo>
                    <a:lnTo>
                      <a:pt x="227" y="417"/>
                    </a:lnTo>
                    <a:lnTo>
                      <a:pt x="241" y="408"/>
                    </a:lnTo>
                    <a:lnTo>
                      <a:pt x="255" y="396"/>
                    </a:lnTo>
                    <a:lnTo>
                      <a:pt x="268" y="384"/>
                    </a:lnTo>
                    <a:lnTo>
                      <a:pt x="279" y="370"/>
                    </a:lnTo>
                    <a:lnTo>
                      <a:pt x="290" y="355"/>
                    </a:lnTo>
                    <a:lnTo>
                      <a:pt x="299" y="338"/>
                    </a:lnTo>
                    <a:lnTo>
                      <a:pt x="307" y="320"/>
                    </a:lnTo>
                    <a:lnTo>
                      <a:pt x="314" y="302"/>
                    </a:lnTo>
                    <a:lnTo>
                      <a:pt x="320" y="281"/>
                    </a:lnTo>
                    <a:lnTo>
                      <a:pt x="324" y="261"/>
                    </a:lnTo>
                    <a:lnTo>
                      <a:pt x="326" y="239"/>
                    </a:lnTo>
                    <a:lnTo>
                      <a:pt x="327" y="217"/>
                    </a:lnTo>
                    <a:lnTo>
                      <a:pt x="326" y="195"/>
                    </a:lnTo>
                    <a:lnTo>
                      <a:pt x="324" y="173"/>
                    </a:lnTo>
                    <a:lnTo>
                      <a:pt x="320" y="152"/>
                    </a:lnTo>
                    <a:lnTo>
                      <a:pt x="314" y="133"/>
                    </a:lnTo>
                    <a:lnTo>
                      <a:pt x="307" y="114"/>
                    </a:lnTo>
                    <a:lnTo>
                      <a:pt x="299" y="95"/>
                    </a:lnTo>
                    <a:lnTo>
                      <a:pt x="290" y="79"/>
                    </a:lnTo>
                    <a:lnTo>
                      <a:pt x="279" y="63"/>
                    </a:lnTo>
                    <a:lnTo>
                      <a:pt x="268" y="50"/>
                    </a:lnTo>
                    <a:lnTo>
                      <a:pt x="255" y="37"/>
                    </a:lnTo>
                    <a:lnTo>
                      <a:pt x="241" y="26"/>
                    </a:lnTo>
                    <a:lnTo>
                      <a:pt x="227" y="18"/>
                    </a:lnTo>
                    <a:lnTo>
                      <a:pt x="212" y="10"/>
                    </a:lnTo>
                    <a:lnTo>
                      <a:pt x="197" y="4"/>
                    </a:lnTo>
                    <a:lnTo>
                      <a:pt x="180" y="2"/>
                    </a:lnTo>
                    <a:lnTo>
                      <a:pt x="164" y="0"/>
                    </a:lnTo>
                    <a:lnTo>
                      <a:pt x="147" y="2"/>
                    </a:lnTo>
                    <a:lnTo>
                      <a:pt x="130" y="4"/>
                    </a:lnTo>
                    <a:lnTo>
                      <a:pt x="115" y="10"/>
                    </a:lnTo>
                    <a:lnTo>
                      <a:pt x="100" y="18"/>
                    </a:lnTo>
                    <a:lnTo>
                      <a:pt x="86" y="26"/>
                    </a:lnTo>
                    <a:lnTo>
                      <a:pt x="72" y="37"/>
                    </a:lnTo>
                    <a:lnTo>
                      <a:pt x="60" y="50"/>
                    </a:lnTo>
                    <a:lnTo>
                      <a:pt x="48" y="63"/>
                    </a:lnTo>
                    <a:lnTo>
                      <a:pt x="38" y="79"/>
                    </a:lnTo>
                    <a:lnTo>
                      <a:pt x="29" y="95"/>
                    </a:lnTo>
                    <a:lnTo>
                      <a:pt x="19" y="114"/>
                    </a:lnTo>
                    <a:lnTo>
                      <a:pt x="13" y="133"/>
                    </a:lnTo>
                    <a:lnTo>
                      <a:pt x="7" y="152"/>
                    </a:lnTo>
                    <a:lnTo>
                      <a:pt x="3" y="173"/>
                    </a:lnTo>
                    <a:lnTo>
                      <a:pt x="1" y="195"/>
                    </a:lnTo>
                    <a:lnTo>
                      <a:pt x="0" y="217"/>
                    </a:lnTo>
                    <a:lnTo>
                      <a:pt x="1" y="239"/>
                    </a:lnTo>
                    <a:lnTo>
                      <a:pt x="3" y="261"/>
                    </a:lnTo>
                    <a:lnTo>
                      <a:pt x="7" y="281"/>
                    </a:lnTo>
                    <a:lnTo>
                      <a:pt x="13" y="302"/>
                    </a:lnTo>
                    <a:lnTo>
                      <a:pt x="19" y="320"/>
                    </a:lnTo>
                    <a:lnTo>
                      <a:pt x="29" y="338"/>
                    </a:lnTo>
                    <a:lnTo>
                      <a:pt x="38" y="355"/>
                    </a:lnTo>
                    <a:lnTo>
                      <a:pt x="48" y="370"/>
                    </a:lnTo>
                    <a:lnTo>
                      <a:pt x="60" y="384"/>
                    </a:lnTo>
                    <a:lnTo>
                      <a:pt x="72" y="396"/>
                    </a:lnTo>
                    <a:lnTo>
                      <a:pt x="86" y="408"/>
                    </a:lnTo>
                    <a:lnTo>
                      <a:pt x="100" y="417"/>
                    </a:lnTo>
                    <a:lnTo>
                      <a:pt x="115" y="424"/>
                    </a:lnTo>
                    <a:lnTo>
                      <a:pt x="130" y="430"/>
                    </a:lnTo>
                    <a:lnTo>
                      <a:pt x="147" y="433"/>
                    </a:lnTo>
                    <a:lnTo>
                      <a:pt x="164" y="43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09" name="Freeform 471"/>
              <p:cNvSpPr>
                <a:spLocks noChangeArrowheads="1"/>
              </p:cNvSpPr>
              <p:nvPr/>
            </p:nvSpPr>
            <p:spPr bwMode="auto">
              <a:xfrm>
                <a:off x="1218" y="610"/>
                <a:ext cx="171" cy="114"/>
              </a:xfrm>
              <a:custGeom>
                <a:avLst/>
                <a:gdLst/>
                <a:ahLst/>
                <a:cxnLst>
                  <a:cxn ang="0">
                    <a:pos x="155" y="0"/>
                  </a:cxn>
                  <a:cxn ang="0">
                    <a:pos x="155" y="0"/>
                  </a:cxn>
                  <a:cxn ang="0">
                    <a:pos x="154" y="22"/>
                  </a:cxn>
                  <a:cxn ang="0">
                    <a:pos x="152" y="42"/>
                  </a:cxn>
                  <a:cxn ang="0">
                    <a:pos x="149" y="61"/>
                  </a:cxn>
                  <a:cxn ang="0">
                    <a:pos x="143" y="80"/>
                  </a:cxn>
                  <a:cxn ang="0">
                    <a:pos x="136" y="98"/>
                  </a:cxn>
                  <a:cxn ang="0">
                    <a:pos x="129" y="115"/>
                  </a:cxn>
                  <a:cxn ang="0">
                    <a:pos x="120" y="131"/>
                  </a:cxn>
                  <a:cxn ang="0">
                    <a:pos x="110" y="144"/>
                  </a:cxn>
                  <a:cxn ang="0">
                    <a:pos x="99" y="159"/>
                  </a:cxn>
                  <a:cxn ang="0">
                    <a:pos x="86" y="169"/>
                  </a:cxn>
                  <a:cxn ang="0">
                    <a:pos x="74" y="181"/>
                  </a:cxn>
                  <a:cxn ang="0">
                    <a:pos x="61" y="189"/>
                  </a:cxn>
                  <a:cxn ang="0">
                    <a:pos x="46" y="195"/>
                  </a:cxn>
                  <a:cxn ang="0">
                    <a:pos x="32" y="201"/>
                  </a:cxn>
                  <a:cxn ang="0">
                    <a:pos x="16" y="204"/>
                  </a:cxn>
                  <a:cxn ang="0">
                    <a:pos x="0" y="205"/>
                  </a:cxn>
                  <a:cxn ang="0">
                    <a:pos x="0" y="229"/>
                  </a:cxn>
                  <a:cxn ang="0">
                    <a:pos x="16" y="227"/>
                  </a:cxn>
                  <a:cxn ang="0">
                    <a:pos x="34" y="224"/>
                  </a:cxn>
                  <a:cxn ang="0">
                    <a:pos x="50" y="218"/>
                  </a:cxn>
                  <a:cxn ang="0">
                    <a:pos x="65" y="210"/>
                  </a:cxn>
                  <a:cxn ang="0">
                    <a:pos x="80" y="201"/>
                  </a:cxn>
                  <a:cxn ang="0">
                    <a:pos x="95" y="189"/>
                  </a:cxn>
                  <a:cxn ang="0">
                    <a:pos x="109" y="176"/>
                  </a:cxn>
                  <a:cxn ang="0">
                    <a:pos x="120" y="162"/>
                  </a:cxn>
                  <a:cxn ang="0">
                    <a:pos x="132" y="146"/>
                  </a:cxn>
                  <a:cxn ang="0">
                    <a:pos x="141" y="127"/>
                  </a:cxn>
                  <a:cxn ang="0">
                    <a:pos x="150" y="109"/>
                  </a:cxn>
                  <a:cxn ang="0">
                    <a:pos x="157" y="89"/>
                  </a:cxn>
                  <a:cxn ang="0">
                    <a:pos x="163" y="67"/>
                  </a:cxn>
                  <a:cxn ang="0">
                    <a:pos x="168" y="45"/>
                  </a:cxn>
                  <a:cxn ang="0">
                    <a:pos x="170" y="22"/>
                  </a:cxn>
                  <a:cxn ang="0">
                    <a:pos x="171" y="0"/>
                  </a:cxn>
                  <a:cxn ang="0">
                    <a:pos x="155" y="0"/>
                  </a:cxn>
                </a:cxnLst>
                <a:rect l="0" t="0" r="r" b="b"/>
                <a:pathLst>
                  <a:path w="171" h="229">
                    <a:moveTo>
                      <a:pt x="155" y="0"/>
                    </a:moveTo>
                    <a:lnTo>
                      <a:pt x="155" y="0"/>
                    </a:lnTo>
                    <a:lnTo>
                      <a:pt x="154" y="22"/>
                    </a:lnTo>
                    <a:lnTo>
                      <a:pt x="152" y="42"/>
                    </a:lnTo>
                    <a:lnTo>
                      <a:pt x="149" y="61"/>
                    </a:lnTo>
                    <a:lnTo>
                      <a:pt x="143" y="80"/>
                    </a:lnTo>
                    <a:lnTo>
                      <a:pt x="136" y="98"/>
                    </a:lnTo>
                    <a:lnTo>
                      <a:pt x="129" y="115"/>
                    </a:lnTo>
                    <a:lnTo>
                      <a:pt x="120" y="131"/>
                    </a:lnTo>
                    <a:lnTo>
                      <a:pt x="110" y="144"/>
                    </a:lnTo>
                    <a:lnTo>
                      <a:pt x="99" y="159"/>
                    </a:lnTo>
                    <a:lnTo>
                      <a:pt x="86" y="169"/>
                    </a:lnTo>
                    <a:lnTo>
                      <a:pt x="74" y="181"/>
                    </a:lnTo>
                    <a:lnTo>
                      <a:pt x="61" y="189"/>
                    </a:lnTo>
                    <a:lnTo>
                      <a:pt x="46" y="195"/>
                    </a:lnTo>
                    <a:lnTo>
                      <a:pt x="32" y="201"/>
                    </a:lnTo>
                    <a:lnTo>
                      <a:pt x="16" y="204"/>
                    </a:lnTo>
                    <a:lnTo>
                      <a:pt x="0" y="205"/>
                    </a:lnTo>
                    <a:lnTo>
                      <a:pt x="0" y="229"/>
                    </a:lnTo>
                    <a:lnTo>
                      <a:pt x="16" y="227"/>
                    </a:lnTo>
                    <a:lnTo>
                      <a:pt x="34" y="224"/>
                    </a:lnTo>
                    <a:lnTo>
                      <a:pt x="50" y="218"/>
                    </a:lnTo>
                    <a:lnTo>
                      <a:pt x="65" y="210"/>
                    </a:lnTo>
                    <a:lnTo>
                      <a:pt x="80" y="201"/>
                    </a:lnTo>
                    <a:lnTo>
                      <a:pt x="95" y="189"/>
                    </a:lnTo>
                    <a:lnTo>
                      <a:pt x="109" y="176"/>
                    </a:lnTo>
                    <a:lnTo>
                      <a:pt x="120" y="162"/>
                    </a:lnTo>
                    <a:lnTo>
                      <a:pt x="132" y="146"/>
                    </a:lnTo>
                    <a:lnTo>
                      <a:pt x="141" y="127"/>
                    </a:lnTo>
                    <a:lnTo>
                      <a:pt x="150" y="109"/>
                    </a:lnTo>
                    <a:lnTo>
                      <a:pt x="157" y="89"/>
                    </a:lnTo>
                    <a:lnTo>
                      <a:pt x="163" y="67"/>
                    </a:lnTo>
                    <a:lnTo>
                      <a:pt x="168" y="45"/>
                    </a:lnTo>
                    <a:lnTo>
                      <a:pt x="170" y="22"/>
                    </a:lnTo>
                    <a:lnTo>
                      <a:pt x="171" y="0"/>
                    </a:lnTo>
                    <a:lnTo>
                      <a:pt x="155"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10" name="Freeform 472"/>
              <p:cNvSpPr>
                <a:spLocks noChangeArrowheads="1"/>
              </p:cNvSpPr>
              <p:nvPr/>
            </p:nvSpPr>
            <p:spPr bwMode="auto">
              <a:xfrm>
                <a:off x="1218" y="495"/>
                <a:ext cx="171" cy="115"/>
              </a:xfrm>
              <a:custGeom>
                <a:avLst/>
                <a:gdLst/>
                <a:ahLst/>
                <a:cxnLst>
                  <a:cxn ang="0">
                    <a:pos x="0" y="24"/>
                  </a:cxn>
                  <a:cxn ang="0">
                    <a:pos x="0" y="24"/>
                  </a:cxn>
                  <a:cxn ang="0">
                    <a:pos x="16" y="25"/>
                  </a:cxn>
                  <a:cxn ang="0">
                    <a:pos x="32" y="28"/>
                  </a:cxn>
                  <a:cxn ang="0">
                    <a:pos x="46" y="34"/>
                  </a:cxn>
                  <a:cxn ang="0">
                    <a:pos x="61" y="40"/>
                  </a:cxn>
                  <a:cxn ang="0">
                    <a:pos x="74" y="49"/>
                  </a:cxn>
                  <a:cxn ang="0">
                    <a:pos x="86" y="59"/>
                  </a:cxn>
                  <a:cxn ang="0">
                    <a:pos x="99" y="70"/>
                  </a:cxn>
                  <a:cxn ang="0">
                    <a:pos x="110" y="83"/>
                  </a:cxn>
                  <a:cxn ang="0">
                    <a:pos x="120" y="98"/>
                  </a:cxn>
                  <a:cxn ang="0">
                    <a:pos x="129" y="113"/>
                  </a:cxn>
                  <a:cxn ang="0">
                    <a:pos x="136" y="132"/>
                  </a:cxn>
                  <a:cxn ang="0">
                    <a:pos x="143" y="149"/>
                  </a:cxn>
                  <a:cxn ang="0">
                    <a:pos x="149" y="166"/>
                  </a:cxn>
                  <a:cxn ang="0">
                    <a:pos x="152" y="187"/>
                  </a:cxn>
                  <a:cxn ang="0">
                    <a:pos x="154" y="207"/>
                  </a:cxn>
                  <a:cxn ang="0">
                    <a:pos x="155" y="229"/>
                  </a:cxn>
                  <a:cxn ang="0">
                    <a:pos x="171" y="229"/>
                  </a:cxn>
                  <a:cxn ang="0">
                    <a:pos x="170" y="207"/>
                  </a:cxn>
                  <a:cxn ang="0">
                    <a:pos x="168" y="184"/>
                  </a:cxn>
                  <a:cxn ang="0">
                    <a:pos x="163" y="161"/>
                  </a:cxn>
                  <a:cxn ang="0">
                    <a:pos x="157" y="140"/>
                  </a:cxn>
                  <a:cxn ang="0">
                    <a:pos x="150" y="120"/>
                  </a:cxn>
                  <a:cxn ang="0">
                    <a:pos x="141" y="101"/>
                  </a:cxn>
                  <a:cxn ang="0">
                    <a:pos x="132" y="83"/>
                  </a:cxn>
                  <a:cxn ang="0">
                    <a:pos x="120" y="66"/>
                  </a:cxn>
                  <a:cxn ang="0">
                    <a:pos x="109" y="53"/>
                  </a:cxn>
                  <a:cxn ang="0">
                    <a:pos x="95" y="38"/>
                  </a:cxn>
                  <a:cxn ang="0">
                    <a:pos x="80" y="28"/>
                  </a:cxn>
                  <a:cxn ang="0">
                    <a:pos x="65" y="19"/>
                  </a:cxn>
                  <a:cxn ang="0">
                    <a:pos x="50" y="11"/>
                  </a:cxn>
                  <a:cxn ang="0">
                    <a:pos x="34" y="5"/>
                  </a:cxn>
                  <a:cxn ang="0">
                    <a:pos x="16" y="2"/>
                  </a:cxn>
                  <a:cxn ang="0">
                    <a:pos x="0" y="0"/>
                  </a:cxn>
                  <a:cxn ang="0">
                    <a:pos x="0" y="24"/>
                  </a:cxn>
                </a:cxnLst>
                <a:rect l="0" t="0" r="r" b="b"/>
                <a:pathLst>
                  <a:path w="171" h="229">
                    <a:moveTo>
                      <a:pt x="0" y="24"/>
                    </a:moveTo>
                    <a:lnTo>
                      <a:pt x="0" y="24"/>
                    </a:lnTo>
                    <a:lnTo>
                      <a:pt x="16" y="25"/>
                    </a:lnTo>
                    <a:lnTo>
                      <a:pt x="32" y="28"/>
                    </a:lnTo>
                    <a:lnTo>
                      <a:pt x="46" y="34"/>
                    </a:lnTo>
                    <a:lnTo>
                      <a:pt x="61" y="40"/>
                    </a:lnTo>
                    <a:lnTo>
                      <a:pt x="74" y="49"/>
                    </a:lnTo>
                    <a:lnTo>
                      <a:pt x="86" y="59"/>
                    </a:lnTo>
                    <a:lnTo>
                      <a:pt x="99" y="70"/>
                    </a:lnTo>
                    <a:lnTo>
                      <a:pt x="110" y="83"/>
                    </a:lnTo>
                    <a:lnTo>
                      <a:pt x="120" y="98"/>
                    </a:lnTo>
                    <a:lnTo>
                      <a:pt x="129" y="113"/>
                    </a:lnTo>
                    <a:lnTo>
                      <a:pt x="136" y="132"/>
                    </a:lnTo>
                    <a:lnTo>
                      <a:pt x="143" y="149"/>
                    </a:lnTo>
                    <a:lnTo>
                      <a:pt x="149" y="166"/>
                    </a:lnTo>
                    <a:lnTo>
                      <a:pt x="152" y="187"/>
                    </a:lnTo>
                    <a:lnTo>
                      <a:pt x="154" y="207"/>
                    </a:lnTo>
                    <a:lnTo>
                      <a:pt x="155" y="229"/>
                    </a:lnTo>
                    <a:lnTo>
                      <a:pt x="171" y="229"/>
                    </a:lnTo>
                    <a:lnTo>
                      <a:pt x="170" y="207"/>
                    </a:lnTo>
                    <a:lnTo>
                      <a:pt x="168" y="184"/>
                    </a:lnTo>
                    <a:lnTo>
                      <a:pt x="163" y="161"/>
                    </a:lnTo>
                    <a:lnTo>
                      <a:pt x="157" y="140"/>
                    </a:lnTo>
                    <a:lnTo>
                      <a:pt x="150" y="120"/>
                    </a:lnTo>
                    <a:lnTo>
                      <a:pt x="141" y="101"/>
                    </a:lnTo>
                    <a:lnTo>
                      <a:pt x="132" y="83"/>
                    </a:lnTo>
                    <a:lnTo>
                      <a:pt x="120" y="66"/>
                    </a:lnTo>
                    <a:lnTo>
                      <a:pt x="109" y="53"/>
                    </a:lnTo>
                    <a:lnTo>
                      <a:pt x="95" y="38"/>
                    </a:lnTo>
                    <a:lnTo>
                      <a:pt x="80" y="28"/>
                    </a:lnTo>
                    <a:lnTo>
                      <a:pt x="65" y="19"/>
                    </a:lnTo>
                    <a:lnTo>
                      <a:pt x="50" y="11"/>
                    </a:lnTo>
                    <a:lnTo>
                      <a:pt x="34" y="5"/>
                    </a:lnTo>
                    <a:lnTo>
                      <a:pt x="16" y="2"/>
                    </a:lnTo>
                    <a:lnTo>
                      <a:pt x="0" y="0"/>
                    </a:lnTo>
                    <a:lnTo>
                      <a:pt x="0" y="2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11" name="Freeform 473"/>
              <p:cNvSpPr>
                <a:spLocks noChangeArrowheads="1"/>
              </p:cNvSpPr>
              <p:nvPr/>
            </p:nvSpPr>
            <p:spPr bwMode="auto">
              <a:xfrm>
                <a:off x="1046" y="495"/>
                <a:ext cx="172" cy="115"/>
              </a:xfrm>
              <a:custGeom>
                <a:avLst/>
                <a:gdLst/>
                <a:ahLst/>
                <a:cxnLst>
                  <a:cxn ang="0">
                    <a:pos x="16" y="229"/>
                  </a:cxn>
                  <a:cxn ang="0">
                    <a:pos x="16" y="229"/>
                  </a:cxn>
                  <a:cxn ang="0">
                    <a:pos x="17" y="207"/>
                  </a:cxn>
                  <a:cxn ang="0">
                    <a:pos x="19" y="187"/>
                  </a:cxn>
                  <a:cxn ang="0">
                    <a:pos x="22" y="166"/>
                  </a:cxn>
                  <a:cxn ang="0">
                    <a:pos x="28" y="149"/>
                  </a:cxn>
                  <a:cxn ang="0">
                    <a:pos x="35" y="132"/>
                  </a:cxn>
                  <a:cxn ang="0">
                    <a:pos x="43" y="114"/>
                  </a:cxn>
                  <a:cxn ang="0">
                    <a:pos x="52" y="98"/>
                  </a:cxn>
                  <a:cxn ang="0">
                    <a:pos x="61" y="83"/>
                  </a:cxn>
                  <a:cxn ang="0">
                    <a:pos x="73" y="70"/>
                  </a:cxn>
                  <a:cxn ang="0">
                    <a:pos x="84" y="59"/>
                  </a:cxn>
                  <a:cxn ang="0">
                    <a:pos x="97" y="49"/>
                  </a:cxn>
                  <a:cxn ang="0">
                    <a:pos x="110" y="40"/>
                  </a:cxn>
                  <a:cxn ang="0">
                    <a:pos x="125" y="34"/>
                  </a:cxn>
                  <a:cxn ang="0">
                    <a:pos x="139" y="28"/>
                  </a:cxn>
                  <a:cxn ang="0">
                    <a:pos x="155" y="25"/>
                  </a:cxn>
                  <a:cxn ang="0">
                    <a:pos x="172" y="24"/>
                  </a:cxn>
                  <a:cxn ang="0">
                    <a:pos x="172" y="0"/>
                  </a:cxn>
                  <a:cxn ang="0">
                    <a:pos x="155" y="2"/>
                  </a:cxn>
                  <a:cxn ang="0">
                    <a:pos x="137" y="5"/>
                  </a:cxn>
                  <a:cxn ang="0">
                    <a:pos x="121" y="11"/>
                  </a:cxn>
                  <a:cxn ang="0">
                    <a:pos x="106" y="19"/>
                  </a:cxn>
                  <a:cxn ang="0">
                    <a:pos x="91" y="28"/>
                  </a:cxn>
                  <a:cxn ang="0">
                    <a:pos x="76" y="38"/>
                  </a:cxn>
                  <a:cxn ang="0">
                    <a:pos x="63" y="53"/>
                  </a:cxn>
                  <a:cxn ang="0">
                    <a:pos x="51" y="66"/>
                  </a:cxn>
                  <a:cxn ang="0">
                    <a:pos x="40" y="83"/>
                  </a:cxn>
                  <a:cxn ang="0">
                    <a:pos x="30" y="99"/>
                  </a:cxn>
                  <a:cxn ang="0">
                    <a:pos x="20" y="120"/>
                  </a:cxn>
                  <a:cxn ang="0">
                    <a:pos x="14" y="140"/>
                  </a:cxn>
                  <a:cxn ang="0">
                    <a:pos x="8" y="161"/>
                  </a:cxn>
                  <a:cxn ang="0">
                    <a:pos x="3" y="184"/>
                  </a:cxn>
                  <a:cxn ang="0">
                    <a:pos x="1" y="207"/>
                  </a:cxn>
                  <a:cxn ang="0">
                    <a:pos x="0" y="229"/>
                  </a:cxn>
                  <a:cxn ang="0">
                    <a:pos x="16" y="229"/>
                  </a:cxn>
                </a:cxnLst>
                <a:rect l="0" t="0" r="r" b="b"/>
                <a:pathLst>
                  <a:path w="172" h="229">
                    <a:moveTo>
                      <a:pt x="16" y="229"/>
                    </a:moveTo>
                    <a:lnTo>
                      <a:pt x="16" y="229"/>
                    </a:lnTo>
                    <a:lnTo>
                      <a:pt x="17" y="207"/>
                    </a:lnTo>
                    <a:lnTo>
                      <a:pt x="19" y="187"/>
                    </a:lnTo>
                    <a:lnTo>
                      <a:pt x="22" y="166"/>
                    </a:lnTo>
                    <a:lnTo>
                      <a:pt x="28" y="149"/>
                    </a:lnTo>
                    <a:lnTo>
                      <a:pt x="35" y="132"/>
                    </a:lnTo>
                    <a:lnTo>
                      <a:pt x="43" y="114"/>
                    </a:lnTo>
                    <a:lnTo>
                      <a:pt x="52" y="98"/>
                    </a:lnTo>
                    <a:lnTo>
                      <a:pt x="61" y="83"/>
                    </a:lnTo>
                    <a:lnTo>
                      <a:pt x="73" y="70"/>
                    </a:lnTo>
                    <a:lnTo>
                      <a:pt x="84" y="59"/>
                    </a:lnTo>
                    <a:lnTo>
                      <a:pt x="97" y="49"/>
                    </a:lnTo>
                    <a:lnTo>
                      <a:pt x="110" y="40"/>
                    </a:lnTo>
                    <a:lnTo>
                      <a:pt x="125" y="34"/>
                    </a:lnTo>
                    <a:lnTo>
                      <a:pt x="139" y="28"/>
                    </a:lnTo>
                    <a:lnTo>
                      <a:pt x="155" y="25"/>
                    </a:lnTo>
                    <a:lnTo>
                      <a:pt x="172" y="24"/>
                    </a:lnTo>
                    <a:lnTo>
                      <a:pt x="172" y="0"/>
                    </a:lnTo>
                    <a:lnTo>
                      <a:pt x="155" y="2"/>
                    </a:lnTo>
                    <a:lnTo>
                      <a:pt x="137" y="5"/>
                    </a:lnTo>
                    <a:lnTo>
                      <a:pt x="121" y="11"/>
                    </a:lnTo>
                    <a:lnTo>
                      <a:pt x="106" y="19"/>
                    </a:lnTo>
                    <a:lnTo>
                      <a:pt x="91" y="28"/>
                    </a:lnTo>
                    <a:lnTo>
                      <a:pt x="76" y="38"/>
                    </a:lnTo>
                    <a:lnTo>
                      <a:pt x="63" y="53"/>
                    </a:lnTo>
                    <a:lnTo>
                      <a:pt x="51" y="66"/>
                    </a:lnTo>
                    <a:lnTo>
                      <a:pt x="40" y="83"/>
                    </a:lnTo>
                    <a:lnTo>
                      <a:pt x="30" y="99"/>
                    </a:lnTo>
                    <a:lnTo>
                      <a:pt x="20" y="120"/>
                    </a:lnTo>
                    <a:lnTo>
                      <a:pt x="14" y="140"/>
                    </a:lnTo>
                    <a:lnTo>
                      <a:pt x="8" y="161"/>
                    </a:lnTo>
                    <a:lnTo>
                      <a:pt x="3" y="184"/>
                    </a:lnTo>
                    <a:lnTo>
                      <a:pt x="1" y="207"/>
                    </a:lnTo>
                    <a:lnTo>
                      <a:pt x="0" y="229"/>
                    </a:lnTo>
                    <a:lnTo>
                      <a:pt x="16" y="22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12" name="Freeform 474"/>
              <p:cNvSpPr>
                <a:spLocks noChangeArrowheads="1"/>
              </p:cNvSpPr>
              <p:nvPr/>
            </p:nvSpPr>
            <p:spPr bwMode="auto">
              <a:xfrm>
                <a:off x="1046" y="610"/>
                <a:ext cx="172" cy="114"/>
              </a:xfrm>
              <a:custGeom>
                <a:avLst/>
                <a:gdLst/>
                <a:ahLst/>
                <a:cxnLst>
                  <a:cxn ang="0">
                    <a:pos x="172" y="205"/>
                  </a:cxn>
                  <a:cxn ang="0">
                    <a:pos x="172" y="205"/>
                  </a:cxn>
                  <a:cxn ang="0">
                    <a:pos x="155" y="204"/>
                  </a:cxn>
                  <a:cxn ang="0">
                    <a:pos x="139" y="201"/>
                  </a:cxn>
                  <a:cxn ang="0">
                    <a:pos x="125" y="195"/>
                  </a:cxn>
                  <a:cxn ang="0">
                    <a:pos x="110" y="189"/>
                  </a:cxn>
                  <a:cxn ang="0">
                    <a:pos x="97" y="181"/>
                  </a:cxn>
                  <a:cxn ang="0">
                    <a:pos x="84" y="169"/>
                  </a:cxn>
                  <a:cxn ang="0">
                    <a:pos x="73" y="159"/>
                  </a:cxn>
                  <a:cxn ang="0">
                    <a:pos x="61" y="144"/>
                  </a:cxn>
                  <a:cxn ang="0">
                    <a:pos x="52" y="131"/>
                  </a:cxn>
                  <a:cxn ang="0">
                    <a:pos x="43" y="114"/>
                  </a:cxn>
                  <a:cxn ang="0">
                    <a:pos x="35" y="98"/>
                  </a:cxn>
                  <a:cxn ang="0">
                    <a:pos x="28" y="80"/>
                  </a:cxn>
                  <a:cxn ang="0">
                    <a:pos x="22" y="61"/>
                  </a:cxn>
                  <a:cxn ang="0">
                    <a:pos x="19" y="42"/>
                  </a:cxn>
                  <a:cxn ang="0">
                    <a:pos x="17" y="22"/>
                  </a:cxn>
                  <a:cxn ang="0">
                    <a:pos x="16" y="0"/>
                  </a:cxn>
                  <a:cxn ang="0">
                    <a:pos x="0" y="0"/>
                  </a:cxn>
                  <a:cxn ang="0">
                    <a:pos x="1" y="22"/>
                  </a:cxn>
                  <a:cxn ang="0">
                    <a:pos x="3" y="45"/>
                  </a:cxn>
                  <a:cxn ang="0">
                    <a:pos x="8" y="67"/>
                  </a:cxn>
                  <a:cxn ang="0">
                    <a:pos x="14" y="89"/>
                  </a:cxn>
                  <a:cxn ang="0">
                    <a:pos x="20" y="109"/>
                  </a:cxn>
                  <a:cxn ang="0">
                    <a:pos x="30" y="128"/>
                  </a:cxn>
                  <a:cxn ang="0">
                    <a:pos x="40" y="146"/>
                  </a:cxn>
                  <a:cxn ang="0">
                    <a:pos x="51" y="162"/>
                  </a:cxn>
                  <a:cxn ang="0">
                    <a:pos x="63" y="176"/>
                  </a:cxn>
                  <a:cxn ang="0">
                    <a:pos x="76" y="189"/>
                  </a:cxn>
                  <a:cxn ang="0">
                    <a:pos x="91" y="201"/>
                  </a:cxn>
                  <a:cxn ang="0">
                    <a:pos x="106" y="210"/>
                  </a:cxn>
                  <a:cxn ang="0">
                    <a:pos x="121" y="218"/>
                  </a:cxn>
                  <a:cxn ang="0">
                    <a:pos x="137" y="224"/>
                  </a:cxn>
                  <a:cxn ang="0">
                    <a:pos x="155" y="227"/>
                  </a:cxn>
                  <a:cxn ang="0">
                    <a:pos x="172" y="229"/>
                  </a:cxn>
                  <a:cxn ang="0">
                    <a:pos x="172" y="205"/>
                  </a:cxn>
                </a:cxnLst>
                <a:rect l="0" t="0" r="r" b="b"/>
                <a:pathLst>
                  <a:path w="172" h="229">
                    <a:moveTo>
                      <a:pt x="172" y="205"/>
                    </a:moveTo>
                    <a:lnTo>
                      <a:pt x="172" y="205"/>
                    </a:lnTo>
                    <a:lnTo>
                      <a:pt x="155" y="204"/>
                    </a:lnTo>
                    <a:lnTo>
                      <a:pt x="139" y="201"/>
                    </a:lnTo>
                    <a:lnTo>
                      <a:pt x="125" y="195"/>
                    </a:lnTo>
                    <a:lnTo>
                      <a:pt x="110" y="189"/>
                    </a:lnTo>
                    <a:lnTo>
                      <a:pt x="97" y="181"/>
                    </a:lnTo>
                    <a:lnTo>
                      <a:pt x="84" y="169"/>
                    </a:lnTo>
                    <a:lnTo>
                      <a:pt x="73" y="159"/>
                    </a:lnTo>
                    <a:lnTo>
                      <a:pt x="61" y="144"/>
                    </a:lnTo>
                    <a:lnTo>
                      <a:pt x="52" y="131"/>
                    </a:lnTo>
                    <a:lnTo>
                      <a:pt x="43" y="114"/>
                    </a:lnTo>
                    <a:lnTo>
                      <a:pt x="35" y="98"/>
                    </a:lnTo>
                    <a:lnTo>
                      <a:pt x="28" y="80"/>
                    </a:lnTo>
                    <a:lnTo>
                      <a:pt x="22" y="61"/>
                    </a:lnTo>
                    <a:lnTo>
                      <a:pt x="19" y="42"/>
                    </a:lnTo>
                    <a:lnTo>
                      <a:pt x="17" y="22"/>
                    </a:lnTo>
                    <a:lnTo>
                      <a:pt x="16" y="0"/>
                    </a:lnTo>
                    <a:lnTo>
                      <a:pt x="0" y="0"/>
                    </a:lnTo>
                    <a:lnTo>
                      <a:pt x="1" y="22"/>
                    </a:lnTo>
                    <a:lnTo>
                      <a:pt x="3" y="45"/>
                    </a:lnTo>
                    <a:lnTo>
                      <a:pt x="8" y="67"/>
                    </a:lnTo>
                    <a:lnTo>
                      <a:pt x="14" y="89"/>
                    </a:lnTo>
                    <a:lnTo>
                      <a:pt x="20" y="109"/>
                    </a:lnTo>
                    <a:lnTo>
                      <a:pt x="30" y="128"/>
                    </a:lnTo>
                    <a:lnTo>
                      <a:pt x="40" y="146"/>
                    </a:lnTo>
                    <a:lnTo>
                      <a:pt x="51" y="162"/>
                    </a:lnTo>
                    <a:lnTo>
                      <a:pt x="63" y="176"/>
                    </a:lnTo>
                    <a:lnTo>
                      <a:pt x="76" y="189"/>
                    </a:lnTo>
                    <a:lnTo>
                      <a:pt x="91" y="201"/>
                    </a:lnTo>
                    <a:lnTo>
                      <a:pt x="106" y="210"/>
                    </a:lnTo>
                    <a:lnTo>
                      <a:pt x="121" y="218"/>
                    </a:lnTo>
                    <a:lnTo>
                      <a:pt x="137" y="224"/>
                    </a:lnTo>
                    <a:lnTo>
                      <a:pt x="155" y="227"/>
                    </a:lnTo>
                    <a:lnTo>
                      <a:pt x="172" y="229"/>
                    </a:lnTo>
                    <a:lnTo>
                      <a:pt x="172" y="205"/>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13" name="Freeform 475"/>
              <p:cNvSpPr>
                <a:spLocks noChangeArrowheads="1"/>
              </p:cNvSpPr>
              <p:nvPr/>
            </p:nvSpPr>
            <p:spPr bwMode="auto">
              <a:xfrm>
                <a:off x="1221" y="481"/>
                <a:ext cx="8" cy="11"/>
              </a:xfrm>
              <a:custGeom>
                <a:avLst/>
                <a:gdLst/>
                <a:ahLst/>
                <a:cxnLst>
                  <a:cxn ang="0">
                    <a:pos x="6" y="0"/>
                  </a:cxn>
                  <a:cxn ang="0">
                    <a:pos x="1" y="5"/>
                  </a:cxn>
                  <a:cxn ang="0">
                    <a:pos x="0" y="13"/>
                  </a:cxn>
                  <a:cxn ang="0">
                    <a:pos x="2" y="21"/>
                  </a:cxn>
                  <a:cxn ang="0">
                    <a:pos x="8" y="24"/>
                  </a:cxn>
                  <a:cxn ang="0">
                    <a:pos x="6" y="0"/>
                  </a:cxn>
                </a:cxnLst>
                <a:rect l="0" t="0" r="r" b="b"/>
                <a:pathLst>
                  <a:path w="8" h="24">
                    <a:moveTo>
                      <a:pt x="6" y="0"/>
                    </a:moveTo>
                    <a:lnTo>
                      <a:pt x="1" y="5"/>
                    </a:lnTo>
                    <a:lnTo>
                      <a:pt x="0" y="13"/>
                    </a:lnTo>
                    <a:lnTo>
                      <a:pt x="2" y="21"/>
                    </a:lnTo>
                    <a:lnTo>
                      <a:pt x="8" y="24"/>
                    </a:lnTo>
                    <a:lnTo>
                      <a:pt x="6"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14" name="Freeform 476"/>
              <p:cNvSpPr>
                <a:spLocks noChangeArrowheads="1"/>
              </p:cNvSpPr>
              <p:nvPr/>
            </p:nvSpPr>
            <p:spPr bwMode="auto">
              <a:xfrm>
                <a:off x="1227" y="480"/>
                <a:ext cx="169" cy="137"/>
              </a:xfrm>
              <a:custGeom>
                <a:avLst/>
                <a:gdLst/>
                <a:ahLst/>
                <a:cxnLst>
                  <a:cxn ang="0">
                    <a:pos x="165" y="274"/>
                  </a:cxn>
                  <a:cxn ang="0">
                    <a:pos x="169" y="234"/>
                  </a:cxn>
                  <a:cxn ang="0">
                    <a:pos x="169" y="201"/>
                  </a:cxn>
                  <a:cxn ang="0">
                    <a:pos x="166" y="167"/>
                  </a:cxn>
                  <a:cxn ang="0">
                    <a:pos x="159" y="137"/>
                  </a:cxn>
                  <a:cxn ang="0">
                    <a:pos x="151" y="111"/>
                  </a:cxn>
                  <a:cxn ang="0">
                    <a:pos x="140" y="87"/>
                  </a:cxn>
                  <a:cxn ang="0">
                    <a:pos x="129" y="67"/>
                  </a:cxn>
                  <a:cxn ang="0">
                    <a:pos x="114" y="51"/>
                  </a:cxn>
                  <a:cxn ang="0">
                    <a:pos x="99" y="36"/>
                  </a:cxn>
                  <a:cxn ang="0">
                    <a:pos x="84" y="25"/>
                  </a:cxn>
                  <a:cxn ang="0">
                    <a:pos x="67" y="16"/>
                  </a:cxn>
                  <a:cxn ang="0">
                    <a:pos x="53" y="7"/>
                  </a:cxn>
                  <a:cxn ang="0">
                    <a:pos x="37" y="3"/>
                  </a:cxn>
                  <a:cxn ang="0">
                    <a:pos x="23" y="0"/>
                  </a:cxn>
                  <a:cxn ang="0">
                    <a:pos x="11" y="0"/>
                  </a:cxn>
                  <a:cxn ang="0">
                    <a:pos x="0" y="1"/>
                  </a:cxn>
                  <a:cxn ang="0">
                    <a:pos x="2" y="25"/>
                  </a:cxn>
                  <a:cxn ang="0">
                    <a:pos x="11" y="23"/>
                  </a:cxn>
                  <a:cxn ang="0">
                    <a:pos x="23" y="23"/>
                  </a:cxn>
                  <a:cxn ang="0">
                    <a:pos x="35" y="26"/>
                  </a:cxn>
                  <a:cxn ang="0">
                    <a:pos x="49" y="30"/>
                  </a:cxn>
                  <a:cxn ang="0">
                    <a:pos x="63" y="36"/>
                  </a:cxn>
                  <a:cxn ang="0">
                    <a:pos x="77" y="45"/>
                  </a:cxn>
                  <a:cxn ang="0">
                    <a:pos x="91" y="57"/>
                  </a:cxn>
                  <a:cxn ang="0">
                    <a:pos x="106" y="68"/>
                  </a:cxn>
                  <a:cxn ang="0">
                    <a:pos x="117" y="84"/>
                  </a:cxn>
                  <a:cxn ang="0">
                    <a:pos x="128" y="102"/>
                  </a:cxn>
                  <a:cxn ang="0">
                    <a:pos x="137" y="122"/>
                  </a:cxn>
                  <a:cxn ang="0">
                    <a:pos x="145" y="145"/>
                  </a:cxn>
                  <a:cxn ang="0">
                    <a:pos x="150" y="170"/>
                  </a:cxn>
                  <a:cxn ang="0">
                    <a:pos x="153" y="201"/>
                  </a:cxn>
                  <a:cxn ang="0">
                    <a:pos x="153" y="234"/>
                  </a:cxn>
                  <a:cxn ang="0">
                    <a:pos x="149" y="271"/>
                  </a:cxn>
                  <a:cxn ang="0">
                    <a:pos x="165" y="274"/>
                  </a:cxn>
                </a:cxnLst>
                <a:rect l="0" t="0" r="r" b="b"/>
                <a:pathLst>
                  <a:path w="169" h="274">
                    <a:moveTo>
                      <a:pt x="165" y="274"/>
                    </a:moveTo>
                    <a:lnTo>
                      <a:pt x="169" y="234"/>
                    </a:lnTo>
                    <a:lnTo>
                      <a:pt x="169" y="201"/>
                    </a:lnTo>
                    <a:lnTo>
                      <a:pt x="166" y="167"/>
                    </a:lnTo>
                    <a:lnTo>
                      <a:pt x="159" y="137"/>
                    </a:lnTo>
                    <a:lnTo>
                      <a:pt x="151" y="111"/>
                    </a:lnTo>
                    <a:lnTo>
                      <a:pt x="140" y="87"/>
                    </a:lnTo>
                    <a:lnTo>
                      <a:pt x="129" y="67"/>
                    </a:lnTo>
                    <a:lnTo>
                      <a:pt x="114" y="51"/>
                    </a:lnTo>
                    <a:lnTo>
                      <a:pt x="99" y="36"/>
                    </a:lnTo>
                    <a:lnTo>
                      <a:pt x="84" y="25"/>
                    </a:lnTo>
                    <a:lnTo>
                      <a:pt x="67" y="16"/>
                    </a:lnTo>
                    <a:lnTo>
                      <a:pt x="53" y="7"/>
                    </a:lnTo>
                    <a:lnTo>
                      <a:pt x="37" y="3"/>
                    </a:lnTo>
                    <a:lnTo>
                      <a:pt x="23" y="0"/>
                    </a:lnTo>
                    <a:lnTo>
                      <a:pt x="11" y="0"/>
                    </a:lnTo>
                    <a:lnTo>
                      <a:pt x="0" y="1"/>
                    </a:lnTo>
                    <a:lnTo>
                      <a:pt x="2" y="25"/>
                    </a:lnTo>
                    <a:lnTo>
                      <a:pt x="11" y="23"/>
                    </a:lnTo>
                    <a:lnTo>
                      <a:pt x="23" y="23"/>
                    </a:lnTo>
                    <a:lnTo>
                      <a:pt x="35" y="26"/>
                    </a:lnTo>
                    <a:lnTo>
                      <a:pt x="49" y="30"/>
                    </a:lnTo>
                    <a:lnTo>
                      <a:pt x="63" y="36"/>
                    </a:lnTo>
                    <a:lnTo>
                      <a:pt x="77" y="45"/>
                    </a:lnTo>
                    <a:lnTo>
                      <a:pt x="91" y="57"/>
                    </a:lnTo>
                    <a:lnTo>
                      <a:pt x="106" y="68"/>
                    </a:lnTo>
                    <a:lnTo>
                      <a:pt x="117" y="84"/>
                    </a:lnTo>
                    <a:lnTo>
                      <a:pt x="128" y="102"/>
                    </a:lnTo>
                    <a:lnTo>
                      <a:pt x="137" y="122"/>
                    </a:lnTo>
                    <a:lnTo>
                      <a:pt x="145" y="145"/>
                    </a:lnTo>
                    <a:lnTo>
                      <a:pt x="150" y="170"/>
                    </a:lnTo>
                    <a:lnTo>
                      <a:pt x="153" y="201"/>
                    </a:lnTo>
                    <a:lnTo>
                      <a:pt x="153" y="234"/>
                    </a:lnTo>
                    <a:lnTo>
                      <a:pt x="149" y="271"/>
                    </a:lnTo>
                    <a:lnTo>
                      <a:pt x="165" y="27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15" name="Freeform 477"/>
              <p:cNvSpPr>
                <a:spLocks noChangeArrowheads="1"/>
              </p:cNvSpPr>
              <p:nvPr/>
            </p:nvSpPr>
            <p:spPr bwMode="auto">
              <a:xfrm>
                <a:off x="1376" y="615"/>
                <a:ext cx="16" cy="6"/>
              </a:xfrm>
              <a:custGeom>
                <a:avLst/>
                <a:gdLst/>
                <a:ahLst/>
                <a:cxnLst>
                  <a:cxn ang="0">
                    <a:pos x="0" y="0"/>
                  </a:cxn>
                  <a:cxn ang="0">
                    <a:pos x="2" y="8"/>
                  </a:cxn>
                  <a:cxn ang="0">
                    <a:pos x="7" y="11"/>
                  </a:cxn>
                  <a:cxn ang="0">
                    <a:pos x="13" y="10"/>
                  </a:cxn>
                  <a:cxn ang="0">
                    <a:pos x="16" y="3"/>
                  </a:cxn>
                  <a:cxn ang="0">
                    <a:pos x="0" y="0"/>
                  </a:cxn>
                </a:cxnLst>
                <a:rect l="0" t="0" r="r" b="b"/>
                <a:pathLst>
                  <a:path w="16" h="11">
                    <a:moveTo>
                      <a:pt x="0" y="0"/>
                    </a:moveTo>
                    <a:lnTo>
                      <a:pt x="2" y="8"/>
                    </a:lnTo>
                    <a:lnTo>
                      <a:pt x="7" y="11"/>
                    </a:lnTo>
                    <a:lnTo>
                      <a:pt x="13" y="10"/>
                    </a:lnTo>
                    <a:lnTo>
                      <a:pt x="16" y="3"/>
                    </a:lnTo>
                    <a:lnTo>
                      <a:pt x="0"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16" name="Freeform 478"/>
              <p:cNvSpPr>
                <a:spLocks noChangeArrowheads="1"/>
              </p:cNvSpPr>
              <p:nvPr/>
            </p:nvSpPr>
            <p:spPr bwMode="auto">
              <a:xfrm>
                <a:off x="1120" y="544"/>
                <a:ext cx="193" cy="128"/>
              </a:xfrm>
              <a:custGeom>
                <a:avLst/>
                <a:gdLst/>
                <a:ahLst/>
                <a:cxnLst>
                  <a:cxn ang="0">
                    <a:pos x="97" y="256"/>
                  </a:cxn>
                  <a:cxn ang="0">
                    <a:pos x="116" y="253"/>
                  </a:cxn>
                  <a:cxn ang="0">
                    <a:pos x="134" y="246"/>
                  </a:cxn>
                  <a:cxn ang="0">
                    <a:pos x="150" y="234"/>
                  </a:cxn>
                  <a:cxn ang="0">
                    <a:pos x="164" y="218"/>
                  </a:cxn>
                  <a:cxn ang="0">
                    <a:pos x="176" y="199"/>
                  </a:cxn>
                  <a:cxn ang="0">
                    <a:pos x="184" y="178"/>
                  </a:cxn>
                  <a:cxn ang="0">
                    <a:pos x="191" y="154"/>
                  </a:cxn>
                  <a:cxn ang="0">
                    <a:pos x="193" y="128"/>
                  </a:cxn>
                  <a:cxn ang="0">
                    <a:pos x="191" y="102"/>
                  </a:cxn>
                  <a:cxn ang="0">
                    <a:pos x="184" y="79"/>
                  </a:cxn>
                  <a:cxn ang="0">
                    <a:pos x="176" y="57"/>
                  </a:cxn>
                  <a:cxn ang="0">
                    <a:pos x="164" y="38"/>
                  </a:cxn>
                  <a:cxn ang="0">
                    <a:pos x="150" y="22"/>
                  </a:cxn>
                  <a:cxn ang="0">
                    <a:pos x="134" y="10"/>
                  </a:cxn>
                  <a:cxn ang="0">
                    <a:pos x="116" y="3"/>
                  </a:cxn>
                  <a:cxn ang="0">
                    <a:pos x="97" y="0"/>
                  </a:cxn>
                  <a:cxn ang="0">
                    <a:pos x="78" y="3"/>
                  </a:cxn>
                  <a:cxn ang="0">
                    <a:pos x="59" y="10"/>
                  </a:cxn>
                  <a:cxn ang="0">
                    <a:pos x="42" y="22"/>
                  </a:cxn>
                  <a:cxn ang="0">
                    <a:pos x="28" y="38"/>
                  </a:cxn>
                  <a:cxn ang="0">
                    <a:pos x="16" y="57"/>
                  </a:cxn>
                  <a:cxn ang="0">
                    <a:pos x="8" y="79"/>
                  </a:cxn>
                  <a:cxn ang="0">
                    <a:pos x="2" y="102"/>
                  </a:cxn>
                  <a:cxn ang="0">
                    <a:pos x="0" y="128"/>
                  </a:cxn>
                  <a:cxn ang="0">
                    <a:pos x="2" y="154"/>
                  </a:cxn>
                  <a:cxn ang="0">
                    <a:pos x="8" y="178"/>
                  </a:cxn>
                  <a:cxn ang="0">
                    <a:pos x="16" y="199"/>
                  </a:cxn>
                  <a:cxn ang="0">
                    <a:pos x="28" y="218"/>
                  </a:cxn>
                  <a:cxn ang="0">
                    <a:pos x="42" y="234"/>
                  </a:cxn>
                  <a:cxn ang="0">
                    <a:pos x="59" y="246"/>
                  </a:cxn>
                  <a:cxn ang="0">
                    <a:pos x="78" y="253"/>
                  </a:cxn>
                  <a:cxn ang="0">
                    <a:pos x="97" y="256"/>
                  </a:cxn>
                </a:cxnLst>
                <a:rect l="0" t="0" r="r" b="b"/>
                <a:pathLst>
                  <a:path w="193" h="256">
                    <a:moveTo>
                      <a:pt x="97" y="256"/>
                    </a:moveTo>
                    <a:lnTo>
                      <a:pt x="116" y="253"/>
                    </a:lnTo>
                    <a:lnTo>
                      <a:pt x="134" y="246"/>
                    </a:lnTo>
                    <a:lnTo>
                      <a:pt x="150" y="234"/>
                    </a:lnTo>
                    <a:lnTo>
                      <a:pt x="164" y="218"/>
                    </a:lnTo>
                    <a:lnTo>
                      <a:pt x="176" y="199"/>
                    </a:lnTo>
                    <a:lnTo>
                      <a:pt x="184" y="178"/>
                    </a:lnTo>
                    <a:lnTo>
                      <a:pt x="191" y="154"/>
                    </a:lnTo>
                    <a:lnTo>
                      <a:pt x="193" y="128"/>
                    </a:lnTo>
                    <a:lnTo>
                      <a:pt x="191" y="102"/>
                    </a:lnTo>
                    <a:lnTo>
                      <a:pt x="184" y="79"/>
                    </a:lnTo>
                    <a:lnTo>
                      <a:pt x="176" y="57"/>
                    </a:lnTo>
                    <a:lnTo>
                      <a:pt x="164" y="38"/>
                    </a:lnTo>
                    <a:lnTo>
                      <a:pt x="150" y="22"/>
                    </a:lnTo>
                    <a:lnTo>
                      <a:pt x="134" y="10"/>
                    </a:lnTo>
                    <a:lnTo>
                      <a:pt x="116" y="3"/>
                    </a:lnTo>
                    <a:lnTo>
                      <a:pt x="97" y="0"/>
                    </a:lnTo>
                    <a:lnTo>
                      <a:pt x="78" y="3"/>
                    </a:lnTo>
                    <a:lnTo>
                      <a:pt x="59" y="10"/>
                    </a:lnTo>
                    <a:lnTo>
                      <a:pt x="42" y="22"/>
                    </a:lnTo>
                    <a:lnTo>
                      <a:pt x="28" y="38"/>
                    </a:lnTo>
                    <a:lnTo>
                      <a:pt x="16" y="57"/>
                    </a:lnTo>
                    <a:lnTo>
                      <a:pt x="8" y="79"/>
                    </a:lnTo>
                    <a:lnTo>
                      <a:pt x="2" y="102"/>
                    </a:lnTo>
                    <a:lnTo>
                      <a:pt x="0" y="128"/>
                    </a:lnTo>
                    <a:lnTo>
                      <a:pt x="2" y="154"/>
                    </a:lnTo>
                    <a:lnTo>
                      <a:pt x="8" y="178"/>
                    </a:lnTo>
                    <a:lnTo>
                      <a:pt x="16" y="199"/>
                    </a:lnTo>
                    <a:lnTo>
                      <a:pt x="28" y="218"/>
                    </a:lnTo>
                    <a:lnTo>
                      <a:pt x="42" y="234"/>
                    </a:lnTo>
                    <a:lnTo>
                      <a:pt x="59" y="246"/>
                    </a:lnTo>
                    <a:lnTo>
                      <a:pt x="78" y="253"/>
                    </a:lnTo>
                    <a:lnTo>
                      <a:pt x="97" y="256"/>
                    </a:lnTo>
                    <a:close/>
                  </a:path>
                </a:pathLst>
              </a:custGeom>
              <a:gradFill rotWithShape="0">
                <a:gsLst>
                  <a:gs pos="0">
                    <a:srgbClr val="E476C8"/>
                  </a:gs>
                  <a:gs pos="100000">
                    <a:srgbClr val="CC0099"/>
                  </a:gs>
                </a:gsLst>
                <a:path path="rect">
                  <a:fillToRect l="50000" t="50000" r="50000" b="50000"/>
                </a:path>
              </a:gra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17" name="Freeform 479"/>
              <p:cNvSpPr>
                <a:spLocks noChangeArrowheads="1"/>
              </p:cNvSpPr>
              <p:nvPr/>
            </p:nvSpPr>
            <p:spPr bwMode="auto">
              <a:xfrm>
                <a:off x="1217" y="608"/>
                <a:ext cx="109" cy="74"/>
              </a:xfrm>
              <a:custGeom>
                <a:avLst/>
                <a:gdLst/>
                <a:ahLst/>
                <a:cxnLst>
                  <a:cxn ang="0">
                    <a:pos x="82" y="0"/>
                  </a:cxn>
                  <a:cxn ang="0">
                    <a:pos x="82" y="0"/>
                  </a:cxn>
                  <a:cxn ang="0">
                    <a:pos x="81" y="23"/>
                  </a:cxn>
                  <a:cxn ang="0">
                    <a:pos x="76" y="42"/>
                  </a:cxn>
                  <a:cxn ang="0">
                    <a:pos x="69" y="61"/>
                  </a:cxn>
                  <a:cxn ang="0">
                    <a:pos x="59" y="77"/>
                  </a:cxn>
                  <a:cxn ang="0">
                    <a:pos x="47" y="92"/>
                  </a:cxn>
                  <a:cxn ang="0">
                    <a:pos x="33" y="101"/>
                  </a:cxn>
                  <a:cxn ang="0">
                    <a:pos x="17" y="108"/>
                  </a:cxn>
                  <a:cxn ang="0">
                    <a:pos x="0" y="109"/>
                  </a:cxn>
                  <a:cxn ang="0">
                    <a:pos x="0" y="147"/>
                  </a:cxn>
                  <a:cxn ang="0">
                    <a:pos x="21" y="143"/>
                  </a:cxn>
                  <a:cxn ang="0">
                    <a:pos x="41" y="136"/>
                  </a:cxn>
                  <a:cxn ang="0">
                    <a:pos x="59" y="121"/>
                  </a:cxn>
                  <a:cxn ang="0">
                    <a:pos x="75" y="104"/>
                  </a:cxn>
                  <a:cxn ang="0">
                    <a:pos x="89" y="82"/>
                  </a:cxn>
                  <a:cxn ang="0">
                    <a:pos x="99" y="57"/>
                  </a:cxn>
                  <a:cxn ang="0">
                    <a:pos x="106" y="29"/>
                  </a:cxn>
                  <a:cxn ang="0">
                    <a:pos x="109" y="0"/>
                  </a:cxn>
                  <a:cxn ang="0">
                    <a:pos x="82" y="0"/>
                  </a:cxn>
                </a:cxnLst>
                <a:rect l="0" t="0" r="r" b="b"/>
                <a:pathLst>
                  <a:path w="109" h="147">
                    <a:moveTo>
                      <a:pt x="82" y="0"/>
                    </a:moveTo>
                    <a:lnTo>
                      <a:pt x="82" y="0"/>
                    </a:lnTo>
                    <a:lnTo>
                      <a:pt x="81" y="23"/>
                    </a:lnTo>
                    <a:lnTo>
                      <a:pt x="76" y="42"/>
                    </a:lnTo>
                    <a:lnTo>
                      <a:pt x="69" y="61"/>
                    </a:lnTo>
                    <a:lnTo>
                      <a:pt x="59" y="77"/>
                    </a:lnTo>
                    <a:lnTo>
                      <a:pt x="47" y="92"/>
                    </a:lnTo>
                    <a:lnTo>
                      <a:pt x="33" y="101"/>
                    </a:lnTo>
                    <a:lnTo>
                      <a:pt x="17" y="108"/>
                    </a:lnTo>
                    <a:lnTo>
                      <a:pt x="0" y="109"/>
                    </a:lnTo>
                    <a:lnTo>
                      <a:pt x="0" y="147"/>
                    </a:lnTo>
                    <a:lnTo>
                      <a:pt x="21" y="143"/>
                    </a:lnTo>
                    <a:lnTo>
                      <a:pt x="41" y="136"/>
                    </a:lnTo>
                    <a:lnTo>
                      <a:pt x="59" y="121"/>
                    </a:lnTo>
                    <a:lnTo>
                      <a:pt x="75" y="104"/>
                    </a:lnTo>
                    <a:lnTo>
                      <a:pt x="89" y="82"/>
                    </a:lnTo>
                    <a:lnTo>
                      <a:pt x="99" y="57"/>
                    </a:lnTo>
                    <a:lnTo>
                      <a:pt x="106" y="29"/>
                    </a:lnTo>
                    <a:lnTo>
                      <a:pt x="109" y="0"/>
                    </a:lnTo>
                    <a:lnTo>
                      <a:pt x="82"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18" name="Freeform 480"/>
              <p:cNvSpPr>
                <a:spLocks noChangeArrowheads="1"/>
              </p:cNvSpPr>
              <p:nvPr/>
            </p:nvSpPr>
            <p:spPr bwMode="auto">
              <a:xfrm>
                <a:off x="1217" y="535"/>
                <a:ext cx="109" cy="73"/>
              </a:xfrm>
              <a:custGeom>
                <a:avLst/>
                <a:gdLst/>
                <a:ahLst/>
                <a:cxnLst>
                  <a:cxn ang="0">
                    <a:pos x="0" y="38"/>
                  </a:cxn>
                  <a:cxn ang="0">
                    <a:pos x="0" y="38"/>
                  </a:cxn>
                  <a:cxn ang="0">
                    <a:pos x="17" y="39"/>
                  </a:cxn>
                  <a:cxn ang="0">
                    <a:pos x="33" y="47"/>
                  </a:cxn>
                  <a:cxn ang="0">
                    <a:pos x="47" y="55"/>
                  </a:cxn>
                  <a:cxn ang="0">
                    <a:pos x="59" y="70"/>
                  </a:cxn>
                  <a:cxn ang="0">
                    <a:pos x="69" y="86"/>
                  </a:cxn>
                  <a:cxn ang="0">
                    <a:pos x="76" y="105"/>
                  </a:cxn>
                  <a:cxn ang="0">
                    <a:pos x="81" y="124"/>
                  </a:cxn>
                  <a:cxn ang="0">
                    <a:pos x="82" y="147"/>
                  </a:cxn>
                  <a:cxn ang="0">
                    <a:pos x="109" y="147"/>
                  </a:cxn>
                  <a:cxn ang="0">
                    <a:pos x="106" y="118"/>
                  </a:cxn>
                  <a:cxn ang="0">
                    <a:pos x="99" y="90"/>
                  </a:cxn>
                  <a:cxn ang="0">
                    <a:pos x="89" y="66"/>
                  </a:cxn>
                  <a:cxn ang="0">
                    <a:pos x="75" y="44"/>
                  </a:cxn>
                  <a:cxn ang="0">
                    <a:pos x="59" y="26"/>
                  </a:cxn>
                  <a:cxn ang="0">
                    <a:pos x="41" y="12"/>
                  </a:cxn>
                  <a:cxn ang="0">
                    <a:pos x="21" y="4"/>
                  </a:cxn>
                  <a:cxn ang="0">
                    <a:pos x="0" y="0"/>
                  </a:cxn>
                  <a:cxn ang="0">
                    <a:pos x="0" y="38"/>
                  </a:cxn>
                </a:cxnLst>
                <a:rect l="0" t="0" r="r" b="b"/>
                <a:pathLst>
                  <a:path w="109" h="147">
                    <a:moveTo>
                      <a:pt x="0" y="38"/>
                    </a:moveTo>
                    <a:lnTo>
                      <a:pt x="0" y="38"/>
                    </a:lnTo>
                    <a:lnTo>
                      <a:pt x="17" y="39"/>
                    </a:lnTo>
                    <a:lnTo>
                      <a:pt x="33" y="47"/>
                    </a:lnTo>
                    <a:lnTo>
                      <a:pt x="47" y="55"/>
                    </a:lnTo>
                    <a:lnTo>
                      <a:pt x="59" y="70"/>
                    </a:lnTo>
                    <a:lnTo>
                      <a:pt x="69" y="86"/>
                    </a:lnTo>
                    <a:lnTo>
                      <a:pt x="76" y="105"/>
                    </a:lnTo>
                    <a:lnTo>
                      <a:pt x="81" y="124"/>
                    </a:lnTo>
                    <a:lnTo>
                      <a:pt x="82" y="147"/>
                    </a:lnTo>
                    <a:lnTo>
                      <a:pt x="109" y="147"/>
                    </a:lnTo>
                    <a:lnTo>
                      <a:pt x="106" y="118"/>
                    </a:lnTo>
                    <a:lnTo>
                      <a:pt x="99" y="90"/>
                    </a:lnTo>
                    <a:lnTo>
                      <a:pt x="89" y="66"/>
                    </a:lnTo>
                    <a:lnTo>
                      <a:pt x="75" y="44"/>
                    </a:lnTo>
                    <a:lnTo>
                      <a:pt x="59" y="26"/>
                    </a:lnTo>
                    <a:lnTo>
                      <a:pt x="41" y="12"/>
                    </a:lnTo>
                    <a:lnTo>
                      <a:pt x="21" y="4"/>
                    </a:lnTo>
                    <a:lnTo>
                      <a:pt x="0" y="0"/>
                    </a:lnTo>
                    <a:lnTo>
                      <a:pt x="0" y="38"/>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19" name="Freeform 481"/>
              <p:cNvSpPr>
                <a:spLocks noChangeArrowheads="1"/>
              </p:cNvSpPr>
              <p:nvPr/>
            </p:nvSpPr>
            <p:spPr bwMode="auto">
              <a:xfrm>
                <a:off x="1107" y="535"/>
                <a:ext cx="110" cy="73"/>
              </a:xfrm>
              <a:custGeom>
                <a:avLst/>
                <a:gdLst/>
                <a:ahLst/>
                <a:cxnLst>
                  <a:cxn ang="0">
                    <a:pos x="26" y="147"/>
                  </a:cxn>
                  <a:cxn ang="0">
                    <a:pos x="26" y="147"/>
                  </a:cxn>
                  <a:cxn ang="0">
                    <a:pos x="27" y="124"/>
                  </a:cxn>
                  <a:cxn ang="0">
                    <a:pos x="32" y="105"/>
                  </a:cxn>
                  <a:cxn ang="0">
                    <a:pos x="39" y="86"/>
                  </a:cxn>
                  <a:cxn ang="0">
                    <a:pos x="49" y="70"/>
                  </a:cxn>
                  <a:cxn ang="0">
                    <a:pos x="61" y="57"/>
                  </a:cxn>
                  <a:cxn ang="0">
                    <a:pos x="76" y="47"/>
                  </a:cxn>
                  <a:cxn ang="0">
                    <a:pos x="93" y="39"/>
                  </a:cxn>
                  <a:cxn ang="0">
                    <a:pos x="110" y="38"/>
                  </a:cxn>
                  <a:cxn ang="0">
                    <a:pos x="110" y="0"/>
                  </a:cxn>
                  <a:cxn ang="0">
                    <a:pos x="89" y="4"/>
                  </a:cxn>
                  <a:cxn ang="0">
                    <a:pos x="68" y="12"/>
                  </a:cxn>
                  <a:cxn ang="0">
                    <a:pos x="49" y="25"/>
                  </a:cxn>
                  <a:cxn ang="0">
                    <a:pos x="33" y="44"/>
                  </a:cxn>
                  <a:cxn ang="0">
                    <a:pos x="19" y="66"/>
                  </a:cxn>
                  <a:cxn ang="0">
                    <a:pos x="10" y="90"/>
                  </a:cxn>
                  <a:cxn ang="0">
                    <a:pos x="3" y="118"/>
                  </a:cxn>
                  <a:cxn ang="0">
                    <a:pos x="0" y="147"/>
                  </a:cxn>
                  <a:cxn ang="0">
                    <a:pos x="26" y="147"/>
                  </a:cxn>
                </a:cxnLst>
                <a:rect l="0" t="0" r="r" b="b"/>
                <a:pathLst>
                  <a:path w="110" h="147">
                    <a:moveTo>
                      <a:pt x="26" y="147"/>
                    </a:moveTo>
                    <a:lnTo>
                      <a:pt x="26" y="147"/>
                    </a:lnTo>
                    <a:lnTo>
                      <a:pt x="27" y="124"/>
                    </a:lnTo>
                    <a:lnTo>
                      <a:pt x="32" y="105"/>
                    </a:lnTo>
                    <a:lnTo>
                      <a:pt x="39" y="86"/>
                    </a:lnTo>
                    <a:lnTo>
                      <a:pt x="49" y="70"/>
                    </a:lnTo>
                    <a:lnTo>
                      <a:pt x="61" y="57"/>
                    </a:lnTo>
                    <a:lnTo>
                      <a:pt x="76" y="47"/>
                    </a:lnTo>
                    <a:lnTo>
                      <a:pt x="93" y="39"/>
                    </a:lnTo>
                    <a:lnTo>
                      <a:pt x="110" y="38"/>
                    </a:lnTo>
                    <a:lnTo>
                      <a:pt x="110" y="0"/>
                    </a:lnTo>
                    <a:lnTo>
                      <a:pt x="89" y="4"/>
                    </a:lnTo>
                    <a:lnTo>
                      <a:pt x="68" y="12"/>
                    </a:lnTo>
                    <a:lnTo>
                      <a:pt x="49" y="25"/>
                    </a:lnTo>
                    <a:lnTo>
                      <a:pt x="33" y="44"/>
                    </a:lnTo>
                    <a:lnTo>
                      <a:pt x="19" y="66"/>
                    </a:lnTo>
                    <a:lnTo>
                      <a:pt x="10" y="90"/>
                    </a:lnTo>
                    <a:lnTo>
                      <a:pt x="3" y="118"/>
                    </a:lnTo>
                    <a:lnTo>
                      <a:pt x="0" y="147"/>
                    </a:lnTo>
                    <a:lnTo>
                      <a:pt x="26" y="147"/>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20" name="Freeform 482"/>
              <p:cNvSpPr>
                <a:spLocks noChangeArrowheads="1"/>
              </p:cNvSpPr>
              <p:nvPr/>
            </p:nvSpPr>
            <p:spPr bwMode="auto">
              <a:xfrm>
                <a:off x="1107" y="608"/>
                <a:ext cx="110" cy="74"/>
              </a:xfrm>
              <a:custGeom>
                <a:avLst/>
                <a:gdLst/>
                <a:ahLst/>
                <a:cxnLst>
                  <a:cxn ang="0">
                    <a:pos x="110" y="109"/>
                  </a:cxn>
                  <a:cxn ang="0">
                    <a:pos x="110" y="109"/>
                  </a:cxn>
                  <a:cxn ang="0">
                    <a:pos x="93" y="108"/>
                  </a:cxn>
                  <a:cxn ang="0">
                    <a:pos x="76" y="101"/>
                  </a:cxn>
                  <a:cxn ang="0">
                    <a:pos x="61" y="90"/>
                  </a:cxn>
                  <a:cxn ang="0">
                    <a:pos x="49" y="77"/>
                  </a:cxn>
                  <a:cxn ang="0">
                    <a:pos x="39" y="61"/>
                  </a:cxn>
                  <a:cxn ang="0">
                    <a:pos x="32" y="42"/>
                  </a:cxn>
                  <a:cxn ang="0">
                    <a:pos x="27" y="23"/>
                  </a:cxn>
                  <a:cxn ang="0">
                    <a:pos x="26" y="0"/>
                  </a:cxn>
                  <a:cxn ang="0">
                    <a:pos x="0" y="0"/>
                  </a:cxn>
                  <a:cxn ang="0">
                    <a:pos x="3" y="29"/>
                  </a:cxn>
                  <a:cxn ang="0">
                    <a:pos x="10" y="57"/>
                  </a:cxn>
                  <a:cxn ang="0">
                    <a:pos x="19" y="82"/>
                  </a:cxn>
                  <a:cxn ang="0">
                    <a:pos x="33" y="104"/>
                  </a:cxn>
                  <a:cxn ang="0">
                    <a:pos x="49" y="122"/>
                  </a:cxn>
                  <a:cxn ang="0">
                    <a:pos x="68" y="136"/>
                  </a:cxn>
                  <a:cxn ang="0">
                    <a:pos x="89" y="143"/>
                  </a:cxn>
                  <a:cxn ang="0">
                    <a:pos x="110" y="147"/>
                  </a:cxn>
                  <a:cxn ang="0">
                    <a:pos x="110" y="109"/>
                  </a:cxn>
                </a:cxnLst>
                <a:rect l="0" t="0" r="r" b="b"/>
                <a:pathLst>
                  <a:path w="110" h="147">
                    <a:moveTo>
                      <a:pt x="110" y="109"/>
                    </a:moveTo>
                    <a:lnTo>
                      <a:pt x="110" y="109"/>
                    </a:lnTo>
                    <a:lnTo>
                      <a:pt x="93" y="108"/>
                    </a:lnTo>
                    <a:lnTo>
                      <a:pt x="76" y="101"/>
                    </a:lnTo>
                    <a:lnTo>
                      <a:pt x="61" y="90"/>
                    </a:lnTo>
                    <a:lnTo>
                      <a:pt x="49" y="77"/>
                    </a:lnTo>
                    <a:lnTo>
                      <a:pt x="39" y="61"/>
                    </a:lnTo>
                    <a:lnTo>
                      <a:pt x="32" y="42"/>
                    </a:lnTo>
                    <a:lnTo>
                      <a:pt x="27" y="23"/>
                    </a:lnTo>
                    <a:lnTo>
                      <a:pt x="26" y="0"/>
                    </a:lnTo>
                    <a:lnTo>
                      <a:pt x="0" y="0"/>
                    </a:lnTo>
                    <a:lnTo>
                      <a:pt x="3" y="29"/>
                    </a:lnTo>
                    <a:lnTo>
                      <a:pt x="10" y="57"/>
                    </a:lnTo>
                    <a:lnTo>
                      <a:pt x="19" y="82"/>
                    </a:lnTo>
                    <a:lnTo>
                      <a:pt x="33" y="104"/>
                    </a:lnTo>
                    <a:lnTo>
                      <a:pt x="49" y="122"/>
                    </a:lnTo>
                    <a:lnTo>
                      <a:pt x="68" y="136"/>
                    </a:lnTo>
                    <a:lnTo>
                      <a:pt x="89" y="143"/>
                    </a:lnTo>
                    <a:lnTo>
                      <a:pt x="110" y="147"/>
                    </a:lnTo>
                    <a:lnTo>
                      <a:pt x="110" y="10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21" name="Freeform 483"/>
              <p:cNvSpPr>
                <a:spLocks noChangeArrowheads="1"/>
              </p:cNvSpPr>
              <p:nvPr/>
            </p:nvSpPr>
            <p:spPr bwMode="auto">
              <a:xfrm>
                <a:off x="825" y="144"/>
                <a:ext cx="153" cy="44"/>
              </a:xfrm>
              <a:custGeom>
                <a:avLst/>
                <a:gdLst/>
                <a:ahLst/>
                <a:cxnLst>
                  <a:cxn ang="0">
                    <a:pos x="3" y="34"/>
                  </a:cxn>
                  <a:cxn ang="0">
                    <a:pos x="1" y="47"/>
                  </a:cxn>
                  <a:cxn ang="0">
                    <a:pos x="0" y="60"/>
                  </a:cxn>
                  <a:cxn ang="0">
                    <a:pos x="2" y="70"/>
                  </a:cxn>
                  <a:cxn ang="0">
                    <a:pos x="6" y="79"/>
                  </a:cxn>
                  <a:cxn ang="0">
                    <a:pos x="13" y="85"/>
                  </a:cxn>
                  <a:cxn ang="0">
                    <a:pos x="23" y="89"/>
                  </a:cxn>
                  <a:cxn ang="0">
                    <a:pos x="35" y="89"/>
                  </a:cxn>
                  <a:cxn ang="0">
                    <a:pos x="51" y="85"/>
                  </a:cxn>
                  <a:cxn ang="0">
                    <a:pos x="56" y="83"/>
                  </a:cxn>
                  <a:cxn ang="0">
                    <a:pos x="62" y="83"/>
                  </a:cxn>
                  <a:cxn ang="0">
                    <a:pos x="67" y="82"/>
                  </a:cxn>
                  <a:cxn ang="0">
                    <a:pos x="73" y="82"/>
                  </a:cxn>
                  <a:cxn ang="0">
                    <a:pos x="79" y="83"/>
                  </a:cxn>
                  <a:cxn ang="0">
                    <a:pos x="85" y="83"/>
                  </a:cxn>
                  <a:cxn ang="0">
                    <a:pos x="90" y="85"/>
                  </a:cxn>
                  <a:cxn ang="0">
                    <a:pos x="96" y="85"/>
                  </a:cxn>
                  <a:cxn ang="0">
                    <a:pos x="98" y="85"/>
                  </a:cxn>
                  <a:cxn ang="0">
                    <a:pos x="101" y="85"/>
                  </a:cxn>
                  <a:cxn ang="0">
                    <a:pos x="103" y="85"/>
                  </a:cxn>
                  <a:cxn ang="0">
                    <a:pos x="105" y="85"/>
                  </a:cxn>
                  <a:cxn ang="0">
                    <a:pos x="113" y="85"/>
                  </a:cxn>
                  <a:cxn ang="0">
                    <a:pos x="122" y="83"/>
                  </a:cxn>
                  <a:cxn ang="0">
                    <a:pos x="132" y="80"/>
                  </a:cxn>
                  <a:cxn ang="0">
                    <a:pos x="143" y="74"/>
                  </a:cxn>
                  <a:cxn ang="0">
                    <a:pos x="150" y="66"/>
                  </a:cxn>
                  <a:cxn ang="0">
                    <a:pos x="153" y="53"/>
                  </a:cxn>
                  <a:cxn ang="0">
                    <a:pos x="152" y="34"/>
                  </a:cxn>
                  <a:cxn ang="0">
                    <a:pos x="144" y="10"/>
                  </a:cxn>
                  <a:cxn ang="0">
                    <a:pos x="144" y="23"/>
                  </a:cxn>
                  <a:cxn ang="0">
                    <a:pos x="142" y="34"/>
                  </a:cxn>
                  <a:cxn ang="0">
                    <a:pos x="139" y="40"/>
                  </a:cxn>
                  <a:cxn ang="0">
                    <a:pos x="133" y="42"/>
                  </a:cxn>
                  <a:cxn ang="0">
                    <a:pos x="128" y="42"/>
                  </a:cxn>
                  <a:cxn ang="0">
                    <a:pos x="124" y="37"/>
                  </a:cxn>
                  <a:cxn ang="0">
                    <a:pos x="120" y="28"/>
                  </a:cxn>
                  <a:cxn ang="0">
                    <a:pos x="117" y="16"/>
                  </a:cxn>
                  <a:cxn ang="0">
                    <a:pos x="115" y="6"/>
                  </a:cxn>
                  <a:cxn ang="0">
                    <a:pos x="111" y="0"/>
                  </a:cxn>
                  <a:cxn ang="0">
                    <a:pos x="107" y="0"/>
                  </a:cxn>
                  <a:cxn ang="0">
                    <a:pos x="103" y="2"/>
                  </a:cxn>
                  <a:cxn ang="0">
                    <a:pos x="102" y="3"/>
                  </a:cxn>
                  <a:cxn ang="0">
                    <a:pos x="101" y="6"/>
                  </a:cxn>
                  <a:cxn ang="0">
                    <a:pos x="101" y="9"/>
                  </a:cxn>
                  <a:cxn ang="0">
                    <a:pos x="102" y="13"/>
                  </a:cxn>
                  <a:cxn ang="0">
                    <a:pos x="104" y="19"/>
                  </a:cxn>
                  <a:cxn ang="0">
                    <a:pos x="103" y="28"/>
                  </a:cxn>
                  <a:cxn ang="0">
                    <a:pos x="101" y="35"/>
                  </a:cxn>
                  <a:cxn ang="0">
                    <a:pos x="96" y="41"/>
                  </a:cxn>
                  <a:cxn ang="0">
                    <a:pos x="90" y="45"/>
                  </a:cxn>
                  <a:cxn ang="0">
                    <a:pos x="82" y="47"/>
                  </a:cxn>
                  <a:cxn ang="0">
                    <a:pos x="72" y="42"/>
                  </a:cxn>
                  <a:cxn ang="0">
                    <a:pos x="60" y="34"/>
                  </a:cxn>
                  <a:cxn ang="0">
                    <a:pos x="55" y="34"/>
                  </a:cxn>
                  <a:cxn ang="0">
                    <a:pos x="49" y="40"/>
                  </a:cxn>
                  <a:cxn ang="0">
                    <a:pos x="41" y="48"/>
                  </a:cxn>
                  <a:cxn ang="0">
                    <a:pos x="32" y="57"/>
                  </a:cxn>
                  <a:cxn ang="0">
                    <a:pos x="24" y="64"/>
                  </a:cxn>
                  <a:cxn ang="0">
                    <a:pos x="15" y="64"/>
                  </a:cxn>
                  <a:cxn ang="0">
                    <a:pos x="8" y="54"/>
                  </a:cxn>
                  <a:cxn ang="0">
                    <a:pos x="3" y="34"/>
                  </a:cxn>
                </a:cxnLst>
                <a:rect l="0" t="0" r="r" b="b"/>
                <a:pathLst>
                  <a:path w="153" h="89">
                    <a:moveTo>
                      <a:pt x="3" y="34"/>
                    </a:moveTo>
                    <a:lnTo>
                      <a:pt x="1" y="47"/>
                    </a:lnTo>
                    <a:lnTo>
                      <a:pt x="0" y="60"/>
                    </a:lnTo>
                    <a:lnTo>
                      <a:pt x="2" y="70"/>
                    </a:lnTo>
                    <a:lnTo>
                      <a:pt x="6" y="79"/>
                    </a:lnTo>
                    <a:lnTo>
                      <a:pt x="13" y="85"/>
                    </a:lnTo>
                    <a:lnTo>
                      <a:pt x="23" y="89"/>
                    </a:lnTo>
                    <a:lnTo>
                      <a:pt x="35" y="89"/>
                    </a:lnTo>
                    <a:lnTo>
                      <a:pt x="51" y="85"/>
                    </a:lnTo>
                    <a:lnTo>
                      <a:pt x="56" y="83"/>
                    </a:lnTo>
                    <a:lnTo>
                      <a:pt x="62" y="83"/>
                    </a:lnTo>
                    <a:lnTo>
                      <a:pt x="67" y="82"/>
                    </a:lnTo>
                    <a:lnTo>
                      <a:pt x="73" y="82"/>
                    </a:lnTo>
                    <a:lnTo>
                      <a:pt x="79" y="83"/>
                    </a:lnTo>
                    <a:lnTo>
                      <a:pt x="85" y="83"/>
                    </a:lnTo>
                    <a:lnTo>
                      <a:pt x="90" y="85"/>
                    </a:lnTo>
                    <a:lnTo>
                      <a:pt x="96" y="85"/>
                    </a:lnTo>
                    <a:lnTo>
                      <a:pt x="98" y="85"/>
                    </a:lnTo>
                    <a:lnTo>
                      <a:pt x="101" y="85"/>
                    </a:lnTo>
                    <a:lnTo>
                      <a:pt x="103" y="85"/>
                    </a:lnTo>
                    <a:lnTo>
                      <a:pt x="105" y="85"/>
                    </a:lnTo>
                    <a:lnTo>
                      <a:pt x="113" y="85"/>
                    </a:lnTo>
                    <a:lnTo>
                      <a:pt x="122" y="83"/>
                    </a:lnTo>
                    <a:lnTo>
                      <a:pt x="132" y="80"/>
                    </a:lnTo>
                    <a:lnTo>
                      <a:pt x="143" y="74"/>
                    </a:lnTo>
                    <a:lnTo>
                      <a:pt x="150" y="66"/>
                    </a:lnTo>
                    <a:lnTo>
                      <a:pt x="153" y="53"/>
                    </a:lnTo>
                    <a:lnTo>
                      <a:pt x="152" y="34"/>
                    </a:lnTo>
                    <a:lnTo>
                      <a:pt x="144" y="10"/>
                    </a:lnTo>
                    <a:lnTo>
                      <a:pt x="144" y="23"/>
                    </a:lnTo>
                    <a:lnTo>
                      <a:pt x="142" y="34"/>
                    </a:lnTo>
                    <a:lnTo>
                      <a:pt x="139" y="40"/>
                    </a:lnTo>
                    <a:lnTo>
                      <a:pt x="133" y="42"/>
                    </a:lnTo>
                    <a:lnTo>
                      <a:pt x="128" y="42"/>
                    </a:lnTo>
                    <a:lnTo>
                      <a:pt x="124" y="37"/>
                    </a:lnTo>
                    <a:lnTo>
                      <a:pt x="120" y="28"/>
                    </a:lnTo>
                    <a:lnTo>
                      <a:pt x="117" y="16"/>
                    </a:lnTo>
                    <a:lnTo>
                      <a:pt x="115" y="6"/>
                    </a:lnTo>
                    <a:lnTo>
                      <a:pt x="111" y="0"/>
                    </a:lnTo>
                    <a:lnTo>
                      <a:pt x="107" y="0"/>
                    </a:lnTo>
                    <a:lnTo>
                      <a:pt x="103" y="2"/>
                    </a:lnTo>
                    <a:lnTo>
                      <a:pt x="102" y="3"/>
                    </a:lnTo>
                    <a:lnTo>
                      <a:pt x="101" y="6"/>
                    </a:lnTo>
                    <a:lnTo>
                      <a:pt x="101" y="9"/>
                    </a:lnTo>
                    <a:lnTo>
                      <a:pt x="102" y="13"/>
                    </a:lnTo>
                    <a:lnTo>
                      <a:pt x="104" y="19"/>
                    </a:lnTo>
                    <a:lnTo>
                      <a:pt x="103" y="28"/>
                    </a:lnTo>
                    <a:lnTo>
                      <a:pt x="101" y="35"/>
                    </a:lnTo>
                    <a:lnTo>
                      <a:pt x="96" y="41"/>
                    </a:lnTo>
                    <a:lnTo>
                      <a:pt x="90" y="45"/>
                    </a:lnTo>
                    <a:lnTo>
                      <a:pt x="82" y="47"/>
                    </a:lnTo>
                    <a:lnTo>
                      <a:pt x="72" y="42"/>
                    </a:lnTo>
                    <a:lnTo>
                      <a:pt x="60" y="34"/>
                    </a:lnTo>
                    <a:lnTo>
                      <a:pt x="55" y="34"/>
                    </a:lnTo>
                    <a:lnTo>
                      <a:pt x="49" y="40"/>
                    </a:lnTo>
                    <a:lnTo>
                      <a:pt x="41" y="48"/>
                    </a:lnTo>
                    <a:lnTo>
                      <a:pt x="32" y="57"/>
                    </a:lnTo>
                    <a:lnTo>
                      <a:pt x="24" y="64"/>
                    </a:lnTo>
                    <a:lnTo>
                      <a:pt x="15" y="64"/>
                    </a:lnTo>
                    <a:lnTo>
                      <a:pt x="8" y="54"/>
                    </a:lnTo>
                    <a:lnTo>
                      <a:pt x="3" y="3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22" name="Freeform 484"/>
              <p:cNvSpPr>
                <a:spLocks noChangeArrowheads="1"/>
              </p:cNvSpPr>
              <p:nvPr/>
            </p:nvSpPr>
            <p:spPr bwMode="auto">
              <a:xfrm>
                <a:off x="755" y="30"/>
                <a:ext cx="200" cy="179"/>
              </a:xfrm>
              <a:custGeom>
                <a:avLst/>
                <a:gdLst/>
                <a:ahLst/>
                <a:cxnLst>
                  <a:cxn ang="0">
                    <a:pos x="45" y="157"/>
                  </a:cxn>
                  <a:cxn ang="0">
                    <a:pos x="45" y="146"/>
                  </a:cxn>
                  <a:cxn ang="0">
                    <a:pos x="48" y="134"/>
                  </a:cxn>
                  <a:cxn ang="0">
                    <a:pos x="52" y="122"/>
                  </a:cxn>
                  <a:cxn ang="0">
                    <a:pos x="59" y="111"/>
                  </a:cxn>
                  <a:cxn ang="0">
                    <a:pos x="67" y="101"/>
                  </a:cxn>
                  <a:cxn ang="0">
                    <a:pos x="76" y="92"/>
                  </a:cxn>
                  <a:cxn ang="0">
                    <a:pos x="87" y="83"/>
                  </a:cxn>
                  <a:cxn ang="0">
                    <a:pos x="100" y="76"/>
                  </a:cxn>
                  <a:cxn ang="0">
                    <a:pos x="112" y="71"/>
                  </a:cxn>
                  <a:cxn ang="0">
                    <a:pos x="125" y="68"/>
                  </a:cxn>
                  <a:cxn ang="0">
                    <a:pos x="138" y="68"/>
                  </a:cxn>
                  <a:cxn ang="0">
                    <a:pos x="151" y="70"/>
                  </a:cxn>
                  <a:cxn ang="0">
                    <a:pos x="164" y="76"/>
                  </a:cxn>
                  <a:cxn ang="0">
                    <a:pos x="177" y="83"/>
                  </a:cxn>
                  <a:cxn ang="0">
                    <a:pos x="189" y="95"/>
                  </a:cxn>
                  <a:cxn ang="0">
                    <a:pos x="200" y="111"/>
                  </a:cxn>
                  <a:cxn ang="0">
                    <a:pos x="193" y="83"/>
                  </a:cxn>
                  <a:cxn ang="0">
                    <a:pos x="181" y="57"/>
                  </a:cxn>
                  <a:cxn ang="0">
                    <a:pos x="165" y="35"/>
                  </a:cxn>
                  <a:cxn ang="0">
                    <a:pos x="147" y="16"/>
                  </a:cxn>
                  <a:cxn ang="0">
                    <a:pos x="126" y="4"/>
                  </a:cxn>
                  <a:cxn ang="0">
                    <a:pos x="103" y="0"/>
                  </a:cxn>
                  <a:cxn ang="0">
                    <a:pos x="78" y="4"/>
                  </a:cxn>
                  <a:cxn ang="0">
                    <a:pos x="54" y="19"/>
                  </a:cxn>
                  <a:cxn ang="0">
                    <a:pos x="33" y="44"/>
                  </a:cxn>
                  <a:cxn ang="0">
                    <a:pos x="18" y="76"/>
                  </a:cxn>
                  <a:cxn ang="0">
                    <a:pos x="8" y="112"/>
                  </a:cxn>
                  <a:cxn ang="0">
                    <a:pos x="2" y="150"/>
                  </a:cxn>
                  <a:cxn ang="0">
                    <a:pos x="0" y="189"/>
                  </a:cxn>
                  <a:cxn ang="0">
                    <a:pos x="1" y="226"/>
                  </a:cxn>
                  <a:cxn ang="0">
                    <a:pos x="5" y="258"/>
                  </a:cxn>
                  <a:cxn ang="0">
                    <a:pos x="9" y="284"/>
                  </a:cxn>
                  <a:cxn ang="0">
                    <a:pos x="9" y="287"/>
                  </a:cxn>
                  <a:cxn ang="0">
                    <a:pos x="10" y="288"/>
                  </a:cxn>
                  <a:cxn ang="0">
                    <a:pos x="10" y="291"/>
                  </a:cxn>
                  <a:cxn ang="0">
                    <a:pos x="11" y="294"/>
                  </a:cxn>
                  <a:cxn ang="0">
                    <a:pos x="17" y="307"/>
                  </a:cxn>
                  <a:cxn ang="0">
                    <a:pos x="25" y="319"/>
                  </a:cxn>
                  <a:cxn ang="0">
                    <a:pos x="34" y="329"/>
                  </a:cxn>
                  <a:cxn ang="0">
                    <a:pos x="44" y="338"/>
                  </a:cxn>
                  <a:cxn ang="0">
                    <a:pos x="55" y="345"/>
                  </a:cxn>
                  <a:cxn ang="0">
                    <a:pos x="66" y="351"/>
                  </a:cxn>
                  <a:cxn ang="0">
                    <a:pos x="77" y="355"/>
                  </a:cxn>
                  <a:cxn ang="0">
                    <a:pos x="88" y="358"/>
                  </a:cxn>
                  <a:cxn ang="0">
                    <a:pos x="78" y="345"/>
                  </a:cxn>
                  <a:cxn ang="0">
                    <a:pos x="69" y="329"/>
                  </a:cxn>
                  <a:cxn ang="0">
                    <a:pos x="62" y="312"/>
                  </a:cxn>
                  <a:cxn ang="0">
                    <a:pos x="56" y="293"/>
                  </a:cxn>
                  <a:cxn ang="0">
                    <a:pos x="51" y="274"/>
                  </a:cxn>
                  <a:cxn ang="0">
                    <a:pos x="48" y="253"/>
                  </a:cxn>
                  <a:cxn ang="0">
                    <a:pos x="46" y="233"/>
                  </a:cxn>
                  <a:cxn ang="0">
                    <a:pos x="45" y="214"/>
                  </a:cxn>
                  <a:cxn ang="0">
                    <a:pos x="41" y="200"/>
                  </a:cxn>
                  <a:cxn ang="0">
                    <a:pos x="40" y="184"/>
                  </a:cxn>
                  <a:cxn ang="0">
                    <a:pos x="42" y="168"/>
                  </a:cxn>
                  <a:cxn ang="0">
                    <a:pos x="45" y="157"/>
                  </a:cxn>
                </a:cxnLst>
                <a:rect l="0" t="0" r="r" b="b"/>
                <a:pathLst>
                  <a:path w="200" h="358">
                    <a:moveTo>
                      <a:pt x="45" y="157"/>
                    </a:moveTo>
                    <a:lnTo>
                      <a:pt x="45" y="146"/>
                    </a:lnTo>
                    <a:lnTo>
                      <a:pt x="48" y="134"/>
                    </a:lnTo>
                    <a:lnTo>
                      <a:pt x="52" y="122"/>
                    </a:lnTo>
                    <a:lnTo>
                      <a:pt x="59" y="111"/>
                    </a:lnTo>
                    <a:lnTo>
                      <a:pt x="67" y="101"/>
                    </a:lnTo>
                    <a:lnTo>
                      <a:pt x="76" y="92"/>
                    </a:lnTo>
                    <a:lnTo>
                      <a:pt x="87" y="83"/>
                    </a:lnTo>
                    <a:lnTo>
                      <a:pt x="100" y="76"/>
                    </a:lnTo>
                    <a:lnTo>
                      <a:pt x="112" y="71"/>
                    </a:lnTo>
                    <a:lnTo>
                      <a:pt x="125" y="68"/>
                    </a:lnTo>
                    <a:lnTo>
                      <a:pt x="138" y="68"/>
                    </a:lnTo>
                    <a:lnTo>
                      <a:pt x="151" y="70"/>
                    </a:lnTo>
                    <a:lnTo>
                      <a:pt x="164" y="76"/>
                    </a:lnTo>
                    <a:lnTo>
                      <a:pt x="177" y="83"/>
                    </a:lnTo>
                    <a:lnTo>
                      <a:pt x="189" y="95"/>
                    </a:lnTo>
                    <a:lnTo>
                      <a:pt x="200" y="111"/>
                    </a:lnTo>
                    <a:lnTo>
                      <a:pt x="193" y="83"/>
                    </a:lnTo>
                    <a:lnTo>
                      <a:pt x="181" y="57"/>
                    </a:lnTo>
                    <a:lnTo>
                      <a:pt x="165" y="35"/>
                    </a:lnTo>
                    <a:lnTo>
                      <a:pt x="147" y="16"/>
                    </a:lnTo>
                    <a:lnTo>
                      <a:pt x="126" y="4"/>
                    </a:lnTo>
                    <a:lnTo>
                      <a:pt x="103" y="0"/>
                    </a:lnTo>
                    <a:lnTo>
                      <a:pt x="78" y="4"/>
                    </a:lnTo>
                    <a:lnTo>
                      <a:pt x="54" y="19"/>
                    </a:lnTo>
                    <a:lnTo>
                      <a:pt x="33" y="44"/>
                    </a:lnTo>
                    <a:lnTo>
                      <a:pt x="18" y="76"/>
                    </a:lnTo>
                    <a:lnTo>
                      <a:pt x="8" y="112"/>
                    </a:lnTo>
                    <a:lnTo>
                      <a:pt x="2" y="150"/>
                    </a:lnTo>
                    <a:lnTo>
                      <a:pt x="0" y="189"/>
                    </a:lnTo>
                    <a:lnTo>
                      <a:pt x="1" y="226"/>
                    </a:lnTo>
                    <a:lnTo>
                      <a:pt x="5" y="258"/>
                    </a:lnTo>
                    <a:lnTo>
                      <a:pt x="9" y="284"/>
                    </a:lnTo>
                    <a:lnTo>
                      <a:pt x="9" y="287"/>
                    </a:lnTo>
                    <a:lnTo>
                      <a:pt x="10" y="288"/>
                    </a:lnTo>
                    <a:lnTo>
                      <a:pt x="10" y="291"/>
                    </a:lnTo>
                    <a:lnTo>
                      <a:pt x="11" y="294"/>
                    </a:lnTo>
                    <a:lnTo>
                      <a:pt x="17" y="307"/>
                    </a:lnTo>
                    <a:lnTo>
                      <a:pt x="25" y="319"/>
                    </a:lnTo>
                    <a:lnTo>
                      <a:pt x="34" y="329"/>
                    </a:lnTo>
                    <a:lnTo>
                      <a:pt x="44" y="338"/>
                    </a:lnTo>
                    <a:lnTo>
                      <a:pt x="55" y="345"/>
                    </a:lnTo>
                    <a:lnTo>
                      <a:pt x="66" y="351"/>
                    </a:lnTo>
                    <a:lnTo>
                      <a:pt x="77" y="355"/>
                    </a:lnTo>
                    <a:lnTo>
                      <a:pt x="88" y="358"/>
                    </a:lnTo>
                    <a:lnTo>
                      <a:pt x="78" y="345"/>
                    </a:lnTo>
                    <a:lnTo>
                      <a:pt x="69" y="329"/>
                    </a:lnTo>
                    <a:lnTo>
                      <a:pt x="62" y="312"/>
                    </a:lnTo>
                    <a:lnTo>
                      <a:pt x="56" y="293"/>
                    </a:lnTo>
                    <a:lnTo>
                      <a:pt x="51" y="274"/>
                    </a:lnTo>
                    <a:lnTo>
                      <a:pt x="48" y="253"/>
                    </a:lnTo>
                    <a:lnTo>
                      <a:pt x="46" y="233"/>
                    </a:lnTo>
                    <a:lnTo>
                      <a:pt x="45" y="214"/>
                    </a:lnTo>
                    <a:lnTo>
                      <a:pt x="41" y="200"/>
                    </a:lnTo>
                    <a:lnTo>
                      <a:pt x="40" y="184"/>
                    </a:lnTo>
                    <a:lnTo>
                      <a:pt x="42" y="168"/>
                    </a:lnTo>
                    <a:lnTo>
                      <a:pt x="45" y="157"/>
                    </a:lnTo>
                    <a:close/>
                  </a:path>
                </a:pathLst>
              </a:custGeom>
              <a:solidFill>
                <a:srgbClr val="3366FF"/>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23" name="Freeform 485"/>
              <p:cNvSpPr>
                <a:spLocks noChangeArrowheads="1"/>
              </p:cNvSpPr>
              <p:nvPr/>
            </p:nvSpPr>
            <p:spPr bwMode="auto">
              <a:xfrm>
                <a:off x="796" y="61"/>
                <a:ext cx="168" cy="48"/>
              </a:xfrm>
              <a:custGeom>
                <a:avLst/>
                <a:gdLst/>
                <a:ahLst/>
                <a:cxnLst>
                  <a:cxn ang="0">
                    <a:pos x="155" y="49"/>
                  </a:cxn>
                  <a:cxn ang="0">
                    <a:pos x="162" y="45"/>
                  </a:cxn>
                  <a:cxn ang="0">
                    <a:pos x="150" y="27"/>
                  </a:cxn>
                  <a:cxn ang="0">
                    <a:pos x="138" y="16"/>
                  </a:cxn>
                  <a:cxn ang="0">
                    <a:pos x="124" y="7"/>
                  </a:cxn>
                  <a:cxn ang="0">
                    <a:pos x="110" y="1"/>
                  </a:cxn>
                  <a:cxn ang="0">
                    <a:pos x="97" y="0"/>
                  </a:cxn>
                  <a:cxn ang="0">
                    <a:pos x="84" y="0"/>
                  </a:cxn>
                  <a:cxn ang="0">
                    <a:pos x="71" y="3"/>
                  </a:cxn>
                  <a:cxn ang="0">
                    <a:pos x="58" y="7"/>
                  </a:cxn>
                  <a:cxn ang="0">
                    <a:pos x="45" y="14"/>
                  </a:cxn>
                  <a:cxn ang="0">
                    <a:pos x="33" y="24"/>
                  </a:cxn>
                  <a:cxn ang="0">
                    <a:pos x="24" y="33"/>
                  </a:cxn>
                  <a:cxn ang="0">
                    <a:pos x="15" y="43"/>
                  </a:cxn>
                  <a:cxn ang="0">
                    <a:pos x="8" y="56"/>
                  </a:cxn>
                  <a:cxn ang="0">
                    <a:pos x="3" y="70"/>
                  </a:cxn>
                  <a:cxn ang="0">
                    <a:pos x="0" y="83"/>
                  </a:cxn>
                  <a:cxn ang="0">
                    <a:pos x="0" y="94"/>
                  </a:cxn>
                  <a:cxn ang="0">
                    <a:pos x="8" y="94"/>
                  </a:cxn>
                  <a:cxn ang="0">
                    <a:pos x="8" y="83"/>
                  </a:cxn>
                  <a:cxn ang="0">
                    <a:pos x="11" y="72"/>
                  </a:cxn>
                  <a:cxn ang="0">
                    <a:pos x="14" y="62"/>
                  </a:cxn>
                  <a:cxn ang="0">
                    <a:pos x="21" y="52"/>
                  </a:cxn>
                  <a:cxn ang="0">
                    <a:pos x="28" y="42"/>
                  </a:cxn>
                  <a:cxn ang="0">
                    <a:pos x="37" y="33"/>
                  </a:cxn>
                  <a:cxn ang="0">
                    <a:pos x="47" y="26"/>
                  </a:cxn>
                  <a:cxn ang="0">
                    <a:pos x="60" y="19"/>
                  </a:cxn>
                  <a:cxn ang="0">
                    <a:pos x="71" y="14"/>
                  </a:cxn>
                  <a:cxn ang="0">
                    <a:pos x="84" y="11"/>
                  </a:cxn>
                  <a:cxn ang="0">
                    <a:pos x="97" y="11"/>
                  </a:cxn>
                  <a:cxn ang="0">
                    <a:pos x="110" y="13"/>
                  </a:cxn>
                  <a:cxn ang="0">
                    <a:pos x="122" y="19"/>
                  </a:cxn>
                  <a:cxn ang="0">
                    <a:pos x="134" y="24"/>
                  </a:cxn>
                  <a:cxn ang="0">
                    <a:pos x="146" y="36"/>
                  </a:cxn>
                  <a:cxn ang="0">
                    <a:pos x="156" y="51"/>
                  </a:cxn>
                  <a:cxn ang="0">
                    <a:pos x="163" y="46"/>
                  </a:cxn>
                  <a:cxn ang="0">
                    <a:pos x="156" y="51"/>
                  </a:cxn>
                  <a:cxn ang="0">
                    <a:pos x="168" y="71"/>
                  </a:cxn>
                  <a:cxn ang="0">
                    <a:pos x="163" y="46"/>
                  </a:cxn>
                  <a:cxn ang="0">
                    <a:pos x="155" y="49"/>
                  </a:cxn>
                </a:cxnLst>
                <a:rect l="0" t="0" r="r" b="b"/>
                <a:pathLst>
                  <a:path w="168" h="94">
                    <a:moveTo>
                      <a:pt x="155" y="49"/>
                    </a:moveTo>
                    <a:lnTo>
                      <a:pt x="162" y="45"/>
                    </a:lnTo>
                    <a:lnTo>
                      <a:pt x="150" y="27"/>
                    </a:lnTo>
                    <a:lnTo>
                      <a:pt x="138" y="16"/>
                    </a:lnTo>
                    <a:lnTo>
                      <a:pt x="124" y="7"/>
                    </a:lnTo>
                    <a:lnTo>
                      <a:pt x="110" y="1"/>
                    </a:lnTo>
                    <a:lnTo>
                      <a:pt x="97" y="0"/>
                    </a:lnTo>
                    <a:lnTo>
                      <a:pt x="84" y="0"/>
                    </a:lnTo>
                    <a:lnTo>
                      <a:pt x="71" y="3"/>
                    </a:lnTo>
                    <a:lnTo>
                      <a:pt x="58" y="7"/>
                    </a:lnTo>
                    <a:lnTo>
                      <a:pt x="45" y="14"/>
                    </a:lnTo>
                    <a:lnTo>
                      <a:pt x="33" y="24"/>
                    </a:lnTo>
                    <a:lnTo>
                      <a:pt x="24" y="33"/>
                    </a:lnTo>
                    <a:lnTo>
                      <a:pt x="15" y="43"/>
                    </a:lnTo>
                    <a:lnTo>
                      <a:pt x="8" y="56"/>
                    </a:lnTo>
                    <a:lnTo>
                      <a:pt x="3" y="70"/>
                    </a:lnTo>
                    <a:lnTo>
                      <a:pt x="0" y="83"/>
                    </a:lnTo>
                    <a:lnTo>
                      <a:pt x="0" y="94"/>
                    </a:lnTo>
                    <a:lnTo>
                      <a:pt x="8" y="94"/>
                    </a:lnTo>
                    <a:lnTo>
                      <a:pt x="8" y="83"/>
                    </a:lnTo>
                    <a:lnTo>
                      <a:pt x="11" y="72"/>
                    </a:lnTo>
                    <a:lnTo>
                      <a:pt x="14" y="62"/>
                    </a:lnTo>
                    <a:lnTo>
                      <a:pt x="21" y="52"/>
                    </a:lnTo>
                    <a:lnTo>
                      <a:pt x="28" y="42"/>
                    </a:lnTo>
                    <a:lnTo>
                      <a:pt x="37" y="33"/>
                    </a:lnTo>
                    <a:lnTo>
                      <a:pt x="47" y="26"/>
                    </a:lnTo>
                    <a:lnTo>
                      <a:pt x="60" y="19"/>
                    </a:lnTo>
                    <a:lnTo>
                      <a:pt x="71" y="14"/>
                    </a:lnTo>
                    <a:lnTo>
                      <a:pt x="84" y="11"/>
                    </a:lnTo>
                    <a:lnTo>
                      <a:pt x="97" y="11"/>
                    </a:lnTo>
                    <a:lnTo>
                      <a:pt x="110" y="13"/>
                    </a:lnTo>
                    <a:lnTo>
                      <a:pt x="122" y="19"/>
                    </a:lnTo>
                    <a:lnTo>
                      <a:pt x="134" y="24"/>
                    </a:lnTo>
                    <a:lnTo>
                      <a:pt x="146" y="36"/>
                    </a:lnTo>
                    <a:lnTo>
                      <a:pt x="156" y="51"/>
                    </a:lnTo>
                    <a:lnTo>
                      <a:pt x="163" y="46"/>
                    </a:lnTo>
                    <a:lnTo>
                      <a:pt x="156" y="51"/>
                    </a:lnTo>
                    <a:lnTo>
                      <a:pt x="168" y="71"/>
                    </a:lnTo>
                    <a:lnTo>
                      <a:pt x="163" y="46"/>
                    </a:lnTo>
                    <a:lnTo>
                      <a:pt x="155" y="4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24" name="Freeform 486"/>
              <p:cNvSpPr>
                <a:spLocks noChangeArrowheads="1"/>
              </p:cNvSpPr>
              <p:nvPr/>
            </p:nvSpPr>
            <p:spPr bwMode="auto">
              <a:xfrm>
                <a:off x="807" y="27"/>
                <a:ext cx="152" cy="59"/>
              </a:xfrm>
              <a:custGeom>
                <a:avLst/>
                <a:gdLst/>
                <a:ahLst/>
                <a:cxnLst>
                  <a:cxn ang="0">
                    <a:pos x="4" y="29"/>
                  </a:cxn>
                  <a:cxn ang="0">
                    <a:pos x="4" y="29"/>
                  </a:cxn>
                  <a:cxn ang="0">
                    <a:pos x="27" y="16"/>
                  </a:cxn>
                  <a:cxn ang="0">
                    <a:pos x="51" y="12"/>
                  </a:cxn>
                  <a:cxn ang="0">
                    <a:pos x="73" y="16"/>
                  </a:cxn>
                  <a:cxn ang="0">
                    <a:pos x="93" y="26"/>
                  </a:cxn>
                  <a:cxn ang="0">
                    <a:pos x="111" y="45"/>
                  </a:cxn>
                  <a:cxn ang="0">
                    <a:pos x="126" y="66"/>
                  </a:cxn>
                  <a:cxn ang="0">
                    <a:pos x="138" y="92"/>
                  </a:cxn>
                  <a:cxn ang="0">
                    <a:pos x="144" y="118"/>
                  </a:cxn>
                  <a:cxn ang="0">
                    <a:pos x="152" y="115"/>
                  </a:cxn>
                  <a:cxn ang="0">
                    <a:pos x="144" y="86"/>
                  </a:cxn>
                  <a:cxn ang="0">
                    <a:pos x="132" y="60"/>
                  </a:cxn>
                  <a:cxn ang="0">
                    <a:pos x="115" y="37"/>
                  </a:cxn>
                  <a:cxn ang="0">
                    <a:pos x="97" y="18"/>
                  </a:cxn>
                  <a:cxn ang="0">
                    <a:pos x="75" y="5"/>
                  </a:cxn>
                  <a:cxn ang="0">
                    <a:pos x="51" y="0"/>
                  </a:cxn>
                  <a:cxn ang="0">
                    <a:pos x="25" y="5"/>
                  </a:cxn>
                  <a:cxn ang="0">
                    <a:pos x="0" y="21"/>
                  </a:cxn>
                  <a:cxn ang="0">
                    <a:pos x="4" y="29"/>
                  </a:cxn>
                </a:cxnLst>
                <a:rect l="0" t="0" r="r" b="b"/>
                <a:pathLst>
                  <a:path w="152" h="118">
                    <a:moveTo>
                      <a:pt x="4" y="29"/>
                    </a:moveTo>
                    <a:lnTo>
                      <a:pt x="4" y="29"/>
                    </a:lnTo>
                    <a:lnTo>
                      <a:pt x="27" y="16"/>
                    </a:lnTo>
                    <a:lnTo>
                      <a:pt x="51" y="12"/>
                    </a:lnTo>
                    <a:lnTo>
                      <a:pt x="73" y="16"/>
                    </a:lnTo>
                    <a:lnTo>
                      <a:pt x="93" y="26"/>
                    </a:lnTo>
                    <a:lnTo>
                      <a:pt x="111" y="45"/>
                    </a:lnTo>
                    <a:lnTo>
                      <a:pt x="126" y="66"/>
                    </a:lnTo>
                    <a:lnTo>
                      <a:pt x="138" y="92"/>
                    </a:lnTo>
                    <a:lnTo>
                      <a:pt x="144" y="118"/>
                    </a:lnTo>
                    <a:lnTo>
                      <a:pt x="152" y="115"/>
                    </a:lnTo>
                    <a:lnTo>
                      <a:pt x="144" y="86"/>
                    </a:lnTo>
                    <a:lnTo>
                      <a:pt x="132" y="60"/>
                    </a:lnTo>
                    <a:lnTo>
                      <a:pt x="115" y="37"/>
                    </a:lnTo>
                    <a:lnTo>
                      <a:pt x="97" y="18"/>
                    </a:lnTo>
                    <a:lnTo>
                      <a:pt x="75" y="5"/>
                    </a:lnTo>
                    <a:lnTo>
                      <a:pt x="51" y="0"/>
                    </a:lnTo>
                    <a:lnTo>
                      <a:pt x="25" y="5"/>
                    </a:lnTo>
                    <a:lnTo>
                      <a:pt x="0" y="21"/>
                    </a:lnTo>
                    <a:lnTo>
                      <a:pt x="4" y="2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25" name="Freeform 487"/>
              <p:cNvSpPr>
                <a:spLocks noChangeArrowheads="1"/>
              </p:cNvSpPr>
              <p:nvPr/>
            </p:nvSpPr>
            <p:spPr bwMode="auto">
              <a:xfrm>
                <a:off x="751" y="37"/>
                <a:ext cx="60" cy="136"/>
              </a:xfrm>
              <a:custGeom>
                <a:avLst/>
                <a:gdLst/>
                <a:ahLst/>
                <a:cxnLst>
                  <a:cxn ang="0">
                    <a:pos x="17" y="269"/>
                  </a:cxn>
                  <a:cxn ang="0">
                    <a:pos x="17" y="268"/>
                  </a:cxn>
                  <a:cxn ang="0">
                    <a:pos x="13" y="243"/>
                  </a:cxn>
                  <a:cxn ang="0">
                    <a:pos x="9" y="211"/>
                  </a:cxn>
                  <a:cxn ang="0">
                    <a:pos x="8" y="174"/>
                  </a:cxn>
                  <a:cxn ang="0">
                    <a:pos x="10" y="135"/>
                  </a:cxn>
                  <a:cxn ang="0">
                    <a:pos x="16" y="99"/>
                  </a:cxn>
                  <a:cxn ang="0">
                    <a:pos x="25" y="64"/>
                  </a:cxn>
                  <a:cxn ang="0">
                    <a:pos x="40" y="33"/>
                  </a:cxn>
                  <a:cxn ang="0">
                    <a:pos x="60" y="8"/>
                  </a:cxn>
                  <a:cxn ang="0">
                    <a:pos x="56" y="0"/>
                  </a:cxn>
                  <a:cxn ang="0">
                    <a:pos x="34" y="24"/>
                  </a:cxn>
                  <a:cxn ang="0">
                    <a:pos x="19" y="58"/>
                  </a:cxn>
                  <a:cxn ang="0">
                    <a:pos x="8" y="96"/>
                  </a:cxn>
                  <a:cxn ang="0">
                    <a:pos x="2" y="135"/>
                  </a:cxn>
                  <a:cxn ang="0">
                    <a:pos x="0" y="174"/>
                  </a:cxn>
                  <a:cxn ang="0">
                    <a:pos x="1" y="211"/>
                  </a:cxn>
                  <a:cxn ang="0">
                    <a:pos x="5" y="243"/>
                  </a:cxn>
                  <a:cxn ang="0">
                    <a:pos x="9" y="270"/>
                  </a:cxn>
                  <a:cxn ang="0">
                    <a:pos x="9" y="269"/>
                  </a:cxn>
                  <a:cxn ang="0">
                    <a:pos x="17" y="269"/>
                  </a:cxn>
                </a:cxnLst>
                <a:rect l="0" t="0" r="r" b="b"/>
                <a:pathLst>
                  <a:path w="60" h="270">
                    <a:moveTo>
                      <a:pt x="17" y="269"/>
                    </a:moveTo>
                    <a:lnTo>
                      <a:pt x="17" y="268"/>
                    </a:lnTo>
                    <a:lnTo>
                      <a:pt x="13" y="243"/>
                    </a:lnTo>
                    <a:lnTo>
                      <a:pt x="9" y="211"/>
                    </a:lnTo>
                    <a:lnTo>
                      <a:pt x="8" y="174"/>
                    </a:lnTo>
                    <a:lnTo>
                      <a:pt x="10" y="135"/>
                    </a:lnTo>
                    <a:lnTo>
                      <a:pt x="16" y="99"/>
                    </a:lnTo>
                    <a:lnTo>
                      <a:pt x="25" y="64"/>
                    </a:lnTo>
                    <a:lnTo>
                      <a:pt x="40" y="33"/>
                    </a:lnTo>
                    <a:lnTo>
                      <a:pt x="60" y="8"/>
                    </a:lnTo>
                    <a:lnTo>
                      <a:pt x="56" y="0"/>
                    </a:lnTo>
                    <a:lnTo>
                      <a:pt x="34" y="24"/>
                    </a:lnTo>
                    <a:lnTo>
                      <a:pt x="19" y="58"/>
                    </a:lnTo>
                    <a:lnTo>
                      <a:pt x="8" y="96"/>
                    </a:lnTo>
                    <a:lnTo>
                      <a:pt x="2" y="135"/>
                    </a:lnTo>
                    <a:lnTo>
                      <a:pt x="0" y="174"/>
                    </a:lnTo>
                    <a:lnTo>
                      <a:pt x="1" y="211"/>
                    </a:lnTo>
                    <a:lnTo>
                      <a:pt x="5" y="243"/>
                    </a:lnTo>
                    <a:lnTo>
                      <a:pt x="9" y="270"/>
                    </a:lnTo>
                    <a:lnTo>
                      <a:pt x="9" y="269"/>
                    </a:lnTo>
                    <a:lnTo>
                      <a:pt x="17" y="26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26" name="Freeform 488"/>
              <p:cNvSpPr>
                <a:spLocks noChangeArrowheads="1"/>
              </p:cNvSpPr>
              <p:nvPr/>
            </p:nvSpPr>
            <p:spPr bwMode="auto">
              <a:xfrm>
                <a:off x="760" y="172"/>
                <a:ext cx="10" cy="7"/>
              </a:xfrm>
              <a:custGeom>
                <a:avLst/>
                <a:gdLst/>
                <a:ahLst/>
                <a:cxnLst>
                  <a:cxn ang="0">
                    <a:pos x="9" y="7"/>
                  </a:cxn>
                  <a:cxn ang="0">
                    <a:pos x="10" y="9"/>
                  </a:cxn>
                  <a:cxn ang="0">
                    <a:pos x="9" y="6"/>
                  </a:cxn>
                  <a:cxn ang="0">
                    <a:pos x="9" y="3"/>
                  </a:cxn>
                  <a:cxn ang="0">
                    <a:pos x="8" y="1"/>
                  </a:cxn>
                  <a:cxn ang="0">
                    <a:pos x="8" y="0"/>
                  </a:cxn>
                  <a:cxn ang="0">
                    <a:pos x="0" y="0"/>
                  </a:cxn>
                  <a:cxn ang="0">
                    <a:pos x="0" y="4"/>
                  </a:cxn>
                  <a:cxn ang="0">
                    <a:pos x="1" y="6"/>
                  </a:cxn>
                  <a:cxn ang="0">
                    <a:pos x="1" y="9"/>
                  </a:cxn>
                  <a:cxn ang="0">
                    <a:pos x="2" y="12"/>
                  </a:cxn>
                  <a:cxn ang="0">
                    <a:pos x="3" y="13"/>
                  </a:cxn>
                  <a:cxn ang="0">
                    <a:pos x="9" y="7"/>
                  </a:cxn>
                </a:cxnLst>
                <a:rect l="0" t="0" r="r" b="b"/>
                <a:pathLst>
                  <a:path w="10" h="13">
                    <a:moveTo>
                      <a:pt x="9" y="7"/>
                    </a:moveTo>
                    <a:lnTo>
                      <a:pt x="10" y="9"/>
                    </a:lnTo>
                    <a:lnTo>
                      <a:pt x="9" y="6"/>
                    </a:lnTo>
                    <a:lnTo>
                      <a:pt x="9" y="3"/>
                    </a:lnTo>
                    <a:lnTo>
                      <a:pt x="8" y="1"/>
                    </a:lnTo>
                    <a:lnTo>
                      <a:pt x="8" y="0"/>
                    </a:lnTo>
                    <a:lnTo>
                      <a:pt x="0" y="0"/>
                    </a:lnTo>
                    <a:lnTo>
                      <a:pt x="0" y="4"/>
                    </a:lnTo>
                    <a:lnTo>
                      <a:pt x="1" y="6"/>
                    </a:lnTo>
                    <a:lnTo>
                      <a:pt x="1" y="9"/>
                    </a:lnTo>
                    <a:lnTo>
                      <a:pt x="2" y="12"/>
                    </a:lnTo>
                    <a:lnTo>
                      <a:pt x="3" y="13"/>
                    </a:lnTo>
                    <a:lnTo>
                      <a:pt x="9" y="7"/>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27" name="Freeform 489"/>
              <p:cNvSpPr>
                <a:spLocks noChangeArrowheads="1"/>
              </p:cNvSpPr>
              <p:nvPr/>
            </p:nvSpPr>
            <p:spPr bwMode="auto">
              <a:xfrm>
                <a:off x="763" y="176"/>
                <a:ext cx="97" cy="38"/>
              </a:xfrm>
              <a:custGeom>
                <a:avLst/>
                <a:gdLst/>
                <a:ahLst/>
                <a:cxnLst>
                  <a:cxn ang="0">
                    <a:pos x="78" y="72"/>
                  </a:cxn>
                  <a:cxn ang="0">
                    <a:pos x="80" y="61"/>
                  </a:cxn>
                  <a:cxn ang="0">
                    <a:pos x="69" y="59"/>
                  </a:cxn>
                  <a:cxn ang="0">
                    <a:pos x="59" y="54"/>
                  </a:cxn>
                  <a:cxn ang="0">
                    <a:pos x="48" y="48"/>
                  </a:cxn>
                  <a:cxn ang="0">
                    <a:pos x="38" y="42"/>
                  </a:cxn>
                  <a:cxn ang="0">
                    <a:pos x="28" y="34"/>
                  </a:cxn>
                  <a:cxn ang="0">
                    <a:pos x="19" y="24"/>
                  </a:cxn>
                  <a:cxn ang="0">
                    <a:pos x="12" y="13"/>
                  </a:cxn>
                  <a:cxn ang="0">
                    <a:pos x="6" y="0"/>
                  </a:cxn>
                  <a:cxn ang="0">
                    <a:pos x="0" y="6"/>
                  </a:cxn>
                  <a:cxn ang="0">
                    <a:pos x="6" y="19"/>
                  </a:cxn>
                  <a:cxn ang="0">
                    <a:pos x="15" y="32"/>
                  </a:cxn>
                  <a:cxn ang="0">
                    <a:pos x="24" y="42"/>
                  </a:cxn>
                  <a:cxn ang="0">
                    <a:pos x="34" y="51"/>
                  </a:cxn>
                  <a:cxn ang="0">
                    <a:pos x="46" y="60"/>
                  </a:cxn>
                  <a:cxn ang="0">
                    <a:pos x="57" y="66"/>
                  </a:cxn>
                  <a:cxn ang="0">
                    <a:pos x="69" y="70"/>
                  </a:cxn>
                  <a:cxn ang="0">
                    <a:pos x="80" y="73"/>
                  </a:cxn>
                  <a:cxn ang="0">
                    <a:pos x="82" y="63"/>
                  </a:cxn>
                  <a:cxn ang="0">
                    <a:pos x="80" y="73"/>
                  </a:cxn>
                  <a:cxn ang="0">
                    <a:pos x="97" y="77"/>
                  </a:cxn>
                  <a:cxn ang="0">
                    <a:pos x="82" y="63"/>
                  </a:cxn>
                  <a:cxn ang="0">
                    <a:pos x="78" y="72"/>
                  </a:cxn>
                </a:cxnLst>
                <a:rect l="0" t="0" r="r" b="b"/>
                <a:pathLst>
                  <a:path w="97" h="77">
                    <a:moveTo>
                      <a:pt x="78" y="72"/>
                    </a:moveTo>
                    <a:lnTo>
                      <a:pt x="80" y="61"/>
                    </a:lnTo>
                    <a:lnTo>
                      <a:pt x="69" y="59"/>
                    </a:lnTo>
                    <a:lnTo>
                      <a:pt x="59" y="54"/>
                    </a:lnTo>
                    <a:lnTo>
                      <a:pt x="48" y="48"/>
                    </a:lnTo>
                    <a:lnTo>
                      <a:pt x="38" y="42"/>
                    </a:lnTo>
                    <a:lnTo>
                      <a:pt x="28" y="34"/>
                    </a:lnTo>
                    <a:lnTo>
                      <a:pt x="19" y="24"/>
                    </a:lnTo>
                    <a:lnTo>
                      <a:pt x="12" y="13"/>
                    </a:lnTo>
                    <a:lnTo>
                      <a:pt x="6" y="0"/>
                    </a:lnTo>
                    <a:lnTo>
                      <a:pt x="0" y="6"/>
                    </a:lnTo>
                    <a:lnTo>
                      <a:pt x="6" y="19"/>
                    </a:lnTo>
                    <a:lnTo>
                      <a:pt x="15" y="32"/>
                    </a:lnTo>
                    <a:lnTo>
                      <a:pt x="24" y="42"/>
                    </a:lnTo>
                    <a:lnTo>
                      <a:pt x="34" y="51"/>
                    </a:lnTo>
                    <a:lnTo>
                      <a:pt x="46" y="60"/>
                    </a:lnTo>
                    <a:lnTo>
                      <a:pt x="57" y="66"/>
                    </a:lnTo>
                    <a:lnTo>
                      <a:pt x="69" y="70"/>
                    </a:lnTo>
                    <a:lnTo>
                      <a:pt x="80" y="73"/>
                    </a:lnTo>
                    <a:lnTo>
                      <a:pt x="82" y="63"/>
                    </a:lnTo>
                    <a:lnTo>
                      <a:pt x="80" y="73"/>
                    </a:lnTo>
                    <a:lnTo>
                      <a:pt x="97" y="77"/>
                    </a:lnTo>
                    <a:lnTo>
                      <a:pt x="82" y="63"/>
                    </a:lnTo>
                    <a:lnTo>
                      <a:pt x="78" y="7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28" name="Freeform 490"/>
              <p:cNvSpPr>
                <a:spLocks noChangeArrowheads="1"/>
              </p:cNvSpPr>
              <p:nvPr/>
            </p:nvSpPr>
            <p:spPr bwMode="auto">
              <a:xfrm>
                <a:off x="796" y="136"/>
                <a:ext cx="49" cy="75"/>
              </a:xfrm>
              <a:custGeom>
                <a:avLst/>
                <a:gdLst/>
                <a:ahLst/>
                <a:cxnLst>
                  <a:cxn ang="0">
                    <a:pos x="1" y="6"/>
                  </a:cxn>
                  <a:cxn ang="0">
                    <a:pos x="0" y="3"/>
                  </a:cxn>
                  <a:cxn ang="0">
                    <a:pos x="1" y="22"/>
                  </a:cxn>
                  <a:cxn ang="0">
                    <a:pos x="3" y="42"/>
                  </a:cxn>
                  <a:cxn ang="0">
                    <a:pos x="6" y="64"/>
                  </a:cxn>
                  <a:cxn ang="0">
                    <a:pos x="11" y="83"/>
                  </a:cxn>
                  <a:cxn ang="0">
                    <a:pos x="18" y="104"/>
                  </a:cxn>
                  <a:cxn ang="0">
                    <a:pos x="25" y="121"/>
                  </a:cxn>
                  <a:cxn ang="0">
                    <a:pos x="34" y="139"/>
                  </a:cxn>
                  <a:cxn ang="0">
                    <a:pos x="45" y="152"/>
                  </a:cxn>
                  <a:cxn ang="0">
                    <a:pos x="49" y="143"/>
                  </a:cxn>
                  <a:cxn ang="0">
                    <a:pos x="40" y="130"/>
                  </a:cxn>
                  <a:cxn ang="0">
                    <a:pos x="31" y="115"/>
                  </a:cxn>
                  <a:cxn ang="0">
                    <a:pos x="24" y="98"/>
                  </a:cxn>
                  <a:cxn ang="0">
                    <a:pos x="19" y="80"/>
                  </a:cxn>
                  <a:cxn ang="0">
                    <a:pos x="14" y="61"/>
                  </a:cxn>
                  <a:cxn ang="0">
                    <a:pos x="11" y="42"/>
                  </a:cxn>
                  <a:cxn ang="0">
                    <a:pos x="9" y="22"/>
                  </a:cxn>
                  <a:cxn ang="0">
                    <a:pos x="8" y="3"/>
                  </a:cxn>
                  <a:cxn ang="0">
                    <a:pos x="7" y="0"/>
                  </a:cxn>
                  <a:cxn ang="0">
                    <a:pos x="8" y="3"/>
                  </a:cxn>
                  <a:cxn ang="0">
                    <a:pos x="8" y="2"/>
                  </a:cxn>
                  <a:cxn ang="0">
                    <a:pos x="7" y="0"/>
                  </a:cxn>
                  <a:cxn ang="0">
                    <a:pos x="1" y="6"/>
                  </a:cxn>
                </a:cxnLst>
                <a:rect l="0" t="0" r="r" b="b"/>
                <a:pathLst>
                  <a:path w="49" h="152">
                    <a:moveTo>
                      <a:pt x="1" y="6"/>
                    </a:moveTo>
                    <a:lnTo>
                      <a:pt x="0" y="3"/>
                    </a:lnTo>
                    <a:lnTo>
                      <a:pt x="1" y="22"/>
                    </a:lnTo>
                    <a:lnTo>
                      <a:pt x="3" y="42"/>
                    </a:lnTo>
                    <a:lnTo>
                      <a:pt x="6" y="64"/>
                    </a:lnTo>
                    <a:lnTo>
                      <a:pt x="11" y="83"/>
                    </a:lnTo>
                    <a:lnTo>
                      <a:pt x="18" y="104"/>
                    </a:lnTo>
                    <a:lnTo>
                      <a:pt x="25" y="121"/>
                    </a:lnTo>
                    <a:lnTo>
                      <a:pt x="34" y="139"/>
                    </a:lnTo>
                    <a:lnTo>
                      <a:pt x="45" y="152"/>
                    </a:lnTo>
                    <a:lnTo>
                      <a:pt x="49" y="143"/>
                    </a:lnTo>
                    <a:lnTo>
                      <a:pt x="40" y="130"/>
                    </a:lnTo>
                    <a:lnTo>
                      <a:pt x="31" y="115"/>
                    </a:lnTo>
                    <a:lnTo>
                      <a:pt x="24" y="98"/>
                    </a:lnTo>
                    <a:lnTo>
                      <a:pt x="19" y="80"/>
                    </a:lnTo>
                    <a:lnTo>
                      <a:pt x="14" y="61"/>
                    </a:lnTo>
                    <a:lnTo>
                      <a:pt x="11" y="42"/>
                    </a:lnTo>
                    <a:lnTo>
                      <a:pt x="9" y="22"/>
                    </a:lnTo>
                    <a:lnTo>
                      <a:pt x="8" y="3"/>
                    </a:lnTo>
                    <a:lnTo>
                      <a:pt x="7" y="0"/>
                    </a:lnTo>
                    <a:lnTo>
                      <a:pt x="8" y="3"/>
                    </a:lnTo>
                    <a:lnTo>
                      <a:pt x="8" y="2"/>
                    </a:lnTo>
                    <a:lnTo>
                      <a:pt x="7" y="0"/>
                    </a:lnTo>
                    <a:lnTo>
                      <a:pt x="1" y="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29" name="Freeform 491"/>
              <p:cNvSpPr>
                <a:spLocks noChangeArrowheads="1"/>
              </p:cNvSpPr>
              <p:nvPr/>
            </p:nvSpPr>
            <p:spPr bwMode="auto">
              <a:xfrm>
                <a:off x="791" y="107"/>
                <a:ext cx="13" cy="32"/>
              </a:xfrm>
              <a:custGeom>
                <a:avLst/>
                <a:gdLst/>
                <a:ahLst/>
                <a:cxnLst>
                  <a:cxn ang="0">
                    <a:pos x="5" y="3"/>
                  </a:cxn>
                  <a:cxn ang="0">
                    <a:pos x="6" y="0"/>
                  </a:cxn>
                  <a:cxn ang="0">
                    <a:pos x="2" y="12"/>
                  </a:cxn>
                  <a:cxn ang="0">
                    <a:pos x="0" y="30"/>
                  </a:cxn>
                  <a:cxn ang="0">
                    <a:pos x="1" y="47"/>
                  </a:cxn>
                  <a:cxn ang="0">
                    <a:pos x="6" y="63"/>
                  </a:cxn>
                  <a:cxn ang="0">
                    <a:pos x="12" y="57"/>
                  </a:cxn>
                  <a:cxn ang="0">
                    <a:pos x="9" y="44"/>
                  </a:cxn>
                  <a:cxn ang="0">
                    <a:pos x="8" y="30"/>
                  </a:cxn>
                  <a:cxn ang="0">
                    <a:pos x="10" y="15"/>
                  </a:cxn>
                  <a:cxn ang="0">
                    <a:pos x="12" y="6"/>
                  </a:cxn>
                  <a:cxn ang="0">
                    <a:pos x="13" y="3"/>
                  </a:cxn>
                  <a:cxn ang="0">
                    <a:pos x="12" y="6"/>
                  </a:cxn>
                  <a:cxn ang="0">
                    <a:pos x="13" y="5"/>
                  </a:cxn>
                  <a:cxn ang="0">
                    <a:pos x="13" y="3"/>
                  </a:cxn>
                  <a:cxn ang="0">
                    <a:pos x="5" y="3"/>
                  </a:cxn>
                </a:cxnLst>
                <a:rect l="0" t="0" r="r" b="b"/>
                <a:pathLst>
                  <a:path w="13" h="63">
                    <a:moveTo>
                      <a:pt x="5" y="3"/>
                    </a:moveTo>
                    <a:lnTo>
                      <a:pt x="6" y="0"/>
                    </a:lnTo>
                    <a:lnTo>
                      <a:pt x="2" y="12"/>
                    </a:lnTo>
                    <a:lnTo>
                      <a:pt x="0" y="30"/>
                    </a:lnTo>
                    <a:lnTo>
                      <a:pt x="1" y="47"/>
                    </a:lnTo>
                    <a:lnTo>
                      <a:pt x="6" y="63"/>
                    </a:lnTo>
                    <a:lnTo>
                      <a:pt x="12" y="57"/>
                    </a:lnTo>
                    <a:lnTo>
                      <a:pt x="9" y="44"/>
                    </a:lnTo>
                    <a:lnTo>
                      <a:pt x="8" y="30"/>
                    </a:lnTo>
                    <a:lnTo>
                      <a:pt x="10" y="15"/>
                    </a:lnTo>
                    <a:lnTo>
                      <a:pt x="12" y="6"/>
                    </a:lnTo>
                    <a:lnTo>
                      <a:pt x="13" y="3"/>
                    </a:lnTo>
                    <a:lnTo>
                      <a:pt x="12" y="6"/>
                    </a:lnTo>
                    <a:lnTo>
                      <a:pt x="13" y="5"/>
                    </a:lnTo>
                    <a:lnTo>
                      <a:pt x="13" y="3"/>
                    </a:lnTo>
                    <a:lnTo>
                      <a:pt x="5" y="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30" name="Freeform 492"/>
              <p:cNvSpPr>
                <a:spLocks noChangeArrowheads="1"/>
              </p:cNvSpPr>
              <p:nvPr/>
            </p:nvSpPr>
            <p:spPr bwMode="auto">
              <a:xfrm>
                <a:off x="794" y="38"/>
                <a:ext cx="40" cy="50"/>
              </a:xfrm>
              <a:custGeom>
                <a:avLst/>
                <a:gdLst/>
                <a:ahLst/>
                <a:cxnLst>
                  <a:cxn ang="0">
                    <a:pos x="0" y="101"/>
                  </a:cxn>
                  <a:cxn ang="0">
                    <a:pos x="0" y="101"/>
                  </a:cxn>
                  <a:cxn ang="0">
                    <a:pos x="2" y="87"/>
                  </a:cxn>
                  <a:cxn ang="0">
                    <a:pos x="5" y="73"/>
                  </a:cxn>
                  <a:cxn ang="0">
                    <a:pos x="10" y="57"/>
                  </a:cxn>
                  <a:cxn ang="0">
                    <a:pos x="16" y="41"/>
                  </a:cxn>
                  <a:cxn ang="0">
                    <a:pos x="22" y="26"/>
                  </a:cxn>
                  <a:cxn ang="0">
                    <a:pos x="29" y="15"/>
                  </a:cxn>
                  <a:cxn ang="0">
                    <a:pos x="35" y="4"/>
                  </a:cxn>
                  <a:cxn ang="0">
                    <a:pos x="40" y="0"/>
                  </a:cxn>
                </a:cxnLst>
                <a:rect l="0" t="0" r="r" b="b"/>
                <a:pathLst>
                  <a:path w="40" h="101">
                    <a:moveTo>
                      <a:pt x="0" y="101"/>
                    </a:moveTo>
                    <a:lnTo>
                      <a:pt x="0" y="101"/>
                    </a:lnTo>
                    <a:lnTo>
                      <a:pt x="2" y="87"/>
                    </a:lnTo>
                    <a:lnTo>
                      <a:pt x="5" y="73"/>
                    </a:lnTo>
                    <a:lnTo>
                      <a:pt x="10" y="57"/>
                    </a:lnTo>
                    <a:lnTo>
                      <a:pt x="16" y="41"/>
                    </a:lnTo>
                    <a:lnTo>
                      <a:pt x="22" y="26"/>
                    </a:lnTo>
                    <a:lnTo>
                      <a:pt x="29" y="15"/>
                    </a:lnTo>
                    <a:lnTo>
                      <a:pt x="35" y="4"/>
                    </a:lnTo>
                    <a:lnTo>
                      <a:pt x="40" y="0"/>
                    </a:lnTo>
                  </a:path>
                </a:pathLst>
              </a:custGeom>
              <a:noFill/>
              <a:ln w="0">
                <a:solidFill>
                  <a:srgbClr val="000000"/>
                </a:solidFill>
                <a:miter lim="800000"/>
              </a:ln>
            </p:spPr>
            <p:txBody>
              <a:bodyPr/>
              <a:lstStyle/>
              <a:p>
                <a:endParaRPr lang="zh-CN" altLang="en-US">
                  <a:latin typeface="微软雅黑" panose="020B0503020204020204" pitchFamily="34" charset="-122"/>
                  <a:ea typeface="微软雅黑" panose="020B0503020204020204" pitchFamily="34" charset="-122"/>
                </a:endParaRPr>
              </a:p>
            </p:txBody>
          </p:sp>
          <p:sp>
            <p:nvSpPr>
              <p:cNvPr id="531" name="Freeform 493"/>
              <p:cNvSpPr>
                <a:spLocks noChangeArrowheads="1"/>
              </p:cNvSpPr>
              <p:nvPr/>
            </p:nvSpPr>
            <p:spPr bwMode="auto">
              <a:xfrm>
                <a:off x="855" y="34"/>
                <a:ext cx="53" cy="23"/>
              </a:xfrm>
              <a:custGeom>
                <a:avLst/>
                <a:gdLst/>
                <a:ahLst/>
                <a:cxnLst>
                  <a:cxn ang="0">
                    <a:pos x="0" y="0"/>
                  </a:cxn>
                  <a:cxn ang="0">
                    <a:pos x="0" y="0"/>
                  </a:cxn>
                  <a:cxn ang="0">
                    <a:pos x="5" y="2"/>
                  </a:cxn>
                  <a:cxn ang="0">
                    <a:pos x="12" y="6"/>
                  </a:cxn>
                  <a:cxn ang="0">
                    <a:pos x="20" y="12"/>
                  </a:cxn>
                  <a:cxn ang="0">
                    <a:pos x="28" y="18"/>
                  </a:cxn>
                  <a:cxn ang="0">
                    <a:pos x="35" y="25"/>
                  </a:cxn>
                  <a:cxn ang="0">
                    <a:pos x="43" y="32"/>
                  </a:cxn>
                  <a:cxn ang="0">
                    <a:pos x="49" y="40"/>
                  </a:cxn>
                  <a:cxn ang="0">
                    <a:pos x="53" y="47"/>
                  </a:cxn>
                </a:cxnLst>
                <a:rect l="0" t="0" r="r" b="b"/>
                <a:pathLst>
                  <a:path w="53" h="47">
                    <a:moveTo>
                      <a:pt x="0" y="0"/>
                    </a:moveTo>
                    <a:lnTo>
                      <a:pt x="0" y="0"/>
                    </a:lnTo>
                    <a:lnTo>
                      <a:pt x="5" y="2"/>
                    </a:lnTo>
                    <a:lnTo>
                      <a:pt x="12" y="6"/>
                    </a:lnTo>
                    <a:lnTo>
                      <a:pt x="20" y="12"/>
                    </a:lnTo>
                    <a:lnTo>
                      <a:pt x="28" y="18"/>
                    </a:lnTo>
                    <a:lnTo>
                      <a:pt x="35" y="25"/>
                    </a:lnTo>
                    <a:lnTo>
                      <a:pt x="43" y="32"/>
                    </a:lnTo>
                    <a:lnTo>
                      <a:pt x="49" y="40"/>
                    </a:lnTo>
                    <a:lnTo>
                      <a:pt x="53" y="47"/>
                    </a:lnTo>
                  </a:path>
                </a:pathLst>
              </a:custGeom>
              <a:noFill/>
              <a:ln w="0">
                <a:solidFill>
                  <a:srgbClr val="000000"/>
                </a:solidFill>
                <a:miter lim="800000"/>
              </a:ln>
            </p:spPr>
            <p:txBody>
              <a:bodyPr/>
              <a:lstStyle/>
              <a:p>
                <a:endParaRPr lang="zh-CN" altLang="en-US">
                  <a:latin typeface="微软雅黑" panose="020B0503020204020204" pitchFamily="34" charset="-122"/>
                  <a:ea typeface="微软雅黑" panose="020B0503020204020204" pitchFamily="34" charset="-122"/>
                </a:endParaRPr>
              </a:p>
            </p:txBody>
          </p:sp>
          <p:sp>
            <p:nvSpPr>
              <p:cNvPr id="532" name="Freeform 494"/>
              <p:cNvSpPr>
                <a:spLocks noChangeArrowheads="1"/>
              </p:cNvSpPr>
              <p:nvPr/>
            </p:nvSpPr>
            <p:spPr bwMode="auto">
              <a:xfrm>
                <a:off x="841" y="37"/>
                <a:ext cx="22" cy="22"/>
              </a:xfrm>
              <a:custGeom>
                <a:avLst/>
                <a:gdLst/>
                <a:ahLst/>
                <a:cxnLst>
                  <a:cxn ang="0">
                    <a:pos x="0" y="0"/>
                  </a:cxn>
                  <a:cxn ang="0">
                    <a:pos x="0" y="0"/>
                  </a:cxn>
                  <a:cxn ang="0">
                    <a:pos x="7" y="10"/>
                  </a:cxn>
                  <a:cxn ang="0">
                    <a:pos x="14" y="25"/>
                  </a:cxn>
                  <a:cxn ang="0">
                    <a:pos x="19" y="37"/>
                  </a:cxn>
                  <a:cxn ang="0">
                    <a:pos x="22" y="45"/>
                  </a:cxn>
                </a:cxnLst>
                <a:rect l="0" t="0" r="r" b="b"/>
                <a:pathLst>
                  <a:path w="22" h="45">
                    <a:moveTo>
                      <a:pt x="0" y="0"/>
                    </a:moveTo>
                    <a:lnTo>
                      <a:pt x="0" y="0"/>
                    </a:lnTo>
                    <a:lnTo>
                      <a:pt x="7" y="10"/>
                    </a:lnTo>
                    <a:lnTo>
                      <a:pt x="14" y="25"/>
                    </a:lnTo>
                    <a:lnTo>
                      <a:pt x="19" y="37"/>
                    </a:lnTo>
                    <a:lnTo>
                      <a:pt x="22" y="45"/>
                    </a:lnTo>
                  </a:path>
                </a:pathLst>
              </a:custGeom>
              <a:noFill/>
              <a:ln w="0">
                <a:solidFill>
                  <a:srgbClr val="000000"/>
                </a:solidFill>
                <a:miter lim="800000"/>
              </a:ln>
            </p:spPr>
            <p:txBody>
              <a:bodyPr/>
              <a:lstStyle/>
              <a:p>
                <a:endParaRPr lang="zh-CN" altLang="en-US">
                  <a:latin typeface="微软雅黑" panose="020B0503020204020204" pitchFamily="34" charset="-122"/>
                  <a:ea typeface="微软雅黑" panose="020B0503020204020204" pitchFamily="34" charset="-122"/>
                </a:endParaRPr>
              </a:p>
            </p:txBody>
          </p:sp>
          <p:sp>
            <p:nvSpPr>
              <p:cNvPr id="533" name="Freeform 495"/>
              <p:cNvSpPr>
                <a:spLocks noChangeArrowheads="1"/>
              </p:cNvSpPr>
              <p:nvPr/>
            </p:nvSpPr>
            <p:spPr bwMode="auto">
              <a:xfrm>
                <a:off x="795" y="84"/>
                <a:ext cx="176" cy="68"/>
              </a:xfrm>
              <a:custGeom>
                <a:avLst/>
                <a:gdLst/>
                <a:ahLst/>
                <a:cxnLst>
                  <a:cxn ang="0">
                    <a:pos x="5" y="106"/>
                  </a:cxn>
                  <a:cxn ang="0">
                    <a:pos x="11" y="112"/>
                  </a:cxn>
                  <a:cxn ang="0">
                    <a:pos x="18" y="118"/>
                  </a:cxn>
                  <a:cxn ang="0">
                    <a:pos x="26" y="125"/>
                  </a:cxn>
                  <a:cxn ang="0">
                    <a:pos x="34" y="129"/>
                  </a:cxn>
                  <a:cxn ang="0">
                    <a:pos x="42" y="134"/>
                  </a:cxn>
                  <a:cxn ang="0">
                    <a:pos x="50" y="135"/>
                  </a:cxn>
                  <a:cxn ang="0">
                    <a:pos x="59" y="134"/>
                  </a:cxn>
                  <a:cxn ang="0">
                    <a:pos x="66" y="129"/>
                  </a:cxn>
                  <a:cxn ang="0">
                    <a:pos x="78" y="116"/>
                  </a:cxn>
                  <a:cxn ang="0">
                    <a:pos x="86" y="105"/>
                  </a:cxn>
                  <a:cxn ang="0">
                    <a:pos x="91" y="94"/>
                  </a:cxn>
                  <a:cxn ang="0">
                    <a:pos x="94" y="86"/>
                  </a:cxn>
                  <a:cxn ang="0">
                    <a:pos x="97" y="81"/>
                  </a:cxn>
                  <a:cxn ang="0">
                    <a:pos x="100" y="83"/>
                  </a:cxn>
                  <a:cxn ang="0">
                    <a:pos x="104" y="87"/>
                  </a:cxn>
                  <a:cxn ang="0">
                    <a:pos x="109" y="94"/>
                  </a:cxn>
                  <a:cxn ang="0">
                    <a:pos x="112" y="100"/>
                  </a:cxn>
                  <a:cxn ang="0">
                    <a:pos x="118" y="108"/>
                  </a:cxn>
                  <a:cxn ang="0">
                    <a:pos x="125" y="115"/>
                  </a:cxn>
                  <a:cxn ang="0">
                    <a:pos x="133" y="121"/>
                  </a:cxn>
                  <a:cxn ang="0">
                    <a:pos x="140" y="124"/>
                  </a:cxn>
                  <a:cxn ang="0">
                    <a:pos x="148" y="122"/>
                  </a:cxn>
                  <a:cxn ang="0">
                    <a:pos x="155" y="118"/>
                  </a:cxn>
                  <a:cxn ang="0">
                    <a:pos x="162" y="109"/>
                  </a:cxn>
                  <a:cxn ang="0">
                    <a:pos x="173" y="81"/>
                  </a:cxn>
                  <a:cxn ang="0">
                    <a:pos x="176" y="49"/>
                  </a:cxn>
                  <a:cxn ang="0">
                    <a:pos x="173" y="22"/>
                  </a:cxn>
                  <a:cxn ang="0">
                    <a:pos x="160" y="3"/>
                  </a:cxn>
                  <a:cxn ang="0">
                    <a:pos x="158" y="1"/>
                  </a:cxn>
                  <a:cxn ang="0">
                    <a:pos x="155" y="1"/>
                  </a:cxn>
                  <a:cxn ang="0">
                    <a:pos x="152" y="0"/>
                  </a:cxn>
                  <a:cxn ang="0">
                    <a:pos x="150" y="0"/>
                  </a:cxn>
                  <a:cxn ang="0">
                    <a:pos x="139" y="0"/>
                  </a:cxn>
                  <a:cxn ang="0">
                    <a:pos x="130" y="1"/>
                  </a:cxn>
                  <a:cxn ang="0">
                    <a:pos x="123" y="3"/>
                  </a:cxn>
                  <a:cxn ang="0">
                    <a:pos x="117" y="4"/>
                  </a:cxn>
                  <a:cxn ang="0">
                    <a:pos x="113" y="7"/>
                  </a:cxn>
                  <a:cxn ang="0">
                    <a:pos x="110" y="10"/>
                  </a:cxn>
                  <a:cxn ang="0">
                    <a:pos x="107" y="13"/>
                  </a:cxn>
                  <a:cxn ang="0">
                    <a:pos x="105" y="17"/>
                  </a:cxn>
                  <a:cxn ang="0">
                    <a:pos x="102" y="20"/>
                  </a:cxn>
                  <a:cxn ang="0">
                    <a:pos x="98" y="22"/>
                  </a:cxn>
                  <a:cxn ang="0">
                    <a:pos x="94" y="22"/>
                  </a:cxn>
                  <a:cxn ang="0">
                    <a:pos x="89" y="19"/>
                  </a:cxn>
                  <a:cxn ang="0">
                    <a:pos x="84" y="17"/>
                  </a:cxn>
                  <a:cxn ang="0">
                    <a:pos x="78" y="14"/>
                  </a:cxn>
                  <a:cxn ang="0">
                    <a:pos x="73" y="11"/>
                  </a:cxn>
                  <a:cxn ang="0">
                    <a:pos x="68" y="9"/>
                  </a:cxn>
                  <a:cxn ang="0">
                    <a:pos x="62" y="7"/>
                  </a:cxn>
                  <a:cxn ang="0">
                    <a:pos x="54" y="7"/>
                  </a:cxn>
                  <a:cxn ang="0">
                    <a:pos x="45" y="9"/>
                  </a:cxn>
                  <a:cxn ang="0">
                    <a:pos x="35" y="11"/>
                  </a:cxn>
                  <a:cxn ang="0">
                    <a:pos x="26" y="17"/>
                  </a:cxn>
                  <a:cxn ang="0">
                    <a:pos x="18" y="25"/>
                  </a:cxn>
                  <a:cxn ang="0">
                    <a:pos x="10" y="36"/>
                  </a:cxn>
                  <a:cxn ang="0">
                    <a:pos x="5" y="49"/>
                  </a:cxn>
                  <a:cxn ang="0">
                    <a:pos x="2" y="60"/>
                  </a:cxn>
                  <a:cxn ang="0">
                    <a:pos x="0" y="76"/>
                  </a:cxn>
                  <a:cxn ang="0">
                    <a:pos x="1" y="92"/>
                  </a:cxn>
                  <a:cxn ang="0">
                    <a:pos x="5" y="106"/>
                  </a:cxn>
                </a:cxnLst>
                <a:rect l="0" t="0" r="r" b="b"/>
                <a:pathLst>
                  <a:path w="176" h="135">
                    <a:moveTo>
                      <a:pt x="5" y="106"/>
                    </a:moveTo>
                    <a:lnTo>
                      <a:pt x="11" y="112"/>
                    </a:lnTo>
                    <a:lnTo>
                      <a:pt x="18" y="118"/>
                    </a:lnTo>
                    <a:lnTo>
                      <a:pt x="26" y="125"/>
                    </a:lnTo>
                    <a:lnTo>
                      <a:pt x="34" y="129"/>
                    </a:lnTo>
                    <a:lnTo>
                      <a:pt x="42" y="134"/>
                    </a:lnTo>
                    <a:lnTo>
                      <a:pt x="50" y="135"/>
                    </a:lnTo>
                    <a:lnTo>
                      <a:pt x="59" y="134"/>
                    </a:lnTo>
                    <a:lnTo>
                      <a:pt x="66" y="129"/>
                    </a:lnTo>
                    <a:lnTo>
                      <a:pt x="78" y="116"/>
                    </a:lnTo>
                    <a:lnTo>
                      <a:pt x="86" y="105"/>
                    </a:lnTo>
                    <a:lnTo>
                      <a:pt x="91" y="94"/>
                    </a:lnTo>
                    <a:lnTo>
                      <a:pt x="94" y="86"/>
                    </a:lnTo>
                    <a:lnTo>
                      <a:pt x="97" y="81"/>
                    </a:lnTo>
                    <a:lnTo>
                      <a:pt x="100" y="83"/>
                    </a:lnTo>
                    <a:lnTo>
                      <a:pt x="104" y="87"/>
                    </a:lnTo>
                    <a:lnTo>
                      <a:pt x="109" y="94"/>
                    </a:lnTo>
                    <a:lnTo>
                      <a:pt x="112" y="100"/>
                    </a:lnTo>
                    <a:lnTo>
                      <a:pt x="118" y="108"/>
                    </a:lnTo>
                    <a:lnTo>
                      <a:pt x="125" y="115"/>
                    </a:lnTo>
                    <a:lnTo>
                      <a:pt x="133" y="121"/>
                    </a:lnTo>
                    <a:lnTo>
                      <a:pt x="140" y="124"/>
                    </a:lnTo>
                    <a:lnTo>
                      <a:pt x="148" y="122"/>
                    </a:lnTo>
                    <a:lnTo>
                      <a:pt x="155" y="118"/>
                    </a:lnTo>
                    <a:lnTo>
                      <a:pt x="162" y="109"/>
                    </a:lnTo>
                    <a:lnTo>
                      <a:pt x="173" y="81"/>
                    </a:lnTo>
                    <a:lnTo>
                      <a:pt x="176" y="49"/>
                    </a:lnTo>
                    <a:lnTo>
                      <a:pt x="173" y="22"/>
                    </a:lnTo>
                    <a:lnTo>
                      <a:pt x="160" y="3"/>
                    </a:lnTo>
                    <a:lnTo>
                      <a:pt x="158" y="1"/>
                    </a:lnTo>
                    <a:lnTo>
                      <a:pt x="155" y="1"/>
                    </a:lnTo>
                    <a:lnTo>
                      <a:pt x="152" y="0"/>
                    </a:lnTo>
                    <a:lnTo>
                      <a:pt x="150" y="0"/>
                    </a:lnTo>
                    <a:lnTo>
                      <a:pt x="139" y="0"/>
                    </a:lnTo>
                    <a:lnTo>
                      <a:pt x="130" y="1"/>
                    </a:lnTo>
                    <a:lnTo>
                      <a:pt x="123" y="3"/>
                    </a:lnTo>
                    <a:lnTo>
                      <a:pt x="117" y="4"/>
                    </a:lnTo>
                    <a:lnTo>
                      <a:pt x="113" y="7"/>
                    </a:lnTo>
                    <a:lnTo>
                      <a:pt x="110" y="10"/>
                    </a:lnTo>
                    <a:lnTo>
                      <a:pt x="107" y="13"/>
                    </a:lnTo>
                    <a:lnTo>
                      <a:pt x="105" y="17"/>
                    </a:lnTo>
                    <a:lnTo>
                      <a:pt x="102" y="20"/>
                    </a:lnTo>
                    <a:lnTo>
                      <a:pt x="98" y="22"/>
                    </a:lnTo>
                    <a:lnTo>
                      <a:pt x="94" y="22"/>
                    </a:lnTo>
                    <a:lnTo>
                      <a:pt x="89" y="19"/>
                    </a:lnTo>
                    <a:lnTo>
                      <a:pt x="84" y="17"/>
                    </a:lnTo>
                    <a:lnTo>
                      <a:pt x="78" y="14"/>
                    </a:lnTo>
                    <a:lnTo>
                      <a:pt x="73" y="11"/>
                    </a:lnTo>
                    <a:lnTo>
                      <a:pt x="68" y="9"/>
                    </a:lnTo>
                    <a:lnTo>
                      <a:pt x="62" y="7"/>
                    </a:lnTo>
                    <a:lnTo>
                      <a:pt x="54" y="7"/>
                    </a:lnTo>
                    <a:lnTo>
                      <a:pt x="45" y="9"/>
                    </a:lnTo>
                    <a:lnTo>
                      <a:pt x="35" y="11"/>
                    </a:lnTo>
                    <a:lnTo>
                      <a:pt x="26" y="17"/>
                    </a:lnTo>
                    <a:lnTo>
                      <a:pt x="18" y="25"/>
                    </a:lnTo>
                    <a:lnTo>
                      <a:pt x="10" y="36"/>
                    </a:lnTo>
                    <a:lnTo>
                      <a:pt x="5" y="49"/>
                    </a:lnTo>
                    <a:lnTo>
                      <a:pt x="2" y="60"/>
                    </a:lnTo>
                    <a:lnTo>
                      <a:pt x="0" y="76"/>
                    </a:lnTo>
                    <a:lnTo>
                      <a:pt x="1" y="92"/>
                    </a:lnTo>
                    <a:lnTo>
                      <a:pt x="5" y="106"/>
                    </a:lnTo>
                    <a:close/>
                  </a:path>
                </a:pathLst>
              </a:custGeom>
              <a:solidFill>
                <a:srgbClr val="3366FF"/>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34" name="Freeform 496"/>
              <p:cNvSpPr>
                <a:spLocks noChangeArrowheads="1"/>
              </p:cNvSpPr>
              <p:nvPr/>
            </p:nvSpPr>
            <p:spPr bwMode="auto">
              <a:xfrm>
                <a:off x="798" y="135"/>
                <a:ext cx="65" cy="20"/>
              </a:xfrm>
              <a:custGeom>
                <a:avLst/>
                <a:gdLst/>
                <a:ahLst/>
                <a:cxnLst>
                  <a:cxn ang="0">
                    <a:pos x="61" y="23"/>
                  </a:cxn>
                  <a:cxn ang="0">
                    <a:pos x="61" y="23"/>
                  </a:cxn>
                  <a:cxn ang="0">
                    <a:pos x="55" y="26"/>
                  </a:cxn>
                  <a:cxn ang="0">
                    <a:pos x="47" y="27"/>
                  </a:cxn>
                  <a:cxn ang="0">
                    <a:pos x="40" y="26"/>
                  </a:cxn>
                  <a:cxn ang="0">
                    <a:pos x="32" y="22"/>
                  </a:cxn>
                  <a:cxn ang="0">
                    <a:pos x="25" y="17"/>
                  </a:cxn>
                  <a:cxn ang="0">
                    <a:pos x="17" y="11"/>
                  </a:cxn>
                  <a:cxn ang="0">
                    <a:pos x="10" y="6"/>
                  </a:cxn>
                  <a:cxn ang="0">
                    <a:pos x="4" y="0"/>
                  </a:cxn>
                  <a:cxn ang="0">
                    <a:pos x="0" y="8"/>
                  </a:cxn>
                  <a:cxn ang="0">
                    <a:pos x="6" y="14"/>
                  </a:cxn>
                  <a:cxn ang="0">
                    <a:pos x="13" y="20"/>
                  </a:cxn>
                  <a:cxn ang="0">
                    <a:pos x="21" y="29"/>
                  </a:cxn>
                  <a:cxn ang="0">
                    <a:pos x="30" y="33"/>
                  </a:cxn>
                  <a:cxn ang="0">
                    <a:pos x="38" y="38"/>
                  </a:cxn>
                  <a:cxn ang="0">
                    <a:pos x="47" y="39"/>
                  </a:cxn>
                  <a:cxn ang="0">
                    <a:pos x="57" y="38"/>
                  </a:cxn>
                  <a:cxn ang="0">
                    <a:pos x="65" y="32"/>
                  </a:cxn>
                  <a:cxn ang="0">
                    <a:pos x="61" y="23"/>
                  </a:cxn>
                </a:cxnLst>
                <a:rect l="0" t="0" r="r" b="b"/>
                <a:pathLst>
                  <a:path w="65" h="39">
                    <a:moveTo>
                      <a:pt x="61" y="23"/>
                    </a:moveTo>
                    <a:lnTo>
                      <a:pt x="61" y="23"/>
                    </a:lnTo>
                    <a:lnTo>
                      <a:pt x="55" y="26"/>
                    </a:lnTo>
                    <a:lnTo>
                      <a:pt x="47" y="27"/>
                    </a:lnTo>
                    <a:lnTo>
                      <a:pt x="40" y="26"/>
                    </a:lnTo>
                    <a:lnTo>
                      <a:pt x="32" y="22"/>
                    </a:lnTo>
                    <a:lnTo>
                      <a:pt x="25" y="17"/>
                    </a:lnTo>
                    <a:lnTo>
                      <a:pt x="17" y="11"/>
                    </a:lnTo>
                    <a:lnTo>
                      <a:pt x="10" y="6"/>
                    </a:lnTo>
                    <a:lnTo>
                      <a:pt x="4" y="0"/>
                    </a:lnTo>
                    <a:lnTo>
                      <a:pt x="0" y="8"/>
                    </a:lnTo>
                    <a:lnTo>
                      <a:pt x="6" y="14"/>
                    </a:lnTo>
                    <a:lnTo>
                      <a:pt x="13" y="20"/>
                    </a:lnTo>
                    <a:lnTo>
                      <a:pt x="21" y="29"/>
                    </a:lnTo>
                    <a:lnTo>
                      <a:pt x="30" y="33"/>
                    </a:lnTo>
                    <a:lnTo>
                      <a:pt x="38" y="38"/>
                    </a:lnTo>
                    <a:lnTo>
                      <a:pt x="47" y="39"/>
                    </a:lnTo>
                    <a:lnTo>
                      <a:pt x="57" y="38"/>
                    </a:lnTo>
                    <a:lnTo>
                      <a:pt x="65" y="32"/>
                    </a:lnTo>
                    <a:lnTo>
                      <a:pt x="61" y="2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35" name="Freeform 497"/>
              <p:cNvSpPr>
                <a:spLocks noChangeArrowheads="1"/>
              </p:cNvSpPr>
              <p:nvPr/>
            </p:nvSpPr>
            <p:spPr bwMode="auto">
              <a:xfrm>
                <a:off x="859" y="125"/>
                <a:ext cx="33" cy="26"/>
              </a:xfrm>
              <a:custGeom>
                <a:avLst/>
                <a:gdLst/>
                <a:ahLst/>
                <a:cxnLst>
                  <a:cxn ang="0">
                    <a:pos x="27" y="0"/>
                  </a:cxn>
                  <a:cxn ang="0">
                    <a:pos x="27" y="0"/>
                  </a:cxn>
                  <a:cxn ang="0">
                    <a:pos x="24" y="9"/>
                  </a:cxn>
                  <a:cxn ang="0">
                    <a:pos x="19" y="19"/>
                  </a:cxn>
                  <a:cxn ang="0">
                    <a:pos x="12" y="29"/>
                  </a:cxn>
                  <a:cxn ang="0">
                    <a:pos x="0" y="42"/>
                  </a:cxn>
                  <a:cxn ang="0">
                    <a:pos x="4" y="51"/>
                  </a:cxn>
                  <a:cxn ang="0">
                    <a:pos x="16" y="38"/>
                  </a:cxn>
                  <a:cxn ang="0">
                    <a:pos x="25" y="25"/>
                  </a:cxn>
                  <a:cxn ang="0">
                    <a:pos x="30" y="14"/>
                  </a:cxn>
                  <a:cxn ang="0">
                    <a:pos x="33" y="6"/>
                  </a:cxn>
                  <a:cxn ang="0">
                    <a:pos x="27" y="0"/>
                  </a:cxn>
                </a:cxnLst>
                <a:rect l="0" t="0" r="r" b="b"/>
                <a:pathLst>
                  <a:path w="33" h="51">
                    <a:moveTo>
                      <a:pt x="27" y="0"/>
                    </a:moveTo>
                    <a:lnTo>
                      <a:pt x="27" y="0"/>
                    </a:lnTo>
                    <a:lnTo>
                      <a:pt x="24" y="9"/>
                    </a:lnTo>
                    <a:lnTo>
                      <a:pt x="19" y="19"/>
                    </a:lnTo>
                    <a:lnTo>
                      <a:pt x="12" y="29"/>
                    </a:lnTo>
                    <a:lnTo>
                      <a:pt x="0" y="42"/>
                    </a:lnTo>
                    <a:lnTo>
                      <a:pt x="4" y="51"/>
                    </a:lnTo>
                    <a:lnTo>
                      <a:pt x="16" y="38"/>
                    </a:lnTo>
                    <a:lnTo>
                      <a:pt x="25" y="25"/>
                    </a:lnTo>
                    <a:lnTo>
                      <a:pt x="30" y="14"/>
                    </a:lnTo>
                    <a:lnTo>
                      <a:pt x="33" y="6"/>
                    </a:lnTo>
                    <a:lnTo>
                      <a:pt x="27"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36" name="Freeform 498"/>
              <p:cNvSpPr>
                <a:spLocks noChangeArrowheads="1"/>
              </p:cNvSpPr>
              <p:nvPr/>
            </p:nvSpPr>
            <p:spPr bwMode="auto">
              <a:xfrm>
                <a:off x="886" y="122"/>
                <a:ext cx="21" cy="11"/>
              </a:xfrm>
              <a:custGeom>
                <a:avLst/>
                <a:gdLst/>
                <a:ahLst/>
                <a:cxnLst>
                  <a:cxn ang="0">
                    <a:pos x="21" y="16"/>
                  </a:cxn>
                  <a:cxn ang="0">
                    <a:pos x="21" y="16"/>
                  </a:cxn>
                  <a:cxn ang="0">
                    <a:pos x="15" y="7"/>
                  </a:cxn>
                  <a:cxn ang="0">
                    <a:pos x="11" y="2"/>
                  </a:cxn>
                  <a:cxn ang="0">
                    <a:pos x="5" y="0"/>
                  </a:cxn>
                  <a:cxn ang="0">
                    <a:pos x="0" y="7"/>
                  </a:cxn>
                  <a:cxn ang="0">
                    <a:pos x="6" y="13"/>
                  </a:cxn>
                  <a:cxn ang="0">
                    <a:pos x="7" y="11"/>
                  </a:cxn>
                  <a:cxn ang="0">
                    <a:pos x="11" y="16"/>
                  </a:cxn>
                  <a:cxn ang="0">
                    <a:pos x="15" y="21"/>
                  </a:cxn>
                  <a:cxn ang="0">
                    <a:pos x="21" y="16"/>
                  </a:cxn>
                </a:cxnLst>
                <a:rect l="0" t="0" r="r" b="b"/>
                <a:pathLst>
                  <a:path w="21" h="21">
                    <a:moveTo>
                      <a:pt x="21" y="16"/>
                    </a:moveTo>
                    <a:lnTo>
                      <a:pt x="21" y="16"/>
                    </a:lnTo>
                    <a:lnTo>
                      <a:pt x="15" y="7"/>
                    </a:lnTo>
                    <a:lnTo>
                      <a:pt x="11" y="2"/>
                    </a:lnTo>
                    <a:lnTo>
                      <a:pt x="5" y="0"/>
                    </a:lnTo>
                    <a:lnTo>
                      <a:pt x="0" y="7"/>
                    </a:lnTo>
                    <a:lnTo>
                      <a:pt x="6" y="13"/>
                    </a:lnTo>
                    <a:lnTo>
                      <a:pt x="7" y="11"/>
                    </a:lnTo>
                    <a:lnTo>
                      <a:pt x="11" y="16"/>
                    </a:lnTo>
                    <a:lnTo>
                      <a:pt x="15" y="21"/>
                    </a:lnTo>
                    <a:lnTo>
                      <a:pt x="21" y="1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37" name="Freeform 499"/>
              <p:cNvSpPr>
                <a:spLocks noChangeArrowheads="1"/>
              </p:cNvSpPr>
              <p:nvPr/>
            </p:nvSpPr>
            <p:spPr bwMode="auto">
              <a:xfrm>
                <a:off x="901" y="130"/>
                <a:ext cx="28" cy="17"/>
              </a:xfrm>
              <a:custGeom>
                <a:avLst/>
                <a:gdLst/>
                <a:ahLst/>
                <a:cxnLst>
                  <a:cxn ang="0">
                    <a:pos x="28" y="23"/>
                  </a:cxn>
                  <a:cxn ang="0">
                    <a:pos x="28" y="23"/>
                  </a:cxn>
                  <a:cxn ang="0">
                    <a:pos x="21" y="18"/>
                  </a:cxn>
                  <a:cxn ang="0">
                    <a:pos x="14" y="11"/>
                  </a:cxn>
                  <a:cxn ang="0">
                    <a:pos x="9" y="4"/>
                  </a:cxn>
                  <a:cxn ang="0">
                    <a:pos x="6" y="0"/>
                  </a:cxn>
                  <a:cxn ang="0">
                    <a:pos x="0" y="5"/>
                  </a:cxn>
                  <a:cxn ang="0">
                    <a:pos x="3" y="13"/>
                  </a:cxn>
                  <a:cxn ang="0">
                    <a:pos x="10" y="20"/>
                  </a:cxn>
                  <a:cxn ang="0">
                    <a:pos x="17" y="27"/>
                  </a:cxn>
                  <a:cxn ang="0">
                    <a:pos x="26" y="34"/>
                  </a:cxn>
                  <a:cxn ang="0">
                    <a:pos x="28" y="23"/>
                  </a:cxn>
                </a:cxnLst>
                <a:rect l="0" t="0" r="r" b="b"/>
                <a:pathLst>
                  <a:path w="28" h="34">
                    <a:moveTo>
                      <a:pt x="28" y="23"/>
                    </a:moveTo>
                    <a:lnTo>
                      <a:pt x="28" y="23"/>
                    </a:lnTo>
                    <a:lnTo>
                      <a:pt x="21" y="18"/>
                    </a:lnTo>
                    <a:lnTo>
                      <a:pt x="14" y="11"/>
                    </a:lnTo>
                    <a:lnTo>
                      <a:pt x="9" y="4"/>
                    </a:lnTo>
                    <a:lnTo>
                      <a:pt x="6" y="0"/>
                    </a:lnTo>
                    <a:lnTo>
                      <a:pt x="0" y="5"/>
                    </a:lnTo>
                    <a:lnTo>
                      <a:pt x="3" y="13"/>
                    </a:lnTo>
                    <a:lnTo>
                      <a:pt x="10" y="20"/>
                    </a:lnTo>
                    <a:lnTo>
                      <a:pt x="17" y="27"/>
                    </a:lnTo>
                    <a:lnTo>
                      <a:pt x="26" y="34"/>
                    </a:lnTo>
                    <a:lnTo>
                      <a:pt x="28" y="2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38" name="Freeform 500"/>
              <p:cNvSpPr>
                <a:spLocks noChangeArrowheads="1"/>
              </p:cNvSpPr>
              <p:nvPr/>
            </p:nvSpPr>
            <p:spPr bwMode="auto">
              <a:xfrm>
                <a:off x="927" y="137"/>
                <a:ext cx="33" cy="12"/>
              </a:xfrm>
              <a:custGeom>
                <a:avLst/>
                <a:gdLst/>
                <a:ahLst/>
                <a:cxnLst>
                  <a:cxn ang="0">
                    <a:pos x="27" y="0"/>
                  </a:cxn>
                  <a:cxn ang="0">
                    <a:pos x="27" y="0"/>
                  </a:cxn>
                  <a:cxn ang="0">
                    <a:pos x="21" y="7"/>
                  </a:cxn>
                  <a:cxn ang="0">
                    <a:pos x="15" y="10"/>
                  </a:cxn>
                  <a:cxn ang="0">
                    <a:pos x="8" y="12"/>
                  </a:cxn>
                  <a:cxn ang="0">
                    <a:pos x="2" y="9"/>
                  </a:cxn>
                  <a:cxn ang="0">
                    <a:pos x="0" y="20"/>
                  </a:cxn>
                  <a:cxn ang="0">
                    <a:pos x="8" y="23"/>
                  </a:cxn>
                  <a:cxn ang="0">
                    <a:pos x="17" y="22"/>
                  </a:cxn>
                  <a:cxn ang="0">
                    <a:pos x="25" y="16"/>
                  </a:cxn>
                  <a:cxn ang="0">
                    <a:pos x="33" y="6"/>
                  </a:cxn>
                  <a:cxn ang="0">
                    <a:pos x="27" y="0"/>
                  </a:cxn>
                </a:cxnLst>
                <a:rect l="0" t="0" r="r" b="b"/>
                <a:pathLst>
                  <a:path w="33" h="23">
                    <a:moveTo>
                      <a:pt x="27" y="0"/>
                    </a:moveTo>
                    <a:lnTo>
                      <a:pt x="27" y="0"/>
                    </a:lnTo>
                    <a:lnTo>
                      <a:pt x="21" y="7"/>
                    </a:lnTo>
                    <a:lnTo>
                      <a:pt x="15" y="10"/>
                    </a:lnTo>
                    <a:lnTo>
                      <a:pt x="8" y="12"/>
                    </a:lnTo>
                    <a:lnTo>
                      <a:pt x="2" y="9"/>
                    </a:lnTo>
                    <a:lnTo>
                      <a:pt x="0" y="20"/>
                    </a:lnTo>
                    <a:lnTo>
                      <a:pt x="8" y="23"/>
                    </a:lnTo>
                    <a:lnTo>
                      <a:pt x="17" y="22"/>
                    </a:lnTo>
                    <a:lnTo>
                      <a:pt x="25" y="16"/>
                    </a:lnTo>
                    <a:lnTo>
                      <a:pt x="33" y="6"/>
                    </a:lnTo>
                    <a:lnTo>
                      <a:pt x="27"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39" name="Freeform 501"/>
              <p:cNvSpPr>
                <a:spLocks noChangeArrowheads="1"/>
              </p:cNvSpPr>
              <p:nvPr/>
            </p:nvSpPr>
            <p:spPr bwMode="auto">
              <a:xfrm>
                <a:off x="954" y="82"/>
                <a:ext cx="21" cy="58"/>
              </a:xfrm>
              <a:custGeom>
                <a:avLst/>
                <a:gdLst/>
                <a:ahLst/>
                <a:cxnLst>
                  <a:cxn ang="0">
                    <a:pos x="0" y="12"/>
                  </a:cxn>
                  <a:cxn ang="0">
                    <a:pos x="0" y="12"/>
                  </a:cxn>
                  <a:cxn ang="0">
                    <a:pos x="10" y="26"/>
                  </a:cxn>
                  <a:cxn ang="0">
                    <a:pos x="13" y="52"/>
                  </a:cxn>
                  <a:cxn ang="0">
                    <a:pos x="10" y="83"/>
                  </a:cxn>
                  <a:cxn ang="0">
                    <a:pos x="0" y="109"/>
                  </a:cxn>
                  <a:cxn ang="0">
                    <a:pos x="6" y="115"/>
                  </a:cxn>
                  <a:cxn ang="0">
                    <a:pos x="18" y="86"/>
                  </a:cxn>
                  <a:cxn ang="0">
                    <a:pos x="21" y="52"/>
                  </a:cxn>
                  <a:cxn ang="0">
                    <a:pos x="18" y="23"/>
                  </a:cxn>
                  <a:cxn ang="0">
                    <a:pos x="2" y="0"/>
                  </a:cxn>
                  <a:cxn ang="0">
                    <a:pos x="0" y="12"/>
                  </a:cxn>
                </a:cxnLst>
                <a:rect l="0" t="0" r="r" b="b"/>
                <a:pathLst>
                  <a:path w="21" h="115">
                    <a:moveTo>
                      <a:pt x="0" y="12"/>
                    </a:moveTo>
                    <a:lnTo>
                      <a:pt x="0" y="12"/>
                    </a:lnTo>
                    <a:lnTo>
                      <a:pt x="10" y="26"/>
                    </a:lnTo>
                    <a:lnTo>
                      <a:pt x="13" y="52"/>
                    </a:lnTo>
                    <a:lnTo>
                      <a:pt x="10" y="83"/>
                    </a:lnTo>
                    <a:lnTo>
                      <a:pt x="0" y="109"/>
                    </a:lnTo>
                    <a:lnTo>
                      <a:pt x="6" y="115"/>
                    </a:lnTo>
                    <a:lnTo>
                      <a:pt x="18" y="86"/>
                    </a:lnTo>
                    <a:lnTo>
                      <a:pt x="21" y="52"/>
                    </a:lnTo>
                    <a:lnTo>
                      <a:pt x="18" y="23"/>
                    </a:lnTo>
                    <a:lnTo>
                      <a:pt x="2" y="0"/>
                    </a:lnTo>
                    <a:lnTo>
                      <a:pt x="0" y="1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40" name="Freeform 502"/>
              <p:cNvSpPr>
                <a:spLocks noChangeArrowheads="1"/>
              </p:cNvSpPr>
              <p:nvPr/>
            </p:nvSpPr>
            <p:spPr bwMode="auto">
              <a:xfrm>
                <a:off x="945" y="81"/>
                <a:ext cx="11" cy="7"/>
              </a:xfrm>
              <a:custGeom>
                <a:avLst/>
                <a:gdLst/>
                <a:ahLst/>
                <a:cxnLst>
                  <a:cxn ang="0">
                    <a:pos x="0" y="12"/>
                  </a:cxn>
                  <a:cxn ang="0">
                    <a:pos x="0" y="12"/>
                  </a:cxn>
                  <a:cxn ang="0">
                    <a:pos x="2" y="12"/>
                  </a:cxn>
                  <a:cxn ang="0">
                    <a:pos x="5" y="13"/>
                  </a:cxn>
                  <a:cxn ang="0">
                    <a:pos x="8" y="13"/>
                  </a:cxn>
                  <a:cxn ang="0">
                    <a:pos x="9" y="15"/>
                  </a:cxn>
                  <a:cxn ang="0">
                    <a:pos x="11" y="3"/>
                  </a:cxn>
                  <a:cxn ang="0">
                    <a:pos x="8" y="1"/>
                  </a:cxn>
                  <a:cxn ang="0">
                    <a:pos x="5" y="1"/>
                  </a:cxn>
                  <a:cxn ang="0">
                    <a:pos x="2" y="0"/>
                  </a:cxn>
                  <a:cxn ang="0">
                    <a:pos x="0" y="0"/>
                  </a:cxn>
                  <a:cxn ang="0">
                    <a:pos x="0" y="12"/>
                  </a:cxn>
                </a:cxnLst>
                <a:rect l="0" t="0" r="r" b="b"/>
                <a:pathLst>
                  <a:path w="11" h="15">
                    <a:moveTo>
                      <a:pt x="0" y="12"/>
                    </a:moveTo>
                    <a:lnTo>
                      <a:pt x="0" y="12"/>
                    </a:lnTo>
                    <a:lnTo>
                      <a:pt x="2" y="12"/>
                    </a:lnTo>
                    <a:lnTo>
                      <a:pt x="5" y="13"/>
                    </a:lnTo>
                    <a:lnTo>
                      <a:pt x="8" y="13"/>
                    </a:lnTo>
                    <a:lnTo>
                      <a:pt x="9" y="15"/>
                    </a:lnTo>
                    <a:lnTo>
                      <a:pt x="11" y="3"/>
                    </a:lnTo>
                    <a:lnTo>
                      <a:pt x="8" y="1"/>
                    </a:lnTo>
                    <a:lnTo>
                      <a:pt x="5" y="1"/>
                    </a:lnTo>
                    <a:lnTo>
                      <a:pt x="2" y="0"/>
                    </a:lnTo>
                    <a:lnTo>
                      <a:pt x="0" y="0"/>
                    </a:lnTo>
                    <a:lnTo>
                      <a:pt x="0" y="1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41" name="Freeform 503"/>
              <p:cNvSpPr>
                <a:spLocks noChangeArrowheads="1"/>
              </p:cNvSpPr>
              <p:nvPr/>
            </p:nvSpPr>
            <p:spPr bwMode="auto">
              <a:xfrm>
                <a:off x="897" y="81"/>
                <a:ext cx="48" cy="13"/>
              </a:xfrm>
              <a:custGeom>
                <a:avLst/>
                <a:gdLst/>
                <a:ahLst/>
                <a:cxnLst>
                  <a:cxn ang="0">
                    <a:pos x="6" y="26"/>
                  </a:cxn>
                  <a:cxn ang="0">
                    <a:pos x="6" y="26"/>
                  </a:cxn>
                  <a:cxn ang="0">
                    <a:pos x="8" y="23"/>
                  </a:cxn>
                  <a:cxn ang="0">
                    <a:pos x="10" y="20"/>
                  </a:cxn>
                  <a:cxn ang="0">
                    <a:pos x="13" y="17"/>
                  </a:cxn>
                  <a:cxn ang="0">
                    <a:pos x="16" y="16"/>
                  </a:cxn>
                  <a:cxn ang="0">
                    <a:pos x="21" y="15"/>
                  </a:cxn>
                  <a:cxn ang="0">
                    <a:pos x="28" y="13"/>
                  </a:cxn>
                  <a:cxn ang="0">
                    <a:pos x="37" y="12"/>
                  </a:cxn>
                  <a:cxn ang="0">
                    <a:pos x="48" y="12"/>
                  </a:cxn>
                  <a:cxn ang="0">
                    <a:pos x="48" y="0"/>
                  </a:cxn>
                  <a:cxn ang="0">
                    <a:pos x="37" y="0"/>
                  </a:cxn>
                  <a:cxn ang="0">
                    <a:pos x="28" y="1"/>
                  </a:cxn>
                  <a:cxn ang="0">
                    <a:pos x="21" y="3"/>
                  </a:cxn>
                  <a:cxn ang="0">
                    <a:pos x="14" y="4"/>
                  </a:cxn>
                  <a:cxn ang="0">
                    <a:pos x="9" y="9"/>
                  </a:cxn>
                  <a:cxn ang="0">
                    <a:pos x="6" y="12"/>
                  </a:cxn>
                  <a:cxn ang="0">
                    <a:pos x="2" y="15"/>
                  </a:cxn>
                  <a:cxn ang="0">
                    <a:pos x="0" y="20"/>
                  </a:cxn>
                  <a:cxn ang="0">
                    <a:pos x="6" y="26"/>
                  </a:cxn>
                </a:cxnLst>
                <a:rect l="0" t="0" r="r" b="b"/>
                <a:pathLst>
                  <a:path w="48" h="26">
                    <a:moveTo>
                      <a:pt x="6" y="26"/>
                    </a:moveTo>
                    <a:lnTo>
                      <a:pt x="6" y="26"/>
                    </a:lnTo>
                    <a:lnTo>
                      <a:pt x="8" y="23"/>
                    </a:lnTo>
                    <a:lnTo>
                      <a:pt x="10" y="20"/>
                    </a:lnTo>
                    <a:lnTo>
                      <a:pt x="13" y="17"/>
                    </a:lnTo>
                    <a:lnTo>
                      <a:pt x="16" y="16"/>
                    </a:lnTo>
                    <a:lnTo>
                      <a:pt x="21" y="15"/>
                    </a:lnTo>
                    <a:lnTo>
                      <a:pt x="28" y="13"/>
                    </a:lnTo>
                    <a:lnTo>
                      <a:pt x="37" y="12"/>
                    </a:lnTo>
                    <a:lnTo>
                      <a:pt x="48" y="12"/>
                    </a:lnTo>
                    <a:lnTo>
                      <a:pt x="48" y="0"/>
                    </a:lnTo>
                    <a:lnTo>
                      <a:pt x="37" y="0"/>
                    </a:lnTo>
                    <a:lnTo>
                      <a:pt x="28" y="1"/>
                    </a:lnTo>
                    <a:lnTo>
                      <a:pt x="21" y="3"/>
                    </a:lnTo>
                    <a:lnTo>
                      <a:pt x="14" y="4"/>
                    </a:lnTo>
                    <a:lnTo>
                      <a:pt x="9" y="9"/>
                    </a:lnTo>
                    <a:lnTo>
                      <a:pt x="6" y="12"/>
                    </a:lnTo>
                    <a:lnTo>
                      <a:pt x="2" y="15"/>
                    </a:lnTo>
                    <a:lnTo>
                      <a:pt x="0" y="20"/>
                    </a:lnTo>
                    <a:lnTo>
                      <a:pt x="6" y="2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42" name="Freeform 504"/>
              <p:cNvSpPr>
                <a:spLocks noChangeArrowheads="1"/>
              </p:cNvSpPr>
              <p:nvPr/>
            </p:nvSpPr>
            <p:spPr bwMode="auto">
              <a:xfrm>
                <a:off x="862" y="85"/>
                <a:ext cx="41" cy="13"/>
              </a:xfrm>
              <a:custGeom>
                <a:avLst/>
                <a:gdLst/>
                <a:ahLst/>
                <a:cxnLst>
                  <a:cxn ang="0">
                    <a:pos x="0" y="11"/>
                  </a:cxn>
                  <a:cxn ang="0">
                    <a:pos x="0" y="11"/>
                  </a:cxn>
                  <a:cxn ang="0">
                    <a:pos x="5" y="14"/>
                  </a:cxn>
                  <a:cxn ang="0">
                    <a:pos x="10" y="17"/>
                  </a:cxn>
                  <a:cxn ang="0">
                    <a:pos x="16" y="20"/>
                  </a:cxn>
                  <a:cxn ang="0">
                    <a:pos x="21" y="22"/>
                  </a:cxn>
                  <a:cxn ang="0">
                    <a:pos x="27" y="24"/>
                  </a:cxn>
                  <a:cxn ang="0">
                    <a:pos x="31" y="24"/>
                  </a:cxn>
                  <a:cxn ang="0">
                    <a:pos x="36" y="23"/>
                  </a:cxn>
                  <a:cxn ang="0">
                    <a:pos x="41" y="17"/>
                  </a:cxn>
                  <a:cxn ang="0">
                    <a:pos x="35" y="11"/>
                  </a:cxn>
                  <a:cxn ang="0">
                    <a:pos x="34" y="11"/>
                  </a:cxn>
                  <a:cxn ang="0">
                    <a:pos x="31" y="13"/>
                  </a:cxn>
                  <a:cxn ang="0">
                    <a:pos x="27" y="13"/>
                  </a:cxn>
                  <a:cxn ang="0">
                    <a:pos x="23" y="10"/>
                  </a:cxn>
                  <a:cxn ang="0">
                    <a:pos x="18" y="8"/>
                  </a:cxn>
                  <a:cxn ang="0">
                    <a:pos x="12" y="6"/>
                  </a:cxn>
                  <a:cxn ang="0">
                    <a:pos x="7" y="3"/>
                  </a:cxn>
                  <a:cxn ang="0">
                    <a:pos x="2" y="0"/>
                  </a:cxn>
                  <a:cxn ang="0">
                    <a:pos x="0" y="11"/>
                  </a:cxn>
                </a:cxnLst>
                <a:rect l="0" t="0" r="r" b="b"/>
                <a:pathLst>
                  <a:path w="41" h="24">
                    <a:moveTo>
                      <a:pt x="0" y="11"/>
                    </a:moveTo>
                    <a:lnTo>
                      <a:pt x="0" y="11"/>
                    </a:lnTo>
                    <a:lnTo>
                      <a:pt x="5" y="14"/>
                    </a:lnTo>
                    <a:lnTo>
                      <a:pt x="10" y="17"/>
                    </a:lnTo>
                    <a:lnTo>
                      <a:pt x="16" y="20"/>
                    </a:lnTo>
                    <a:lnTo>
                      <a:pt x="21" y="22"/>
                    </a:lnTo>
                    <a:lnTo>
                      <a:pt x="27" y="24"/>
                    </a:lnTo>
                    <a:lnTo>
                      <a:pt x="31" y="24"/>
                    </a:lnTo>
                    <a:lnTo>
                      <a:pt x="36" y="23"/>
                    </a:lnTo>
                    <a:lnTo>
                      <a:pt x="41" y="17"/>
                    </a:lnTo>
                    <a:lnTo>
                      <a:pt x="35" y="11"/>
                    </a:lnTo>
                    <a:lnTo>
                      <a:pt x="34" y="11"/>
                    </a:lnTo>
                    <a:lnTo>
                      <a:pt x="31" y="13"/>
                    </a:lnTo>
                    <a:lnTo>
                      <a:pt x="27" y="13"/>
                    </a:lnTo>
                    <a:lnTo>
                      <a:pt x="23" y="10"/>
                    </a:lnTo>
                    <a:lnTo>
                      <a:pt x="18" y="8"/>
                    </a:lnTo>
                    <a:lnTo>
                      <a:pt x="12" y="6"/>
                    </a:lnTo>
                    <a:lnTo>
                      <a:pt x="7" y="3"/>
                    </a:lnTo>
                    <a:lnTo>
                      <a:pt x="2" y="0"/>
                    </a:lnTo>
                    <a:lnTo>
                      <a:pt x="0" y="1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43" name="Freeform 505"/>
              <p:cNvSpPr>
                <a:spLocks noChangeArrowheads="1"/>
              </p:cNvSpPr>
              <p:nvPr/>
            </p:nvSpPr>
            <p:spPr bwMode="auto">
              <a:xfrm>
                <a:off x="796" y="85"/>
                <a:ext cx="68" cy="25"/>
              </a:xfrm>
              <a:custGeom>
                <a:avLst/>
                <a:gdLst/>
                <a:ahLst/>
                <a:cxnLst>
                  <a:cxn ang="0">
                    <a:pos x="7" y="51"/>
                  </a:cxn>
                  <a:cxn ang="0">
                    <a:pos x="8" y="50"/>
                  </a:cxn>
                  <a:cxn ang="0">
                    <a:pos x="12" y="38"/>
                  </a:cxn>
                  <a:cxn ang="0">
                    <a:pos x="19" y="28"/>
                  </a:cxn>
                  <a:cxn ang="0">
                    <a:pos x="27" y="21"/>
                  </a:cxn>
                  <a:cxn ang="0">
                    <a:pos x="35" y="16"/>
                  </a:cxn>
                  <a:cxn ang="0">
                    <a:pos x="44" y="13"/>
                  </a:cxn>
                  <a:cxn ang="0">
                    <a:pos x="53" y="12"/>
                  </a:cxn>
                  <a:cxn ang="0">
                    <a:pos x="61" y="12"/>
                  </a:cxn>
                  <a:cxn ang="0">
                    <a:pos x="66" y="13"/>
                  </a:cxn>
                  <a:cxn ang="0">
                    <a:pos x="68" y="2"/>
                  </a:cxn>
                  <a:cxn ang="0">
                    <a:pos x="61" y="0"/>
                  </a:cxn>
                  <a:cxn ang="0">
                    <a:pos x="53" y="0"/>
                  </a:cxn>
                  <a:cxn ang="0">
                    <a:pos x="44" y="2"/>
                  </a:cxn>
                  <a:cxn ang="0">
                    <a:pos x="33" y="5"/>
                  </a:cxn>
                  <a:cxn ang="0">
                    <a:pos x="23" y="12"/>
                  </a:cxn>
                  <a:cxn ang="0">
                    <a:pos x="15" y="19"/>
                  </a:cxn>
                  <a:cxn ang="0">
                    <a:pos x="6" y="32"/>
                  </a:cxn>
                  <a:cxn ang="0">
                    <a:pos x="0" y="47"/>
                  </a:cxn>
                  <a:cxn ang="0">
                    <a:pos x="1" y="45"/>
                  </a:cxn>
                  <a:cxn ang="0">
                    <a:pos x="7" y="51"/>
                  </a:cxn>
                  <a:cxn ang="0">
                    <a:pos x="8" y="50"/>
                  </a:cxn>
                  <a:cxn ang="0">
                    <a:pos x="7" y="51"/>
                  </a:cxn>
                </a:cxnLst>
                <a:rect l="0" t="0" r="r" b="b"/>
                <a:pathLst>
                  <a:path w="68" h="51">
                    <a:moveTo>
                      <a:pt x="7" y="51"/>
                    </a:moveTo>
                    <a:lnTo>
                      <a:pt x="8" y="50"/>
                    </a:lnTo>
                    <a:lnTo>
                      <a:pt x="12" y="38"/>
                    </a:lnTo>
                    <a:lnTo>
                      <a:pt x="19" y="28"/>
                    </a:lnTo>
                    <a:lnTo>
                      <a:pt x="27" y="21"/>
                    </a:lnTo>
                    <a:lnTo>
                      <a:pt x="35" y="16"/>
                    </a:lnTo>
                    <a:lnTo>
                      <a:pt x="44" y="13"/>
                    </a:lnTo>
                    <a:lnTo>
                      <a:pt x="53" y="12"/>
                    </a:lnTo>
                    <a:lnTo>
                      <a:pt x="61" y="12"/>
                    </a:lnTo>
                    <a:lnTo>
                      <a:pt x="66" y="13"/>
                    </a:lnTo>
                    <a:lnTo>
                      <a:pt x="68" y="2"/>
                    </a:lnTo>
                    <a:lnTo>
                      <a:pt x="61" y="0"/>
                    </a:lnTo>
                    <a:lnTo>
                      <a:pt x="53" y="0"/>
                    </a:lnTo>
                    <a:lnTo>
                      <a:pt x="44" y="2"/>
                    </a:lnTo>
                    <a:lnTo>
                      <a:pt x="33" y="5"/>
                    </a:lnTo>
                    <a:lnTo>
                      <a:pt x="23" y="12"/>
                    </a:lnTo>
                    <a:lnTo>
                      <a:pt x="15" y="19"/>
                    </a:lnTo>
                    <a:lnTo>
                      <a:pt x="6" y="32"/>
                    </a:lnTo>
                    <a:lnTo>
                      <a:pt x="0" y="47"/>
                    </a:lnTo>
                    <a:lnTo>
                      <a:pt x="1" y="45"/>
                    </a:lnTo>
                    <a:lnTo>
                      <a:pt x="7" y="51"/>
                    </a:lnTo>
                    <a:lnTo>
                      <a:pt x="8" y="50"/>
                    </a:lnTo>
                    <a:lnTo>
                      <a:pt x="7" y="5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44" name="Freeform 506"/>
              <p:cNvSpPr>
                <a:spLocks noChangeArrowheads="1"/>
              </p:cNvSpPr>
              <p:nvPr/>
            </p:nvSpPr>
            <p:spPr bwMode="auto">
              <a:xfrm>
                <a:off x="791" y="107"/>
                <a:ext cx="12" cy="32"/>
              </a:xfrm>
              <a:custGeom>
                <a:avLst/>
                <a:gdLst/>
                <a:ahLst/>
                <a:cxnLst>
                  <a:cxn ang="0">
                    <a:pos x="11" y="56"/>
                  </a:cxn>
                  <a:cxn ang="0">
                    <a:pos x="12" y="57"/>
                  </a:cxn>
                  <a:cxn ang="0">
                    <a:pos x="9" y="44"/>
                  </a:cxn>
                  <a:cxn ang="0">
                    <a:pos x="8" y="30"/>
                  </a:cxn>
                  <a:cxn ang="0">
                    <a:pos x="10" y="15"/>
                  </a:cxn>
                  <a:cxn ang="0">
                    <a:pos x="12" y="6"/>
                  </a:cxn>
                  <a:cxn ang="0">
                    <a:pos x="6" y="0"/>
                  </a:cxn>
                  <a:cxn ang="0">
                    <a:pos x="2" y="12"/>
                  </a:cxn>
                  <a:cxn ang="0">
                    <a:pos x="0" y="30"/>
                  </a:cxn>
                  <a:cxn ang="0">
                    <a:pos x="1" y="47"/>
                  </a:cxn>
                  <a:cxn ang="0">
                    <a:pos x="6" y="63"/>
                  </a:cxn>
                  <a:cxn ang="0">
                    <a:pos x="7" y="64"/>
                  </a:cxn>
                  <a:cxn ang="0">
                    <a:pos x="6" y="63"/>
                  </a:cxn>
                  <a:cxn ang="0">
                    <a:pos x="6" y="64"/>
                  </a:cxn>
                  <a:cxn ang="0">
                    <a:pos x="7" y="64"/>
                  </a:cxn>
                  <a:cxn ang="0">
                    <a:pos x="11" y="56"/>
                  </a:cxn>
                </a:cxnLst>
                <a:rect l="0" t="0" r="r" b="b"/>
                <a:pathLst>
                  <a:path w="12" h="64">
                    <a:moveTo>
                      <a:pt x="11" y="56"/>
                    </a:moveTo>
                    <a:lnTo>
                      <a:pt x="12" y="57"/>
                    </a:lnTo>
                    <a:lnTo>
                      <a:pt x="9" y="44"/>
                    </a:lnTo>
                    <a:lnTo>
                      <a:pt x="8" y="30"/>
                    </a:lnTo>
                    <a:lnTo>
                      <a:pt x="10" y="15"/>
                    </a:lnTo>
                    <a:lnTo>
                      <a:pt x="12" y="6"/>
                    </a:lnTo>
                    <a:lnTo>
                      <a:pt x="6" y="0"/>
                    </a:lnTo>
                    <a:lnTo>
                      <a:pt x="2" y="12"/>
                    </a:lnTo>
                    <a:lnTo>
                      <a:pt x="0" y="30"/>
                    </a:lnTo>
                    <a:lnTo>
                      <a:pt x="1" y="47"/>
                    </a:lnTo>
                    <a:lnTo>
                      <a:pt x="6" y="63"/>
                    </a:lnTo>
                    <a:lnTo>
                      <a:pt x="7" y="64"/>
                    </a:lnTo>
                    <a:lnTo>
                      <a:pt x="6" y="63"/>
                    </a:lnTo>
                    <a:lnTo>
                      <a:pt x="6" y="64"/>
                    </a:lnTo>
                    <a:lnTo>
                      <a:pt x="7" y="64"/>
                    </a:lnTo>
                    <a:lnTo>
                      <a:pt x="11" y="5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45" name="Freeform 507"/>
              <p:cNvSpPr>
                <a:spLocks noChangeArrowheads="1"/>
              </p:cNvSpPr>
              <p:nvPr/>
            </p:nvSpPr>
            <p:spPr bwMode="auto">
              <a:xfrm>
                <a:off x="814" y="97"/>
                <a:ext cx="67" cy="39"/>
              </a:xfrm>
              <a:custGeom>
                <a:avLst/>
                <a:gdLst/>
                <a:ahLst/>
                <a:cxnLst>
                  <a:cxn ang="0">
                    <a:pos x="67" y="20"/>
                  </a:cxn>
                  <a:cxn ang="0">
                    <a:pos x="60" y="13"/>
                  </a:cxn>
                  <a:cxn ang="0">
                    <a:pos x="54" y="7"/>
                  </a:cxn>
                  <a:cxn ang="0">
                    <a:pos x="47" y="3"/>
                  </a:cxn>
                  <a:cxn ang="0">
                    <a:pos x="39" y="0"/>
                  </a:cxn>
                  <a:cxn ang="0">
                    <a:pos x="31" y="1"/>
                  </a:cxn>
                  <a:cxn ang="0">
                    <a:pos x="24" y="3"/>
                  </a:cxn>
                  <a:cxn ang="0">
                    <a:pos x="17" y="9"/>
                  </a:cxn>
                  <a:cxn ang="0">
                    <a:pos x="10" y="16"/>
                  </a:cxn>
                  <a:cxn ang="0">
                    <a:pos x="4" y="26"/>
                  </a:cxn>
                  <a:cxn ang="0">
                    <a:pos x="1" y="38"/>
                  </a:cxn>
                  <a:cxn ang="0">
                    <a:pos x="0" y="51"/>
                  </a:cxn>
                  <a:cxn ang="0">
                    <a:pos x="2" y="61"/>
                  </a:cxn>
                  <a:cxn ang="0">
                    <a:pos x="6" y="71"/>
                  </a:cxn>
                  <a:cxn ang="0">
                    <a:pos x="12" y="76"/>
                  </a:cxn>
                  <a:cxn ang="0">
                    <a:pos x="21" y="77"/>
                  </a:cxn>
                  <a:cxn ang="0">
                    <a:pos x="31" y="71"/>
                  </a:cxn>
                  <a:cxn ang="0">
                    <a:pos x="37" y="67"/>
                  </a:cxn>
                  <a:cxn ang="0">
                    <a:pos x="42" y="61"/>
                  </a:cxn>
                  <a:cxn ang="0">
                    <a:pos x="47" y="55"/>
                  </a:cxn>
                  <a:cxn ang="0">
                    <a:pos x="52" y="48"/>
                  </a:cxn>
                  <a:cxn ang="0">
                    <a:pos x="56" y="42"/>
                  </a:cxn>
                  <a:cxn ang="0">
                    <a:pos x="60" y="35"/>
                  </a:cxn>
                  <a:cxn ang="0">
                    <a:pos x="64" y="28"/>
                  </a:cxn>
                  <a:cxn ang="0">
                    <a:pos x="67" y="20"/>
                  </a:cxn>
                </a:cxnLst>
                <a:rect l="0" t="0" r="r" b="b"/>
                <a:pathLst>
                  <a:path w="67" h="77">
                    <a:moveTo>
                      <a:pt x="67" y="20"/>
                    </a:moveTo>
                    <a:lnTo>
                      <a:pt x="60" y="13"/>
                    </a:lnTo>
                    <a:lnTo>
                      <a:pt x="54" y="7"/>
                    </a:lnTo>
                    <a:lnTo>
                      <a:pt x="47" y="3"/>
                    </a:lnTo>
                    <a:lnTo>
                      <a:pt x="39" y="0"/>
                    </a:lnTo>
                    <a:lnTo>
                      <a:pt x="31" y="1"/>
                    </a:lnTo>
                    <a:lnTo>
                      <a:pt x="24" y="3"/>
                    </a:lnTo>
                    <a:lnTo>
                      <a:pt x="17" y="9"/>
                    </a:lnTo>
                    <a:lnTo>
                      <a:pt x="10" y="16"/>
                    </a:lnTo>
                    <a:lnTo>
                      <a:pt x="4" y="26"/>
                    </a:lnTo>
                    <a:lnTo>
                      <a:pt x="1" y="38"/>
                    </a:lnTo>
                    <a:lnTo>
                      <a:pt x="0" y="51"/>
                    </a:lnTo>
                    <a:lnTo>
                      <a:pt x="2" y="61"/>
                    </a:lnTo>
                    <a:lnTo>
                      <a:pt x="6" y="71"/>
                    </a:lnTo>
                    <a:lnTo>
                      <a:pt x="12" y="76"/>
                    </a:lnTo>
                    <a:lnTo>
                      <a:pt x="21" y="77"/>
                    </a:lnTo>
                    <a:lnTo>
                      <a:pt x="31" y="71"/>
                    </a:lnTo>
                    <a:lnTo>
                      <a:pt x="37" y="67"/>
                    </a:lnTo>
                    <a:lnTo>
                      <a:pt x="42" y="61"/>
                    </a:lnTo>
                    <a:lnTo>
                      <a:pt x="47" y="55"/>
                    </a:lnTo>
                    <a:lnTo>
                      <a:pt x="52" y="48"/>
                    </a:lnTo>
                    <a:lnTo>
                      <a:pt x="56" y="42"/>
                    </a:lnTo>
                    <a:lnTo>
                      <a:pt x="60" y="35"/>
                    </a:lnTo>
                    <a:lnTo>
                      <a:pt x="64" y="28"/>
                    </a:lnTo>
                    <a:lnTo>
                      <a:pt x="67" y="20"/>
                    </a:lnTo>
                    <a:close/>
                  </a:path>
                </a:pathLst>
              </a:custGeom>
              <a:solidFill>
                <a:srgbClr val="F2CCBF"/>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46" name="Freeform 508"/>
              <p:cNvSpPr>
                <a:spLocks noChangeArrowheads="1"/>
              </p:cNvSpPr>
              <p:nvPr/>
            </p:nvSpPr>
            <p:spPr bwMode="auto">
              <a:xfrm>
                <a:off x="902" y="98"/>
                <a:ext cx="49" cy="30"/>
              </a:xfrm>
              <a:custGeom>
                <a:avLst/>
                <a:gdLst/>
                <a:ahLst/>
                <a:cxnLst>
                  <a:cxn ang="0">
                    <a:pos x="0" y="35"/>
                  </a:cxn>
                  <a:cxn ang="0">
                    <a:pos x="1" y="44"/>
                  </a:cxn>
                  <a:cxn ang="0">
                    <a:pos x="5" y="53"/>
                  </a:cxn>
                  <a:cxn ang="0">
                    <a:pos x="11" y="59"/>
                  </a:cxn>
                  <a:cxn ang="0">
                    <a:pos x="18" y="60"/>
                  </a:cxn>
                  <a:cxn ang="0">
                    <a:pos x="23" y="59"/>
                  </a:cxn>
                  <a:cxn ang="0">
                    <a:pos x="29" y="54"/>
                  </a:cxn>
                  <a:cxn ang="0">
                    <a:pos x="34" y="50"/>
                  </a:cxn>
                  <a:cxn ang="0">
                    <a:pos x="39" y="44"/>
                  </a:cxn>
                  <a:cxn ang="0">
                    <a:pos x="43" y="37"/>
                  </a:cxn>
                  <a:cxn ang="0">
                    <a:pos x="47" y="30"/>
                  </a:cxn>
                  <a:cxn ang="0">
                    <a:pos x="49" y="21"/>
                  </a:cxn>
                  <a:cxn ang="0">
                    <a:pos x="49" y="12"/>
                  </a:cxn>
                  <a:cxn ang="0">
                    <a:pos x="45" y="6"/>
                  </a:cxn>
                  <a:cxn ang="0">
                    <a:pos x="39" y="2"/>
                  </a:cxn>
                  <a:cxn ang="0">
                    <a:pos x="32" y="0"/>
                  </a:cxn>
                  <a:cxn ang="0">
                    <a:pos x="24" y="2"/>
                  </a:cxn>
                  <a:cxn ang="0">
                    <a:pos x="16" y="6"/>
                  </a:cxn>
                  <a:cxn ang="0">
                    <a:pos x="9" y="12"/>
                  </a:cxn>
                  <a:cxn ang="0">
                    <a:pos x="3" y="22"/>
                  </a:cxn>
                  <a:cxn ang="0">
                    <a:pos x="0" y="35"/>
                  </a:cxn>
                </a:cxnLst>
                <a:rect l="0" t="0" r="r" b="b"/>
                <a:pathLst>
                  <a:path w="49" h="60">
                    <a:moveTo>
                      <a:pt x="0" y="35"/>
                    </a:moveTo>
                    <a:lnTo>
                      <a:pt x="1" y="44"/>
                    </a:lnTo>
                    <a:lnTo>
                      <a:pt x="5" y="53"/>
                    </a:lnTo>
                    <a:lnTo>
                      <a:pt x="11" y="59"/>
                    </a:lnTo>
                    <a:lnTo>
                      <a:pt x="18" y="60"/>
                    </a:lnTo>
                    <a:lnTo>
                      <a:pt x="23" y="59"/>
                    </a:lnTo>
                    <a:lnTo>
                      <a:pt x="29" y="54"/>
                    </a:lnTo>
                    <a:lnTo>
                      <a:pt x="34" y="50"/>
                    </a:lnTo>
                    <a:lnTo>
                      <a:pt x="39" y="44"/>
                    </a:lnTo>
                    <a:lnTo>
                      <a:pt x="43" y="37"/>
                    </a:lnTo>
                    <a:lnTo>
                      <a:pt x="47" y="30"/>
                    </a:lnTo>
                    <a:lnTo>
                      <a:pt x="49" y="21"/>
                    </a:lnTo>
                    <a:lnTo>
                      <a:pt x="49" y="12"/>
                    </a:lnTo>
                    <a:lnTo>
                      <a:pt x="45" y="6"/>
                    </a:lnTo>
                    <a:lnTo>
                      <a:pt x="39" y="2"/>
                    </a:lnTo>
                    <a:lnTo>
                      <a:pt x="32" y="0"/>
                    </a:lnTo>
                    <a:lnTo>
                      <a:pt x="24" y="2"/>
                    </a:lnTo>
                    <a:lnTo>
                      <a:pt x="16" y="6"/>
                    </a:lnTo>
                    <a:lnTo>
                      <a:pt x="9" y="12"/>
                    </a:lnTo>
                    <a:lnTo>
                      <a:pt x="3" y="22"/>
                    </a:lnTo>
                    <a:lnTo>
                      <a:pt x="0" y="35"/>
                    </a:lnTo>
                    <a:close/>
                  </a:path>
                </a:pathLst>
              </a:custGeom>
              <a:solidFill>
                <a:srgbClr val="F2CCBF"/>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47" name="Freeform 509"/>
              <p:cNvSpPr>
                <a:spLocks noChangeArrowheads="1"/>
              </p:cNvSpPr>
              <p:nvPr/>
            </p:nvSpPr>
            <p:spPr bwMode="auto">
              <a:xfrm>
                <a:off x="817" y="104"/>
                <a:ext cx="38" cy="25"/>
              </a:xfrm>
              <a:custGeom>
                <a:avLst/>
                <a:gdLst/>
                <a:ahLst/>
                <a:cxnLst>
                  <a:cxn ang="0">
                    <a:pos x="19" y="49"/>
                  </a:cxn>
                  <a:cxn ang="0">
                    <a:pos x="26" y="48"/>
                  </a:cxn>
                  <a:cxn ang="0">
                    <a:pos x="33" y="42"/>
                  </a:cxn>
                  <a:cxn ang="0">
                    <a:pos x="37" y="33"/>
                  </a:cxn>
                  <a:cxn ang="0">
                    <a:pos x="38" y="24"/>
                  </a:cxn>
                  <a:cxn ang="0">
                    <a:pos x="37" y="14"/>
                  </a:cxn>
                  <a:cxn ang="0">
                    <a:pos x="33" y="7"/>
                  </a:cxn>
                  <a:cxn ang="0">
                    <a:pos x="26" y="1"/>
                  </a:cxn>
                  <a:cxn ang="0">
                    <a:pos x="19" y="0"/>
                  </a:cxn>
                  <a:cxn ang="0">
                    <a:pos x="11" y="1"/>
                  </a:cxn>
                  <a:cxn ang="0">
                    <a:pos x="5" y="7"/>
                  </a:cxn>
                  <a:cxn ang="0">
                    <a:pos x="1" y="14"/>
                  </a:cxn>
                  <a:cxn ang="0">
                    <a:pos x="0" y="24"/>
                  </a:cxn>
                  <a:cxn ang="0">
                    <a:pos x="1" y="33"/>
                  </a:cxn>
                  <a:cxn ang="0">
                    <a:pos x="5" y="42"/>
                  </a:cxn>
                  <a:cxn ang="0">
                    <a:pos x="11" y="48"/>
                  </a:cxn>
                  <a:cxn ang="0">
                    <a:pos x="19" y="49"/>
                  </a:cxn>
                </a:cxnLst>
                <a:rect l="0" t="0" r="r" b="b"/>
                <a:pathLst>
                  <a:path w="38" h="49">
                    <a:moveTo>
                      <a:pt x="19" y="49"/>
                    </a:moveTo>
                    <a:lnTo>
                      <a:pt x="26" y="48"/>
                    </a:lnTo>
                    <a:lnTo>
                      <a:pt x="33" y="42"/>
                    </a:lnTo>
                    <a:lnTo>
                      <a:pt x="37" y="33"/>
                    </a:lnTo>
                    <a:lnTo>
                      <a:pt x="38" y="24"/>
                    </a:lnTo>
                    <a:lnTo>
                      <a:pt x="37" y="14"/>
                    </a:lnTo>
                    <a:lnTo>
                      <a:pt x="33" y="7"/>
                    </a:lnTo>
                    <a:lnTo>
                      <a:pt x="26" y="1"/>
                    </a:lnTo>
                    <a:lnTo>
                      <a:pt x="19" y="0"/>
                    </a:lnTo>
                    <a:lnTo>
                      <a:pt x="11" y="1"/>
                    </a:lnTo>
                    <a:lnTo>
                      <a:pt x="5" y="7"/>
                    </a:lnTo>
                    <a:lnTo>
                      <a:pt x="1" y="14"/>
                    </a:lnTo>
                    <a:lnTo>
                      <a:pt x="0" y="24"/>
                    </a:lnTo>
                    <a:lnTo>
                      <a:pt x="1" y="33"/>
                    </a:lnTo>
                    <a:lnTo>
                      <a:pt x="5" y="42"/>
                    </a:lnTo>
                    <a:lnTo>
                      <a:pt x="11" y="48"/>
                    </a:lnTo>
                    <a:lnTo>
                      <a:pt x="19" y="4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48" name="Freeform 510"/>
              <p:cNvSpPr>
                <a:spLocks noChangeArrowheads="1"/>
              </p:cNvSpPr>
              <p:nvPr/>
            </p:nvSpPr>
            <p:spPr bwMode="auto">
              <a:xfrm>
                <a:off x="902" y="103"/>
                <a:ext cx="37" cy="25"/>
              </a:xfrm>
              <a:custGeom>
                <a:avLst/>
                <a:gdLst/>
                <a:ahLst/>
                <a:cxnLst>
                  <a:cxn ang="0">
                    <a:pos x="18" y="49"/>
                  </a:cxn>
                  <a:cxn ang="0">
                    <a:pos x="25" y="48"/>
                  </a:cxn>
                  <a:cxn ang="0">
                    <a:pos x="31" y="42"/>
                  </a:cxn>
                  <a:cxn ang="0">
                    <a:pos x="35" y="33"/>
                  </a:cxn>
                  <a:cxn ang="0">
                    <a:pos x="37" y="24"/>
                  </a:cxn>
                  <a:cxn ang="0">
                    <a:pos x="35" y="14"/>
                  </a:cxn>
                  <a:cxn ang="0">
                    <a:pos x="31" y="7"/>
                  </a:cxn>
                  <a:cxn ang="0">
                    <a:pos x="25" y="1"/>
                  </a:cxn>
                  <a:cxn ang="0">
                    <a:pos x="18" y="0"/>
                  </a:cxn>
                  <a:cxn ang="0">
                    <a:pos x="11" y="1"/>
                  </a:cxn>
                  <a:cxn ang="0">
                    <a:pos x="5" y="7"/>
                  </a:cxn>
                  <a:cxn ang="0">
                    <a:pos x="1" y="14"/>
                  </a:cxn>
                  <a:cxn ang="0">
                    <a:pos x="0" y="24"/>
                  </a:cxn>
                  <a:cxn ang="0">
                    <a:pos x="1" y="33"/>
                  </a:cxn>
                  <a:cxn ang="0">
                    <a:pos x="5" y="42"/>
                  </a:cxn>
                  <a:cxn ang="0">
                    <a:pos x="11" y="48"/>
                  </a:cxn>
                  <a:cxn ang="0">
                    <a:pos x="18" y="49"/>
                  </a:cxn>
                </a:cxnLst>
                <a:rect l="0" t="0" r="r" b="b"/>
                <a:pathLst>
                  <a:path w="37" h="49">
                    <a:moveTo>
                      <a:pt x="18" y="49"/>
                    </a:moveTo>
                    <a:lnTo>
                      <a:pt x="25" y="48"/>
                    </a:lnTo>
                    <a:lnTo>
                      <a:pt x="31" y="42"/>
                    </a:lnTo>
                    <a:lnTo>
                      <a:pt x="35" y="33"/>
                    </a:lnTo>
                    <a:lnTo>
                      <a:pt x="37" y="24"/>
                    </a:lnTo>
                    <a:lnTo>
                      <a:pt x="35" y="14"/>
                    </a:lnTo>
                    <a:lnTo>
                      <a:pt x="31" y="7"/>
                    </a:lnTo>
                    <a:lnTo>
                      <a:pt x="25" y="1"/>
                    </a:lnTo>
                    <a:lnTo>
                      <a:pt x="18" y="0"/>
                    </a:lnTo>
                    <a:lnTo>
                      <a:pt x="11" y="1"/>
                    </a:lnTo>
                    <a:lnTo>
                      <a:pt x="5" y="7"/>
                    </a:lnTo>
                    <a:lnTo>
                      <a:pt x="1" y="14"/>
                    </a:lnTo>
                    <a:lnTo>
                      <a:pt x="0" y="24"/>
                    </a:lnTo>
                    <a:lnTo>
                      <a:pt x="1" y="33"/>
                    </a:lnTo>
                    <a:lnTo>
                      <a:pt x="5" y="42"/>
                    </a:lnTo>
                    <a:lnTo>
                      <a:pt x="11" y="48"/>
                    </a:lnTo>
                    <a:lnTo>
                      <a:pt x="18" y="4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49" name="Freeform 511"/>
              <p:cNvSpPr>
                <a:spLocks noChangeArrowheads="1"/>
              </p:cNvSpPr>
              <p:nvPr/>
            </p:nvSpPr>
            <p:spPr bwMode="auto">
              <a:xfrm>
                <a:off x="825" y="111"/>
                <a:ext cx="11" cy="9"/>
              </a:xfrm>
              <a:custGeom>
                <a:avLst/>
                <a:gdLst/>
                <a:ahLst/>
                <a:cxnLst>
                  <a:cxn ang="0">
                    <a:pos x="0" y="4"/>
                  </a:cxn>
                  <a:cxn ang="0">
                    <a:pos x="3" y="1"/>
                  </a:cxn>
                  <a:cxn ang="0">
                    <a:pos x="6" y="0"/>
                  </a:cxn>
                  <a:cxn ang="0">
                    <a:pos x="8" y="0"/>
                  </a:cxn>
                  <a:cxn ang="0">
                    <a:pos x="10" y="1"/>
                  </a:cxn>
                  <a:cxn ang="0">
                    <a:pos x="11" y="6"/>
                  </a:cxn>
                  <a:cxn ang="0">
                    <a:pos x="11" y="11"/>
                  </a:cxn>
                  <a:cxn ang="0">
                    <a:pos x="10" y="16"/>
                  </a:cxn>
                  <a:cxn ang="0">
                    <a:pos x="7" y="19"/>
                  </a:cxn>
                  <a:cxn ang="0">
                    <a:pos x="4" y="16"/>
                  </a:cxn>
                  <a:cxn ang="0">
                    <a:pos x="2" y="11"/>
                  </a:cxn>
                  <a:cxn ang="0">
                    <a:pos x="0" y="7"/>
                  </a:cxn>
                  <a:cxn ang="0">
                    <a:pos x="0" y="4"/>
                  </a:cxn>
                </a:cxnLst>
                <a:rect l="0" t="0" r="r" b="b"/>
                <a:pathLst>
                  <a:path w="11" h="19">
                    <a:moveTo>
                      <a:pt x="0" y="4"/>
                    </a:moveTo>
                    <a:lnTo>
                      <a:pt x="3" y="1"/>
                    </a:lnTo>
                    <a:lnTo>
                      <a:pt x="6" y="0"/>
                    </a:lnTo>
                    <a:lnTo>
                      <a:pt x="8" y="0"/>
                    </a:lnTo>
                    <a:lnTo>
                      <a:pt x="10" y="1"/>
                    </a:lnTo>
                    <a:lnTo>
                      <a:pt x="11" y="6"/>
                    </a:lnTo>
                    <a:lnTo>
                      <a:pt x="11" y="11"/>
                    </a:lnTo>
                    <a:lnTo>
                      <a:pt x="10" y="16"/>
                    </a:lnTo>
                    <a:lnTo>
                      <a:pt x="7" y="19"/>
                    </a:lnTo>
                    <a:lnTo>
                      <a:pt x="4" y="16"/>
                    </a:lnTo>
                    <a:lnTo>
                      <a:pt x="2" y="11"/>
                    </a:lnTo>
                    <a:lnTo>
                      <a:pt x="0" y="7"/>
                    </a:lnTo>
                    <a:lnTo>
                      <a:pt x="0" y="4"/>
                    </a:lnTo>
                    <a:close/>
                  </a:path>
                </a:pathLst>
              </a:custGeom>
              <a:solidFill>
                <a:srgbClr val="FFFFFF"/>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50" name="Freeform 512"/>
              <p:cNvSpPr>
                <a:spLocks noChangeArrowheads="1"/>
              </p:cNvSpPr>
              <p:nvPr/>
            </p:nvSpPr>
            <p:spPr bwMode="auto">
              <a:xfrm>
                <a:off x="911" y="109"/>
                <a:ext cx="10" cy="10"/>
              </a:xfrm>
              <a:custGeom>
                <a:avLst/>
                <a:gdLst/>
                <a:ahLst/>
                <a:cxnLst>
                  <a:cxn ang="0">
                    <a:pos x="0" y="6"/>
                  </a:cxn>
                  <a:cxn ang="0">
                    <a:pos x="3" y="3"/>
                  </a:cxn>
                  <a:cxn ang="0">
                    <a:pos x="6" y="0"/>
                  </a:cxn>
                  <a:cxn ang="0">
                    <a:pos x="8" y="0"/>
                  </a:cxn>
                  <a:cxn ang="0">
                    <a:pos x="9" y="1"/>
                  </a:cxn>
                  <a:cxn ang="0">
                    <a:pos x="10" y="6"/>
                  </a:cxn>
                  <a:cxn ang="0">
                    <a:pos x="10" y="10"/>
                  </a:cxn>
                  <a:cxn ang="0">
                    <a:pos x="9" y="16"/>
                  </a:cxn>
                  <a:cxn ang="0">
                    <a:pos x="6" y="19"/>
                  </a:cxn>
                  <a:cxn ang="0">
                    <a:pos x="3" y="17"/>
                  </a:cxn>
                  <a:cxn ang="0">
                    <a:pos x="1" y="11"/>
                  </a:cxn>
                  <a:cxn ang="0">
                    <a:pos x="0" y="7"/>
                  </a:cxn>
                  <a:cxn ang="0">
                    <a:pos x="0" y="6"/>
                  </a:cxn>
                </a:cxnLst>
                <a:rect l="0" t="0" r="r" b="b"/>
                <a:pathLst>
                  <a:path w="10" h="19">
                    <a:moveTo>
                      <a:pt x="0" y="6"/>
                    </a:moveTo>
                    <a:lnTo>
                      <a:pt x="3" y="3"/>
                    </a:lnTo>
                    <a:lnTo>
                      <a:pt x="6" y="0"/>
                    </a:lnTo>
                    <a:lnTo>
                      <a:pt x="8" y="0"/>
                    </a:lnTo>
                    <a:lnTo>
                      <a:pt x="9" y="1"/>
                    </a:lnTo>
                    <a:lnTo>
                      <a:pt x="10" y="6"/>
                    </a:lnTo>
                    <a:lnTo>
                      <a:pt x="10" y="10"/>
                    </a:lnTo>
                    <a:lnTo>
                      <a:pt x="9" y="16"/>
                    </a:lnTo>
                    <a:lnTo>
                      <a:pt x="6" y="19"/>
                    </a:lnTo>
                    <a:lnTo>
                      <a:pt x="3" y="17"/>
                    </a:lnTo>
                    <a:lnTo>
                      <a:pt x="1" y="11"/>
                    </a:lnTo>
                    <a:lnTo>
                      <a:pt x="0" y="7"/>
                    </a:lnTo>
                    <a:lnTo>
                      <a:pt x="0" y="6"/>
                    </a:lnTo>
                    <a:close/>
                  </a:path>
                </a:pathLst>
              </a:custGeom>
              <a:solidFill>
                <a:srgbClr val="FFFFFF"/>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51" name="Freeform 513"/>
              <p:cNvSpPr>
                <a:spLocks noChangeArrowheads="1"/>
              </p:cNvSpPr>
              <p:nvPr/>
            </p:nvSpPr>
            <p:spPr bwMode="auto">
              <a:xfrm>
                <a:off x="878" y="105"/>
                <a:ext cx="7" cy="5"/>
              </a:xfrm>
              <a:custGeom>
                <a:avLst/>
                <a:gdLst/>
                <a:ahLst/>
                <a:cxnLst>
                  <a:cxn ang="0">
                    <a:pos x="0" y="9"/>
                  </a:cxn>
                  <a:cxn ang="0">
                    <a:pos x="3" y="10"/>
                  </a:cxn>
                  <a:cxn ang="0">
                    <a:pos x="6" y="9"/>
                  </a:cxn>
                  <a:cxn ang="0">
                    <a:pos x="7" y="4"/>
                  </a:cxn>
                  <a:cxn ang="0">
                    <a:pos x="6" y="0"/>
                  </a:cxn>
                  <a:cxn ang="0">
                    <a:pos x="0" y="9"/>
                  </a:cxn>
                </a:cxnLst>
                <a:rect l="0" t="0" r="r" b="b"/>
                <a:pathLst>
                  <a:path w="7" h="10">
                    <a:moveTo>
                      <a:pt x="0" y="9"/>
                    </a:moveTo>
                    <a:lnTo>
                      <a:pt x="3" y="10"/>
                    </a:lnTo>
                    <a:lnTo>
                      <a:pt x="6" y="9"/>
                    </a:lnTo>
                    <a:lnTo>
                      <a:pt x="7" y="4"/>
                    </a:lnTo>
                    <a:lnTo>
                      <a:pt x="6" y="0"/>
                    </a:lnTo>
                    <a:lnTo>
                      <a:pt x="0" y="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52" name="Freeform 514"/>
              <p:cNvSpPr>
                <a:spLocks noChangeArrowheads="1"/>
              </p:cNvSpPr>
              <p:nvPr/>
            </p:nvSpPr>
            <p:spPr bwMode="auto">
              <a:xfrm>
                <a:off x="822" y="94"/>
                <a:ext cx="62" cy="15"/>
              </a:xfrm>
              <a:custGeom>
                <a:avLst/>
                <a:gdLst/>
                <a:ahLst/>
                <a:cxnLst>
                  <a:cxn ang="0">
                    <a:pos x="4" y="26"/>
                  </a:cxn>
                  <a:cxn ang="0">
                    <a:pos x="4" y="26"/>
                  </a:cxn>
                  <a:cxn ang="0">
                    <a:pos x="11" y="19"/>
                  </a:cxn>
                  <a:cxn ang="0">
                    <a:pos x="17" y="15"/>
                  </a:cxn>
                  <a:cxn ang="0">
                    <a:pos x="23" y="13"/>
                  </a:cxn>
                  <a:cxn ang="0">
                    <a:pos x="31" y="12"/>
                  </a:cxn>
                  <a:cxn ang="0">
                    <a:pos x="38" y="15"/>
                  </a:cxn>
                  <a:cxn ang="0">
                    <a:pos x="44" y="18"/>
                  </a:cxn>
                  <a:cxn ang="0">
                    <a:pos x="50" y="23"/>
                  </a:cxn>
                  <a:cxn ang="0">
                    <a:pos x="56" y="31"/>
                  </a:cxn>
                  <a:cxn ang="0">
                    <a:pos x="62" y="22"/>
                  </a:cxn>
                  <a:cxn ang="0">
                    <a:pos x="54" y="15"/>
                  </a:cxn>
                  <a:cxn ang="0">
                    <a:pos x="48" y="9"/>
                  </a:cxn>
                  <a:cxn ang="0">
                    <a:pos x="40" y="3"/>
                  </a:cxn>
                  <a:cxn ang="0">
                    <a:pos x="31" y="0"/>
                  </a:cxn>
                  <a:cxn ang="0">
                    <a:pos x="23" y="2"/>
                  </a:cxn>
                  <a:cxn ang="0">
                    <a:pos x="15" y="3"/>
                  </a:cxn>
                  <a:cxn ang="0">
                    <a:pos x="7" y="10"/>
                  </a:cxn>
                  <a:cxn ang="0">
                    <a:pos x="0" y="18"/>
                  </a:cxn>
                  <a:cxn ang="0">
                    <a:pos x="4" y="26"/>
                  </a:cxn>
                </a:cxnLst>
                <a:rect l="0" t="0" r="r" b="b"/>
                <a:pathLst>
                  <a:path w="62" h="31">
                    <a:moveTo>
                      <a:pt x="4" y="26"/>
                    </a:moveTo>
                    <a:lnTo>
                      <a:pt x="4" y="26"/>
                    </a:lnTo>
                    <a:lnTo>
                      <a:pt x="11" y="19"/>
                    </a:lnTo>
                    <a:lnTo>
                      <a:pt x="17" y="15"/>
                    </a:lnTo>
                    <a:lnTo>
                      <a:pt x="23" y="13"/>
                    </a:lnTo>
                    <a:lnTo>
                      <a:pt x="31" y="12"/>
                    </a:lnTo>
                    <a:lnTo>
                      <a:pt x="38" y="15"/>
                    </a:lnTo>
                    <a:lnTo>
                      <a:pt x="44" y="18"/>
                    </a:lnTo>
                    <a:lnTo>
                      <a:pt x="50" y="23"/>
                    </a:lnTo>
                    <a:lnTo>
                      <a:pt x="56" y="31"/>
                    </a:lnTo>
                    <a:lnTo>
                      <a:pt x="62" y="22"/>
                    </a:lnTo>
                    <a:lnTo>
                      <a:pt x="54" y="15"/>
                    </a:lnTo>
                    <a:lnTo>
                      <a:pt x="48" y="9"/>
                    </a:lnTo>
                    <a:lnTo>
                      <a:pt x="40" y="3"/>
                    </a:lnTo>
                    <a:lnTo>
                      <a:pt x="31" y="0"/>
                    </a:lnTo>
                    <a:lnTo>
                      <a:pt x="23" y="2"/>
                    </a:lnTo>
                    <a:lnTo>
                      <a:pt x="15" y="3"/>
                    </a:lnTo>
                    <a:lnTo>
                      <a:pt x="7" y="10"/>
                    </a:lnTo>
                    <a:lnTo>
                      <a:pt x="0" y="18"/>
                    </a:lnTo>
                    <a:lnTo>
                      <a:pt x="4" y="2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53" name="Freeform 515"/>
              <p:cNvSpPr>
                <a:spLocks noChangeArrowheads="1"/>
              </p:cNvSpPr>
              <p:nvPr/>
            </p:nvSpPr>
            <p:spPr bwMode="auto">
              <a:xfrm>
                <a:off x="810" y="103"/>
                <a:ext cx="38" cy="36"/>
              </a:xfrm>
              <a:custGeom>
                <a:avLst/>
                <a:gdLst/>
                <a:ahLst/>
                <a:cxnLst>
                  <a:cxn ang="0">
                    <a:pos x="33" y="55"/>
                  </a:cxn>
                  <a:cxn ang="0">
                    <a:pos x="25" y="59"/>
                  </a:cxn>
                  <a:cxn ang="0">
                    <a:pos x="17" y="58"/>
                  </a:cxn>
                  <a:cxn ang="0">
                    <a:pos x="13" y="55"/>
                  </a:cxn>
                  <a:cxn ang="0">
                    <a:pos x="10" y="48"/>
                  </a:cxn>
                  <a:cxn ang="0">
                    <a:pos x="8" y="39"/>
                  </a:cxn>
                  <a:cxn ang="0">
                    <a:pos x="9" y="27"/>
                  </a:cxn>
                  <a:cxn ang="0">
                    <a:pos x="11" y="17"/>
                  </a:cxn>
                  <a:cxn ang="0">
                    <a:pos x="16" y="8"/>
                  </a:cxn>
                  <a:cxn ang="0">
                    <a:pos x="12" y="0"/>
                  </a:cxn>
                  <a:cxn ang="0">
                    <a:pos x="5" y="11"/>
                  </a:cxn>
                  <a:cxn ang="0">
                    <a:pos x="1" y="24"/>
                  </a:cxn>
                  <a:cxn ang="0">
                    <a:pos x="0" y="39"/>
                  </a:cxn>
                  <a:cxn ang="0">
                    <a:pos x="2" y="51"/>
                  </a:cxn>
                  <a:cxn ang="0">
                    <a:pos x="7" y="64"/>
                  </a:cxn>
                  <a:cxn ang="0">
                    <a:pos x="15" y="70"/>
                  </a:cxn>
                  <a:cxn ang="0">
                    <a:pos x="25" y="71"/>
                  </a:cxn>
                  <a:cxn ang="0">
                    <a:pos x="38" y="64"/>
                  </a:cxn>
                  <a:cxn ang="0">
                    <a:pos x="33" y="55"/>
                  </a:cxn>
                </a:cxnLst>
                <a:rect l="0" t="0" r="r" b="b"/>
                <a:pathLst>
                  <a:path w="38" h="71">
                    <a:moveTo>
                      <a:pt x="33" y="55"/>
                    </a:moveTo>
                    <a:lnTo>
                      <a:pt x="25" y="59"/>
                    </a:lnTo>
                    <a:lnTo>
                      <a:pt x="17" y="58"/>
                    </a:lnTo>
                    <a:lnTo>
                      <a:pt x="13" y="55"/>
                    </a:lnTo>
                    <a:lnTo>
                      <a:pt x="10" y="48"/>
                    </a:lnTo>
                    <a:lnTo>
                      <a:pt x="8" y="39"/>
                    </a:lnTo>
                    <a:lnTo>
                      <a:pt x="9" y="27"/>
                    </a:lnTo>
                    <a:lnTo>
                      <a:pt x="11" y="17"/>
                    </a:lnTo>
                    <a:lnTo>
                      <a:pt x="16" y="8"/>
                    </a:lnTo>
                    <a:lnTo>
                      <a:pt x="12" y="0"/>
                    </a:lnTo>
                    <a:lnTo>
                      <a:pt x="5" y="11"/>
                    </a:lnTo>
                    <a:lnTo>
                      <a:pt x="1" y="24"/>
                    </a:lnTo>
                    <a:lnTo>
                      <a:pt x="0" y="39"/>
                    </a:lnTo>
                    <a:lnTo>
                      <a:pt x="2" y="51"/>
                    </a:lnTo>
                    <a:lnTo>
                      <a:pt x="7" y="64"/>
                    </a:lnTo>
                    <a:lnTo>
                      <a:pt x="15" y="70"/>
                    </a:lnTo>
                    <a:lnTo>
                      <a:pt x="25" y="71"/>
                    </a:lnTo>
                    <a:lnTo>
                      <a:pt x="38" y="64"/>
                    </a:lnTo>
                    <a:lnTo>
                      <a:pt x="33" y="55"/>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54" name="Freeform 516"/>
              <p:cNvSpPr>
                <a:spLocks noChangeArrowheads="1"/>
              </p:cNvSpPr>
              <p:nvPr/>
            </p:nvSpPr>
            <p:spPr bwMode="auto">
              <a:xfrm>
                <a:off x="843" y="130"/>
                <a:ext cx="7" cy="5"/>
              </a:xfrm>
              <a:custGeom>
                <a:avLst/>
                <a:gdLst/>
                <a:ahLst/>
                <a:cxnLst>
                  <a:cxn ang="0">
                    <a:pos x="5" y="9"/>
                  </a:cxn>
                  <a:cxn ang="0">
                    <a:pos x="7" y="6"/>
                  </a:cxn>
                  <a:cxn ang="0">
                    <a:pos x="6" y="1"/>
                  </a:cxn>
                  <a:cxn ang="0">
                    <a:pos x="4" y="0"/>
                  </a:cxn>
                  <a:cxn ang="0">
                    <a:pos x="0" y="0"/>
                  </a:cxn>
                  <a:cxn ang="0">
                    <a:pos x="5" y="9"/>
                  </a:cxn>
                </a:cxnLst>
                <a:rect l="0" t="0" r="r" b="b"/>
                <a:pathLst>
                  <a:path w="7" h="9">
                    <a:moveTo>
                      <a:pt x="5" y="9"/>
                    </a:moveTo>
                    <a:lnTo>
                      <a:pt x="7" y="6"/>
                    </a:lnTo>
                    <a:lnTo>
                      <a:pt x="6" y="1"/>
                    </a:lnTo>
                    <a:lnTo>
                      <a:pt x="4" y="0"/>
                    </a:lnTo>
                    <a:lnTo>
                      <a:pt x="0" y="0"/>
                    </a:lnTo>
                    <a:lnTo>
                      <a:pt x="5" y="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55" name="Freeform 517"/>
              <p:cNvSpPr>
                <a:spLocks noChangeArrowheads="1"/>
              </p:cNvSpPr>
              <p:nvPr/>
            </p:nvSpPr>
            <p:spPr bwMode="auto">
              <a:xfrm>
                <a:off x="947" y="103"/>
                <a:ext cx="8" cy="3"/>
              </a:xfrm>
              <a:custGeom>
                <a:avLst/>
                <a:gdLst/>
                <a:ahLst/>
                <a:cxnLst>
                  <a:cxn ang="0">
                    <a:pos x="0" y="3"/>
                  </a:cxn>
                  <a:cxn ang="0">
                    <a:pos x="2" y="5"/>
                  </a:cxn>
                  <a:cxn ang="0">
                    <a:pos x="5" y="7"/>
                  </a:cxn>
                  <a:cxn ang="0">
                    <a:pos x="7" y="4"/>
                  </a:cxn>
                  <a:cxn ang="0">
                    <a:pos x="8" y="0"/>
                  </a:cxn>
                  <a:cxn ang="0">
                    <a:pos x="0" y="3"/>
                  </a:cxn>
                </a:cxnLst>
                <a:rect l="0" t="0" r="r" b="b"/>
                <a:pathLst>
                  <a:path w="8" h="7">
                    <a:moveTo>
                      <a:pt x="0" y="3"/>
                    </a:moveTo>
                    <a:lnTo>
                      <a:pt x="2" y="5"/>
                    </a:lnTo>
                    <a:lnTo>
                      <a:pt x="5" y="7"/>
                    </a:lnTo>
                    <a:lnTo>
                      <a:pt x="7" y="4"/>
                    </a:lnTo>
                    <a:lnTo>
                      <a:pt x="8" y="0"/>
                    </a:lnTo>
                    <a:lnTo>
                      <a:pt x="0" y="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56" name="Freeform 518"/>
              <p:cNvSpPr>
                <a:spLocks noChangeArrowheads="1"/>
              </p:cNvSpPr>
              <p:nvPr/>
            </p:nvSpPr>
            <p:spPr bwMode="auto">
              <a:xfrm>
                <a:off x="898" y="95"/>
                <a:ext cx="57" cy="20"/>
              </a:xfrm>
              <a:custGeom>
                <a:avLst/>
                <a:gdLst/>
                <a:ahLst/>
                <a:cxnLst>
                  <a:cxn ang="0">
                    <a:pos x="8" y="40"/>
                  </a:cxn>
                  <a:cxn ang="0">
                    <a:pos x="10" y="30"/>
                  </a:cxn>
                  <a:cxn ang="0">
                    <a:pos x="15" y="21"/>
                  </a:cxn>
                  <a:cxn ang="0">
                    <a:pos x="21" y="17"/>
                  </a:cxn>
                  <a:cxn ang="0">
                    <a:pos x="29" y="13"/>
                  </a:cxn>
                  <a:cxn ang="0">
                    <a:pos x="36" y="11"/>
                  </a:cxn>
                  <a:cxn ang="0">
                    <a:pos x="42" y="13"/>
                  </a:cxn>
                  <a:cxn ang="0">
                    <a:pos x="47" y="16"/>
                  </a:cxn>
                  <a:cxn ang="0">
                    <a:pos x="49" y="19"/>
                  </a:cxn>
                  <a:cxn ang="0">
                    <a:pos x="57" y="16"/>
                  </a:cxn>
                  <a:cxn ang="0">
                    <a:pos x="51" y="7"/>
                  </a:cxn>
                  <a:cxn ang="0">
                    <a:pos x="44" y="1"/>
                  </a:cxn>
                  <a:cxn ang="0">
                    <a:pos x="36" y="0"/>
                  </a:cxn>
                  <a:cxn ang="0">
                    <a:pos x="27" y="1"/>
                  </a:cxn>
                  <a:cxn ang="0">
                    <a:pos x="19" y="5"/>
                  </a:cxn>
                  <a:cxn ang="0">
                    <a:pos x="11" y="13"/>
                  </a:cxn>
                  <a:cxn ang="0">
                    <a:pos x="4" y="24"/>
                  </a:cxn>
                  <a:cxn ang="0">
                    <a:pos x="0" y="40"/>
                  </a:cxn>
                  <a:cxn ang="0">
                    <a:pos x="8" y="40"/>
                  </a:cxn>
                </a:cxnLst>
                <a:rect l="0" t="0" r="r" b="b"/>
                <a:pathLst>
                  <a:path w="57" h="40">
                    <a:moveTo>
                      <a:pt x="8" y="40"/>
                    </a:moveTo>
                    <a:lnTo>
                      <a:pt x="10" y="30"/>
                    </a:lnTo>
                    <a:lnTo>
                      <a:pt x="15" y="21"/>
                    </a:lnTo>
                    <a:lnTo>
                      <a:pt x="21" y="17"/>
                    </a:lnTo>
                    <a:lnTo>
                      <a:pt x="29" y="13"/>
                    </a:lnTo>
                    <a:lnTo>
                      <a:pt x="36" y="11"/>
                    </a:lnTo>
                    <a:lnTo>
                      <a:pt x="42" y="13"/>
                    </a:lnTo>
                    <a:lnTo>
                      <a:pt x="47" y="16"/>
                    </a:lnTo>
                    <a:lnTo>
                      <a:pt x="49" y="19"/>
                    </a:lnTo>
                    <a:lnTo>
                      <a:pt x="57" y="16"/>
                    </a:lnTo>
                    <a:lnTo>
                      <a:pt x="51" y="7"/>
                    </a:lnTo>
                    <a:lnTo>
                      <a:pt x="44" y="1"/>
                    </a:lnTo>
                    <a:lnTo>
                      <a:pt x="36" y="0"/>
                    </a:lnTo>
                    <a:lnTo>
                      <a:pt x="27" y="1"/>
                    </a:lnTo>
                    <a:lnTo>
                      <a:pt x="19" y="5"/>
                    </a:lnTo>
                    <a:lnTo>
                      <a:pt x="11" y="13"/>
                    </a:lnTo>
                    <a:lnTo>
                      <a:pt x="4" y="24"/>
                    </a:lnTo>
                    <a:lnTo>
                      <a:pt x="0" y="40"/>
                    </a:lnTo>
                    <a:lnTo>
                      <a:pt x="8" y="4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57" name="Freeform 519"/>
              <p:cNvSpPr>
                <a:spLocks noChangeArrowheads="1"/>
              </p:cNvSpPr>
              <p:nvPr/>
            </p:nvSpPr>
            <p:spPr bwMode="auto">
              <a:xfrm>
                <a:off x="898" y="115"/>
                <a:ext cx="8" cy="3"/>
              </a:xfrm>
              <a:custGeom>
                <a:avLst/>
                <a:gdLst/>
                <a:ahLst/>
                <a:cxnLst>
                  <a:cxn ang="0">
                    <a:pos x="0" y="0"/>
                  </a:cxn>
                  <a:cxn ang="0">
                    <a:pos x="1" y="5"/>
                  </a:cxn>
                  <a:cxn ang="0">
                    <a:pos x="4" y="6"/>
                  </a:cxn>
                  <a:cxn ang="0">
                    <a:pos x="7" y="5"/>
                  </a:cxn>
                  <a:cxn ang="0">
                    <a:pos x="8" y="0"/>
                  </a:cxn>
                  <a:cxn ang="0">
                    <a:pos x="0" y="0"/>
                  </a:cxn>
                </a:cxnLst>
                <a:rect l="0" t="0" r="r" b="b"/>
                <a:pathLst>
                  <a:path w="8" h="6">
                    <a:moveTo>
                      <a:pt x="0" y="0"/>
                    </a:moveTo>
                    <a:lnTo>
                      <a:pt x="1" y="5"/>
                    </a:lnTo>
                    <a:lnTo>
                      <a:pt x="4" y="6"/>
                    </a:lnTo>
                    <a:lnTo>
                      <a:pt x="7" y="5"/>
                    </a:lnTo>
                    <a:lnTo>
                      <a:pt x="8" y="0"/>
                    </a:lnTo>
                    <a:lnTo>
                      <a:pt x="0"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58" name="Freeform 520"/>
              <p:cNvSpPr>
                <a:spLocks noChangeArrowheads="1"/>
              </p:cNvSpPr>
              <p:nvPr/>
            </p:nvSpPr>
            <p:spPr bwMode="auto">
              <a:xfrm>
                <a:off x="800" y="125"/>
                <a:ext cx="129" cy="86"/>
              </a:xfrm>
              <a:custGeom>
                <a:avLst/>
                <a:gdLst/>
                <a:ahLst/>
                <a:cxnLst>
                  <a:cxn ang="0">
                    <a:pos x="33" y="156"/>
                  </a:cxn>
                  <a:cxn ang="0">
                    <a:pos x="17" y="123"/>
                  </a:cxn>
                  <a:cxn ang="0">
                    <a:pos x="6" y="85"/>
                  </a:cxn>
                  <a:cxn ang="0">
                    <a:pos x="1" y="44"/>
                  </a:cxn>
                  <a:cxn ang="0">
                    <a:pos x="6" y="31"/>
                  </a:cxn>
                  <a:cxn ang="0">
                    <a:pos x="21" y="44"/>
                  </a:cxn>
                  <a:cxn ang="0">
                    <a:pos x="37" y="53"/>
                  </a:cxn>
                  <a:cxn ang="0">
                    <a:pos x="54" y="53"/>
                  </a:cxn>
                  <a:cxn ang="0">
                    <a:pos x="73" y="35"/>
                  </a:cxn>
                  <a:cxn ang="0">
                    <a:pos x="86" y="13"/>
                  </a:cxn>
                  <a:cxn ang="0">
                    <a:pos x="92" y="0"/>
                  </a:cxn>
                  <a:cxn ang="0">
                    <a:pos x="99" y="6"/>
                  </a:cxn>
                  <a:cxn ang="0">
                    <a:pos x="107" y="19"/>
                  </a:cxn>
                  <a:cxn ang="0">
                    <a:pos x="120" y="34"/>
                  </a:cxn>
                  <a:cxn ang="0">
                    <a:pos x="127" y="41"/>
                  </a:cxn>
                  <a:cxn ang="0">
                    <a:pos x="126" y="47"/>
                  </a:cxn>
                  <a:cxn ang="0">
                    <a:pos x="129" y="57"/>
                  </a:cxn>
                  <a:cxn ang="0">
                    <a:pos x="126" y="73"/>
                  </a:cxn>
                  <a:cxn ang="0">
                    <a:pos x="115" y="83"/>
                  </a:cxn>
                  <a:cxn ang="0">
                    <a:pos x="97" y="80"/>
                  </a:cxn>
                  <a:cxn ang="0">
                    <a:pos x="80" y="72"/>
                  </a:cxn>
                  <a:cxn ang="0">
                    <a:pos x="66" y="86"/>
                  </a:cxn>
                  <a:cxn ang="0">
                    <a:pos x="49" y="102"/>
                  </a:cxn>
                  <a:cxn ang="0">
                    <a:pos x="33" y="92"/>
                  </a:cxn>
                  <a:cxn ang="0">
                    <a:pos x="26" y="85"/>
                  </a:cxn>
                  <a:cxn ang="0">
                    <a:pos x="27" y="108"/>
                  </a:cxn>
                  <a:cxn ang="0">
                    <a:pos x="38" y="123"/>
                  </a:cxn>
                  <a:cxn ang="0">
                    <a:pos x="60" y="127"/>
                  </a:cxn>
                  <a:cxn ang="0">
                    <a:pos x="81" y="121"/>
                  </a:cxn>
                  <a:cxn ang="0">
                    <a:pos x="92" y="120"/>
                  </a:cxn>
                  <a:cxn ang="0">
                    <a:pos x="104" y="121"/>
                  </a:cxn>
                  <a:cxn ang="0">
                    <a:pos x="115" y="123"/>
                  </a:cxn>
                  <a:cxn ang="0">
                    <a:pos x="119" y="134"/>
                  </a:cxn>
                  <a:cxn ang="0">
                    <a:pos x="111" y="153"/>
                  </a:cxn>
                  <a:cxn ang="0">
                    <a:pos x="98" y="166"/>
                  </a:cxn>
                  <a:cxn ang="0">
                    <a:pos x="79" y="172"/>
                  </a:cxn>
                  <a:cxn ang="0">
                    <a:pos x="62" y="172"/>
                  </a:cxn>
                  <a:cxn ang="0">
                    <a:pos x="50" y="171"/>
                  </a:cxn>
                </a:cxnLst>
                <a:rect l="0" t="0" r="r" b="b"/>
                <a:pathLst>
                  <a:path w="129" h="172">
                    <a:moveTo>
                      <a:pt x="43" y="169"/>
                    </a:moveTo>
                    <a:lnTo>
                      <a:pt x="33" y="156"/>
                    </a:lnTo>
                    <a:lnTo>
                      <a:pt x="24" y="140"/>
                    </a:lnTo>
                    <a:lnTo>
                      <a:pt x="17" y="123"/>
                    </a:lnTo>
                    <a:lnTo>
                      <a:pt x="11" y="104"/>
                    </a:lnTo>
                    <a:lnTo>
                      <a:pt x="6" y="85"/>
                    </a:lnTo>
                    <a:lnTo>
                      <a:pt x="3" y="64"/>
                    </a:lnTo>
                    <a:lnTo>
                      <a:pt x="1" y="44"/>
                    </a:lnTo>
                    <a:lnTo>
                      <a:pt x="0" y="25"/>
                    </a:lnTo>
                    <a:lnTo>
                      <a:pt x="6" y="31"/>
                    </a:lnTo>
                    <a:lnTo>
                      <a:pt x="13" y="37"/>
                    </a:lnTo>
                    <a:lnTo>
                      <a:pt x="21" y="44"/>
                    </a:lnTo>
                    <a:lnTo>
                      <a:pt x="29" y="48"/>
                    </a:lnTo>
                    <a:lnTo>
                      <a:pt x="37" y="53"/>
                    </a:lnTo>
                    <a:lnTo>
                      <a:pt x="45" y="54"/>
                    </a:lnTo>
                    <a:lnTo>
                      <a:pt x="54" y="53"/>
                    </a:lnTo>
                    <a:lnTo>
                      <a:pt x="61" y="48"/>
                    </a:lnTo>
                    <a:lnTo>
                      <a:pt x="73" y="35"/>
                    </a:lnTo>
                    <a:lnTo>
                      <a:pt x="81" y="24"/>
                    </a:lnTo>
                    <a:lnTo>
                      <a:pt x="86" y="13"/>
                    </a:lnTo>
                    <a:lnTo>
                      <a:pt x="89" y="5"/>
                    </a:lnTo>
                    <a:lnTo>
                      <a:pt x="92" y="0"/>
                    </a:lnTo>
                    <a:lnTo>
                      <a:pt x="95" y="2"/>
                    </a:lnTo>
                    <a:lnTo>
                      <a:pt x="99" y="6"/>
                    </a:lnTo>
                    <a:lnTo>
                      <a:pt x="104" y="13"/>
                    </a:lnTo>
                    <a:lnTo>
                      <a:pt x="107" y="19"/>
                    </a:lnTo>
                    <a:lnTo>
                      <a:pt x="113" y="27"/>
                    </a:lnTo>
                    <a:lnTo>
                      <a:pt x="120" y="34"/>
                    </a:lnTo>
                    <a:lnTo>
                      <a:pt x="128" y="40"/>
                    </a:lnTo>
                    <a:lnTo>
                      <a:pt x="127" y="41"/>
                    </a:lnTo>
                    <a:lnTo>
                      <a:pt x="126" y="44"/>
                    </a:lnTo>
                    <a:lnTo>
                      <a:pt x="126" y="47"/>
                    </a:lnTo>
                    <a:lnTo>
                      <a:pt x="127" y="51"/>
                    </a:lnTo>
                    <a:lnTo>
                      <a:pt x="129" y="57"/>
                    </a:lnTo>
                    <a:lnTo>
                      <a:pt x="128" y="66"/>
                    </a:lnTo>
                    <a:lnTo>
                      <a:pt x="126" y="73"/>
                    </a:lnTo>
                    <a:lnTo>
                      <a:pt x="121" y="79"/>
                    </a:lnTo>
                    <a:lnTo>
                      <a:pt x="115" y="83"/>
                    </a:lnTo>
                    <a:lnTo>
                      <a:pt x="107" y="85"/>
                    </a:lnTo>
                    <a:lnTo>
                      <a:pt x="97" y="80"/>
                    </a:lnTo>
                    <a:lnTo>
                      <a:pt x="85" y="72"/>
                    </a:lnTo>
                    <a:lnTo>
                      <a:pt x="80" y="72"/>
                    </a:lnTo>
                    <a:lnTo>
                      <a:pt x="74" y="78"/>
                    </a:lnTo>
                    <a:lnTo>
                      <a:pt x="66" y="86"/>
                    </a:lnTo>
                    <a:lnTo>
                      <a:pt x="57" y="95"/>
                    </a:lnTo>
                    <a:lnTo>
                      <a:pt x="49" y="102"/>
                    </a:lnTo>
                    <a:lnTo>
                      <a:pt x="40" y="102"/>
                    </a:lnTo>
                    <a:lnTo>
                      <a:pt x="33" y="92"/>
                    </a:lnTo>
                    <a:lnTo>
                      <a:pt x="28" y="72"/>
                    </a:lnTo>
                    <a:lnTo>
                      <a:pt x="26" y="85"/>
                    </a:lnTo>
                    <a:lnTo>
                      <a:pt x="25" y="98"/>
                    </a:lnTo>
                    <a:lnTo>
                      <a:pt x="27" y="108"/>
                    </a:lnTo>
                    <a:lnTo>
                      <a:pt x="31" y="117"/>
                    </a:lnTo>
                    <a:lnTo>
                      <a:pt x="38" y="123"/>
                    </a:lnTo>
                    <a:lnTo>
                      <a:pt x="48" y="127"/>
                    </a:lnTo>
                    <a:lnTo>
                      <a:pt x="60" y="127"/>
                    </a:lnTo>
                    <a:lnTo>
                      <a:pt x="76" y="123"/>
                    </a:lnTo>
                    <a:lnTo>
                      <a:pt x="81" y="121"/>
                    </a:lnTo>
                    <a:lnTo>
                      <a:pt x="87" y="121"/>
                    </a:lnTo>
                    <a:lnTo>
                      <a:pt x="92" y="120"/>
                    </a:lnTo>
                    <a:lnTo>
                      <a:pt x="98" y="120"/>
                    </a:lnTo>
                    <a:lnTo>
                      <a:pt x="104" y="121"/>
                    </a:lnTo>
                    <a:lnTo>
                      <a:pt x="110" y="121"/>
                    </a:lnTo>
                    <a:lnTo>
                      <a:pt x="115" y="123"/>
                    </a:lnTo>
                    <a:lnTo>
                      <a:pt x="121" y="123"/>
                    </a:lnTo>
                    <a:lnTo>
                      <a:pt x="119" y="134"/>
                    </a:lnTo>
                    <a:lnTo>
                      <a:pt x="116" y="144"/>
                    </a:lnTo>
                    <a:lnTo>
                      <a:pt x="111" y="153"/>
                    </a:lnTo>
                    <a:lnTo>
                      <a:pt x="105" y="161"/>
                    </a:lnTo>
                    <a:lnTo>
                      <a:pt x="98" y="166"/>
                    </a:lnTo>
                    <a:lnTo>
                      <a:pt x="89" y="169"/>
                    </a:lnTo>
                    <a:lnTo>
                      <a:pt x="79" y="172"/>
                    </a:lnTo>
                    <a:lnTo>
                      <a:pt x="67" y="172"/>
                    </a:lnTo>
                    <a:lnTo>
                      <a:pt x="62" y="172"/>
                    </a:lnTo>
                    <a:lnTo>
                      <a:pt x="56" y="171"/>
                    </a:lnTo>
                    <a:lnTo>
                      <a:pt x="50" y="171"/>
                    </a:lnTo>
                    <a:lnTo>
                      <a:pt x="43" y="169"/>
                    </a:lnTo>
                    <a:close/>
                  </a:path>
                </a:pathLst>
              </a:custGeom>
              <a:solidFill>
                <a:srgbClr val="F2CCBF"/>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59" name="Freeform 521"/>
              <p:cNvSpPr>
                <a:spLocks noChangeArrowheads="1"/>
              </p:cNvSpPr>
              <p:nvPr/>
            </p:nvSpPr>
            <p:spPr bwMode="auto">
              <a:xfrm>
                <a:off x="841" y="207"/>
                <a:ext cx="7" cy="4"/>
              </a:xfrm>
              <a:custGeom>
                <a:avLst/>
                <a:gdLst/>
                <a:ahLst/>
                <a:cxnLst>
                  <a:cxn ang="0">
                    <a:pos x="0" y="9"/>
                  </a:cxn>
                  <a:cxn ang="0">
                    <a:pos x="3" y="9"/>
                  </a:cxn>
                  <a:cxn ang="0">
                    <a:pos x="6" y="6"/>
                  </a:cxn>
                  <a:cxn ang="0">
                    <a:pos x="7" y="3"/>
                  </a:cxn>
                  <a:cxn ang="0">
                    <a:pos x="4" y="0"/>
                  </a:cxn>
                  <a:cxn ang="0">
                    <a:pos x="0" y="9"/>
                  </a:cxn>
                </a:cxnLst>
                <a:rect l="0" t="0" r="r" b="b"/>
                <a:pathLst>
                  <a:path w="7" h="9">
                    <a:moveTo>
                      <a:pt x="0" y="9"/>
                    </a:moveTo>
                    <a:lnTo>
                      <a:pt x="3" y="9"/>
                    </a:lnTo>
                    <a:lnTo>
                      <a:pt x="6" y="6"/>
                    </a:lnTo>
                    <a:lnTo>
                      <a:pt x="7" y="3"/>
                    </a:lnTo>
                    <a:lnTo>
                      <a:pt x="4" y="0"/>
                    </a:lnTo>
                    <a:lnTo>
                      <a:pt x="0" y="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60" name="Freeform 522"/>
              <p:cNvSpPr>
                <a:spLocks noChangeArrowheads="1"/>
              </p:cNvSpPr>
              <p:nvPr/>
            </p:nvSpPr>
            <p:spPr bwMode="auto">
              <a:xfrm>
                <a:off x="796" y="131"/>
                <a:ext cx="49" cy="80"/>
              </a:xfrm>
              <a:custGeom>
                <a:avLst/>
                <a:gdLst/>
                <a:ahLst/>
                <a:cxnLst>
                  <a:cxn ang="0">
                    <a:pos x="6" y="8"/>
                  </a:cxn>
                  <a:cxn ang="0">
                    <a:pos x="0" y="12"/>
                  </a:cxn>
                  <a:cxn ang="0">
                    <a:pos x="1" y="31"/>
                  </a:cxn>
                  <a:cxn ang="0">
                    <a:pos x="3" y="51"/>
                  </a:cxn>
                  <a:cxn ang="0">
                    <a:pos x="6" y="73"/>
                  </a:cxn>
                  <a:cxn ang="0">
                    <a:pos x="11" y="92"/>
                  </a:cxn>
                  <a:cxn ang="0">
                    <a:pos x="18" y="113"/>
                  </a:cxn>
                  <a:cxn ang="0">
                    <a:pos x="25" y="130"/>
                  </a:cxn>
                  <a:cxn ang="0">
                    <a:pos x="34" y="148"/>
                  </a:cxn>
                  <a:cxn ang="0">
                    <a:pos x="45" y="161"/>
                  </a:cxn>
                  <a:cxn ang="0">
                    <a:pos x="49" y="152"/>
                  </a:cxn>
                  <a:cxn ang="0">
                    <a:pos x="40" y="139"/>
                  </a:cxn>
                  <a:cxn ang="0">
                    <a:pos x="31" y="124"/>
                  </a:cxn>
                  <a:cxn ang="0">
                    <a:pos x="24" y="107"/>
                  </a:cxn>
                  <a:cxn ang="0">
                    <a:pos x="19" y="89"/>
                  </a:cxn>
                  <a:cxn ang="0">
                    <a:pos x="14" y="70"/>
                  </a:cxn>
                  <a:cxn ang="0">
                    <a:pos x="11" y="51"/>
                  </a:cxn>
                  <a:cxn ang="0">
                    <a:pos x="9" y="31"/>
                  </a:cxn>
                  <a:cxn ang="0">
                    <a:pos x="8" y="12"/>
                  </a:cxn>
                  <a:cxn ang="0">
                    <a:pos x="2" y="16"/>
                  </a:cxn>
                  <a:cxn ang="0">
                    <a:pos x="6" y="8"/>
                  </a:cxn>
                  <a:cxn ang="0">
                    <a:pos x="0" y="0"/>
                  </a:cxn>
                  <a:cxn ang="0">
                    <a:pos x="0" y="12"/>
                  </a:cxn>
                  <a:cxn ang="0">
                    <a:pos x="6" y="8"/>
                  </a:cxn>
                </a:cxnLst>
                <a:rect l="0" t="0" r="r" b="b"/>
                <a:pathLst>
                  <a:path w="49" h="161">
                    <a:moveTo>
                      <a:pt x="6" y="8"/>
                    </a:moveTo>
                    <a:lnTo>
                      <a:pt x="0" y="12"/>
                    </a:lnTo>
                    <a:lnTo>
                      <a:pt x="1" y="31"/>
                    </a:lnTo>
                    <a:lnTo>
                      <a:pt x="3" y="51"/>
                    </a:lnTo>
                    <a:lnTo>
                      <a:pt x="6" y="73"/>
                    </a:lnTo>
                    <a:lnTo>
                      <a:pt x="11" y="92"/>
                    </a:lnTo>
                    <a:lnTo>
                      <a:pt x="18" y="113"/>
                    </a:lnTo>
                    <a:lnTo>
                      <a:pt x="25" y="130"/>
                    </a:lnTo>
                    <a:lnTo>
                      <a:pt x="34" y="148"/>
                    </a:lnTo>
                    <a:lnTo>
                      <a:pt x="45" y="161"/>
                    </a:lnTo>
                    <a:lnTo>
                      <a:pt x="49" y="152"/>
                    </a:lnTo>
                    <a:lnTo>
                      <a:pt x="40" y="139"/>
                    </a:lnTo>
                    <a:lnTo>
                      <a:pt x="31" y="124"/>
                    </a:lnTo>
                    <a:lnTo>
                      <a:pt x="24" y="107"/>
                    </a:lnTo>
                    <a:lnTo>
                      <a:pt x="19" y="89"/>
                    </a:lnTo>
                    <a:lnTo>
                      <a:pt x="14" y="70"/>
                    </a:lnTo>
                    <a:lnTo>
                      <a:pt x="11" y="51"/>
                    </a:lnTo>
                    <a:lnTo>
                      <a:pt x="9" y="31"/>
                    </a:lnTo>
                    <a:lnTo>
                      <a:pt x="8" y="12"/>
                    </a:lnTo>
                    <a:lnTo>
                      <a:pt x="2" y="16"/>
                    </a:lnTo>
                    <a:lnTo>
                      <a:pt x="6" y="8"/>
                    </a:lnTo>
                    <a:lnTo>
                      <a:pt x="0" y="0"/>
                    </a:lnTo>
                    <a:lnTo>
                      <a:pt x="0" y="12"/>
                    </a:lnTo>
                    <a:lnTo>
                      <a:pt x="6" y="8"/>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61" name="Freeform 523"/>
              <p:cNvSpPr>
                <a:spLocks noChangeArrowheads="1"/>
              </p:cNvSpPr>
              <p:nvPr/>
            </p:nvSpPr>
            <p:spPr bwMode="auto">
              <a:xfrm>
                <a:off x="798" y="135"/>
                <a:ext cx="65" cy="20"/>
              </a:xfrm>
              <a:custGeom>
                <a:avLst/>
                <a:gdLst/>
                <a:ahLst/>
                <a:cxnLst>
                  <a:cxn ang="0">
                    <a:pos x="61" y="23"/>
                  </a:cxn>
                  <a:cxn ang="0">
                    <a:pos x="61" y="23"/>
                  </a:cxn>
                  <a:cxn ang="0">
                    <a:pos x="55" y="26"/>
                  </a:cxn>
                  <a:cxn ang="0">
                    <a:pos x="47" y="27"/>
                  </a:cxn>
                  <a:cxn ang="0">
                    <a:pos x="40" y="26"/>
                  </a:cxn>
                  <a:cxn ang="0">
                    <a:pos x="32" y="22"/>
                  </a:cxn>
                  <a:cxn ang="0">
                    <a:pos x="25" y="17"/>
                  </a:cxn>
                  <a:cxn ang="0">
                    <a:pos x="17" y="11"/>
                  </a:cxn>
                  <a:cxn ang="0">
                    <a:pos x="10" y="6"/>
                  </a:cxn>
                  <a:cxn ang="0">
                    <a:pos x="4" y="0"/>
                  </a:cxn>
                  <a:cxn ang="0">
                    <a:pos x="0" y="8"/>
                  </a:cxn>
                  <a:cxn ang="0">
                    <a:pos x="6" y="14"/>
                  </a:cxn>
                  <a:cxn ang="0">
                    <a:pos x="13" y="20"/>
                  </a:cxn>
                  <a:cxn ang="0">
                    <a:pos x="21" y="29"/>
                  </a:cxn>
                  <a:cxn ang="0">
                    <a:pos x="30" y="33"/>
                  </a:cxn>
                  <a:cxn ang="0">
                    <a:pos x="38" y="38"/>
                  </a:cxn>
                  <a:cxn ang="0">
                    <a:pos x="47" y="39"/>
                  </a:cxn>
                  <a:cxn ang="0">
                    <a:pos x="57" y="38"/>
                  </a:cxn>
                  <a:cxn ang="0">
                    <a:pos x="65" y="32"/>
                  </a:cxn>
                  <a:cxn ang="0">
                    <a:pos x="61" y="23"/>
                  </a:cxn>
                </a:cxnLst>
                <a:rect l="0" t="0" r="r" b="b"/>
                <a:pathLst>
                  <a:path w="65" h="39">
                    <a:moveTo>
                      <a:pt x="61" y="23"/>
                    </a:moveTo>
                    <a:lnTo>
                      <a:pt x="61" y="23"/>
                    </a:lnTo>
                    <a:lnTo>
                      <a:pt x="55" y="26"/>
                    </a:lnTo>
                    <a:lnTo>
                      <a:pt x="47" y="27"/>
                    </a:lnTo>
                    <a:lnTo>
                      <a:pt x="40" y="26"/>
                    </a:lnTo>
                    <a:lnTo>
                      <a:pt x="32" y="22"/>
                    </a:lnTo>
                    <a:lnTo>
                      <a:pt x="25" y="17"/>
                    </a:lnTo>
                    <a:lnTo>
                      <a:pt x="17" y="11"/>
                    </a:lnTo>
                    <a:lnTo>
                      <a:pt x="10" y="6"/>
                    </a:lnTo>
                    <a:lnTo>
                      <a:pt x="4" y="0"/>
                    </a:lnTo>
                    <a:lnTo>
                      <a:pt x="0" y="8"/>
                    </a:lnTo>
                    <a:lnTo>
                      <a:pt x="6" y="14"/>
                    </a:lnTo>
                    <a:lnTo>
                      <a:pt x="13" y="20"/>
                    </a:lnTo>
                    <a:lnTo>
                      <a:pt x="21" y="29"/>
                    </a:lnTo>
                    <a:lnTo>
                      <a:pt x="30" y="33"/>
                    </a:lnTo>
                    <a:lnTo>
                      <a:pt x="38" y="38"/>
                    </a:lnTo>
                    <a:lnTo>
                      <a:pt x="47" y="39"/>
                    </a:lnTo>
                    <a:lnTo>
                      <a:pt x="57" y="38"/>
                    </a:lnTo>
                    <a:lnTo>
                      <a:pt x="65" y="32"/>
                    </a:lnTo>
                    <a:lnTo>
                      <a:pt x="61" y="2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62" name="Freeform 524"/>
              <p:cNvSpPr>
                <a:spLocks noChangeArrowheads="1"/>
              </p:cNvSpPr>
              <p:nvPr/>
            </p:nvSpPr>
            <p:spPr bwMode="auto">
              <a:xfrm>
                <a:off x="859" y="125"/>
                <a:ext cx="33" cy="26"/>
              </a:xfrm>
              <a:custGeom>
                <a:avLst/>
                <a:gdLst/>
                <a:ahLst/>
                <a:cxnLst>
                  <a:cxn ang="0">
                    <a:pos x="27" y="0"/>
                  </a:cxn>
                  <a:cxn ang="0">
                    <a:pos x="27" y="0"/>
                  </a:cxn>
                  <a:cxn ang="0">
                    <a:pos x="24" y="9"/>
                  </a:cxn>
                  <a:cxn ang="0">
                    <a:pos x="19" y="19"/>
                  </a:cxn>
                  <a:cxn ang="0">
                    <a:pos x="12" y="29"/>
                  </a:cxn>
                  <a:cxn ang="0">
                    <a:pos x="0" y="42"/>
                  </a:cxn>
                  <a:cxn ang="0">
                    <a:pos x="4" y="51"/>
                  </a:cxn>
                  <a:cxn ang="0">
                    <a:pos x="16" y="38"/>
                  </a:cxn>
                  <a:cxn ang="0">
                    <a:pos x="25" y="25"/>
                  </a:cxn>
                  <a:cxn ang="0">
                    <a:pos x="30" y="14"/>
                  </a:cxn>
                  <a:cxn ang="0">
                    <a:pos x="33" y="6"/>
                  </a:cxn>
                  <a:cxn ang="0">
                    <a:pos x="27" y="0"/>
                  </a:cxn>
                </a:cxnLst>
                <a:rect l="0" t="0" r="r" b="b"/>
                <a:pathLst>
                  <a:path w="33" h="51">
                    <a:moveTo>
                      <a:pt x="27" y="0"/>
                    </a:moveTo>
                    <a:lnTo>
                      <a:pt x="27" y="0"/>
                    </a:lnTo>
                    <a:lnTo>
                      <a:pt x="24" y="9"/>
                    </a:lnTo>
                    <a:lnTo>
                      <a:pt x="19" y="19"/>
                    </a:lnTo>
                    <a:lnTo>
                      <a:pt x="12" y="29"/>
                    </a:lnTo>
                    <a:lnTo>
                      <a:pt x="0" y="42"/>
                    </a:lnTo>
                    <a:lnTo>
                      <a:pt x="4" y="51"/>
                    </a:lnTo>
                    <a:lnTo>
                      <a:pt x="16" y="38"/>
                    </a:lnTo>
                    <a:lnTo>
                      <a:pt x="25" y="25"/>
                    </a:lnTo>
                    <a:lnTo>
                      <a:pt x="30" y="14"/>
                    </a:lnTo>
                    <a:lnTo>
                      <a:pt x="33" y="6"/>
                    </a:lnTo>
                    <a:lnTo>
                      <a:pt x="27"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63" name="Freeform 525"/>
              <p:cNvSpPr>
                <a:spLocks noChangeArrowheads="1"/>
              </p:cNvSpPr>
              <p:nvPr/>
            </p:nvSpPr>
            <p:spPr bwMode="auto">
              <a:xfrm>
                <a:off x="886" y="122"/>
                <a:ext cx="21" cy="11"/>
              </a:xfrm>
              <a:custGeom>
                <a:avLst/>
                <a:gdLst/>
                <a:ahLst/>
                <a:cxnLst>
                  <a:cxn ang="0">
                    <a:pos x="21" y="16"/>
                  </a:cxn>
                  <a:cxn ang="0">
                    <a:pos x="21" y="16"/>
                  </a:cxn>
                  <a:cxn ang="0">
                    <a:pos x="15" y="7"/>
                  </a:cxn>
                  <a:cxn ang="0">
                    <a:pos x="11" y="2"/>
                  </a:cxn>
                  <a:cxn ang="0">
                    <a:pos x="5" y="0"/>
                  </a:cxn>
                  <a:cxn ang="0">
                    <a:pos x="0" y="7"/>
                  </a:cxn>
                  <a:cxn ang="0">
                    <a:pos x="6" y="13"/>
                  </a:cxn>
                  <a:cxn ang="0">
                    <a:pos x="7" y="11"/>
                  </a:cxn>
                  <a:cxn ang="0">
                    <a:pos x="11" y="16"/>
                  </a:cxn>
                  <a:cxn ang="0">
                    <a:pos x="15" y="21"/>
                  </a:cxn>
                  <a:cxn ang="0">
                    <a:pos x="21" y="16"/>
                  </a:cxn>
                </a:cxnLst>
                <a:rect l="0" t="0" r="r" b="b"/>
                <a:pathLst>
                  <a:path w="21" h="21">
                    <a:moveTo>
                      <a:pt x="21" y="16"/>
                    </a:moveTo>
                    <a:lnTo>
                      <a:pt x="21" y="16"/>
                    </a:lnTo>
                    <a:lnTo>
                      <a:pt x="15" y="7"/>
                    </a:lnTo>
                    <a:lnTo>
                      <a:pt x="11" y="2"/>
                    </a:lnTo>
                    <a:lnTo>
                      <a:pt x="5" y="0"/>
                    </a:lnTo>
                    <a:lnTo>
                      <a:pt x="0" y="7"/>
                    </a:lnTo>
                    <a:lnTo>
                      <a:pt x="6" y="13"/>
                    </a:lnTo>
                    <a:lnTo>
                      <a:pt x="7" y="11"/>
                    </a:lnTo>
                    <a:lnTo>
                      <a:pt x="11" y="16"/>
                    </a:lnTo>
                    <a:lnTo>
                      <a:pt x="15" y="21"/>
                    </a:lnTo>
                    <a:lnTo>
                      <a:pt x="21" y="1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64" name="Freeform 526"/>
              <p:cNvSpPr>
                <a:spLocks noChangeArrowheads="1"/>
              </p:cNvSpPr>
              <p:nvPr/>
            </p:nvSpPr>
            <p:spPr bwMode="auto">
              <a:xfrm>
                <a:off x="901" y="130"/>
                <a:ext cx="38" cy="17"/>
              </a:xfrm>
              <a:custGeom>
                <a:avLst/>
                <a:gdLst/>
                <a:ahLst/>
                <a:cxnLst>
                  <a:cxn ang="0">
                    <a:pos x="29" y="34"/>
                  </a:cxn>
                  <a:cxn ang="0">
                    <a:pos x="28" y="23"/>
                  </a:cxn>
                  <a:cxn ang="0">
                    <a:pos x="21" y="18"/>
                  </a:cxn>
                  <a:cxn ang="0">
                    <a:pos x="14" y="11"/>
                  </a:cxn>
                  <a:cxn ang="0">
                    <a:pos x="9" y="4"/>
                  </a:cxn>
                  <a:cxn ang="0">
                    <a:pos x="6" y="0"/>
                  </a:cxn>
                  <a:cxn ang="0">
                    <a:pos x="0" y="5"/>
                  </a:cxn>
                  <a:cxn ang="0">
                    <a:pos x="3" y="13"/>
                  </a:cxn>
                  <a:cxn ang="0">
                    <a:pos x="10" y="20"/>
                  </a:cxn>
                  <a:cxn ang="0">
                    <a:pos x="17" y="27"/>
                  </a:cxn>
                  <a:cxn ang="0">
                    <a:pos x="26" y="34"/>
                  </a:cxn>
                  <a:cxn ang="0">
                    <a:pos x="25" y="23"/>
                  </a:cxn>
                  <a:cxn ang="0">
                    <a:pos x="28" y="33"/>
                  </a:cxn>
                  <a:cxn ang="0">
                    <a:pos x="38" y="29"/>
                  </a:cxn>
                  <a:cxn ang="0">
                    <a:pos x="28" y="23"/>
                  </a:cxn>
                  <a:cxn ang="0">
                    <a:pos x="29" y="34"/>
                  </a:cxn>
                </a:cxnLst>
                <a:rect l="0" t="0" r="r" b="b"/>
                <a:pathLst>
                  <a:path w="38" h="34">
                    <a:moveTo>
                      <a:pt x="29" y="34"/>
                    </a:moveTo>
                    <a:lnTo>
                      <a:pt x="28" y="23"/>
                    </a:lnTo>
                    <a:lnTo>
                      <a:pt x="21" y="18"/>
                    </a:lnTo>
                    <a:lnTo>
                      <a:pt x="14" y="11"/>
                    </a:lnTo>
                    <a:lnTo>
                      <a:pt x="9" y="4"/>
                    </a:lnTo>
                    <a:lnTo>
                      <a:pt x="6" y="0"/>
                    </a:lnTo>
                    <a:lnTo>
                      <a:pt x="0" y="5"/>
                    </a:lnTo>
                    <a:lnTo>
                      <a:pt x="3" y="13"/>
                    </a:lnTo>
                    <a:lnTo>
                      <a:pt x="10" y="20"/>
                    </a:lnTo>
                    <a:lnTo>
                      <a:pt x="17" y="27"/>
                    </a:lnTo>
                    <a:lnTo>
                      <a:pt x="26" y="34"/>
                    </a:lnTo>
                    <a:lnTo>
                      <a:pt x="25" y="23"/>
                    </a:lnTo>
                    <a:lnTo>
                      <a:pt x="28" y="33"/>
                    </a:lnTo>
                    <a:lnTo>
                      <a:pt x="38" y="29"/>
                    </a:lnTo>
                    <a:lnTo>
                      <a:pt x="28" y="23"/>
                    </a:lnTo>
                    <a:lnTo>
                      <a:pt x="29" y="3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65" name="Freeform 527"/>
              <p:cNvSpPr>
                <a:spLocks noChangeArrowheads="1"/>
              </p:cNvSpPr>
              <p:nvPr/>
            </p:nvSpPr>
            <p:spPr bwMode="auto">
              <a:xfrm>
                <a:off x="922" y="141"/>
                <a:ext cx="9" cy="11"/>
              </a:xfrm>
              <a:custGeom>
                <a:avLst/>
                <a:gdLst/>
                <a:ahLst/>
                <a:cxnLst>
                  <a:cxn ang="0">
                    <a:pos x="8" y="14"/>
                  </a:cxn>
                  <a:cxn ang="0">
                    <a:pos x="9" y="14"/>
                  </a:cxn>
                  <a:cxn ang="0">
                    <a:pos x="8" y="13"/>
                  </a:cxn>
                  <a:cxn ang="0">
                    <a:pos x="8" y="11"/>
                  </a:cxn>
                  <a:cxn ang="0">
                    <a:pos x="8" y="10"/>
                  </a:cxn>
                  <a:cxn ang="0">
                    <a:pos x="8" y="11"/>
                  </a:cxn>
                  <a:cxn ang="0">
                    <a:pos x="4" y="0"/>
                  </a:cxn>
                  <a:cxn ang="0">
                    <a:pos x="2" y="4"/>
                  </a:cxn>
                  <a:cxn ang="0">
                    <a:pos x="0" y="9"/>
                  </a:cxn>
                  <a:cxn ang="0">
                    <a:pos x="0" y="13"/>
                  </a:cxn>
                  <a:cxn ang="0">
                    <a:pos x="1" y="20"/>
                  </a:cxn>
                  <a:cxn ang="0">
                    <a:pos x="2" y="20"/>
                  </a:cxn>
                  <a:cxn ang="0">
                    <a:pos x="8" y="14"/>
                  </a:cxn>
                </a:cxnLst>
                <a:rect l="0" t="0" r="r" b="b"/>
                <a:pathLst>
                  <a:path w="9" h="20">
                    <a:moveTo>
                      <a:pt x="8" y="14"/>
                    </a:moveTo>
                    <a:lnTo>
                      <a:pt x="9" y="14"/>
                    </a:lnTo>
                    <a:lnTo>
                      <a:pt x="8" y="13"/>
                    </a:lnTo>
                    <a:lnTo>
                      <a:pt x="8" y="11"/>
                    </a:lnTo>
                    <a:lnTo>
                      <a:pt x="8" y="10"/>
                    </a:lnTo>
                    <a:lnTo>
                      <a:pt x="8" y="11"/>
                    </a:lnTo>
                    <a:lnTo>
                      <a:pt x="4" y="0"/>
                    </a:lnTo>
                    <a:lnTo>
                      <a:pt x="2" y="4"/>
                    </a:lnTo>
                    <a:lnTo>
                      <a:pt x="0" y="9"/>
                    </a:lnTo>
                    <a:lnTo>
                      <a:pt x="0" y="13"/>
                    </a:lnTo>
                    <a:lnTo>
                      <a:pt x="1" y="20"/>
                    </a:lnTo>
                    <a:lnTo>
                      <a:pt x="2" y="20"/>
                    </a:lnTo>
                    <a:lnTo>
                      <a:pt x="8" y="1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66" name="Freeform 528"/>
              <p:cNvSpPr>
                <a:spLocks noChangeArrowheads="1"/>
              </p:cNvSpPr>
              <p:nvPr/>
            </p:nvSpPr>
            <p:spPr bwMode="auto">
              <a:xfrm>
                <a:off x="883" y="149"/>
                <a:ext cx="50" cy="21"/>
              </a:xfrm>
              <a:custGeom>
                <a:avLst/>
                <a:gdLst/>
                <a:ahLst/>
                <a:cxnLst>
                  <a:cxn ang="0">
                    <a:pos x="0" y="28"/>
                  </a:cxn>
                  <a:cxn ang="0">
                    <a:pos x="0" y="28"/>
                  </a:cxn>
                  <a:cxn ang="0">
                    <a:pos x="13" y="38"/>
                  </a:cxn>
                  <a:cxn ang="0">
                    <a:pos x="24" y="43"/>
                  </a:cxn>
                  <a:cxn ang="0">
                    <a:pos x="33" y="41"/>
                  </a:cxn>
                  <a:cxn ang="0">
                    <a:pos x="40" y="35"/>
                  </a:cxn>
                  <a:cxn ang="0">
                    <a:pos x="46" y="28"/>
                  </a:cxn>
                  <a:cxn ang="0">
                    <a:pos x="49" y="19"/>
                  </a:cxn>
                  <a:cxn ang="0">
                    <a:pos x="50" y="9"/>
                  </a:cxn>
                  <a:cxn ang="0">
                    <a:pos x="47" y="0"/>
                  </a:cxn>
                  <a:cxn ang="0">
                    <a:pos x="41" y="6"/>
                  </a:cxn>
                  <a:cxn ang="0">
                    <a:pos x="42" y="9"/>
                  </a:cxn>
                  <a:cxn ang="0">
                    <a:pos x="41" y="16"/>
                  </a:cxn>
                  <a:cxn ang="0">
                    <a:pos x="40" y="22"/>
                  </a:cxn>
                  <a:cxn ang="0">
                    <a:pos x="36" y="27"/>
                  </a:cxn>
                  <a:cxn ang="0">
                    <a:pos x="31" y="30"/>
                  </a:cxn>
                  <a:cxn ang="0">
                    <a:pos x="24" y="31"/>
                  </a:cxn>
                  <a:cxn ang="0">
                    <a:pos x="15" y="27"/>
                  </a:cxn>
                  <a:cxn ang="0">
                    <a:pos x="4" y="19"/>
                  </a:cxn>
                  <a:cxn ang="0">
                    <a:pos x="0" y="28"/>
                  </a:cxn>
                </a:cxnLst>
                <a:rect l="0" t="0" r="r" b="b"/>
                <a:pathLst>
                  <a:path w="50" h="43">
                    <a:moveTo>
                      <a:pt x="0" y="28"/>
                    </a:moveTo>
                    <a:lnTo>
                      <a:pt x="0" y="28"/>
                    </a:lnTo>
                    <a:lnTo>
                      <a:pt x="13" y="38"/>
                    </a:lnTo>
                    <a:lnTo>
                      <a:pt x="24" y="43"/>
                    </a:lnTo>
                    <a:lnTo>
                      <a:pt x="33" y="41"/>
                    </a:lnTo>
                    <a:lnTo>
                      <a:pt x="40" y="35"/>
                    </a:lnTo>
                    <a:lnTo>
                      <a:pt x="46" y="28"/>
                    </a:lnTo>
                    <a:lnTo>
                      <a:pt x="49" y="19"/>
                    </a:lnTo>
                    <a:lnTo>
                      <a:pt x="50" y="9"/>
                    </a:lnTo>
                    <a:lnTo>
                      <a:pt x="47" y="0"/>
                    </a:lnTo>
                    <a:lnTo>
                      <a:pt x="41" y="6"/>
                    </a:lnTo>
                    <a:lnTo>
                      <a:pt x="42" y="9"/>
                    </a:lnTo>
                    <a:lnTo>
                      <a:pt x="41" y="16"/>
                    </a:lnTo>
                    <a:lnTo>
                      <a:pt x="40" y="22"/>
                    </a:lnTo>
                    <a:lnTo>
                      <a:pt x="36" y="27"/>
                    </a:lnTo>
                    <a:lnTo>
                      <a:pt x="31" y="30"/>
                    </a:lnTo>
                    <a:lnTo>
                      <a:pt x="24" y="31"/>
                    </a:lnTo>
                    <a:lnTo>
                      <a:pt x="15" y="27"/>
                    </a:lnTo>
                    <a:lnTo>
                      <a:pt x="4" y="19"/>
                    </a:lnTo>
                    <a:lnTo>
                      <a:pt x="0" y="28"/>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67" name="Freeform 529"/>
              <p:cNvSpPr>
                <a:spLocks noChangeArrowheads="1"/>
              </p:cNvSpPr>
              <p:nvPr/>
            </p:nvSpPr>
            <p:spPr bwMode="auto">
              <a:xfrm>
                <a:off x="824" y="149"/>
                <a:ext cx="63" cy="30"/>
              </a:xfrm>
              <a:custGeom>
                <a:avLst/>
                <a:gdLst/>
                <a:ahLst/>
                <a:cxnLst>
                  <a:cxn ang="0">
                    <a:pos x="8" y="23"/>
                  </a:cxn>
                  <a:cxn ang="0">
                    <a:pos x="0" y="22"/>
                  </a:cxn>
                  <a:cxn ang="0">
                    <a:pos x="6" y="45"/>
                  </a:cxn>
                  <a:cxn ang="0">
                    <a:pos x="15" y="58"/>
                  </a:cxn>
                  <a:cxn ang="0">
                    <a:pos x="26" y="58"/>
                  </a:cxn>
                  <a:cxn ang="0">
                    <a:pos x="35" y="49"/>
                  </a:cxn>
                  <a:cxn ang="0">
                    <a:pos x="44" y="41"/>
                  </a:cxn>
                  <a:cxn ang="0">
                    <a:pos x="52" y="32"/>
                  </a:cxn>
                  <a:cxn ang="0">
                    <a:pos x="57" y="28"/>
                  </a:cxn>
                  <a:cxn ang="0">
                    <a:pos x="59" y="26"/>
                  </a:cxn>
                  <a:cxn ang="0">
                    <a:pos x="63" y="17"/>
                  </a:cxn>
                  <a:cxn ang="0">
                    <a:pos x="55" y="16"/>
                  </a:cxn>
                  <a:cxn ang="0">
                    <a:pos x="48" y="23"/>
                  </a:cxn>
                  <a:cxn ang="0">
                    <a:pos x="40" y="32"/>
                  </a:cxn>
                  <a:cxn ang="0">
                    <a:pos x="31" y="41"/>
                  </a:cxn>
                  <a:cxn ang="0">
                    <a:pos x="24" y="46"/>
                  </a:cxn>
                  <a:cxn ang="0">
                    <a:pos x="17" y="46"/>
                  </a:cxn>
                  <a:cxn ang="0">
                    <a:pos x="12" y="39"/>
                  </a:cxn>
                  <a:cxn ang="0">
                    <a:pos x="8" y="22"/>
                  </a:cxn>
                  <a:cxn ang="0">
                    <a:pos x="0" y="20"/>
                  </a:cxn>
                  <a:cxn ang="0">
                    <a:pos x="8" y="22"/>
                  </a:cxn>
                  <a:cxn ang="0">
                    <a:pos x="5" y="0"/>
                  </a:cxn>
                  <a:cxn ang="0">
                    <a:pos x="0" y="20"/>
                  </a:cxn>
                  <a:cxn ang="0">
                    <a:pos x="8" y="23"/>
                  </a:cxn>
                </a:cxnLst>
                <a:rect l="0" t="0" r="r" b="b"/>
                <a:pathLst>
                  <a:path w="63" h="58">
                    <a:moveTo>
                      <a:pt x="8" y="23"/>
                    </a:moveTo>
                    <a:lnTo>
                      <a:pt x="0" y="22"/>
                    </a:lnTo>
                    <a:lnTo>
                      <a:pt x="6" y="45"/>
                    </a:lnTo>
                    <a:lnTo>
                      <a:pt x="15" y="58"/>
                    </a:lnTo>
                    <a:lnTo>
                      <a:pt x="26" y="58"/>
                    </a:lnTo>
                    <a:lnTo>
                      <a:pt x="35" y="49"/>
                    </a:lnTo>
                    <a:lnTo>
                      <a:pt x="44" y="41"/>
                    </a:lnTo>
                    <a:lnTo>
                      <a:pt x="52" y="32"/>
                    </a:lnTo>
                    <a:lnTo>
                      <a:pt x="57" y="28"/>
                    </a:lnTo>
                    <a:lnTo>
                      <a:pt x="59" y="26"/>
                    </a:lnTo>
                    <a:lnTo>
                      <a:pt x="63" y="17"/>
                    </a:lnTo>
                    <a:lnTo>
                      <a:pt x="55" y="16"/>
                    </a:lnTo>
                    <a:lnTo>
                      <a:pt x="48" y="23"/>
                    </a:lnTo>
                    <a:lnTo>
                      <a:pt x="40" y="32"/>
                    </a:lnTo>
                    <a:lnTo>
                      <a:pt x="31" y="41"/>
                    </a:lnTo>
                    <a:lnTo>
                      <a:pt x="24" y="46"/>
                    </a:lnTo>
                    <a:lnTo>
                      <a:pt x="17" y="46"/>
                    </a:lnTo>
                    <a:lnTo>
                      <a:pt x="12" y="39"/>
                    </a:lnTo>
                    <a:lnTo>
                      <a:pt x="8" y="22"/>
                    </a:lnTo>
                    <a:lnTo>
                      <a:pt x="0" y="20"/>
                    </a:lnTo>
                    <a:lnTo>
                      <a:pt x="8" y="22"/>
                    </a:lnTo>
                    <a:lnTo>
                      <a:pt x="5" y="0"/>
                    </a:lnTo>
                    <a:lnTo>
                      <a:pt x="0" y="20"/>
                    </a:lnTo>
                    <a:lnTo>
                      <a:pt x="8" y="2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68" name="Freeform 530"/>
              <p:cNvSpPr>
                <a:spLocks noChangeArrowheads="1"/>
              </p:cNvSpPr>
              <p:nvPr/>
            </p:nvSpPr>
            <p:spPr bwMode="auto">
              <a:xfrm>
                <a:off x="821" y="160"/>
                <a:ext cx="56" cy="31"/>
              </a:xfrm>
              <a:custGeom>
                <a:avLst/>
                <a:gdLst/>
                <a:ahLst/>
                <a:cxnLst>
                  <a:cxn ang="0">
                    <a:pos x="55" y="47"/>
                  </a:cxn>
                  <a:cxn ang="0">
                    <a:pos x="54" y="47"/>
                  </a:cxn>
                  <a:cxn ang="0">
                    <a:pos x="39" y="51"/>
                  </a:cxn>
                  <a:cxn ang="0">
                    <a:pos x="27" y="51"/>
                  </a:cxn>
                  <a:cxn ang="0">
                    <a:pos x="18" y="47"/>
                  </a:cxn>
                  <a:cxn ang="0">
                    <a:pos x="13" y="42"/>
                  </a:cxn>
                  <a:cxn ang="0">
                    <a:pos x="10" y="37"/>
                  </a:cxn>
                  <a:cxn ang="0">
                    <a:pos x="8" y="28"/>
                  </a:cxn>
                  <a:cxn ang="0">
                    <a:pos x="9" y="15"/>
                  </a:cxn>
                  <a:cxn ang="0">
                    <a:pos x="11" y="3"/>
                  </a:cxn>
                  <a:cxn ang="0">
                    <a:pos x="3" y="0"/>
                  </a:cxn>
                  <a:cxn ang="0">
                    <a:pos x="1" y="15"/>
                  </a:cxn>
                  <a:cxn ang="0">
                    <a:pos x="0" y="28"/>
                  </a:cxn>
                  <a:cxn ang="0">
                    <a:pos x="2" y="40"/>
                  </a:cxn>
                  <a:cxn ang="0">
                    <a:pos x="7" y="51"/>
                  </a:cxn>
                  <a:cxn ang="0">
                    <a:pos x="16" y="58"/>
                  </a:cxn>
                  <a:cxn ang="0">
                    <a:pos x="27" y="63"/>
                  </a:cxn>
                  <a:cxn ang="0">
                    <a:pos x="39" y="63"/>
                  </a:cxn>
                  <a:cxn ang="0">
                    <a:pos x="56" y="58"/>
                  </a:cxn>
                  <a:cxn ang="0">
                    <a:pos x="55" y="58"/>
                  </a:cxn>
                  <a:cxn ang="0">
                    <a:pos x="55" y="47"/>
                  </a:cxn>
                </a:cxnLst>
                <a:rect l="0" t="0" r="r" b="b"/>
                <a:pathLst>
                  <a:path w="56" h="63">
                    <a:moveTo>
                      <a:pt x="55" y="47"/>
                    </a:moveTo>
                    <a:lnTo>
                      <a:pt x="54" y="47"/>
                    </a:lnTo>
                    <a:lnTo>
                      <a:pt x="39" y="51"/>
                    </a:lnTo>
                    <a:lnTo>
                      <a:pt x="27" y="51"/>
                    </a:lnTo>
                    <a:lnTo>
                      <a:pt x="18" y="47"/>
                    </a:lnTo>
                    <a:lnTo>
                      <a:pt x="13" y="42"/>
                    </a:lnTo>
                    <a:lnTo>
                      <a:pt x="10" y="37"/>
                    </a:lnTo>
                    <a:lnTo>
                      <a:pt x="8" y="28"/>
                    </a:lnTo>
                    <a:lnTo>
                      <a:pt x="9" y="15"/>
                    </a:lnTo>
                    <a:lnTo>
                      <a:pt x="11" y="3"/>
                    </a:lnTo>
                    <a:lnTo>
                      <a:pt x="3" y="0"/>
                    </a:lnTo>
                    <a:lnTo>
                      <a:pt x="1" y="15"/>
                    </a:lnTo>
                    <a:lnTo>
                      <a:pt x="0" y="28"/>
                    </a:lnTo>
                    <a:lnTo>
                      <a:pt x="2" y="40"/>
                    </a:lnTo>
                    <a:lnTo>
                      <a:pt x="7" y="51"/>
                    </a:lnTo>
                    <a:lnTo>
                      <a:pt x="16" y="58"/>
                    </a:lnTo>
                    <a:lnTo>
                      <a:pt x="27" y="63"/>
                    </a:lnTo>
                    <a:lnTo>
                      <a:pt x="39" y="63"/>
                    </a:lnTo>
                    <a:lnTo>
                      <a:pt x="56" y="58"/>
                    </a:lnTo>
                    <a:lnTo>
                      <a:pt x="55" y="58"/>
                    </a:lnTo>
                    <a:lnTo>
                      <a:pt x="55" y="47"/>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69" name="Freeform 531"/>
              <p:cNvSpPr>
                <a:spLocks noChangeArrowheads="1"/>
              </p:cNvSpPr>
              <p:nvPr/>
            </p:nvSpPr>
            <p:spPr bwMode="auto">
              <a:xfrm>
                <a:off x="876" y="181"/>
                <a:ext cx="50" cy="8"/>
              </a:xfrm>
              <a:custGeom>
                <a:avLst/>
                <a:gdLst/>
                <a:ahLst/>
                <a:cxnLst>
                  <a:cxn ang="0">
                    <a:pos x="49" y="9"/>
                  </a:cxn>
                  <a:cxn ang="0">
                    <a:pos x="45" y="3"/>
                  </a:cxn>
                  <a:cxn ang="0">
                    <a:pos x="39" y="3"/>
                  </a:cxn>
                  <a:cxn ang="0">
                    <a:pos x="34" y="1"/>
                  </a:cxn>
                  <a:cxn ang="0">
                    <a:pos x="28" y="1"/>
                  </a:cxn>
                  <a:cxn ang="0">
                    <a:pos x="22" y="0"/>
                  </a:cxn>
                  <a:cxn ang="0">
                    <a:pos x="16" y="0"/>
                  </a:cxn>
                  <a:cxn ang="0">
                    <a:pos x="11" y="1"/>
                  </a:cxn>
                  <a:cxn ang="0">
                    <a:pos x="5" y="1"/>
                  </a:cxn>
                  <a:cxn ang="0">
                    <a:pos x="0" y="3"/>
                  </a:cxn>
                  <a:cxn ang="0">
                    <a:pos x="0" y="14"/>
                  </a:cxn>
                  <a:cxn ang="0">
                    <a:pos x="5" y="13"/>
                  </a:cxn>
                  <a:cxn ang="0">
                    <a:pos x="11" y="13"/>
                  </a:cxn>
                  <a:cxn ang="0">
                    <a:pos x="16" y="12"/>
                  </a:cxn>
                  <a:cxn ang="0">
                    <a:pos x="22" y="12"/>
                  </a:cxn>
                  <a:cxn ang="0">
                    <a:pos x="28" y="13"/>
                  </a:cxn>
                  <a:cxn ang="0">
                    <a:pos x="34" y="13"/>
                  </a:cxn>
                  <a:cxn ang="0">
                    <a:pos x="39" y="14"/>
                  </a:cxn>
                  <a:cxn ang="0">
                    <a:pos x="45" y="14"/>
                  </a:cxn>
                  <a:cxn ang="0">
                    <a:pos x="41" y="9"/>
                  </a:cxn>
                  <a:cxn ang="0">
                    <a:pos x="49" y="9"/>
                  </a:cxn>
                  <a:cxn ang="0">
                    <a:pos x="50" y="3"/>
                  </a:cxn>
                  <a:cxn ang="0">
                    <a:pos x="45" y="3"/>
                  </a:cxn>
                  <a:cxn ang="0">
                    <a:pos x="49" y="9"/>
                  </a:cxn>
                </a:cxnLst>
                <a:rect l="0" t="0" r="r" b="b"/>
                <a:pathLst>
                  <a:path w="50" h="14">
                    <a:moveTo>
                      <a:pt x="49" y="9"/>
                    </a:moveTo>
                    <a:lnTo>
                      <a:pt x="45" y="3"/>
                    </a:lnTo>
                    <a:lnTo>
                      <a:pt x="39" y="3"/>
                    </a:lnTo>
                    <a:lnTo>
                      <a:pt x="34" y="1"/>
                    </a:lnTo>
                    <a:lnTo>
                      <a:pt x="28" y="1"/>
                    </a:lnTo>
                    <a:lnTo>
                      <a:pt x="22" y="0"/>
                    </a:lnTo>
                    <a:lnTo>
                      <a:pt x="16" y="0"/>
                    </a:lnTo>
                    <a:lnTo>
                      <a:pt x="11" y="1"/>
                    </a:lnTo>
                    <a:lnTo>
                      <a:pt x="5" y="1"/>
                    </a:lnTo>
                    <a:lnTo>
                      <a:pt x="0" y="3"/>
                    </a:lnTo>
                    <a:lnTo>
                      <a:pt x="0" y="14"/>
                    </a:lnTo>
                    <a:lnTo>
                      <a:pt x="5" y="13"/>
                    </a:lnTo>
                    <a:lnTo>
                      <a:pt x="11" y="13"/>
                    </a:lnTo>
                    <a:lnTo>
                      <a:pt x="16" y="12"/>
                    </a:lnTo>
                    <a:lnTo>
                      <a:pt x="22" y="12"/>
                    </a:lnTo>
                    <a:lnTo>
                      <a:pt x="28" y="13"/>
                    </a:lnTo>
                    <a:lnTo>
                      <a:pt x="34" y="13"/>
                    </a:lnTo>
                    <a:lnTo>
                      <a:pt x="39" y="14"/>
                    </a:lnTo>
                    <a:lnTo>
                      <a:pt x="45" y="14"/>
                    </a:lnTo>
                    <a:lnTo>
                      <a:pt x="41" y="9"/>
                    </a:lnTo>
                    <a:lnTo>
                      <a:pt x="49" y="9"/>
                    </a:lnTo>
                    <a:lnTo>
                      <a:pt x="50" y="3"/>
                    </a:lnTo>
                    <a:lnTo>
                      <a:pt x="45" y="3"/>
                    </a:lnTo>
                    <a:lnTo>
                      <a:pt x="49" y="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70" name="Freeform 532"/>
              <p:cNvSpPr>
                <a:spLocks noChangeArrowheads="1"/>
              </p:cNvSpPr>
              <p:nvPr/>
            </p:nvSpPr>
            <p:spPr bwMode="auto">
              <a:xfrm>
                <a:off x="867" y="186"/>
                <a:ext cx="58" cy="27"/>
              </a:xfrm>
              <a:custGeom>
                <a:avLst/>
                <a:gdLst/>
                <a:ahLst/>
                <a:cxnLst>
                  <a:cxn ang="0">
                    <a:pos x="0" y="55"/>
                  </a:cxn>
                  <a:cxn ang="0">
                    <a:pos x="0" y="55"/>
                  </a:cxn>
                  <a:cxn ang="0">
                    <a:pos x="12" y="55"/>
                  </a:cxn>
                  <a:cxn ang="0">
                    <a:pos x="22" y="52"/>
                  </a:cxn>
                  <a:cxn ang="0">
                    <a:pos x="32" y="49"/>
                  </a:cxn>
                  <a:cxn ang="0">
                    <a:pos x="40" y="42"/>
                  </a:cxn>
                  <a:cxn ang="0">
                    <a:pos x="47" y="35"/>
                  </a:cxn>
                  <a:cxn ang="0">
                    <a:pos x="52" y="24"/>
                  </a:cxn>
                  <a:cxn ang="0">
                    <a:pos x="56" y="13"/>
                  </a:cxn>
                  <a:cxn ang="0">
                    <a:pos x="58" y="0"/>
                  </a:cxn>
                  <a:cxn ang="0">
                    <a:pos x="50" y="0"/>
                  </a:cxn>
                  <a:cxn ang="0">
                    <a:pos x="48" y="10"/>
                  </a:cxn>
                  <a:cxn ang="0">
                    <a:pos x="46" y="19"/>
                  </a:cxn>
                  <a:cxn ang="0">
                    <a:pos x="41" y="26"/>
                  </a:cxn>
                  <a:cxn ang="0">
                    <a:pos x="36" y="33"/>
                  </a:cxn>
                  <a:cxn ang="0">
                    <a:pos x="30" y="38"/>
                  </a:cxn>
                  <a:cxn ang="0">
                    <a:pos x="22" y="40"/>
                  </a:cxn>
                  <a:cxn ang="0">
                    <a:pos x="12" y="43"/>
                  </a:cxn>
                  <a:cxn ang="0">
                    <a:pos x="0" y="43"/>
                  </a:cxn>
                  <a:cxn ang="0">
                    <a:pos x="0" y="55"/>
                  </a:cxn>
                </a:cxnLst>
                <a:rect l="0" t="0" r="r" b="b"/>
                <a:pathLst>
                  <a:path w="58" h="55">
                    <a:moveTo>
                      <a:pt x="0" y="55"/>
                    </a:moveTo>
                    <a:lnTo>
                      <a:pt x="0" y="55"/>
                    </a:lnTo>
                    <a:lnTo>
                      <a:pt x="12" y="55"/>
                    </a:lnTo>
                    <a:lnTo>
                      <a:pt x="22" y="52"/>
                    </a:lnTo>
                    <a:lnTo>
                      <a:pt x="32" y="49"/>
                    </a:lnTo>
                    <a:lnTo>
                      <a:pt x="40" y="42"/>
                    </a:lnTo>
                    <a:lnTo>
                      <a:pt x="47" y="35"/>
                    </a:lnTo>
                    <a:lnTo>
                      <a:pt x="52" y="24"/>
                    </a:lnTo>
                    <a:lnTo>
                      <a:pt x="56" y="13"/>
                    </a:lnTo>
                    <a:lnTo>
                      <a:pt x="58" y="0"/>
                    </a:lnTo>
                    <a:lnTo>
                      <a:pt x="50" y="0"/>
                    </a:lnTo>
                    <a:lnTo>
                      <a:pt x="48" y="10"/>
                    </a:lnTo>
                    <a:lnTo>
                      <a:pt x="46" y="19"/>
                    </a:lnTo>
                    <a:lnTo>
                      <a:pt x="41" y="26"/>
                    </a:lnTo>
                    <a:lnTo>
                      <a:pt x="36" y="33"/>
                    </a:lnTo>
                    <a:lnTo>
                      <a:pt x="30" y="38"/>
                    </a:lnTo>
                    <a:lnTo>
                      <a:pt x="22" y="40"/>
                    </a:lnTo>
                    <a:lnTo>
                      <a:pt x="12" y="43"/>
                    </a:lnTo>
                    <a:lnTo>
                      <a:pt x="0" y="43"/>
                    </a:lnTo>
                    <a:lnTo>
                      <a:pt x="0" y="55"/>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71" name="Freeform 533"/>
              <p:cNvSpPr>
                <a:spLocks noChangeArrowheads="1"/>
              </p:cNvSpPr>
              <p:nvPr/>
            </p:nvSpPr>
            <p:spPr bwMode="auto">
              <a:xfrm>
                <a:off x="843" y="206"/>
                <a:ext cx="24" cy="7"/>
              </a:xfrm>
              <a:custGeom>
                <a:avLst/>
                <a:gdLst/>
                <a:ahLst/>
                <a:cxnLst>
                  <a:cxn ang="0">
                    <a:pos x="0" y="12"/>
                  </a:cxn>
                  <a:cxn ang="0">
                    <a:pos x="7" y="14"/>
                  </a:cxn>
                  <a:cxn ang="0">
                    <a:pos x="13" y="14"/>
                  </a:cxn>
                  <a:cxn ang="0">
                    <a:pos x="19" y="15"/>
                  </a:cxn>
                  <a:cxn ang="0">
                    <a:pos x="24" y="15"/>
                  </a:cxn>
                  <a:cxn ang="0">
                    <a:pos x="24" y="3"/>
                  </a:cxn>
                  <a:cxn ang="0">
                    <a:pos x="19" y="3"/>
                  </a:cxn>
                  <a:cxn ang="0">
                    <a:pos x="13" y="2"/>
                  </a:cxn>
                  <a:cxn ang="0">
                    <a:pos x="7" y="2"/>
                  </a:cxn>
                  <a:cxn ang="0">
                    <a:pos x="0" y="0"/>
                  </a:cxn>
                  <a:cxn ang="0">
                    <a:pos x="0" y="12"/>
                  </a:cxn>
                </a:cxnLst>
                <a:rect l="0" t="0" r="r" b="b"/>
                <a:pathLst>
                  <a:path w="24" h="15">
                    <a:moveTo>
                      <a:pt x="0" y="12"/>
                    </a:moveTo>
                    <a:lnTo>
                      <a:pt x="7" y="14"/>
                    </a:lnTo>
                    <a:lnTo>
                      <a:pt x="13" y="14"/>
                    </a:lnTo>
                    <a:lnTo>
                      <a:pt x="19" y="15"/>
                    </a:lnTo>
                    <a:lnTo>
                      <a:pt x="24" y="15"/>
                    </a:lnTo>
                    <a:lnTo>
                      <a:pt x="24" y="3"/>
                    </a:lnTo>
                    <a:lnTo>
                      <a:pt x="19" y="3"/>
                    </a:lnTo>
                    <a:lnTo>
                      <a:pt x="13" y="2"/>
                    </a:lnTo>
                    <a:lnTo>
                      <a:pt x="7" y="2"/>
                    </a:lnTo>
                    <a:lnTo>
                      <a:pt x="0" y="0"/>
                    </a:lnTo>
                    <a:lnTo>
                      <a:pt x="0" y="1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72" name="Freeform 534"/>
              <p:cNvSpPr>
                <a:spLocks noChangeArrowheads="1"/>
              </p:cNvSpPr>
              <p:nvPr/>
            </p:nvSpPr>
            <p:spPr bwMode="auto">
              <a:xfrm>
                <a:off x="839" y="206"/>
                <a:ext cx="4" cy="6"/>
              </a:xfrm>
              <a:custGeom>
                <a:avLst/>
                <a:gdLst/>
                <a:ahLst/>
                <a:cxnLst>
                  <a:cxn ang="0">
                    <a:pos x="4" y="0"/>
                  </a:cxn>
                  <a:cxn ang="0">
                    <a:pos x="1" y="2"/>
                  </a:cxn>
                  <a:cxn ang="0">
                    <a:pos x="0" y="6"/>
                  </a:cxn>
                  <a:cxn ang="0">
                    <a:pos x="1" y="11"/>
                  </a:cxn>
                  <a:cxn ang="0">
                    <a:pos x="4" y="12"/>
                  </a:cxn>
                  <a:cxn ang="0">
                    <a:pos x="4" y="0"/>
                  </a:cxn>
                </a:cxnLst>
                <a:rect l="0" t="0" r="r" b="b"/>
                <a:pathLst>
                  <a:path w="4" h="12">
                    <a:moveTo>
                      <a:pt x="4" y="0"/>
                    </a:moveTo>
                    <a:lnTo>
                      <a:pt x="1" y="2"/>
                    </a:lnTo>
                    <a:lnTo>
                      <a:pt x="0" y="6"/>
                    </a:lnTo>
                    <a:lnTo>
                      <a:pt x="1" y="11"/>
                    </a:lnTo>
                    <a:lnTo>
                      <a:pt x="4" y="12"/>
                    </a:lnTo>
                    <a:lnTo>
                      <a:pt x="4"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73" name="Freeform 535"/>
              <p:cNvSpPr>
                <a:spLocks noChangeArrowheads="1"/>
              </p:cNvSpPr>
              <p:nvPr/>
            </p:nvSpPr>
            <p:spPr bwMode="auto">
              <a:xfrm>
                <a:off x="800" y="64"/>
                <a:ext cx="155" cy="45"/>
              </a:xfrm>
              <a:custGeom>
                <a:avLst/>
                <a:gdLst/>
                <a:ahLst/>
                <a:cxnLst>
                  <a:cxn ang="0">
                    <a:pos x="0" y="89"/>
                  </a:cxn>
                  <a:cxn ang="0">
                    <a:pos x="5" y="76"/>
                  </a:cxn>
                  <a:cxn ang="0">
                    <a:pos x="13" y="65"/>
                  </a:cxn>
                  <a:cxn ang="0">
                    <a:pos x="21" y="57"/>
                  </a:cxn>
                  <a:cxn ang="0">
                    <a:pos x="30" y="51"/>
                  </a:cxn>
                  <a:cxn ang="0">
                    <a:pos x="40" y="49"/>
                  </a:cxn>
                  <a:cxn ang="0">
                    <a:pos x="49" y="47"/>
                  </a:cxn>
                  <a:cxn ang="0">
                    <a:pos x="57" y="47"/>
                  </a:cxn>
                  <a:cxn ang="0">
                    <a:pos x="63" y="49"/>
                  </a:cxn>
                  <a:cxn ang="0">
                    <a:pos x="68" y="51"/>
                  </a:cxn>
                  <a:cxn ang="0">
                    <a:pos x="73" y="54"/>
                  </a:cxn>
                  <a:cxn ang="0">
                    <a:pos x="79" y="57"/>
                  </a:cxn>
                  <a:cxn ang="0">
                    <a:pos x="84" y="59"/>
                  </a:cxn>
                  <a:cxn ang="0">
                    <a:pos x="89" y="62"/>
                  </a:cxn>
                  <a:cxn ang="0">
                    <a:pos x="93" y="62"/>
                  </a:cxn>
                  <a:cxn ang="0">
                    <a:pos x="97" y="60"/>
                  </a:cxn>
                  <a:cxn ang="0">
                    <a:pos x="100" y="57"/>
                  </a:cxn>
                  <a:cxn ang="0">
                    <a:pos x="102" y="53"/>
                  </a:cxn>
                  <a:cxn ang="0">
                    <a:pos x="105" y="50"/>
                  </a:cxn>
                  <a:cxn ang="0">
                    <a:pos x="108" y="47"/>
                  </a:cxn>
                  <a:cxn ang="0">
                    <a:pos x="112" y="44"/>
                  </a:cxn>
                  <a:cxn ang="0">
                    <a:pos x="118" y="43"/>
                  </a:cxn>
                  <a:cxn ang="0">
                    <a:pos x="125" y="41"/>
                  </a:cxn>
                  <a:cxn ang="0">
                    <a:pos x="134" y="40"/>
                  </a:cxn>
                  <a:cxn ang="0">
                    <a:pos x="145" y="40"/>
                  </a:cxn>
                  <a:cxn ang="0">
                    <a:pos x="147" y="40"/>
                  </a:cxn>
                  <a:cxn ang="0">
                    <a:pos x="150" y="41"/>
                  </a:cxn>
                  <a:cxn ang="0">
                    <a:pos x="153" y="41"/>
                  </a:cxn>
                  <a:cxn ang="0">
                    <a:pos x="155" y="43"/>
                  </a:cxn>
                  <a:cxn ang="0">
                    <a:pos x="144" y="27"/>
                  </a:cxn>
                  <a:cxn ang="0">
                    <a:pos x="132" y="15"/>
                  </a:cxn>
                  <a:cxn ang="0">
                    <a:pos x="119" y="8"/>
                  </a:cxn>
                  <a:cxn ang="0">
                    <a:pos x="106" y="2"/>
                  </a:cxn>
                  <a:cxn ang="0">
                    <a:pos x="93" y="0"/>
                  </a:cxn>
                  <a:cxn ang="0">
                    <a:pos x="80" y="0"/>
                  </a:cxn>
                  <a:cxn ang="0">
                    <a:pos x="67" y="3"/>
                  </a:cxn>
                  <a:cxn ang="0">
                    <a:pos x="55" y="8"/>
                  </a:cxn>
                  <a:cxn ang="0">
                    <a:pos x="42" y="15"/>
                  </a:cxn>
                  <a:cxn ang="0">
                    <a:pos x="31" y="24"/>
                  </a:cxn>
                  <a:cxn ang="0">
                    <a:pos x="22" y="33"/>
                  </a:cxn>
                  <a:cxn ang="0">
                    <a:pos x="14" y="43"/>
                  </a:cxn>
                  <a:cxn ang="0">
                    <a:pos x="7" y="54"/>
                  </a:cxn>
                  <a:cxn ang="0">
                    <a:pos x="3" y="66"/>
                  </a:cxn>
                  <a:cxn ang="0">
                    <a:pos x="0" y="78"/>
                  </a:cxn>
                  <a:cxn ang="0">
                    <a:pos x="0" y="89"/>
                  </a:cxn>
                </a:cxnLst>
                <a:rect l="0" t="0" r="r" b="b"/>
                <a:pathLst>
                  <a:path w="155" h="89">
                    <a:moveTo>
                      <a:pt x="0" y="89"/>
                    </a:moveTo>
                    <a:lnTo>
                      <a:pt x="5" y="76"/>
                    </a:lnTo>
                    <a:lnTo>
                      <a:pt x="13" y="65"/>
                    </a:lnTo>
                    <a:lnTo>
                      <a:pt x="21" y="57"/>
                    </a:lnTo>
                    <a:lnTo>
                      <a:pt x="30" y="51"/>
                    </a:lnTo>
                    <a:lnTo>
                      <a:pt x="40" y="49"/>
                    </a:lnTo>
                    <a:lnTo>
                      <a:pt x="49" y="47"/>
                    </a:lnTo>
                    <a:lnTo>
                      <a:pt x="57" y="47"/>
                    </a:lnTo>
                    <a:lnTo>
                      <a:pt x="63" y="49"/>
                    </a:lnTo>
                    <a:lnTo>
                      <a:pt x="68" y="51"/>
                    </a:lnTo>
                    <a:lnTo>
                      <a:pt x="73" y="54"/>
                    </a:lnTo>
                    <a:lnTo>
                      <a:pt x="79" y="57"/>
                    </a:lnTo>
                    <a:lnTo>
                      <a:pt x="84" y="59"/>
                    </a:lnTo>
                    <a:lnTo>
                      <a:pt x="89" y="62"/>
                    </a:lnTo>
                    <a:lnTo>
                      <a:pt x="93" y="62"/>
                    </a:lnTo>
                    <a:lnTo>
                      <a:pt x="97" y="60"/>
                    </a:lnTo>
                    <a:lnTo>
                      <a:pt x="100" y="57"/>
                    </a:lnTo>
                    <a:lnTo>
                      <a:pt x="102" y="53"/>
                    </a:lnTo>
                    <a:lnTo>
                      <a:pt x="105" y="50"/>
                    </a:lnTo>
                    <a:lnTo>
                      <a:pt x="108" y="47"/>
                    </a:lnTo>
                    <a:lnTo>
                      <a:pt x="112" y="44"/>
                    </a:lnTo>
                    <a:lnTo>
                      <a:pt x="118" y="43"/>
                    </a:lnTo>
                    <a:lnTo>
                      <a:pt x="125" y="41"/>
                    </a:lnTo>
                    <a:lnTo>
                      <a:pt x="134" y="40"/>
                    </a:lnTo>
                    <a:lnTo>
                      <a:pt x="145" y="40"/>
                    </a:lnTo>
                    <a:lnTo>
                      <a:pt x="147" y="40"/>
                    </a:lnTo>
                    <a:lnTo>
                      <a:pt x="150" y="41"/>
                    </a:lnTo>
                    <a:lnTo>
                      <a:pt x="153" y="41"/>
                    </a:lnTo>
                    <a:lnTo>
                      <a:pt x="155" y="43"/>
                    </a:lnTo>
                    <a:lnTo>
                      <a:pt x="144" y="27"/>
                    </a:lnTo>
                    <a:lnTo>
                      <a:pt x="132" y="15"/>
                    </a:lnTo>
                    <a:lnTo>
                      <a:pt x="119" y="8"/>
                    </a:lnTo>
                    <a:lnTo>
                      <a:pt x="106" y="2"/>
                    </a:lnTo>
                    <a:lnTo>
                      <a:pt x="93" y="0"/>
                    </a:lnTo>
                    <a:lnTo>
                      <a:pt x="80" y="0"/>
                    </a:lnTo>
                    <a:lnTo>
                      <a:pt x="67" y="3"/>
                    </a:lnTo>
                    <a:lnTo>
                      <a:pt x="55" y="8"/>
                    </a:lnTo>
                    <a:lnTo>
                      <a:pt x="42" y="15"/>
                    </a:lnTo>
                    <a:lnTo>
                      <a:pt x="31" y="24"/>
                    </a:lnTo>
                    <a:lnTo>
                      <a:pt x="22" y="33"/>
                    </a:lnTo>
                    <a:lnTo>
                      <a:pt x="14" y="43"/>
                    </a:lnTo>
                    <a:lnTo>
                      <a:pt x="7" y="54"/>
                    </a:lnTo>
                    <a:lnTo>
                      <a:pt x="3" y="66"/>
                    </a:lnTo>
                    <a:lnTo>
                      <a:pt x="0" y="78"/>
                    </a:lnTo>
                    <a:lnTo>
                      <a:pt x="0" y="89"/>
                    </a:lnTo>
                    <a:close/>
                  </a:path>
                </a:pathLst>
              </a:custGeom>
              <a:solidFill>
                <a:srgbClr val="F2CCBF"/>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74" name="Freeform 536"/>
              <p:cNvSpPr>
                <a:spLocks noChangeArrowheads="1"/>
              </p:cNvSpPr>
              <p:nvPr/>
            </p:nvSpPr>
            <p:spPr bwMode="auto">
              <a:xfrm>
                <a:off x="796" y="85"/>
                <a:ext cx="68" cy="24"/>
              </a:xfrm>
              <a:custGeom>
                <a:avLst/>
                <a:gdLst/>
                <a:ahLst/>
                <a:cxnLst>
                  <a:cxn ang="0">
                    <a:pos x="68" y="2"/>
                  </a:cxn>
                  <a:cxn ang="0">
                    <a:pos x="68" y="2"/>
                  </a:cxn>
                  <a:cxn ang="0">
                    <a:pos x="61" y="0"/>
                  </a:cxn>
                  <a:cxn ang="0">
                    <a:pos x="53" y="0"/>
                  </a:cxn>
                  <a:cxn ang="0">
                    <a:pos x="44" y="2"/>
                  </a:cxn>
                  <a:cxn ang="0">
                    <a:pos x="33" y="5"/>
                  </a:cxn>
                  <a:cxn ang="0">
                    <a:pos x="23" y="12"/>
                  </a:cxn>
                  <a:cxn ang="0">
                    <a:pos x="15" y="19"/>
                  </a:cxn>
                  <a:cxn ang="0">
                    <a:pos x="6" y="32"/>
                  </a:cxn>
                  <a:cxn ang="0">
                    <a:pos x="0" y="47"/>
                  </a:cxn>
                  <a:cxn ang="0">
                    <a:pos x="8" y="50"/>
                  </a:cxn>
                  <a:cxn ang="0">
                    <a:pos x="12" y="38"/>
                  </a:cxn>
                  <a:cxn ang="0">
                    <a:pos x="19" y="28"/>
                  </a:cxn>
                  <a:cxn ang="0">
                    <a:pos x="27" y="21"/>
                  </a:cxn>
                  <a:cxn ang="0">
                    <a:pos x="35" y="16"/>
                  </a:cxn>
                  <a:cxn ang="0">
                    <a:pos x="44" y="13"/>
                  </a:cxn>
                  <a:cxn ang="0">
                    <a:pos x="53" y="12"/>
                  </a:cxn>
                  <a:cxn ang="0">
                    <a:pos x="61" y="12"/>
                  </a:cxn>
                  <a:cxn ang="0">
                    <a:pos x="66" y="13"/>
                  </a:cxn>
                  <a:cxn ang="0">
                    <a:pos x="68" y="2"/>
                  </a:cxn>
                </a:cxnLst>
                <a:rect l="0" t="0" r="r" b="b"/>
                <a:pathLst>
                  <a:path w="68" h="50">
                    <a:moveTo>
                      <a:pt x="68" y="2"/>
                    </a:moveTo>
                    <a:lnTo>
                      <a:pt x="68" y="2"/>
                    </a:lnTo>
                    <a:lnTo>
                      <a:pt x="61" y="0"/>
                    </a:lnTo>
                    <a:lnTo>
                      <a:pt x="53" y="0"/>
                    </a:lnTo>
                    <a:lnTo>
                      <a:pt x="44" y="2"/>
                    </a:lnTo>
                    <a:lnTo>
                      <a:pt x="33" y="5"/>
                    </a:lnTo>
                    <a:lnTo>
                      <a:pt x="23" y="12"/>
                    </a:lnTo>
                    <a:lnTo>
                      <a:pt x="15" y="19"/>
                    </a:lnTo>
                    <a:lnTo>
                      <a:pt x="6" y="32"/>
                    </a:lnTo>
                    <a:lnTo>
                      <a:pt x="0" y="47"/>
                    </a:lnTo>
                    <a:lnTo>
                      <a:pt x="8" y="50"/>
                    </a:lnTo>
                    <a:lnTo>
                      <a:pt x="12" y="38"/>
                    </a:lnTo>
                    <a:lnTo>
                      <a:pt x="19" y="28"/>
                    </a:lnTo>
                    <a:lnTo>
                      <a:pt x="27" y="21"/>
                    </a:lnTo>
                    <a:lnTo>
                      <a:pt x="35" y="16"/>
                    </a:lnTo>
                    <a:lnTo>
                      <a:pt x="44" y="13"/>
                    </a:lnTo>
                    <a:lnTo>
                      <a:pt x="53" y="12"/>
                    </a:lnTo>
                    <a:lnTo>
                      <a:pt x="61" y="12"/>
                    </a:lnTo>
                    <a:lnTo>
                      <a:pt x="66" y="13"/>
                    </a:lnTo>
                    <a:lnTo>
                      <a:pt x="68" y="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75" name="Freeform 537"/>
              <p:cNvSpPr>
                <a:spLocks noChangeArrowheads="1"/>
              </p:cNvSpPr>
              <p:nvPr/>
            </p:nvSpPr>
            <p:spPr bwMode="auto">
              <a:xfrm>
                <a:off x="862" y="85"/>
                <a:ext cx="41" cy="13"/>
              </a:xfrm>
              <a:custGeom>
                <a:avLst/>
                <a:gdLst/>
                <a:ahLst/>
                <a:cxnLst>
                  <a:cxn ang="0">
                    <a:pos x="35" y="11"/>
                  </a:cxn>
                  <a:cxn ang="0">
                    <a:pos x="35" y="11"/>
                  </a:cxn>
                  <a:cxn ang="0">
                    <a:pos x="34" y="11"/>
                  </a:cxn>
                  <a:cxn ang="0">
                    <a:pos x="31" y="13"/>
                  </a:cxn>
                  <a:cxn ang="0">
                    <a:pos x="27" y="13"/>
                  </a:cxn>
                  <a:cxn ang="0">
                    <a:pos x="23" y="10"/>
                  </a:cxn>
                  <a:cxn ang="0">
                    <a:pos x="18" y="8"/>
                  </a:cxn>
                  <a:cxn ang="0">
                    <a:pos x="12" y="6"/>
                  </a:cxn>
                  <a:cxn ang="0">
                    <a:pos x="7" y="3"/>
                  </a:cxn>
                  <a:cxn ang="0">
                    <a:pos x="2" y="0"/>
                  </a:cxn>
                  <a:cxn ang="0">
                    <a:pos x="0" y="11"/>
                  </a:cxn>
                  <a:cxn ang="0">
                    <a:pos x="5" y="14"/>
                  </a:cxn>
                  <a:cxn ang="0">
                    <a:pos x="10" y="17"/>
                  </a:cxn>
                  <a:cxn ang="0">
                    <a:pos x="16" y="20"/>
                  </a:cxn>
                  <a:cxn ang="0">
                    <a:pos x="21" y="22"/>
                  </a:cxn>
                  <a:cxn ang="0">
                    <a:pos x="27" y="24"/>
                  </a:cxn>
                  <a:cxn ang="0">
                    <a:pos x="31" y="24"/>
                  </a:cxn>
                  <a:cxn ang="0">
                    <a:pos x="36" y="23"/>
                  </a:cxn>
                  <a:cxn ang="0">
                    <a:pos x="41" y="17"/>
                  </a:cxn>
                  <a:cxn ang="0">
                    <a:pos x="35" y="11"/>
                  </a:cxn>
                </a:cxnLst>
                <a:rect l="0" t="0" r="r" b="b"/>
                <a:pathLst>
                  <a:path w="41" h="24">
                    <a:moveTo>
                      <a:pt x="35" y="11"/>
                    </a:moveTo>
                    <a:lnTo>
                      <a:pt x="35" y="11"/>
                    </a:lnTo>
                    <a:lnTo>
                      <a:pt x="34" y="11"/>
                    </a:lnTo>
                    <a:lnTo>
                      <a:pt x="31" y="13"/>
                    </a:lnTo>
                    <a:lnTo>
                      <a:pt x="27" y="13"/>
                    </a:lnTo>
                    <a:lnTo>
                      <a:pt x="23" y="10"/>
                    </a:lnTo>
                    <a:lnTo>
                      <a:pt x="18" y="8"/>
                    </a:lnTo>
                    <a:lnTo>
                      <a:pt x="12" y="6"/>
                    </a:lnTo>
                    <a:lnTo>
                      <a:pt x="7" y="3"/>
                    </a:lnTo>
                    <a:lnTo>
                      <a:pt x="2" y="0"/>
                    </a:lnTo>
                    <a:lnTo>
                      <a:pt x="0" y="11"/>
                    </a:lnTo>
                    <a:lnTo>
                      <a:pt x="5" y="14"/>
                    </a:lnTo>
                    <a:lnTo>
                      <a:pt x="10" y="17"/>
                    </a:lnTo>
                    <a:lnTo>
                      <a:pt x="16" y="20"/>
                    </a:lnTo>
                    <a:lnTo>
                      <a:pt x="21" y="22"/>
                    </a:lnTo>
                    <a:lnTo>
                      <a:pt x="27" y="24"/>
                    </a:lnTo>
                    <a:lnTo>
                      <a:pt x="31" y="24"/>
                    </a:lnTo>
                    <a:lnTo>
                      <a:pt x="36" y="23"/>
                    </a:lnTo>
                    <a:lnTo>
                      <a:pt x="41" y="17"/>
                    </a:lnTo>
                    <a:lnTo>
                      <a:pt x="35" y="1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76" name="Freeform 538"/>
              <p:cNvSpPr>
                <a:spLocks noChangeArrowheads="1"/>
              </p:cNvSpPr>
              <p:nvPr/>
            </p:nvSpPr>
            <p:spPr bwMode="auto">
              <a:xfrm>
                <a:off x="897" y="81"/>
                <a:ext cx="48" cy="13"/>
              </a:xfrm>
              <a:custGeom>
                <a:avLst/>
                <a:gdLst/>
                <a:ahLst/>
                <a:cxnLst>
                  <a:cxn ang="0">
                    <a:pos x="48" y="0"/>
                  </a:cxn>
                  <a:cxn ang="0">
                    <a:pos x="48" y="0"/>
                  </a:cxn>
                  <a:cxn ang="0">
                    <a:pos x="37" y="0"/>
                  </a:cxn>
                  <a:cxn ang="0">
                    <a:pos x="28" y="1"/>
                  </a:cxn>
                  <a:cxn ang="0">
                    <a:pos x="21" y="3"/>
                  </a:cxn>
                  <a:cxn ang="0">
                    <a:pos x="14" y="4"/>
                  </a:cxn>
                  <a:cxn ang="0">
                    <a:pos x="9" y="9"/>
                  </a:cxn>
                  <a:cxn ang="0">
                    <a:pos x="6" y="12"/>
                  </a:cxn>
                  <a:cxn ang="0">
                    <a:pos x="2" y="15"/>
                  </a:cxn>
                  <a:cxn ang="0">
                    <a:pos x="0" y="20"/>
                  </a:cxn>
                  <a:cxn ang="0">
                    <a:pos x="6" y="26"/>
                  </a:cxn>
                  <a:cxn ang="0">
                    <a:pos x="8" y="23"/>
                  </a:cxn>
                  <a:cxn ang="0">
                    <a:pos x="10" y="20"/>
                  </a:cxn>
                  <a:cxn ang="0">
                    <a:pos x="13" y="17"/>
                  </a:cxn>
                  <a:cxn ang="0">
                    <a:pos x="16" y="16"/>
                  </a:cxn>
                  <a:cxn ang="0">
                    <a:pos x="21" y="15"/>
                  </a:cxn>
                  <a:cxn ang="0">
                    <a:pos x="28" y="13"/>
                  </a:cxn>
                  <a:cxn ang="0">
                    <a:pos x="37" y="12"/>
                  </a:cxn>
                  <a:cxn ang="0">
                    <a:pos x="48" y="12"/>
                  </a:cxn>
                  <a:cxn ang="0">
                    <a:pos x="48" y="0"/>
                  </a:cxn>
                </a:cxnLst>
                <a:rect l="0" t="0" r="r" b="b"/>
                <a:pathLst>
                  <a:path w="48" h="26">
                    <a:moveTo>
                      <a:pt x="48" y="0"/>
                    </a:moveTo>
                    <a:lnTo>
                      <a:pt x="48" y="0"/>
                    </a:lnTo>
                    <a:lnTo>
                      <a:pt x="37" y="0"/>
                    </a:lnTo>
                    <a:lnTo>
                      <a:pt x="28" y="1"/>
                    </a:lnTo>
                    <a:lnTo>
                      <a:pt x="21" y="3"/>
                    </a:lnTo>
                    <a:lnTo>
                      <a:pt x="14" y="4"/>
                    </a:lnTo>
                    <a:lnTo>
                      <a:pt x="9" y="9"/>
                    </a:lnTo>
                    <a:lnTo>
                      <a:pt x="6" y="12"/>
                    </a:lnTo>
                    <a:lnTo>
                      <a:pt x="2" y="15"/>
                    </a:lnTo>
                    <a:lnTo>
                      <a:pt x="0" y="20"/>
                    </a:lnTo>
                    <a:lnTo>
                      <a:pt x="6" y="26"/>
                    </a:lnTo>
                    <a:lnTo>
                      <a:pt x="8" y="23"/>
                    </a:lnTo>
                    <a:lnTo>
                      <a:pt x="10" y="20"/>
                    </a:lnTo>
                    <a:lnTo>
                      <a:pt x="13" y="17"/>
                    </a:lnTo>
                    <a:lnTo>
                      <a:pt x="16" y="16"/>
                    </a:lnTo>
                    <a:lnTo>
                      <a:pt x="21" y="15"/>
                    </a:lnTo>
                    <a:lnTo>
                      <a:pt x="28" y="13"/>
                    </a:lnTo>
                    <a:lnTo>
                      <a:pt x="37" y="12"/>
                    </a:lnTo>
                    <a:lnTo>
                      <a:pt x="48" y="12"/>
                    </a:lnTo>
                    <a:lnTo>
                      <a:pt x="48"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77" name="Freeform 539"/>
              <p:cNvSpPr>
                <a:spLocks noChangeArrowheads="1"/>
              </p:cNvSpPr>
              <p:nvPr/>
            </p:nvSpPr>
            <p:spPr bwMode="auto">
              <a:xfrm>
                <a:off x="945" y="81"/>
                <a:ext cx="24" cy="10"/>
              </a:xfrm>
              <a:custGeom>
                <a:avLst/>
                <a:gdLst/>
                <a:ahLst/>
                <a:cxnLst>
                  <a:cxn ang="0">
                    <a:pos x="7" y="12"/>
                  </a:cxn>
                  <a:cxn ang="0">
                    <a:pos x="11" y="3"/>
                  </a:cxn>
                  <a:cxn ang="0">
                    <a:pos x="8" y="1"/>
                  </a:cxn>
                  <a:cxn ang="0">
                    <a:pos x="5" y="1"/>
                  </a:cxn>
                  <a:cxn ang="0">
                    <a:pos x="2" y="0"/>
                  </a:cxn>
                  <a:cxn ang="0">
                    <a:pos x="0" y="0"/>
                  </a:cxn>
                  <a:cxn ang="0">
                    <a:pos x="0" y="12"/>
                  </a:cxn>
                  <a:cxn ang="0">
                    <a:pos x="2" y="12"/>
                  </a:cxn>
                  <a:cxn ang="0">
                    <a:pos x="5" y="13"/>
                  </a:cxn>
                  <a:cxn ang="0">
                    <a:pos x="8" y="13"/>
                  </a:cxn>
                  <a:cxn ang="0">
                    <a:pos x="9" y="15"/>
                  </a:cxn>
                  <a:cxn ang="0">
                    <a:pos x="13" y="6"/>
                  </a:cxn>
                  <a:cxn ang="0">
                    <a:pos x="9" y="15"/>
                  </a:cxn>
                  <a:cxn ang="0">
                    <a:pos x="24" y="20"/>
                  </a:cxn>
                  <a:cxn ang="0">
                    <a:pos x="13" y="6"/>
                  </a:cxn>
                  <a:cxn ang="0">
                    <a:pos x="7" y="12"/>
                  </a:cxn>
                </a:cxnLst>
                <a:rect l="0" t="0" r="r" b="b"/>
                <a:pathLst>
                  <a:path w="24" h="20">
                    <a:moveTo>
                      <a:pt x="7" y="12"/>
                    </a:moveTo>
                    <a:lnTo>
                      <a:pt x="11" y="3"/>
                    </a:lnTo>
                    <a:lnTo>
                      <a:pt x="8" y="1"/>
                    </a:lnTo>
                    <a:lnTo>
                      <a:pt x="5" y="1"/>
                    </a:lnTo>
                    <a:lnTo>
                      <a:pt x="2" y="0"/>
                    </a:lnTo>
                    <a:lnTo>
                      <a:pt x="0" y="0"/>
                    </a:lnTo>
                    <a:lnTo>
                      <a:pt x="0" y="12"/>
                    </a:lnTo>
                    <a:lnTo>
                      <a:pt x="2" y="12"/>
                    </a:lnTo>
                    <a:lnTo>
                      <a:pt x="5" y="13"/>
                    </a:lnTo>
                    <a:lnTo>
                      <a:pt x="8" y="13"/>
                    </a:lnTo>
                    <a:lnTo>
                      <a:pt x="9" y="15"/>
                    </a:lnTo>
                    <a:lnTo>
                      <a:pt x="13" y="6"/>
                    </a:lnTo>
                    <a:lnTo>
                      <a:pt x="9" y="15"/>
                    </a:lnTo>
                    <a:lnTo>
                      <a:pt x="24" y="20"/>
                    </a:lnTo>
                    <a:lnTo>
                      <a:pt x="13" y="6"/>
                    </a:lnTo>
                    <a:lnTo>
                      <a:pt x="7" y="1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78" name="Freeform 540"/>
              <p:cNvSpPr>
                <a:spLocks noChangeArrowheads="1"/>
              </p:cNvSpPr>
              <p:nvPr/>
            </p:nvSpPr>
            <p:spPr bwMode="auto">
              <a:xfrm>
                <a:off x="796" y="61"/>
                <a:ext cx="162" cy="60"/>
              </a:xfrm>
              <a:custGeom>
                <a:avLst/>
                <a:gdLst/>
                <a:ahLst/>
                <a:cxnLst>
                  <a:cxn ang="0">
                    <a:pos x="0" y="93"/>
                  </a:cxn>
                  <a:cxn ang="0">
                    <a:pos x="8" y="94"/>
                  </a:cxn>
                  <a:cxn ang="0">
                    <a:pos x="8" y="83"/>
                  </a:cxn>
                  <a:cxn ang="0">
                    <a:pos x="11" y="72"/>
                  </a:cxn>
                  <a:cxn ang="0">
                    <a:pos x="14" y="62"/>
                  </a:cxn>
                  <a:cxn ang="0">
                    <a:pos x="21" y="52"/>
                  </a:cxn>
                  <a:cxn ang="0">
                    <a:pos x="28" y="42"/>
                  </a:cxn>
                  <a:cxn ang="0">
                    <a:pos x="37" y="33"/>
                  </a:cxn>
                  <a:cxn ang="0">
                    <a:pos x="47" y="26"/>
                  </a:cxn>
                  <a:cxn ang="0">
                    <a:pos x="60" y="19"/>
                  </a:cxn>
                  <a:cxn ang="0">
                    <a:pos x="71" y="14"/>
                  </a:cxn>
                  <a:cxn ang="0">
                    <a:pos x="84" y="11"/>
                  </a:cxn>
                  <a:cxn ang="0">
                    <a:pos x="97" y="11"/>
                  </a:cxn>
                  <a:cxn ang="0">
                    <a:pos x="110" y="13"/>
                  </a:cxn>
                  <a:cxn ang="0">
                    <a:pos x="122" y="19"/>
                  </a:cxn>
                  <a:cxn ang="0">
                    <a:pos x="134" y="24"/>
                  </a:cxn>
                  <a:cxn ang="0">
                    <a:pos x="146" y="36"/>
                  </a:cxn>
                  <a:cxn ang="0">
                    <a:pos x="156" y="51"/>
                  </a:cxn>
                  <a:cxn ang="0">
                    <a:pos x="162" y="45"/>
                  </a:cxn>
                  <a:cxn ang="0">
                    <a:pos x="150" y="27"/>
                  </a:cxn>
                  <a:cxn ang="0">
                    <a:pos x="138" y="16"/>
                  </a:cxn>
                  <a:cxn ang="0">
                    <a:pos x="124" y="7"/>
                  </a:cxn>
                  <a:cxn ang="0">
                    <a:pos x="110" y="1"/>
                  </a:cxn>
                  <a:cxn ang="0">
                    <a:pos x="97" y="0"/>
                  </a:cxn>
                  <a:cxn ang="0">
                    <a:pos x="84" y="0"/>
                  </a:cxn>
                  <a:cxn ang="0">
                    <a:pos x="71" y="3"/>
                  </a:cxn>
                  <a:cxn ang="0">
                    <a:pos x="58" y="7"/>
                  </a:cxn>
                  <a:cxn ang="0">
                    <a:pos x="45" y="14"/>
                  </a:cxn>
                  <a:cxn ang="0">
                    <a:pos x="33" y="24"/>
                  </a:cxn>
                  <a:cxn ang="0">
                    <a:pos x="24" y="33"/>
                  </a:cxn>
                  <a:cxn ang="0">
                    <a:pos x="15" y="43"/>
                  </a:cxn>
                  <a:cxn ang="0">
                    <a:pos x="8" y="56"/>
                  </a:cxn>
                  <a:cxn ang="0">
                    <a:pos x="3" y="70"/>
                  </a:cxn>
                  <a:cxn ang="0">
                    <a:pos x="0" y="83"/>
                  </a:cxn>
                  <a:cxn ang="0">
                    <a:pos x="0" y="94"/>
                  </a:cxn>
                  <a:cxn ang="0">
                    <a:pos x="8" y="96"/>
                  </a:cxn>
                  <a:cxn ang="0">
                    <a:pos x="0" y="94"/>
                  </a:cxn>
                  <a:cxn ang="0">
                    <a:pos x="3" y="119"/>
                  </a:cxn>
                  <a:cxn ang="0">
                    <a:pos x="8" y="96"/>
                  </a:cxn>
                  <a:cxn ang="0">
                    <a:pos x="0" y="93"/>
                  </a:cxn>
                </a:cxnLst>
                <a:rect l="0" t="0" r="r" b="b"/>
                <a:pathLst>
                  <a:path w="162" h="119">
                    <a:moveTo>
                      <a:pt x="0" y="93"/>
                    </a:moveTo>
                    <a:lnTo>
                      <a:pt x="8" y="94"/>
                    </a:lnTo>
                    <a:lnTo>
                      <a:pt x="8" y="83"/>
                    </a:lnTo>
                    <a:lnTo>
                      <a:pt x="11" y="72"/>
                    </a:lnTo>
                    <a:lnTo>
                      <a:pt x="14" y="62"/>
                    </a:lnTo>
                    <a:lnTo>
                      <a:pt x="21" y="52"/>
                    </a:lnTo>
                    <a:lnTo>
                      <a:pt x="28" y="42"/>
                    </a:lnTo>
                    <a:lnTo>
                      <a:pt x="37" y="33"/>
                    </a:lnTo>
                    <a:lnTo>
                      <a:pt x="47" y="26"/>
                    </a:lnTo>
                    <a:lnTo>
                      <a:pt x="60" y="19"/>
                    </a:lnTo>
                    <a:lnTo>
                      <a:pt x="71" y="14"/>
                    </a:lnTo>
                    <a:lnTo>
                      <a:pt x="84" y="11"/>
                    </a:lnTo>
                    <a:lnTo>
                      <a:pt x="97" y="11"/>
                    </a:lnTo>
                    <a:lnTo>
                      <a:pt x="110" y="13"/>
                    </a:lnTo>
                    <a:lnTo>
                      <a:pt x="122" y="19"/>
                    </a:lnTo>
                    <a:lnTo>
                      <a:pt x="134" y="24"/>
                    </a:lnTo>
                    <a:lnTo>
                      <a:pt x="146" y="36"/>
                    </a:lnTo>
                    <a:lnTo>
                      <a:pt x="156" y="51"/>
                    </a:lnTo>
                    <a:lnTo>
                      <a:pt x="162" y="45"/>
                    </a:lnTo>
                    <a:lnTo>
                      <a:pt x="150" y="27"/>
                    </a:lnTo>
                    <a:lnTo>
                      <a:pt x="138" y="16"/>
                    </a:lnTo>
                    <a:lnTo>
                      <a:pt x="124" y="7"/>
                    </a:lnTo>
                    <a:lnTo>
                      <a:pt x="110" y="1"/>
                    </a:lnTo>
                    <a:lnTo>
                      <a:pt x="97" y="0"/>
                    </a:lnTo>
                    <a:lnTo>
                      <a:pt x="84" y="0"/>
                    </a:lnTo>
                    <a:lnTo>
                      <a:pt x="71" y="3"/>
                    </a:lnTo>
                    <a:lnTo>
                      <a:pt x="58" y="7"/>
                    </a:lnTo>
                    <a:lnTo>
                      <a:pt x="45" y="14"/>
                    </a:lnTo>
                    <a:lnTo>
                      <a:pt x="33" y="24"/>
                    </a:lnTo>
                    <a:lnTo>
                      <a:pt x="24" y="33"/>
                    </a:lnTo>
                    <a:lnTo>
                      <a:pt x="15" y="43"/>
                    </a:lnTo>
                    <a:lnTo>
                      <a:pt x="8" y="56"/>
                    </a:lnTo>
                    <a:lnTo>
                      <a:pt x="3" y="70"/>
                    </a:lnTo>
                    <a:lnTo>
                      <a:pt x="0" y="83"/>
                    </a:lnTo>
                    <a:lnTo>
                      <a:pt x="0" y="94"/>
                    </a:lnTo>
                    <a:lnTo>
                      <a:pt x="8" y="96"/>
                    </a:lnTo>
                    <a:lnTo>
                      <a:pt x="0" y="94"/>
                    </a:lnTo>
                    <a:lnTo>
                      <a:pt x="3" y="119"/>
                    </a:lnTo>
                    <a:lnTo>
                      <a:pt x="8" y="96"/>
                    </a:lnTo>
                    <a:lnTo>
                      <a:pt x="0" y="9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79" name="Freeform 541"/>
              <p:cNvSpPr>
                <a:spLocks noChangeArrowheads="1"/>
              </p:cNvSpPr>
              <p:nvPr/>
            </p:nvSpPr>
            <p:spPr bwMode="auto">
              <a:xfrm>
                <a:off x="806" y="213"/>
                <a:ext cx="162" cy="46"/>
              </a:xfrm>
              <a:custGeom>
                <a:avLst/>
                <a:gdLst/>
                <a:ahLst/>
                <a:cxnLst>
                  <a:cxn ang="0">
                    <a:pos x="162" y="38"/>
                  </a:cxn>
                  <a:cxn ang="0">
                    <a:pos x="158" y="33"/>
                  </a:cxn>
                  <a:cxn ang="0">
                    <a:pos x="153" y="28"/>
                  </a:cxn>
                  <a:cxn ang="0">
                    <a:pos x="149" y="23"/>
                  </a:cxn>
                  <a:cxn ang="0">
                    <a:pos x="145" y="17"/>
                  </a:cxn>
                  <a:cxn ang="0">
                    <a:pos x="141" y="13"/>
                  </a:cxn>
                  <a:cxn ang="0">
                    <a:pos x="137" y="7"/>
                  </a:cxn>
                  <a:cxn ang="0">
                    <a:pos x="134" y="4"/>
                  </a:cxn>
                  <a:cxn ang="0">
                    <a:pos x="131" y="0"/>
                  </a:cxn>
                  <a:cxn ang="0">
                    <a:pos x="130" y="10"/>
                  </a:cxn>
                  <a:cxn ang="0">
                    <a:pos x="129" y="20"/>
                  </a:cxn>
                  <a:cxn ang="0">
                    <a:pos x="126" y="29"/>
                  </a:cxn>
                  <a:cxn ang="0">
                    <a:pos x="121" y="36"/>
                  </a:cxn>
                  <a:cxn ang="0">
                    <a:pos x="115" y="44"/>
                  </a:cxn>
                  <a:cxn ang="0">
                    <a:pos x="107" y="49"/>
                  </a:cxn>
                  <a:cxn ang="0">
                    <a:pos x="98" y="54"/>
                  </a:cxn>
                  <a:cxn ang="0">
                    <a:pos x="87" y="57"/>
                  </a:cxn>
                  <a:cxn ang="0">
                    <a:pos x="72" y="58"/>
                  </a:cxn>
                  <a:cxn ang="0">
                    <a:pos x="59" y="60"/>
                  </a:cxn>
                  <a:cxn ang="0">
                    <a:pos x="47" y="60"/>
                  </a:cxn>
                  <a:cxn ang="0">
                    <a:pos x="35" y="57"/>
                  </a:cxn>
                  <a:cxn ang="0">
                    <a:pos x="25" y="55"/>
                  </a:cxn>
                  <a:cxn ang="0">
                    <a:pos x="16" y="51"/>
                  </a:cxn>
                  <a:cxn ang="0">
                    <a:pos x="8" y="47"/>
                  </a:cxn>
                  <a:cxn ang="0">
                    <a:pos x="0" y="41"/>
                  </a:cxn>
                  <a:cxn ang="0">
                    <a:pos x="8" y="57"/>
                  </a:cxn>
                  <a:cxn ang="0">
                    <a:pos x="17" y="68"/>
                  </a:cxn>
                  <a:cxn ang="0">
                    <a:pos x="28" y="79"/>
                  </a:cxn>
                  <a:cxn ang="0">
                    <a:pos x="41" y="86"/>
                  </a:cxn>
                  <a:cxn ang="0">
                    <a:pos x="56" y="90"/>
                  </a:cxn>
                  <a:cxn ang="0">
                    <a:pos x="72" y="90"/>
                  </a:cxn>
                  <a:cxn ang="0">
                    <a:pos x="91" y="86"/>
                  </a:cxn>
                  <a:cxn ang="0">
                    <a:pos x="111" y="77"/>
                  </a:cxn>
                  <a:cxn ang="0">
                    <a:pos x="120" y="71"/>
                  </a:cxn>
                  <a:cxn ang="0">
                    <a:pos x="129" y="67"/>
                  </a:cxn>
                  <a:cxn ang="0">
                    <a:pos x="136" y="61"/>
                  </a:cxn>
                  <a:cxn ang="0">
                    <a:pos x="142" y="55"/>
                  </a:cxn>
                  <a:cxn ang="0">
                    <a:pos x="148" y="51"/>
                  </a:cxn>
                  <a:cxn ang="0">
                    <a:pos x="153" y="47"/>
                  </a:cxn>
                  <a:cxn ang="0">
                    <a:pos x="158" y="42"/>
                  </a:cxn>
                  <a:cxn ang="0">
                    <a:pos x="162" y="38"/>
                  </a:cxn>
                </a:cxnLst>
                <a:rect l="0" t="0" r="r" b="b"/>
                <a:pathLst>
                  <a:path w="162" h="90">
                    <a:moveTo>
                      <a:pt x="162" y="38"/>
                    </a:moveTo>
                    <a:lnTo>
                      <a:pt x="158" y="33"/>
                    </a:lnTo>
                    <a:lnTo>
                      <a:pt x="153" y="28"/>
                    </a:lnTo>
                    <a:lnTo>
                      <a:pt x="149" y="23"/>
                    </a:lnTo>
                    <a:lnTo>
                      <a:pt x="145" y="17"/>
                    </a:lnTo>
                    <a:lnTo>
                      <a:pt x="141" y="13"/>
                    </a:lnTo>
                    <a:lnTo>
                      <a:pt x="137" y="7"/>
                    </a:lnTo>
                    <a:lnTo>
                      <a:pt x="134" y="4"/>
                    </a:lnTo>
                    <a:lnTo>
                      <a:pt x="131" y="0"/>
                    </a:lnTo>
                    <a:lnTo>
                      <a:pt x="130" y="10"/>
                    </a:lnTo>
                    <a:lnTo>
                      <a:pt x="129" y="20"/>
                    </a:lnTo>
                    <a:lnTo>
                      <a:pt x="126" y="29"/>
                    </a:lnTo>
                    <a:lnTo>
                      <a:pt x="121" y="36"/>
                    </a:lnTo>
                    <a:lnTo>
                      <a:pt x="115" y="44"/>
                    </a:lnTo>
                    <a:lnTo>
                      <a:pt x="107" y="49"/>
                    </a:lnTo>
                    <a:lnTo>
                      <a:pt x="98" y="54"/>
                    </a:lnTo>
                    <a:lnTo>
                      <a:pt x="87" y="57"/>
                    </a:lnTo>
                    <a:lnTo>
                      <a:pt x="72" y="58"/>
                    </a:lnTo>
                    <a:lnTo>
                      <a:pt x="59" y="60"/>
                    </a:lnTo>
                    <a:lnTo>
                      <a:pt x="47" y="60"/>
                    </a:lnTo>
                    <a:lnTo>
                      <a:pt x="35" y="57"/>
                    </a:lnTo>
                    <a:lnTo>
                      <a:pt x="25" y="55"/>
                    </a:lnTo>
                    <a:lnTo>
                      <a:pt x="16" y="51"/>
                    </a:lnTo>
                    <a:lnTo>
                      <a:pt x="8" y="47"/>
                    </a:lnTo>
                    <a:lnTo>
                      <a:pt x="0" y="41"/>
                    </a:lnTo>
                    <a:lnTo>
                      <a:pt x="8" y="57"/>
                    </a:lnTo>
                    <a:lnTo>
                      <a:pt x="17" y="68"/>
                    </a:lnTo>
                    <a:lnTo>
                      <a:pt x="28" y="79"/>
                    </a:lnTo>
                    <a:lnTo>
                      <a:pt x="41" y="86"/>
                    </a:lnTo>
                    <a:lnTo>
                      <a:pt x="56" y="90"/>
                    </a:lnTo>
                    <a:lnTo>
                      <a:pt x="72" y="90"/>
                    </a:lnTo>
                    <a:lnTo>
                      <a:pt x="91" y="86"/>
                    </a:lnTo>
                    <a:lnTo>
                      <a:pt x="111" y="77"/>
                    </a:lnTo>
                    <a:lnTo>
                      <a:pt x="120" y="71"/>
                    </a:lnTo>
                    <a:lnTo>
                      <a:pt x="129" y="67"/>
                    </a:lnTo>
                    <a:lnTo>
                      <a:pt x="136" y="61"/>
                    </a:lnTo>
                    <a:lnTo>
                      <a:pt x="142" y="55"/>
                    </a:lnTo>
                    <a:lnTo>
                      <a:pt x="148" y="51"/>
                    </a:lnTo>
                    <a:lnTo>
                      <a:pt x="153" y="47"/>
                    </a:lnTo>
                    <a:lnTo>
                      <a:pt x="158" y="42"/>
                    </a:lnTo>
                    <a:lnTo>
                      <a:pt x="162" y="38"/>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80" name="Freeform 542"/>
              <p:cNvSpPr>
                <a:spLocks noChangeArrowheads="1"/>
              </p:cNvSpPr>
              <p:nvPr/>
            </p:nvSpPr>
            <p:spPr bwMode="auto">
              <a:xfrm>
                <a:off x="933" y="206"/>
                <a:ext cx="37" cy="29"/>
              </a:xfrm>
              <a:custGeom>
                <a:avLst/>
                <a:gdLst/>
                <a:ahLst/>
                <a:cxnLst>
                  <a:cxn ang="0">
                    <a:pos x="8" y="15"/>
                  </a:cxn>
                  <a:cxn ang="0">
                    <a:pos x="1" y="19"/>
                  </a:cxn>
                  <a:cxn ang="0">
                    <a:pos x="5" y="24"/>
                  </a:cxn>
                  <a:cxn ang="0">
                    <a:pos x="8" y="27"/>
                  </a:cxn>
                  <a:cxn ang="0">
                    <a:pos x="12" y="32"/>
                  </a:cxn>
                  <a:cxn ang="0">
                    <a:pos x="16" y="37"/>
                  </a:cxn>
                  <a:cxn ang="0">
                    <a:pos x="20" y="43"/>
                  </a:cxn>
                  <a:cxn ang="0">
                    <a:pos x="24" y="47"/>
                  </a:cxn>
                  <a:cxn ang="0">
                    <a:pos x="28" y="53"/>
                  </a:cxn>
                  <a:cxn ang="0">
                    <a:pos x="33" y="57"/>
                  </a:cxn>
                  <a:cxn ang="0">
                    <a:pos x="37" y="48"/>
                  </a:cxn>
                  <a:cxn ang="0">
                    <a:pos x="33" y="44"/>
                  </a:cxn>
                  <a:cxn ang="0">
                    <a:pos x="28" y="38"/>
                  </a:cxn>
                  <a:cxn ang="0">
                    <a:pos x="24" y="34"/>
                  </a:cxn>
                  <a:cxn ang="0">
                    <a:pos x="20" y="28"/>
                  </a:cxn>
                  <a:cxn ang="0">
                    <a:pos x="16" y="24"/>
                  </a:cxn>
                  <a:cxn ang="0">
                    <a:pos x="12" y="18"/>
                  </a:cxn>
                  <a:cxn ang="0">
                    <a:pos x="9" y="15"/>
                  </a:cxn>
                  <a:cxn ang="0">
                    <a:pos x="7" y="11"/>
                  </a:cxn>
                  <a:cxn ang="0">
                    <a:pos x="0" y="15"/>
                  </a:cxn>
                  <a:cxn ang="0">
                    <a:pos x="7" y="11"/>
                  </a:cxn>
                  <a:cxn ang="0">
                    <a:pos x="0" y="0"/>
                  </a:cxn>
                  <a:cxn ang="0">
                    <a:pos x="0" y="15"/>
                  </a:cxn>
                  <a:cxn ang="0">
                    <a:pos x="8" y="15"/>
                  </a:cxn>
                </a:cxnLst>
                <a:rect l="0" t="0" r="r" b="b"/>
                <a:pathLst>
                  <a:path w="37" h="57">
                    <a:moveTo>
                      <a:pt x="8" y="15"/>
                    </a:moveTo>
                    <a:lnTo>
                      <a:pt x="1" y="19"/>
                    </a:lnTo>
                    <a:lnTo>
                      <a:pt x="5" y="24"/>
                    </a:lnTo>
                    <a:lnTo>
                      <a:pt x="8" y="27"/>
                    </a:lnTo>
                    <a:lnTo>
                      <a:pt x="12" y="32"/>
                    </a:lnTo>
                    <a:lnTo>
                      <a:pt x="16" y="37"/>
                    </a:lnTo>
                    <a:lnTo>
                      <a:pt x="20" y="43"/>
                    </a:lnTo>
                    <a:lnTo>
                      <a:pt x="24" y="47"/>
                    </a:lnTo>
                    <a:lnTo>
                      <a:pt x="28" y="53"/>
                    </a:lnTo>
                    <a:lnTo>
                      <a:pt x="33" y="57"/>
                    </a:lnTo>
                    <a:lnTo>
                      <a:pt x="37" y="48"/>
                    </a:lnTo>
                    <a:lnTo>
                      <a:pt x="33" y="44"/>
                    </a:lnTo>
                    <a:lnTo>
                      <a:pt x="28" y="38"/>
                    </a:lnTo>
                    <a:lnTo>
                      <a:pt x="24" y="34"/>
                    </a:lnTo>
                    <a:lnTo>
                      <a:pt x="20" y="28"/>
                    </a:lnTo>
                    <a:lnTo>
                      <a:pt x="16" y="24"/>
                    </a:lnTo>
                    <a:lnTo>
                      <a:pt x="12" y="18"/>
                    </a:lnTo>
                    <a:lnTo>
                      <a:pt x="9" y="15"/>
                    </a:lnTo>
                    <a:lnTo>
                      <a:pt x="7" y="11"/>
                    </a:lnTo>
                    <a:lnTo>
                      <a:pt x="0" y="15"/>
                    </a:lnTo>
                    <a:lnTo>
                      <a:pt x="7" y="11"/>
                    </a:lnTo>
                    <a:lnTo>
                      <a:pt x="0" y="0"/>
                    </a:lnTo>
                    <a:lnTo>
                      <a:pt x="0" y="15"/>
                    </a:lnTo>
                    <a:lnTo>
                      <a:pt x="8" y="15"/>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81" name="Freeform 543"/>
              <p:cNvSpPr>
                <a:spLocks noChangeArrowheads="1"/>
              </p:cNvSpPr>
              <p:nvPr/>
            </p:nvSpPr>
            <p:spPr bwMode="auto">
              <a:xfrm>
                <a:off x="893" y="213"/>
                <a:ext cx="48" cy="32"/>
              </a:xfrm>
              <a:custGeom>
                <a:avLst/>
                <a:gdLst/>
                <a:ahLst/>
                <a:cxnLst>
                  <a:cxn ang="0">
                    <a:pos x="0" y="63"/>
                  </a:cxn>
                  <a:cxn ang="0">
                    <a:pos x="0" y="63"/>
                  </a:cxn>
                  <a:cxn ang="0">
                    <a:pos x="12" y="60"/>
                  </a:cxn>
                  <a:cxn ang="0">
                    <a:pos x="21" y="55"/>
                  </a:cxn>
                  <a:cxn ang="0">
                    <a:pos x="30" y="48"/>
                  </a:cxn>
                  <a:cxn ang="0">
                    <a:pos x="37" y="41"/>
                  </a:cxn>
                  <a:cxn ang="0">
                    <a:pos x="42" y="32"/>
                  </a:cxn>
                  <a:cxn ang="0">
                    <a:pos x="46" y="22"/>
                  </a:cxn>
                  <a:cxn ang="0">
                    <a:pos x="47" y="10"/>
                  </a:cxn>
                  <a:cxn ang="0">
                    <a:pos x="48" y="0"/>
                  </a:cxn>
                  <a:cxn ang="0">
                    <a:pos x="40" y="0"/>
                  </a:cxn>
                  <a:cxn ang="0">
                    <a:pos x="39" y="10"/>
                  </a:cxn>
                  <a:cxn ang="0">
                    <a:pos x="38" y="19"/>
                  </a:cxn>
                  <a:cxn ang="0">
                    <a:pos x="36" y="26"/>
                  </a:cxn>
                  <a:cxn ang="0">
                    <a:pos x="31" y="32"/>
                  </a:cxn>
                  <a:cxn ang="0">
                    <a:pos x="26" y="39"/>
                  </a:cxn>
                  <a:cxn ang="0">
                    <a:pos x="19" y="44"/>
                  </a:cxn>
                  <a:cxn ang="0">
                    <a:pos x="10" y="48"/>
                  </a:cxn>
                  <a:cxn ang="0">
                    <a:pos x="0" y="51"/>
                  </a:cxn>
                  <a:cxn ang="0">
                    <a:pos x="0" y="63"/>
                  </a:cxn>
                </a:cxnLst>
                <a:rect l="0" t="0" r="r" b="b"/>
                <a:pathLst>
                  <a:path w="48" h="63">
                    <a:moveTo>
                      <a:pt x="0" y="63"/>
                    </a:moveTo>
                    <a:lnTo>
                      <a:pt x="0" y="63"/>
                    </a:lnTo>
                    <a:lnTo>
                      <a:pt x="12" y="60"/>
                    </a:lnTo>
                    <a:lnTo>
                      <a:pt x="21" y="55"/>
                    </a:lnTo>
                    <a:lnTo>
                      <a:pt x="30" y="48"/>
                    </a:lnTo>
                    <a:lnTo>
                      <a:pt x="37" y="41"/>
                    </a:lnTo>
                    <a:lnTo>
                      <a:pt x="42" y="32"/>
                    </a:lnTo>
                    <a:lnTo>
                      <a:pt x="46" y="22"/>
                    </a:lnTo>
                    <a:lnTo>
                      <a:pt x="47" y="10"/>
                    </a:lnTo>
                    <a:lnTo>
                      <a:pt x="48" y="0"/>
                    </a:lnTo>
                    <a:lnTo>
                      <a:pt x="40" y="0"/>
                    </a:lnTo>
                    <a:lnTo>
                      <a:pt x="39" y="10"/>
                    </a:lnTo>
                    <a:lnTo>
                      <a:pt x="38" y="19"/>
                    </a:lnTo>
                    <a:lnTo>
                      <a:pt x="36" y="26"/>
                    </a:lnTo>
                    <a:lnTo>
                      <a:pt x="31" y="32"/>
                    </a:lnTo>
                    <a:lnTo>
                      <a:pt x="26" y="39"/>
                    </a:lnTo>
                    <a:lnTo>
                      <a:pt x="19" y="44"/>
                    </a:lnTo>
                    <a:lnTo>
                      <a:pt x="10" y="48"/>
                    </a:lnTo>
                    <a:lnTo>
                      <a:pt x="0" y="51"/>
                    </a:lnTo>
                    <a:lnTo>
                      <a:pt x="0" y="6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82" name="Freeform 544"/>
              <p:cNvSpPr>
                <a:spLocks noChangeArrowheads="1"/>
              </p:cNvSpPr>
              <p:nvPr/>
            </p:nvSpPr>
            <p:spPr bwMode="auto">
              <a:xfrm>
                <a:off x="795" y="227"/>
                <a:ext cx="98" cy="19"/>
              </a:xfrm>
              <a:custGeom>
                <a:avLst/>
                <a:gdLst/>
                <a:ahLst/>
                <a:cxnLst>
                  <a:cxn ang="0">
                    <a:pos x="14" y="12"/>
                  </a:cxn>
                  <a:cxn ang="0">
                    <a:pos x="9" y="19"/>
                  </a:cxn>
                  <a:cxn ang="0">
                    <a:pos x="18" y="26"/>
                  </a:cxn>
                  <a:cxn ang="0">
                    <a:pos x="26" y="31"/>
                  </a:cxn>
                  <a:cxn ang="0">
                    <a:pos x="36" y="35"/>
                  </a:cxn>
                  <a:cxn ang="0">
                    <a:pos x="46" y="37"/>
                  </a:cxn>
                  <a:cxn ang="0">
                    <a:pos x="58" y="40"/>
                  </a:cxn>
                  <a:cxn ang="0">
                    <a:pos x="70" y="40"/>
                  </a:cxn>
                  <a:cxn ang="0">
                    <a:pos x="83" y="38"/>
                  </a:cxn>
                  <a:cxn ang="0">
                    <a:pos x="98" y="37"/>
                  </a:cxn>
                  <a:cxn ang="0">
                    <a:pos x="98" y="25"/>
                  </a:cxn>
                  <a:cxn ang="0">
                    <a:pos x="83" y="26"/>
                  </a:cxn>
                  <a:cxn ang="0">
                    <a:pos x="70" y="28"/>
                  </a:cxn>
                  <a:cxn ang="0">
                    <a:pos x="58" y="28"/>
                  </a:cxn>
                  <a:cxn ang="0">
                    <a:pos x="46" y="25"/>
                  </a:cxn>
                  <a:cxn ang="0">
                    <a:pos x="36" y="23"/>
                  </a:cxn>
                  <a:cxn ang="0">
                    <a:pos x="28" y="19"/>
                  </a:cxn>
                  <a:cxn ang="0">
                    <a:pos x="20" y="15"/>
                  </a:cxn>
                  <a:cxn ang="0">
                    <a:pos x="13" y="10"/>
                  </a:cxn>
                  <a:cxn ang="0">
                    <a:pos x="8" y="18"/>
                  </a:cxn>
                  <a:cxn ang="0">
                    <a:pos x="13" y="10"/>
                  </a:cxn>
                  <a:cxn ang="0">
                    <a:pos x="0" y="0"/>
                  </a:cxn>
                  <a:cxn ang="0">
                    <a:pos x="8" y="18"/>
                  </a:cxn>
                  <a:cxn ang="0">
                    <a:pos x="14" y="12"/>
                  </a:cxn>
                </a:cxnLst>
                <a:rect l="0" t="0" r="r" b="b"/>
                <a:pathLst>
                  <a:path w="98" h="40">
                    <a:moveTo>
                      <a:pt x="14" y="12"/>
                    </a:moveTo>
                    <a:lnTo>
                      <a:pt x="9" y="19"/>
                    </a:lnTo>
                    <a:lnTo>
                      <a:pt x="18" y="26"/>
                    </a:lnTo>
                    <a:lnTo>
                      <a:pt x="26" y="31"/>
                    </a:lnTo>
                    <a:lnTo>
                      <a:pt x="36" y="35"/>
                    </a:lnTo>
                    <a:lnTo>
                      <a:pt x="46" y="37"/>
                    </a:lnTo>
                    <a:lnTo>
                      <a:pt x="58" y="40"/>
                    </a:lnTo>
                    <a:lnTo>
                      <a:pt x="70" y="40"/>
                    </a:lnTo>
                    <a:lnTo>
                      <a:pt x="83" y="38"/>
                    </a:lnTo>
                    <a:lnTo>
                      <a:pt x="98" y="37"/>
                    </a:lnTo>
                    <a:lnTo>
                      <a:pt x="98" y="25"/>
                    </a:lnTo>
                    <a:lnTo>
                      <a:pt x="83" y="26"/>
                    </a:lnTo>
                    <a:lnTo>
                      <a:pt x="70" y="28"/>
                    </a:lnTo>
                    <a:lnTo>
                      <a:pt x="58" y="28"/>
                    </a:lnTo>
                    <a:lnTo>
                      <a:pt x="46" y="25"/>
                    </a:lnTo>
                    <a:lnTo>
                      <a:pt x="36" y="23"/>
                    </a:lnTo>
                    <a:lnTo>
                      <a:pt x="28" y="19"/>
                    </a:lnTo>
                    <a:lnTo>
                      <a:pt x="20" y="15"/>
                    </a:lnTo>
                    <a:lnTo>
                      <a:pt x="13" y="10"/>
                    </a:lnTo>
                    <a:lnTo>
                      <a:pt x="8" y="18"/>
                    </a:lnTo>
                    <a:lnTo>
                      <a:pt x="13" y="10"/>
                    </a:lnTo>
                    <a:lnTo>
                      <a:pt x="0" y="0"/>
                    </a:lnTo>
                    <a:lnTo>
                      <a:pt x="8" y="18"/>
                    </a:lnTo>
                    <a:lnTo>
                      <a:pt x="14" y="1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83" name="Freeform 545"/>
              <p:cNvSpPr>
                <a:spLocks noChangeArrowheads="1"/>
              </p:cNvSpPr>
              <p:nvPr/>
            </p:nvSpPr>
            <p:spPr bwMode="auto">
              <a:xfrm>
                <a:off x="803" y="232"/>
                <a:ext cx="115" cy="30"/>
              </a:xfrm>
              <a:custGeom>
                <a:avLst/>
                <a:gdLst/>
                <a:ahLst/>
                <a:cxnLst>
                  <a:cxn ang="0">
                    <a:pos x="113" y="33"/>
                  </a:cxn>
                  <a:cxn ang="0">
                    <a:pos x="113" y="33"/>
                  </a:cxn>
                  <a:cxn ang="0">
                    <a:pos x="93" y="42"/>
                  </a:cxn>
                  <a:cxn ang="0">
                    <a:pos x="75" y="46"/>
                  </a:cxn>
                  <a:cxn ang="0">
                    <a:pos x="59" y="46"/>
                  </a:cxn>
                  <a:cxn ang="0">
                    <a:pos x="45" y="42"/>
                  </a:cxn>
                  <a:cxn ang="0">
                    <a:pos x="33" y="36"/>
                  </a:cxn>
                  <a:cxn ang="0">
                    <a:pos x="22" y="26"/>
                  </a:cxn>
                  <a:cxn ang="0">
                    <a:pos x="14" y="16"/>
                  </a:cxn>
                  <a:cxn ang="0">
                    <a:pos x="6" y="0"/>
                  </a:cxn>
                  <a:cxn ang="0">
                    <a:pos x="0" y="6"/>
                  </a:cxn>
                  <a:cxn ang="0">
                    <a:pos x="8" y="22"/>
                  </a:cxn>
                  <a:cxn ang="0">
                    <a:pos x="18" y="35"/>
                  </a:cxn>
                  <a:cxn ang="0">
                    <a:pos x="29" y="45"/>
                  </a:cxn>
                  <a:cxn ang="0">
                    <a:pos x="42" y="54"/>
                  </a:cxn>
                  <a:cxn ang="0">
                    <a:pos x="59" y="58"/>
                  </a:cxn>
                  <a:cxn ang="0">
                    <a:pos x="75" y="58"/>
                  </a:cxn>
                  <a:cxn ang="0">
                    <a:pos x="95" y="54"/>
                  </a:cxn>
                  <a:cxn ang="0">
                    <a:pos x="115" y="45"/>
                  </a:cxn>
                  <a:cxn ang="0">
                    <a:pos x="113" y="33"/>
                  </a:cxn>
                </a:cxnLst>
                <a:rect l="0" t="0" r="r" b="b"/>
                <a:pathLst>
                  <a:path w="115" h="58">
                    <a:moveTo>
                      <a:pt x="113" y="33"/>
                    </a:moveTo>
                    <a:lnTo>
                      <a:pt x="113" y="33"/>
                    </a:lnTo>
                    <a:lnTo>
                      <a:pt x="93" y="42"/>
                    </a:lnTo>
                    <a:lnTo>
                      <a:pt x="75" y="46"/>
                    </a:lnTo>
                    <a:lnTo>
                      <a:pt x="59" y="46"/>
                    </a:lnTo>
                    <a:lnTo>
                      <a:pt x="45" y="42"/>
                    </a:lnTo>
                    <a:lnTo>
                      <a:pt x="33" y="36"/>
                    </a:lnTo>
                    <a:lnTo>
                      <a:pt x="22" y="26"/>
                    </a:lnTo>
                    <a:lnTo>
                      <a:pt x="14" y="16"/>
                    </a:lnTo>
                    <a:lnTo>
                      <a:pt x="6" y="0"/>
                    </a:lnTo>
                    <a:lnTo>
                      <a:pt x="0" y="6"/>
                    </a:lnTo>
                    <a:lnTo>
                      <a:pt x="8" y="22"/>
                    </a:lnTo>
                    <a:lnTo>
                      <a:pt x="18" y="35"/>
                    </a:lnTo>
                    <a:lnTo>
                      <a:pt x="29" y="45"/>
                    </a:lnTo>
                    <a:lnTo>
                      <a:pt x="42" y="54"/>
                    </a:lnTo>
                    <a:lnTo>
                      <a:pt x="59" y="58"/>
                    </a:lnTo>
                    <a:lnTo>
                      <a:pt x="75" y="58"/>
                    </a:lnTo>
                    <a:lnTo>
                      <a:pt x="95" y="54"/>
                    </a:lnTo>
                    <a:lnTo>
                      <a:pt x="115" y="45"/>
                    </a:lnTo>
                    <a:lnTo>
                      <a:pt x="113" y="3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84" name="Freeform 546"/>
              <p:cNvSpPr>
                <a:spLocks noChangeArrowheads="1"/>
              </p:cNvSpPr>
              <p:nvPr/>
            </p:nvSpPr>
            <p:spPr bwMode="auto">
              <a:xfrm>
                <a:off x="916" y="230"/>
                <a:ext cx="59" cy="25"/>
              </a:xfrm>
              <a:custGeom>
                <a:avLst/>
                <a:gdLst/>
                <a:ahLst/>
                <a:cxnLst>
                  <a:cxn ang="0">
                    <a:pos x="50" y="9"/>
                  </a:cxn>
                  <a:cxn ang="0">
                    <a:pos x="50" y="0"/>
                  </a:cxn>
                  <a:cxn ang="0">
                    <a:pos x="45" y="5"/>
                  </a:cxn>
                  <a:cxn ang="0">
                    <a:pos x="41" y="9"/>
                  </a:cxn>
                  <a:cxn ang="0">
                    <a:pos x="36" y="14"/>
                  </a:cxn>
                  <a:cxn ang="0">
                    <a:pos x="30" y="18"/>
                  </a:cxn>
                  <a:cxn ang="0">
                    <a:pos x="24" y="24"/>
                  </a:cxn>
                  <a:cxn ang="0">
                    <a:pos x="18" y="28"/>
                  </a:cxn>
                  <a:cxn ang="0">
                    <a:pos x="9" y="33"/>
                  </a:cxn>
                  <a:cxn ang="0">
                    <a:pos x="0" y="38"/>
                  </a:cxn>
                  <a:cxn ang="0">
                    <a:pos x="2" y="50"/>
                  </a:cxn>
                  <a:cxn ang="0">
                    <a:pos x="11" y="44"/>
                  </a:cxn>
                  <a:cxn ang="0">
                    <a:pos x="20" y="40"/>
                  </a:cxn>
                  <a:cxn ang="0">
                    <a:pos x="28" y="33"/>
                  </a:cxn>
                  <a:cxn ang="0">
                    <a:pos x="34" y="27"/>
                  </a:cxn>
                  <a:cxn ang="0">
                    <a:pos x="40" y="22"/>
                  </a:cxn>
                  <a:cxn ang="0">
                    <a:pos x="45" y="18"/>
                  </a:cxn>
                  <a:cxn ang="0">
                    <a:pos x="50" y="14"/>
                  </a:cxn>
                  <a:cxn ang="0">
                    <a:pos x="54" y="9"/>
                  </a:cxn>
                  <a:cxn ang="0">
                    <a:pos x="54" y="0"/>
                  </a:cxn>
                  <a:cxn ang="0">
                    <a:pos x="54" y="9"/>
                  </a:cxn>
                  <a:cxn ang="0">
                    <a:pos x="59" y="5"/>
                  </a:cxn>
                  <a:cxn ang="0">
                    <a:pos x="54" y="0"/>
                  </a:cxn>
                  <a:cxn ang="0">
                    <a:pos x="50" y="9"/>
                  </a:cxn>
                </a:cxnLst>
                <a:rect l="0" t="0" r="r" b="b"/>
                <a:pathLst>
                  <a:path w="59" h="50">
                    <a:moveTo>
                      <a:pt x="50" y="9"/>
                    </a:moveTo>
                    <a:lnTo>
                      <a:pt x="50" y="0"/>
                    </a:lnTo>
                    <a:lnTo>
                      <a:pt x="45" y="5"/>
                    </a:lnTo>
                    <a:lnTo>
                      <a:pt x="41" y="9"/>
                    </a:lnTo>
                    <a:lnTo>
                      <a:pt x="36" y="14"/>
                    </a:lnTo>
                    <a:lnTo>
                      <a:pt x="30" y="18"/>
                    </a:lnTo>
                    <a:lnTo>
                      <a:pt x="24" y="24"/>
                    </a:lnTo>
                    <a:lnTo>
                      <a:pt x="18" y="28"/>
                    </a:lnTo>
                    <a:lnTo>
                      <a:pt x="9" y="33"/>
                    </a:lnTo>
                    <a:lnTo>
                      <a:pt x="0" y="38"/>
                    </a:lnTo>
                    <a:lnTo>
                      <a:pt x="2" y="50"/>
                    </a:lnTo>
                    <a:lnTo>
                      <a:pt x="11" y="44"/>
                    </a:lnTo>
                    <a:lnTo>
                      <a:pt x="20" y="40"/>
                    </a:lnTo>
                    <a:lnTo>
                      <a:pt x="28" y="33"/>
                    </a:lnTo>
                    <a:lnTo>
                      <a:pt x="34" y="27"/>
                    </a:lnTo>
                    <a:lnTo>
                      <a:pt x="40" y="22"/>
                    </a:lnTo>
                    <a:lnTo>
                      <a:pt x="45" y="18"/>
                    </a:lnTo>
                    <a:lnTo>
                      <a:pt x="50" y="14"/>
                    </a:lnTo>
                    <a:lnTo>
                      <a:pt x="54" y="9"/>
                    </a:lnTo>
                    <a:lnTo>
                      <a:pt x="54" y="0"/>
                    </a:lnTo>
                    <a:lnTo>
                      <a:pt x="54" y="9"/>
                    </a:lnTo>
                    <a:lnTo>
                      <a:pt x="59" y="5"/>
                    </a:lnTo>
                    <a:lnTo>
                      <a:pt x="54" y="0"/>
                    </a:lnTo>
                    <a:lnTo>
                      <a:pt x="50" y="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85" name="Freeform 547"/>
              <p:cNvSpPr>
                <a:spLocks noChangeArrowheads="1"/>
              </p:cNvSpPr>
              <p:nvPr/>
            </p:nvSpPr>
            <p:spPr bwMode="auto">
              <a:xfrm>
                <a:off x="115" y="153"/>
                <a:ext cx="822" cy="104"/>
              </a:xfrm>
              <a:custGeom>
                <a:avLst/>
                <a:gdLst/>
                <a:ahLst/>
                <a:cxnLst>
                  <a:cxn ang="0">
                    <a:pos x="495" y="34"/>
                  </a:cxn>
                  <a:cxn ang="0">
                    <a:pos x="505" y="2"/>
                  </a:cxn>
                  <a:cxn ang="0">
                    <a:pos x="529" y="2"/>
                  </a:cxn>
                  <a:cxn ang="0">
                    <a:pos x="550" y="7"/>
                  </a:cxn>
                  <a:cxn ang="0">
                    <a:pos x="568" y="23"/>
                  </a:cxn>
                  <a:cxn ang="0">
                    <a:pos x="595" y="41"/>
                  </a:cxn>
                  <a:cxn ang="0">
                    <a:pos x="627" y="42"/>
                  </a:cxn>
                  <a:cxn ang="0">
                    <a:pos x="647" y="44"/>
                  </a:cxn>
                  <a:cxn ang="0">
                    <a:pos x="665" y="73"/>
                  </a:cxn>
                  <a:cxn ang="0">
                    <a:pos x="695" y="99"/>
                  </a:cxn>
                  <a:cxn ang="0">
                    <a:pos x="728" y="112"/>
                  </a:cxn>
                  <a:cxn ang="0">
                    <a:pos x="747" y="115"/>
                  </a:cxn>
                  <a:cxn ang="0">
                    <a:pos x="774" y="112"/>
                  </a:cxn>
                  <a:cxn ang="0">
                    <a:pos x="796" y="96"/>
                  </a:cxn>
                  <a:cxn ang="0">
                    <a:pos x="806" y="66"/>
                  </a:cxn>
                  <a:cxn ang="0">
                    <a:pos x="821" y="106"/>
                  </a:cxn>
                  <a:cxn ang="0">
                    <a:pos x="820" y="141"/>
                  </a:cxn>
                  <a:cxn ang="0">
                    <a:pos x="806" y="165"/>
                  </a:cxn>
                  <a:cxn ang="0">
                    <a:pos x="778" y="178"/>
                  </a:cxn>
                  <a:cxn ang="0">
                    <a:pos x="738" y="181"/>
                  </a:cxn>
                  <a:cxn ang="0">
                    <a:pos x="707" y="172"/>
                  </a:cxn>
                  <a:cxn ang="0">
                    <a:pos x="687" y="159"/>
                  </a:cxn>
                  <a:cxn ang="0">
                    <a:pos x="674" y="149"/>
                  </a:cxn>
                  <a:cxn ang="0">
                    <a:pos x="662" y="143"/>
                  </a:cxn>
                  <a:cxn ang="0">
                    <a:pos x="647" y="141"/>
                  </a:cxn>
                  <a:cxn ang="0">
                    <a:pos x="624" y="143"/>
                  </a:cxn>
                  <a:cxn ang="0">
                    <a:pos x="583" y="150"/>
                  </a:cxn>
                  <a:cxn ang="0">
                    <a:pos x="544" y="154"/>
                  </a:cxn>
                  <a:cxn ang="0">
                    <a:pos x="506" y="153"/>
                  </a:cxn>
                  <a:cxn ang="0">
                    <a:pos x="451" y="156"/>
                  </a:cxn>
                  <a:cxn ang="0">
                    <a:pos x="388" y="162"/>
                  </a:cxn>
                  <a:cxn ang="0">
                    <a:pos x="324" y="169"/>
                  </a:cxn>
                  <a:cxn ang="0">
                    <a:pos x="266" y="178"/>
                  </a:cxn>
                  <a:cxn ang="0">
                    <a:pos x="231" y="185"/>
                  </a:cxn>
                  <a:cxn ang="0">
                    <a:pos x="211" y="189"/>
                  </a:cxn>
                  <a:cxn ang="0">
                    <a:pos x="188" y="195"/>
                  </a:cxn>
                  <a:cxn ang="0">
                    <a:pos x="153" y="201"/>
                  </a:cxn>
                  <a:cxn ang="0">
                    <a:pos x="114" y="205"/>
                  </a:cxn>
                  <a:cxn ang="0">
                    <a:pos x="77" y="208"/>
                  </a:cxn>
                  <a:cxn ang="0">
                    <a:pos x="43" y="208"/>
                  </a:cxn>
                  <a:cxn ang="0">
                    <a:pos x="16" y="207"/>
                  </a:cxn>
                  <a:cxn ang="0">
                    <a:pos x="6" y="176"/>
                  </a:cxn>
                  <a:cxn ang="0">
                    <a:pos x="0" y="95"/>
                  </a:cxn>
                  <a:cxn ang="0">
                    <a:pos x="43" y="93"/>
                  </a:cxn>
                  <a:cxn ang="0">
                    <a:pos x="107" y="92"/>
                  </a:cxn>
                  <a:cxn ang="0">
                    <a:pos x="168" y="90"/>
                  </a:cxn>
                  <a:cxn ang="0">
                    <a:pos x="205" y="89"/>
                  </a:cxn>
                  <a:cxn ang="0">
                    <a:pos x="233" y="89"/>
                  </a:cxn>
                  <a:cxn ang="0">
                    <a:pos x="254" y="89"/>
                  </a:cxn>
                  <a:cxn ang="0">
                    <a:pos x="292" y="87"/>
                  </a:cxn>
                  <a:cxn ang="0">
                    <a:pos x="344" y="85"/>
                  </a:cxn>
                  <a:cxn ang="0">
                    <a:pos x="406" y="83"/>
                  </a:cxn>
                  <a:cxn ang="0">
                    <a:pos x="469" y="82"/>
                  </a:cxn>
                </a:cxnLst>
                <a:rect l="0" t="0" r="r" b="b"/>
                <a:pathLst>
                  <a:path w="822" h="208">
                    <a:moveTo>
                      <a:pt x="512" y="80"/>
                    </a:moveTo>
                    <a:lnTo>
                      <a:pt x="503" y="55"/>
                    </a:lnTo>
                    <a:lnTo>
                      <a:pt x="495" y="34"/>
                    </a:lnTo>
                    <a:lnTo>
                      <a:pt x="493" y="15"/>
                    </a:lnTo>
                    <a:lnTo>
                      <a:pt x="497" y="0"/>
                    </a:lnTo>
                    <a:lnTo>
                      <a:pt x="505" y="2"/>
                    </a:lnTo>
                    <a:lnTo>
                      <a:pt x="513" y="2"/>
                    </a:lnTo>
                    <a:lnTo>
                      <a:pt x="521" y="2"/>
                    </a:lnTo>
                    <a:lnTo>
                      <a:pt x="529" y="2"/>
                    </a:lnTo>
                    <a:lnTo>
                      <a:pt x="537" y="3"/>
                    </a:lnTo>
                    <a:lnTo>
                      <a:pt x="544" y="4"/>
                    </a:lnTo>
                    <a:lnTo>
                      <a:pt x="550" y="7"/>
                    </a:lnTo>
                    <a:lnTo>
                      <a:pt x="555" y="12"/>
                    </a:lnTo>
                    <a:lnTo>
                      <a:pt x="561" y="18"/>
                    </a:lnTo>
                    <a:lnTo>
                      <a:pt x="568" y="23"/>
                    </a:lnTo>
                    <a:lnTo>
                      <a:pt x="576" y="31"/>
                    </a:lnTo>
                    <a:lnTo>
                      <a:pt x="585" y="35"/>
                    </a:lnTo>
                    <a:lnTo>
                      <a:pt x="595" y="41"/>
                    </a:lnTo>
                    <a:lnTo>
                      <a:pt x="605" y="44"/>
                    </a:lnTo>
                    <a:lnTo>
                      <a:pt x="615" y="44"/>
                    </a:lnTo>
                    <a:lnTo>
                      <a:pt x="627" y="42"/>
                    </a:lnTo>
                    <a:lnTo>
                      <a:pt x="635" y="41"/>
                    </a:lnTo>
                    <a:lnTo>
                      <a:pt x="642" y="41"/>
                    </a:lnTo>
                    <a:lnTo>
                      <a:pt x="647" y="44"/>
                    </a:lnTo>
                    <a:lnTo>
                      <a:pt x="651" y="48"/>
                    </a:lnTo>
                    <a:lnTo>
                      <a:pt x="657" y="61"/>
                    </a:lnTo>
                    <a:lnTo>
                      <a:pt x="665" y="73"/>
                    </a:lnTo>
                    <a:lnTo>
                      <a:pt x="674" y="83"/>
                    </a:lnTo>
                    <a:lnTo>
                      <a:pt x="684" y="92"/>
                    </a:lnTo>
                    <a:lnTo>
                      <a:pt x="695" y="99"/>
                    </a:lnTo>
                    <a:lnTo>
                      <a:pt x="706" y="105"/>
                    </a:lnTo>
                    <a:lnTo>
                      <a:pt x="717" y="109"/>
                    </a:lnTo>
                    <a:lnTo>
                      <a:pt x="728" y="112"/>
                    </a:lnTo>
                    <a:lnTo>
                      <a:pt x="735" y="114"/>
                    </a:lnTo>
                    <a:lnTo>
                      <a:pt x="741" y="114"/>
                    </a:lnTo>
                    <a:lnTo>
                      <a:pt x="747" y="115"/>
                    </a:lnTo>
                    <a:lnTo>
                      <a:pt x="752" y="115"/>
                    </a:lnTo>
                    <a:lnTo>
                      <a:pt x="764" y="115"/>
                    </a:lnTo>
                    <a:lnTo>
                      <a:pt x="774" y="112"/>
                    </a:lnTo>
                    <a:lnTo>
                      <a:pt x="783" y="109"/>
                    </a:lnTo>
                    <a:lnTo>
                      <a:pt x="790" y="104"/>
                    </a:lnTo>
                    <a:lnTo>
                      <a:pt x="796" y="96"/>
                    </a:lnTo>
                    <a:lnTo>
                      <a:pt x="801" y="87"/>
                    </a:lnTo>
                    <a:lnTo>
                      <a:pt x="804" y="77"/>
                    </a:lnTo>
                    <a:lnTo>
                      <a:pt x="806" y="66"/>
                    </a:lnTo>
                    <a:lnTo>
                      <a:pt x="813" y="77"/>
                    </a:lnTo>
                    <a:lnTo>
                      <a:pt x="818" y="92"/>
                    </a:lnTo>
                    <a:lnTo>
                      <a:pt x="821" y="106"/>
                    </a:lnTo>
                    <a:lnTo>
                      <a:pt x="822" y="121"/>
                    </a:lnTo>
                    <a:lnTo>
                      <a:pt x="821" y="131"/>
                    </a:lnTo>
                    <a:lnTo>
                      <a:pt x="820" y="141"/>
                    </a:lnTo>
                    <a:lnTo>
                      <a:pt x="817" y="150"/>
                    </a:lnTo>
                    <a:lnTo>
                      <a:pt x="812" y="157"/>
                    </a:lnTo>
                    <a:lnTo>
                      <a:pt x="806" y="165"/>
                    </a:lnTo>
                    <a:lnTo>
                      <a:pt x="798" y="170"/>
                    </a:lnTo>
                    <a:lnTo>
                      <a:pt x="789" y="175"/>
                    </a:lnTo>
                    <a:lnTo>
                      <a:pt x="778" y="178"/>
                    </a:lnTo>
                    <a:lnTo>
                      <a:pt x="763" y="179"/>
                    </a:lnTo>
                    <a:lnTo>
                      <a:pt x="750" y="181"/>
                    </a:lnTo>
                    <a:lnTo>
                      <a:pt x="738" y="181"/>
                    </a:lnTo>
                    <a:lnTo>
                      <a:pt x="726" y="178"/>
                    </a:lnTo>
                    <a:lnTo>
                      <a:pt x="716" y="176"/>
                    </a:lnTo>
                    <a:lnTo>
                      <a:pt x="707" y="172"/>
                    </a:lnTo>
                    <a:lnTo>
                      <a:pt x="699" y="168"/>
                    </a:lnTo>
                    <a:lnTo>
                      <a:pt x="691" y="162"/>
                    </a:lnTo>
                    <a:lnTo>
                      <a:pt x="687" y="159"/>
                    </a:lnTo>
                    <a:lnTo>
                      <a:pt x="683" y="156"/>
                    </a:lnTo>
                    <a:lnTo>
                      <a:pt x="678" y="153"/>
                    </a:lnTo>
                    <a:lnTo>
                      <a:pt x="674" y="149"/>
                    </a:lnTo>
                    <a:lnTo>
                      <a:pt x="670" y="146"/>
                    </a:lnTo>
                    <a:lnTo>
                      <a:pt x="666" y="144"/>
                    </a:lnTo>
                    <a:lnTo>
                      <a:pt x="662" y="143"/>
                    </a:lnTo>
                    <a:lnTo>
                      <a:pt x="657" y="141"/>
                    </a:lnTo>
                    <a:lnTo>
                      <a:pt x="652" y="141"/>
                    </a:lnTo>
                    <a:lnTo>
                      <a:pt x="647" y="141"/>
                    </a:lnTo>
                    <a:lnTo>
                      <a:pt x="642" y="141"/>
                    </a:lnTo>
                    <a:lnTo>
                      <a:pt x="636" y="141"/>
                    </a:lnTo>
                    <a:lnTo>
                      <a:pt x="624" y="143"/>
                    </a:lnTo>
                    <a:lnTo>
                      <a:pt x="610" y="146"/>
                    </a:lnTo>
                    <a:lnTo>
                      <a:pt x="597" y="147"/>
                    </a:lnTo>
                    <a:lnTo>
                      <a:pt x="583" y="150"/>
                    </a:lnTo>
                    <a:lnTo>
                      <a:pt x="570" y="153"/>
                    </a:lnTo>
                    <a:lnTo>
                      <a:pt x="557" y="154"/>
                    </a:lnTo>
                    <a:lnTo>
                      <a:pt x="544" y="154"/>
                    </a:lnTo>
                    <a:lnTo>
                      <a:pt x="532" y="154"/>
                    </a:lnTo>
                    <a:lnTo>
                      <a:pt x="520" y="153"/>
                    </a:lnTo>
                    <a:lnTo>
                      <a:pt x="506" y="153"/>
                    </a:lnTo>
                    <a:lnTo>
                      <a:pt x="488" y="154"/>
                    </a:lnTo>
                    <a:lnTo>
                      <a:pt x="470" y="154"/>
                    </a:lnTo>
                    <a:lnTo>
                      <a:pt x="451" y="156"/>
                    </a:lnTo>
                    <a:lnTo>
                      <a:pt x="431" y="157"/>
                    </a:lnTo>
                    <a:lnTo>
                      <a:pt x="410" y="159"/>
                    </a:lnTo>
                    <a:lnTo>
                      <a:pt x="388" y="162"/>
                    </a:lnTo>
                    <a:lnTo>
                      <a:pt x="366" y="163"/>
                    </a:lnTo>
                    <a:lnTo>
                      <a:pt x="345" y="166"/>
                    </a:lnTo>
                    <a:lnTo>
                      <a:pt x="324" y="169"/>
                    </a:lnTo>
                    <a:lnTo>
                      <a:pt x="304" y="172"/>
                    </a:lnTo>
                    <a:lnTo>
                      <a:pt x="285" y="175"/>
                    </a:lnTo>
                    <a:lnTo>
                      <a:pt x="266" y="178"/>
                    </a:lnTo>
                    <a:lnTo>
                      <a:pt x="251" y="181"/>
                    </a:lnTo>
                    <a:lnTo>
                      <a:pt x="237" y="184"/>
                    </a:lnTo>
                    <a:lnTo>
                      <a:pt x="231" y="185"/>
                    </a:lnTo>
                    <a:lnTo>
                      <a:pt x="224" y="187"/>
                    </a:lnTo>
                    <a:lnTo>
                      <a:pt x="218" y="188"/>
                    </a:lnTo>
                    <a:lnTo>
                      <a:pt x="211" y="189"/>
                    </a:lnTo>
                    <a:lnTo>
                      <a:pt x="203" y="192"/>
                    </a:lnTo>
                    <a:lnTo>
                      <a:pt x="196" y="194"/>
                    </a:lnTo>
                    <a:lnTo>
                      <a:pt x="188" y="195"/>
                    </a:lnTo>
                    <a:lnTo>
                      <a:pt x="180" y="197"/>
                    </a:lnTo>
                    <a:lnTo>
                      <a:pt x="167" y="198"/>
                    </a:lnTo>
                    <a:lnTo>
                      <a:pt x="153" y="201"/>
                    </a:lnTo>
                    <a:lnTo>
                      <a:pt x="140" y="203"/>
                    </a:lnTo>
                    <a:lnTo>
                      <a:pt x="127" y="204"/>
                    </a:lnTo>
                    <a:lnTo>
                      <a:pt x="114" y="205"/>
                    </a:lnTo>
                    <a:lnTo>
                      <a:pt x="101" y="207"/>
                    </a:lnTo>
                    <a:lnTo>
                      <a:pt x="89" y="207"/>
                    </a:lnTo>
                    <a:lnTo>
                      <a:pt x="77" y="208"/>
                    </a:lnTo>
                    <a:lnTo>
                      <a:pt x="65" y="208"/>
                    </a:lnTo>
                    <a:lnTo>
                      <a:pt x="54" y="208"/>
                    </a:lnTo>
                    <a:lnTo>
                      <a:pt x="43" y="208"/>
                    </a:lnTo>
                    <a:lnTo>
                      <a:pt x="33" y="208"/>
                    </a:lnTo>
                    <a:lnTo>
                      <a:pt x="24" y="208"/>
                    </a:lnTo>
                    <a:lnTo>
                      <a:pt x="16" y="207"/>
                    </a:lnTo>
                    <a:lnTo>
                      <a:pt x="10" y="205"/>
                    </a:lnTo>
                    <a:lnTo>
                      <a:pt x="4" y="204"/>
                    </a:lnTo>
                    <a:lnTo>
                      <a:pt x="6" y="176"/>
                    </a:lnTo>
                    <a:lnTo>
                      <a:pt x="6" y="147"/>
                    </a:lnTo>
                    <a:lnTo>
                      <a:pt x="3" y="120"/>
                    </a:lnTo>
                    <a:lnTo>
                      <a:pt x="0" y="95"/>
                    </a:lnTo>
                    <a:lnTo>
                      <a:pt x="10" y="95"/>
                    </a:lnTo>
                    <a:lnTo>
                      <a:pt x="24" y="95"/>
                    </a:lnTo>
                    <a:lnTo>
                      <a:pt x="43" y="93"/>
                    </a:lnTo>
                    <a:lnTo>
                      <a:pt x="62" y="93"/>
                    </a:lnTo>
                    <a:lnTo>
                      <a:pt x="84" y="92"/>
                    </a:lnTo>
                    <a:lnTo>
                      <a:pt x="107" y="92"/>
                    </a:lnTo>
                    <a:lnTo>
                      <a:pt x="130" y="90"/>
                    </a:lnTo>
                    <a:lnTo>
                      <a:pt x="153" y="90"/>
                    </a:lnTo>
                    <a:lnTo>
                      <a:pt x="168" y="90"/>
                    </a:lnTo>
                    <a:lnTo>
                      <a:pt x="181" y="90"/>
                    </a:lnTo>
                    <a:lnTo>
                      <a:pt x="193" y="90"/>
                    </a:lnTo>
                    <a:lnTo>
                      <a:pt x="205" y="89"/>
                    </a:lnTo>
                    <a:lnTo>
                      <a:pt x="215" y="89"/>
                    </a:lnTo>
                    <a:lnTo>
                      <a:pt x="225" y="89"/>
                    </a:lnTo>
                    <a:lnTo>
                      <a:pt x="233" y="89"/>
                    </a:lnTo>
                    <a:lnTo>
                      <a:pt x="239" y="89"/>
                    </a:lnTo>
                    <a:lnTo>
                      <a:pt x="245" y="89"/>
                    </a:lnTo>
                    <a:lnTo>
                      <a:pt x="254" y="89"/>
                    </a:lnTo>
                    <a:lnTo>
                      <a:pt x="264" y="89"/>
                    </a:lnTo>
                    <a:lnTo>
                      <a:pt x="278" y="87"/>
                    </a:lnTo>
                    <a:lnTo>
                      <a:pt x="292" y="87"/>
                    </a:lnTo>
                    <a:lnTo>
                      <a:pt x="308" y="86"/>
                    </a:lnTo>
                    <a:lnTo>
                      <a:pt x="326" y="86"/>
                    </a:lnTo>
                    <a:lnTo>
                      <a:pt x="344" y="85"/>
                    </a:lnTo>
                    <a:lnTo>
                      <a:pt x="364" y="85"/>
                    </a:lnTo>
                    <a:lnTo>
                      <a:pt x="384" y="83"/>
                    </a:lnTo>
                    <a:lnTo>
                      <a:pt x="406" y="83"/>
                    </a:lnTo>
                    <a:lnTo>
                      <a:pt x="427" y="82"/>
                    </a:lnTo>
                    <a:lnTo>
                      <a:pt x="448" y="82"/>
                    </a:lnTo>
                    <a:lnTo>
                      <a:pt x="469" y="82"/>
                    </a:lnTo>
                    <a:lnTo>
                      <a:pt x="490" y="80"/>
                    </a:lnTo>
                    <a:lnTo>
                      <a:pt x="512" y="80"/>
                    </a:lnTo>
                    <a:close/>
                  </a:path>
                </a:pathLst>
              </a:custGeom>
              <a:solidFill>
                <a:srgbClr val="3366FF"/>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86" name="Freeform 548"/>
              <p:cNvSpPr>
                <a:spLocks noChangeArrowheads="1"/>
              </p:cNvSpPr>
              <p:nvPr/>
            </p:nvSpPr>
            <p:spPr bwMode="auto">
              <a:xfrm>
                <a:off x="604" y="150"/>
                <a:ext cx="26" cy="45"/>
              </a:xfrm>
              <a:custGeom>
                <a:avLst/>
                <a:gdLst/>
                <a:ahLst/>
                <a:cxnLst>
                  <a:cxn ang="0">
                    <a:pos x="8" y="0"/>
                  </a:cxn>
                  <a:cxn ang="0">
                    <a:pos x="5" y="2"/>
                  </a:cxn>
                  <a:cxn ang="0">
                    <a:pos x="0" y="21"/>
                  </a:cxn>
                  <a:cxn ang="0">
                    <a:pos x="2" y="41"/>
                  </a:cxn>
                  <a:cxn ang="0">
                    <a:pos x="9" y="64"/>
                  </a:cxn>
                  <a:cxn ang="0">
                    <a:pos x="20" y="89"/>
                  </a:cxn>
                  <a:cxn ang="0">
                    <a:pos x="26" y="83"/>
                  </a:cxn>
                  <a:cxn ang="0">
                    <a:pos x="18" y="59"/>
                  </a:cxn>
                  <a:cxn ang="0">
                    <a:pos x="10" y="38"/>
                  </a:cxn>
                  <a:cxn ang="0">
                    <a:pos x="8" y="21"/>
                  </a:cxn>
                  <a:cxn ang="0">
                    <a:pos x="12" y="10"/>
                  </a:cxn>
                  <a:cxn ang="0">
                    <a:pos x="8" y="12"/>
                  </a:cxn>
                  <a:cxn ang="0">
                    <a:pos x="8" y="0"/>
                  </a:cxn>
                  <a:cxn ang="0">
                    <a:pos x="7" y="0"/>
                  </a:cxn>
                  <a:cxn ang="0">
                    <a:pos x="5" y="2"/>
                  </a:cxn>
                  <a:cxn ang="0">
                    <a:pos x="8" y="0"/>
                  </a:cxn>
                </a:cxnLst>
                <a:rect l="0" t="0" r="r" b="b"/>
                <a:pathLst>
                  <a:path w="26" h="89">
                    <a:moveTo>
                      <a:pt x="8" y="0"/>
                    </a:moveTo>
                    <a:lnTo>
                      <a:pt x="5" y="2"/>
                    </a:lnTo>
                    <a:lnTo>
                      <a:pt x="0" y="21"/>
                    </a:lnTo>
                    <a:lnTo>
                      <a:pt x="2" y="41"/>
                    </a:lnTo>
                    <a:lnTo>
                      <a:pt x="9" y="64"/>
                    </a:lnTo>
                    <a:lnTo>
                      <a:pt x="20" y="89"/>
                    </a:lnTo>
                    <a:lnTo>
                      <a:pt x="26" y="83"/>
                    </a:lnTo>
                    <a:lnTo>
                      <a:pt x="18" y="59"/>
                    </a:lnTo>
                    <a:lnTo>
                      <a:pt x="10" y="38"/>
                    </a:lnTo>
                    <a:lnTo>
                      <a:pt x="8" y="21"/>
                    </a:lnTo>
                    <a:lnTo>
                      <a:pt x="12" y="10"/>
                    </a:lnTo>
                    <a:lnTo>
                      <a:pt x="8" y="12"/>
                    </a:lnTo>
                    <a:lnTo>
                      <a:pt x="8" y="0"/>
                    </a:lnTo>
                    <a:lnTo>
                      <a:pt x="7" y="0"/>
                    </a:lnTo>
                    <a:lnTo>
                      <a:pt x="5" y="2"/>
                    </a:lnTo>
                    <a:lnTo>
                      <a:pt x="8"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87" name="Freeform 549"/>
              <p:cNvSpPr>
                <a:spLocks noChangeArrowheads="1"/>
              </p:cNvSpPr>
              <p:nvPr/>
            </p:nvSpPr>
            <p:spPr bwMode="auto">
              <a:xfrm>
                <a:off x="612" y="150"/>
                <a:ext cx="60" cy="11"/>
              </a:xfrm>
              <a:custGeom>
                <a:avLst/>
                <a:gdLst/>
                <a:ahLst/>
                <a:cxnLst>
                  <a:cxn ang="0">
                    <a:pos x="60" y="13"/>
                  </a:cxn>
                  <a:cxn ang="0">
                    <a:pos x="60" y="13"/>
                  </a:cxn>
                  <a:cxn ang="0">
                    <a:pos x="54" y="8"/>
                  </a:cxn>
                  <a:cxn ang="0">
                    <a:pos x="48" y="5"/>
                  </a:cxn>
                  <a:cxn ang="0">
                    <a:pos x="40" y="3"/>
                  </a:cxn>
                  <a:cxn ang="0">
                    <a:pos x="32" y="2"/>
                  </a:cxn>
                  <a:cxn ang="0">
                    <a:pos x="24" y="2"/>
                  </a:cxn>
                  <a:cxn ang="0">
                    <a:pos x="16" y="2"/>
                  </a:cxn>
                  <a:cxn ang="0">
                    <a:pos x="8" y="2"/>
                  </a:cxn>
                  <a:cxn ang="0">
                    <a:pos x="0" y="0"/>
                  </a:cxn>
                  <a:cxn ang="0">
                    <a:pos x="0" y="12"/>
                  </a:cxn>
                  <a:cxn ang="0">
                    <a:pos x="8" y="13"/>
                  </a:cxn>
                  <a:cxn ang="0">
                    <a:pos x="16" y="13"/>
                  </a:cxn>
                  <a:cxn ang="0">
                    <a:pos x="24" y="13"/>
                  </a:cxn>
                  <a:cxn ang="0">
                    <a:pos x="32" y="13"/>
                  </a:cxn>
                  <a:cxn ang="0">
                    <a:pos x="40" y="15"/>
                  </a:cxn>
                  <a:cxn ang="0">
                    <a:pos x="46" y="16"/>
                  </a:cxn>
                  <a:cxn ang="0">
                    <a:pos x="52" y="19"/>
                  </a:cxn>
                  <a:cxn ang="0">
                    <a:pos x="56" y="22"/>
                  </a:cxn>
                  <a:cxn ang="0">
                    <a:pos x="60" y="13"/>
                  </a:cxn>
                </a:cxnLst>
                <a:rect l="0" t="0" r="r" b="b"/>
                <a:pathLst>
                  <a:path w="60" h="22">
                    <a:moveTo>
                      <a:pt x="60" y="13"/>
                    </a:moveTo>
                    <a:lnTo>
                      <a:pt x="60" y="13"/>
                    </a:lnTo>
                    <a:lnTo>
                      <a:pt x="54" y="8"/>
                    </a:lnTo>
                    <a:lnTo>
                      <a:pt x="48" y="5"/>
                    </a:lnTo>
                    <a:lnTo>
                      <a:pt x="40" y="3"/>
                    </a:lnTo>
                    <a:lnTo>
                      <a:pt x="32" y="2"/>
                    </a:lnTo>
                    <a:lnTo>
                      <a:pt x="24" y="2"/>
                    </a:lnTo>
                    <a:lnTo>
                      <a:pt x="16" y="2"/>
                    </a:lnTo>
                    <a:lnTo>
                      <a:pt x="8" y="2"/>
                    </a:lnTo>
                    <a:lnTo>
                      <a:pt x="0" y="0"/>
                    </a:lnTo>
                    <a:lnTo>
                      <a:pt x="0" y="12"/>
                    </a:lnTo>
                    <a:lnTo>
                      <a:pt x="8" y="13"/>
                    </a:lnTo>
                    <a:lnTo>
                      <a:pt x="16" y="13"/>
                    </a:lnTo>
                    <a:lnTo>
                      <a:pt x="24" y="13"/>
                    </a:lnTo>
                    <a:lnTo>
                      <a:pt x="32" y="13"/>
                    </a:lnTo>
                    <a:lnTo>
                      <a:pt x="40" y="15"/>
                    </a:lnTo>
                    <a:lnTo>
                      <a:pt x="46" y="16"/>
                    </a:lnTo>
                    <a:lnTo>
                      <a:pt x="52" y="19"/>
                    </a:lnTo>
                    <a:lnTo>
                      <a:pt x="56" y="22"/>
                    </a:lnTo>
                    <a:lnTo>
                      <a:pt x="60" y="1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88" name="Freeform 550"/>
              <p:cNvSpPr>
                <a:spLocks noChangeArrowheads="1"/>
              </p:cNvSpPr>
              <p:nvPr/>
            </p:nvSpPr>
            <p:spPr bwMode="auto">
              <a:xfrm>
                <a:off x="668" y="157"/>
                <a:ext cx="74" cy="21"/>
              </a:xfrm>
              <a:custGeom>
                <a:avLst/>
                <a:gdLst/>
                <a:ahLst/>
                <a:cxnLst>
                  <a:cxn ang="0">
                    <a:pos x="74" y="30"/>
                  </a:cxn>
                  <a:cxn ang="0">
                    <a:pos x="74" y="30"/>
                  </a:cxn>
                  <a:cxn ang="0">
                    <a:pos x="62" y="31"/>
                  </a:cxn>
                  <a:cxn ang="0">
                    <a:pos x="52" y="31"/>
                  </a:cxn>
                  <a:cxn ang="0">
                    <a:pos x="43" y="28"/>
                  </a:cxn>
                  <a:cxn ang="0">
                    <a:pos x="33" y="22"/>
                  </a:cxn>
                  <a:cxn ang="0">
                    <a:pos x="24" y="18"/>
                  </a:cxn>
                  <a:cxn ang="0">
                    <a:pos x="17" y="12"/>
                  </a:cxn>
                  <a:cxn ang="0">
                    <a:pos x="10" y="6"/>
                  </a:cxn>
                  <a:cxn ang="0">
                    <a:pos x="4" y="0"/>
                  </a:cxn>
                  <a:cxn ang="0">
                    <a:pos x="0" y="9"/>
                  </a:cxn>
                  <a:cxn ang="0">
                    <a:pos x="6" y="15"/>
                  </a:cxn>
                  <a:cxn ang="0">
                    <a:pos x="13" y="21"/>
                  </a:cxn>
                  <a:cxn ang="0">
                    <a:pos x="22" y="30"/>
                  </a:cxn>
                  <a:cxn ang="0">
                    <a:pos x="31" y="34"/>
                  </a:cxn>
                  <a:cxn ang="0">
                    <a:pos x="41" y="40"/>
                  </a:cxn>
                  <a:cxn ang="0">
                    <a:pos x="52" y="43"/>
                  </a:cxn>
                  <a:cxn ang="0">
                    <a:pos x="62" y="43"/>
                  </a:cxn>
                  <a:cxn ang="0">
                    <a:pos x="74" y="41"/>
                  </a:cxn>
                  <a:cxn ang="0">
                    <a:pos x="74" y="30"/>
                  </a:cxn>
                </a:cxnLst>
                <a:rect l="0" t="0" r="r" b="b"/>
                <a:pathLst>
                  <a:path w="74" h="43">
                    <a:moveTo>
                      <a:pt x="74" y="30"/>
                    </a:moveTo>
                    <a:lnTo>
                      <a:pt x="74" y="30"/>
                    </a:lnTo>
                    <a:lnTo>
                      <a:pt x="62" y="31"/>
                    </a:lnTo>
                    <a:lnTo>
                      <a:pt x="52" y="31"/>
                    </a:lnTo>
                    <a:lnTo>
                      <a:pt x="43" y="28"/>
                    </a:lnTo>
                    <a:lnTo>
                      <a:pt x="33" y="22"/>
                    </a:lnTo>
                    <a:lnTo>
                      <a:pt x="24" y="18"/>
                    </a:lnTo>
                    <a:lnTo>
                      <a:pt x="17" y="12"/>
                    </a:lnTo>
                    <a:lnTo>
                      <a:pt x="10" y="6"/>
                    </a:lnTo>
                    <a:lnTo>
                      <a:pt x="4" y="0"/>
                    </a:lnTo>
                    <a:lnTo>
                      <a:pt x="0" y="9"/>
                    </a:lnTo>
                    <a:lnTo>
                      <a:pt x="6" y="15"/>
                    </a:lnTo>
                    <a:lnTo>
                      <a:pt x="13" y="21"/>
                    </a:lnTo>
                    <a:lnTo>
                      <a:pt x="22" y="30"/>
                    </a:lnTo>
                    <a:lnTo>
                      <a:pt x="31" y="34"/>
                    </a:lnTo>
                    <a:lnTo>
                      <a:pt x="41" y="40"/>
                    </a:lnTo>
                    <a:lnTo>
                      <a:pt x="52" y="43"/>
                    </a:lnTo>
                    <a:lnTo>
                      <a:pt x="62" y="43"/>
                    </a:lnTo>
                    <a:lnTo>
                      <a:pt x="74" y="41"/>
                    </a:lnTo>
                    <a:lnTo>
                      <a:pt x="74" y="3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89" name="Freeform 551"/>
              <p:cNvSpPr>
                <a:spLocks noChangeArrowheads="1"/>
              </p:cNvSpPr>
              <p:nvPr/>
            </p:nvSpPr>
            <p:spPr bwMode="auto">
              <a:xfrm>
                <a:off x="742" y="171"/>
                <a:ext cx="27" cy="8"/>
              </a:xfrm>
              <a:custGeom>
                <a:avLst/>
                <a:gdLst/>
                <a:ahLst/>
                <a:cxnLst>
                  <a:cxn ang="0">
                    <a:pos x="27" y="10"/>
                  </a:cxn>
                  <a:cxn ang="0">
                    <a:pos x="27" y="10"/>
                  </a:cxn>
                  <a:cxn ang="0">
                    <a:pos x="22" y="4"/>
                  </a:cxn>
                  <a:cxn ang="0">
                    <a:pos x="15" y="0"/>
                  </a:cxn>
                  <a:cxn ang="0">
                    <a:pos x="8" y="0"/>
                  </a:cxn>
                  <a:cxn ang="0">
                    <a:pos x="0" y="2"/>
                  </a:cxn>
                  <a:cxn ang="0">
                    <a:pos x="0" y="13"/>
                  </a:cxn>
                  <a:cxn ang="0">
                    <a:pos x="8" y="12"/>
                  </a:cxn>
                  <a:cxn ang="0">
                    <a:pos x="15" y="12"/>
                  </a:cxn>
                  <a:cxn ang="0">
                    <a:pos x="18" y="13"/>
                  </a:cxn>
                  <a:cxn ang="0">
                    <a:pos x="21" y="16"/>
                  </a:cxn>
                  <a:cxn ang="0">
                    <a:pos x="27" y="10"/>
                  </a:cxn>
                </a:cxnLst>
                <a:rect l="0" t="0" r="r" b="b"/>
                <a:pathLst>
                  <a:path w="27" h="16">
                    <a:moveTo>
                      <a:pt x="27" y="10"/>
                    </a:moveTo>
                    <a:lnTo>
                      <a:pt x="27" y="10"/>
                    </a:lnTo>
                    <a:lnTo>
                      <a:pt x="22" y="4"/>
                    </a:lnTo>
                    <a:lnTo>
                      <a:pt x="15" y="0"/>
                    </a:lnTo>
                    <a:lnTo>
                      <a:pt x="8" y="0"/>
                    </a:lnTo>
                    <a:lnTo>
                      <a:pt x="0" y="2"/>
                    </a:lnTo>
                    <a:lnTo>
                      <a:pt x="0" y="13"/>
                    </a:lnTo>
                    <a:lnTo>
                      <a:pt x="8" y="12"/>
                    </a:lnTo>
                    <a:lnTo>
                      <a:pt x="15" y="12"/>
                    </a:lnTo>
                    <a:lnTo>
                      <a:pt x="18" y="13"/>
                    </a:lnTo>
                    <a:lnTo>
                      <a:pt x="21" y="16"/>
                    </a:lnTo>
                    <a:lnTo>
                      <a:pt x="27" y="1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90" name="Freeform 552"/>
              <p:cNvSpPr>
                <a:spLocks noChangeArrowheads="1"/>
              </p:cNvSpPr>
              <p:nvPr/>
            </p:nvSpPr>
            <p:spPr bwMode="auto">
              <a:xfrm>
                <a:off x="763" y="176"/>
                <a:ext cx="80" cy="36"/>
              </a:xfrm>
              <a:custGeom>
                <a:avLst/>
                <a:gdLst/>
                <a:ahLst/>
                <a:cxnLst>
                  <a:cxn ang="0">
                    <a:pos x="80" y="61"/>
                  </a:cxn>
                  <a:cxn ang="0">
                    <a:pos x="80" y="61"/>
                  </a:cxn>
                  <a:cxn ang="0">
                    <a:pos x="69" y="59"/>
                  </a:cxn>
                  <a:cxn ang="0">
                    <a:pos x="59" y="54"/>
                  </a:cxn>
                  <a:cxn ang="0">
                    <a:pos x="48" y="48"/>
                  </a:cxn>
                  <a:cxn ang="0">
                    <a:pos x="38" y="42"/>
                  </a:cxn>
                  <a:cxn ang="0">
                    <a:pos x="28" y="34"/>
                  </a:cxn>
                  <a:cxn ang="0">
                    <a:pos x="19" y="24"/>
                  </a:cxn>
                  <a:cxn ang="0">
                    <a:pos x="12" y="13"/>
                  </a:cxn>
                  <a:cxn ang="0">
                    <a:pos x="6" y="0"/>
                  </a:cxn>
                  <a:cxn ang="0">
                    <a:pos x="0" y="6"/>
                  </a:cxn>
                  <a:cxn ang="0">
                    <a:pos x="6" y="19"/>
                  </a:cxn>
                  <a:cxn ang="0">
                    <a:pos x="15" y="32"/>
                  </a:cxn>
                  <a:cxn ang="0">
                    <a:pos x="24" y="42"/>
                  </a:cxn>
                  <a:cxn ang="0">
                    <a:pos x="34" y="51"/>
                  </a:cxn>
                  <a:cxn ang="0">
                    <a:pos x="46" y="60"/>
                  </a:cxn>
                  <a:cxn ang="0">
                    <a:pos x="57" y="66"/>
                  </a:cxn>
                  <a:cxn ang="0">
                    <a:pos x="69" y="70"/>
                  </a:cxn>
                  <a:cxn ang="0">
                    <a:pos x="80" y="73"/>
                  </a:cxn>
                  <a:cxn ang="0">
                    <a:pos x="80" y="61"/>
                  </a:cxn>
                </a:cxnLst>
                <a:rect l="0" t="0" r="r" b="b"/>
                <a:pathLst>
                  <a:path w="80" h="73">
                    <a:moveTo>
                      <a:pt x="80" y="61"/>
                    </a:moveTo>
                    <a:lnTo>
                      <a:pt x="80" y="61"/>
                    </a:lnTo>
                    <a:lnTo>
                      <a:pt x="69" y="59"/>
                    </a:lnTo>
                    <a:lnTo>
                      <a:pt x="59" y="54"/>
                    </a:lnTo>
                    <a:lnTo>
                      <a:pt x="48" y="48"/>
                    </a:lnTo>
                    <a:lnTo>
                      <a:pt x="38" y="42"/>
                    </a:lnTo>
                    <a:lnTo>
                      <a:pt x="28" y="34"/>
                    </a:lnTo>
                    <a:lnTo>
                      <a:pt x="19" y="24"/>
                    </a:lnTo>
                    <a:lnTo>
                      <a:pt x="12" y="13"/>
                    </a:lnTo>
                    <a:lnTo>
                      <a:pt x="6" y="0"/>
                    </a:lnTo>
                    <a:lnTo>
                      <a:pt x="0" y="6"/>
                    </a:lnTo>
                    <a:lnTo>
                      <a:pt x="6" y="19"/>
                    </a:lnTo>
                    <a:lnTo>
                      <a:pt x="15" y="32"/>
                    </a:lnTo>
                    <a:lnTo>
                      <a:pt x="24" y="42"/>
                    </a:lnTo>
                    <a:lnTo>
                      <a:pt x="34" y="51"/>
                    </a:lnTo>
                    <a:lnTo>
                      <a:pt x="46" y="60"/>
                    </a:lnTo>
                    <a:lnTo>
                      <a:pt x="57" y="66"/>
                    </a:lnTo>
                    <a:lnTo>
                      <a:pt x="69" y="70"/>
                    </a:lnTo>
                    <a:lnTo>
                      <a:pt x="80" y="73"/>
                    </a:lnTo>
                    <a:lnTo>
                      <a:pt x="80" y="6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91" name="Freeform 553"/>
              <p:cNvSpPr>
                <a:spLocks noChangeArrowheads="1"/>
              </p:cNvSpPr>
              <p:nvPr/>
            </p:nvSpPr>
            <p:spPr bwMode="auto">
              <a:xfrm>
                <a:off x="843" y="206"/>
                <a:ext cx="24" cy="7"/>
              </a:xfrm>
              <a:custGeom>
                <a:avLst/>
                <a:gdLst/>
                <a:ahLst/>
                <a:cxnLst>
                  <a:cxn ang="0">
                    <a:pos x="24" y="3"/>
                  </a:cxn>
                  <a:cxn ang="0">
                    <a:pos x="24" y="3"/>
                  </a:cxn>
                  <a:cxn ang="0">
                    <a:pos x="19" y="3"/>
                  </a:cxn>
                  <a:cxn ang="0">
                    <a:pos x="13" y="2"/>
                  </a:cxn>
                  <a:cxn ang="0">
                    <a:pos x="7" y="2"/>
                  </a:cxn>
                  <a:cxn ang="0">
                    <a:pos x="0" y="0"/>
                  </a:cxn>
                  <a:cxn ang="0">
                    <a:pos x="0" y="12"/>
                  </a:cxn>
                  <a:cxn ang="0">
                    <a:pos x="7" y="14"/>
                  </a:cxn>
                  <a:cxn ang="0">
                    <a:pos x="13" y="14"/>
                  </a:cxn>
                  <a:cxn ang="0">
                    <a:pos x="19" y="15"/>
                  </a:cxn>
                  <a:cxn ang="0">
                    <a:pos x="24" y="15"/>
                  </a:cxn>
                  <a:cxn ang="0">
                    <a:pos x="24" y="3"/>
                  </a:cxn>
                </a:cxnLst>
                <a:rect l="0" t="0" r="r" b="b"/>
                <a:pathLst>
                  <a:path w="24" h="15">
                    <a:moveTo>
                      <a:pt x="24" y="3"/>
                    </a:moveTo>
                    <a:lnTo>
                      <a:pt x="24" y="3"/>
                    </a:lnTo>
                    <a:lnTo>
                      <a:pt x="19" y="3"/>
                    </a:lnTo>
                    <a:lnTo>
                      <a:pt x="13" y="2"/>
                    </a:lnTo>
                    <a:lnTo>
                      <a:pt x="7" y="2"/>
                    </a:lnTo>
                    <a:lnTo>
                      <a:pt x="0" y="0"/>
                    </a:lnTo>
                    <a:lnTo>
                      <a:pt x="0" y="12"/>
                    </a:lnTo>
                    <a:lnTo>
                      <a:pt x="7" y="14"/>
                    </a:lnTo>
                    <a:lnTo>
                      <a:pt x="13" y="14"/>
                    </a:lnTo>
                    <a:lnTo>
                      <a:pt x="19" y="15"/>
                    </a:lnTo>
                    <a:lnTo>
                      <a:pt x="24" y="15"/>
                    </a:lnTo>
                    <a:lnTo>
                      <a:pt x="24" y="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92" name="Freeform 554"/>
              <p:cNvSpPr>
                <a:spLocks noChangeArrowheads="1"/>
              </p:cNvSpPr>
              <p:nvPr/>
            </p:nvSpPr>
            <p:spPr bwMode="auto">
              <a:xfrm>
                <a:off x="867" y="179"/>
                <a:ext cx="58" cy="34"/>
              </a:xfrm>
              <a:custGeom>
                <a:avLst/>
                <a:gdLst/>
                <a:ahLst/>
                <a:cxnLst>
                  <a:cxn ang="0">
                    <a:pos x="57" y="8"/>
                  </a:cxn>
                  <a:cxn ang="0">
                    <a:pos x="50" y="13"/>
                  </a:cxn>
                  <a:cxn ang="0">
                    <a:pos x="48" y="23"/>
                  </a:cxn>
                  <a:cxn ang="0">
                    <a:pos x="46" y="32"/>
                  </a:cxn>
                  <a:cxn ang="0">
                    <a:pos x="41" y="39"/>
                  </a:cxn>
                  <a:cxn ang="0">
                    <a:pos x="36" y="46"/>
                  </a:cxn>
                  <a:cxn ang="0">
                    <a:pos x="30" y="51"/>
                  </a:cxn>
                  <a:cxn ang="0">
                    <a:pos x="22" y="53"/>
                  </a:cxn>
                  <a:cxn ang="0">
                    <a:pos x="12" y="56"/>
                  </a:cxn>
                  <a:cxn ang="0">
                    <a:pos x="0" y="56"/>
                  </a:cxn>
                  <a:cxn ang="0">
                    <a:pos x="0" y="68"/>
                  </a:cxn>
                  <a:cxn ang="0">
                    <a:pos x="12" y="68"/>
                  </a:cxn>
                  <a:cxn ang="0">
                    <a:pos x="22" y="65"/>
                  </a:cxn>
                  <a:cxn ang="0">
                    <a:pos x="32" y="62"/>
                  </a:cxn>
                  <a:cxn ang="0">
                    <a:pos x="40" y="55"/>
                  </a:cxn>
                  <a:cxn ang="0">
                    <a:pos x="47" y="48"/>
                  </a:cxn>
                  <a:cxn ang="0">
                    <a:pos x="52" y="37"/>
                  </a:cxn>
                  <a:cxn ang="0">
                    <a:pos x="56" y="26"/>
                  </a:cxn>
                  <a:cxn ang="0">
                    <a:pos x="58" y="13"/>
                  </a:cxn>
                  <a:cxn ang="0">
                    <a:pos x="51" y="17"/>
                  </a:cxn>
                  <a:cxn ang="0">
                    <a:pos x="57" y="8"/>
                  </a:cxn>
                  <a:cxn ang="0">
                    <a:pos x="52" y="0"/>
                  </a:cxn>
                  <a:cxn ang="0">
                    <a:pos x="50" y="13"/>
                  </a:cxn>
                  <a:cxn ang="0">
                    <a:pos x="57" y="8"/>
                  </a:cxn>
                </a:cxnLst>
                <a:rect l="0" t="0" r="r" b="b"/>
                <a:pathLst>
                  <a:path w="58" h="68">
                    <a:moveTo>
                      <a:pt x="57" y="8"/>
                    </a:moveTo>
                    <a:lnTo>
                      <a:pt x="50" y="13"/>
                    </a:lnTo>
                    <a:lnTo>
                      <a:pt x="48" y="23"/>
                    </a:lnTo>
                    <a:lnTo>
                      <a:pt x="46" y="32"/>
                    </a:lnTo>
                    <a:lnTo>
                      <a:pt x="41" y="39"/>
                    </a:lnTo>
                    <a:lnTo>
                      <a:pt x="36" y="46"/>
                    </a:lnTo>
                    <a:lnTo>
                      <a:pt x="30" y="51"/>
                    </a:lnTo>
                    <a:lnTo>
                      <a:pt x="22" y="53"/>
                    </a:lnTo>
                    <a:lnTo>
                      <a:pt x="12" y="56"/>
                    </a:lnTo>
                    <a:lnTo>
                      <a:pt x="0" y="56"/>
                    </a:lnTo>
                    <a:lnTo>
                      <a:pt x="0" y="68"/>
                    </a:lnTo>
                    <a:lnTo>
                      <a:pt x="12" y="68"/>
                    </a:lnTo>
                    <a:lnTo>
                      <a:pt x="22" y="65"/>
                    </a:lnTo>
                    <a:lnTo>
                      <a:pt x="32" y="62"/>
                    </a:lnTo>
                    <a:lnTo>
                      <a:pt x="40" y="55"/>
                    </a:lnTo>
                    <a:lnTo>
                      <a:pt x="47" y="48"/>
                    </a:lnTo>
                    <a:lnTo>
                      <a:pt x="52" y="37"/>
                    </a:lnTo>
                    <a:lnTo>
                      <a:pt x="56" y="26"/>
                    </a:lnTo>
                    <a:lnTo>
                      <a:pt x="58" y="13"/>
                    </a:lnTo>
                    <a:lnTo>
                      <a:pt x="51" y="17"/>
                    </a:lnTo>
                    <a:lnTo>
                      <a:pt x="57" y="8"/>
                    </a:lnTo>
                    <a:lnTo>
                      <a:pt x="52" y="0"/>
                    </a:lnTo>
                    <a:lnTo>
                      <a:pt x="50" y="13"/>
                    </a:lnTo>
                    <a:lnTo>
                      <a:pt x="57" y="8"/>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93" name="Freeform 555"/>
              <p:cNvSpPr>
                <a:spLocks noChangeArrowheads="1"/>
              </p:cNvSpPr>
              <p:nvPr/>
            </p:nvSpPr>
            <p:spPr bwMode="auto">
              <a:xfrm>
                <a:off x="918" y="184"/>
                <a:ext cx="23" cy="29"/>
              </a:xfrm>
              <a:custGeom>
                <a:avLst/>
                <a:gdLst/>
                <a:ahLst/>
                <a:cxnLst>
                  <a:cxn ang="0">
                    <a:pos x="23" y="60"/>
                  </a:cxn>
                  <a:cxn ang="0">
                    <a:pos x="23" y="60"/>
                  </a:cxn>
                  <a:cxn ang="0">
                    <a:pos x="22" y="45"/>
                  </a:cxn>
                  <a:cxn ang="0">
                    <a:pos x="19" y="29"/>
                  </a:cxn>
                  <a:cxn ang="0">
                    <a:pos x="13" y="13"/>
                  </a:cxn>
                  <a:cxn ang="0">
                    <a:pos x="6" y="0"/>
                  </a:cxn>
                  <a:cxn ang="0">
                    <a:pos x="0" y="9"/>
                  </a:cxn>
                  <a:cxn ang="0">
                    <a:pos x="7" y="19"/>
                  </a:cxn>
                  <a:cxn ang="0">
                    <a:pos x="11" y="32"/>
                  </a:cxn>
                  <a:cxn ang="0">
                    <a:pos x="14" y="45"/>
                  </a:cxn>
                  <a:cxn ang="0">
                    <a:pos x="15" y="60"/>
                  </a:cxn>
                  <a:cxn ang="0">
                    <a:pos x="23" y="60"/>
                  </a:cxn>
                </a:cxnLst>
                <a:rect l="0" t="0" r="r" b="b"/>
                <a:pathLst>
                  <a:path w="23" h="60">
                    <a:moveTo>
                      <a:pt x="23" y="60"/>
                    </a:moveTo>
                    <a:lnTo>
                      <a:pt x="23" y="60"/>
                    </a:lnTo>
                    <a:lnTo>
                      <a:pt x="22" y="45"/>
                    </a:lnTo>
                    <a:lnTo>
                      <a:pt x="19" y="29"/>
                    </a:lnTo>
                    <a:lnTo>
                      <a:pt x="13" y="13"/>
                    </a:lnTo>
                    <a:lnTo>
                      <a:pt x="6" y="0"/>
                    </a:lnTo>
                    <a:lnTo>
                      <a:pt x="0" y="9"/>
                    </a:lnTo>
                    <a:lnTo>
                      <a:pt x="7" y="19"/>
                    </a:lnTo>
                    <a:lnTo>
                      <a:pt x="11" y="32"/>
                    </a:lnTo>
                    <a:lnTo>
                      <a:pt x="14" y="45"/>
                    </a:lnTo>
                    <a:lnTo>
                      <a:pt x="15" y="60"/>
                    </a:lnTo>
                    <a:lnTo>
                      <a:pt x="23" y="6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94" name="Freeform 556"/>
              <p:cNvSpPr>
                <a:spLocks noChangeArrowheads="1"/>
              </p:cNvSpPr>
              <p:nvPr/>
            </p:nvSpPr>
            <p:spPr bwMode="auto">
              <a:xfrm>
                <a:off x="893" y="213"/>
                <a:ext cx="48" cy="32"/>
              </a:xfrm>
              <a:custGeom>
                <a:avLst/>
                <a:gdLst/>
                <a:ahLst/>
                <a:cxnLst>
                  <a:cxn ang="0">
                    <a:pos x="0" y="63"/>
                  </a:cxn>
                  <a:cxn ang="0">
                    <a:pos x="0" y="63"/>
                  </a:cxn>
                  <a:cxn ang="0">
                    <a:pos x="12" y="60"/>
                  </a:cxn>
                  <a:cxn ang="0">
                    <a:pos x="21" y="55"/>
                  </a:cxn>
                  <a:cxn ang="0">
                    <a:pos x="30" y="48"/>
                  </a:cxn>
                  <a:cxn ang="0">
                    <a:pos x="37" y="41"/>
                  </a:cxn>
                  <a:cxn ang="0">
                    <a:pos x="42" y="32"/>
                  </a:cxn>
                  <a:cxn ang="0">
                    <a:pos x="46" y="22"/>
                  </a:cxn>
                  <a:cxn ang="0">
                    <a:pos x="47" y="10"/>
                  </a:cxn>
                  <a:cxn ang="0">
                    <a:pos x="48" y="0"/>
                  </a:cxn>
                  <a:cxn ang="0">
                    <a:pos x="40" y="0"/>
                  </a:cxn>
                  <a:cxn ang="0">
                    <a:pos x="39" y="10"/>
                  </a:cxn>
                  <a:cxn ang="0">
                    <a:pos x="38" y="19"/>
                  </a:cxn>
                  <a:cxn ang="0">
                    <a:pos x="36" y="26"/>
                  </a:cxn>
                  <a:cxn ang="0">
                    <a:pos x="31" y="32"/>
                  </a:cxn>
                  <a:cxn ang="0">
                    <a:pos x="26" y="39"/>
                  </a:cxn>
                  <a:cxn ang="0">
                    <a:pos x="19" y="44"/>
                  </a:cxn>
                  <a:cxn ang="0">
                    <a:pos x="10" y="48"/>
                  </a:cxn>
                  <a:cxn ang="0">
                    <a:pos x="0" y="51"/>
                  </a:cxn>
                  <a:cxn ang="0">
                    <a:pos x="0" y="63"/>
                  </a:cxn>
                </a:cxnLst>
                <a:rect l="0" t="0" r="r" b="b"/>
                <a:pathLst>
                  <a:path w="48" h="63">
                    <a:moveTo>
                      <a:pt x="0" y="63"/>
                    </a:moveTo>
                    <a:lnTo>
                      <a:pt x="0" y="63"/>
                    </a:lnTo>
                    <a:lnTo>
                      <a:pt x="12" y="60"/>
                    </a:lnTo>
                    <a:lnTo>
                      <a:pt x="21" y="55"/>
                    </a:lnTo>
                    <a:lnTo>
                      <a:pt x="30" y="48"/>
                    </a:lnTo>
                    <a:lnTo>
                      <a:pt x="37" y="41"/>
                    </a:lnTo>
                    <a:lnTo>
                      <a:pt x="42" y="32"/>
                    </a:lnTo>
                    <a:lnTo>
                      <a:pt x="46" y="22"/>
                    </a:lnTo>
                    <a:lnTo>
                      <a:pt x="47" y="10"/>
                    </a:lnTo>
                    <a:lnTo>
                      <a:pt x="48" y="0"/>
                    </a:lnTo>
                    <a:lnTo>
                      <a:pt x="40" y="0"/>
                    </a:lnTo>
                    <a:lnTo>
                      <a:pt x="39" y="10"/>
                    </a:lnTo>
                    <a:lnTo>
                      <a:pt x="38" y="19"/>
                    </a:lnTo>
                    <a:lnTo>
                      <a:pt x="36" y="26"/>
                    </a:lnTo>
                    <a:lnTo>
                      <a:pt x="31" y="32"/>
                    </a:lnTo>
                    <a:lnTo>
                      <a:pt x="26" y="39"/>
                    </a:lnTo>
                    <a:lnTo>
                      <a:pt x="19" y="44"/>
                    </a:lnTo>
                    <a:lnTo>
                      <a:pt x="10" y="48"/>
                    </a:lnTo>
                    <a:lnTo>
                      <a:pt x="0" y="51"/>
                    </a:lnTo>
                    <a:lnTo>
                      <a:pt x="0" y="6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95" name="Freeform 557"/>
              <p:cNvSpPr>
                <a:spLocks noChangeArrowheads="1"/>
              </p:cNvSpPr>
              <p:nvPr/>
            </p:nvSpPr>
            <p:spPr bwMode="auto">
              <a:xfrm>
                <a:off x="804" y="231"/>
                <a:ext cx="89" cy="15"/>
              </a:xfrm>
              <a:custGeom>
                <a:avLst/>
                <a:gdLst/>
                <a:ahLst/>
                <a:cxnLst>
                  <a:cxn ang="0">
                    <a:pos x="1" y="12"/>
                  </a:cxn>
                  <a:cxn ang="0">
                    <a:pos x="0" y="10"/>
                  </a:cxn>
                  <a:cxn ang="0">
                    <a:pos x="9" y="17"/>
                  </a:cxn>
                  <a:cxn ang="0">
                    <a:pos x="17" y="22"/>
                  </a:cxn>
                  <a:cxn ang="0">
                    <a:pos x="27" y="26"/>
                  </a:cxn>
                  <a:cxn ang="0">
                    <a:pos x="37" y="28"/>
                  </a:cxn>
                  <a:cxn ang="0">
                    <a:pos x="49" y="31"/>
                  </a:cxn>
                  <a:cxn ang="0">
                    <a:pos x="61" y="31"/>
                  </a:cxn>
                  <a:cxn ang="0">
                    <a:pos x="74" y="29"/>
                  </a:cxn>
                  <a:cxn ang="0">
                    <a:pos x="89" y="28"/>
                  </a:cxn>
                  <a:cxn ang="0">
                    <a:pos x="89" y="16"/>
                  </a:cxn>
                  <a:cxn ang="0">
                    <a:pos x="74" y="17"/>
                  </a:cxn>
                  <a:cxn ang="0">
                    <a:pos x="61" y="19"/>
                  </a:cxn>
                  <a:cxn ang="0">
                    <a:pos x="49" y="19"/>
                  </a:cxn>
                  <a:cxn ang="0">
                    <a:pos x="37" y="16"/>
                  </a:cxn>
                  <a:cxn ang="0">
                    <a:pos x="27" y="14"/>
                  </a:cxn>
                  <a:cxn ang="0">
                    <a:pos x="19" y="10"/>
                  </a:cxn>
                  <a:cxn ang="0">
                    <a:pos x="11" y="6"/>
                  </a:cxn>
                  <a:cxn ang="0">
                    <a:pos x="4" y="1"/>
                  </a:cxn>
                  <a:cxn ang="0">
                    <a:pos x="3" y="0"/>
                  </a:cxn>
                  <a:cxn ang="0">
                    <a:pos x="1" y="12"/>
                  </a:cxn>
                </a:cxnLst>
                <a:rect l="0" t="0" r="r" b="b"/>
                <a:pathLst>
                  <a:path w="89" h="31">
                    <a:moveTo>
                      <a:pt x="1" y="12"/>
                    </a:moveTo>
                    <a:lnTo>
                      <a:pt x="0" y="10"/>
                    </a:lnTo>
                    <a:lnTo>
                      <a:pt x="9" y="17"/>
                    </a:lnTo>
                    <a:lnTo>
                      <a:pt x="17" y="22"/>
                    </a:lnTo>
                    <a:lnTo>
                      <a:pt x="27" y="26"/>
                    </a:lnTo>
                    <a:lnTo>
                      <a:pt x="37" y="28"/>
                    </a:lnTo>
                    <a:lnTo>
                      <a:pt x="49" y="31"/>
                    </a:lnTo>
                    <a:lnTo>
                      <a:pt x="61" y="31"/>
                    </a:lnTo>
                    <a:lnTo>
                      <a:pt x="74" y="29"/>
                    </a:lnTo>
                    <a:lnTo>
                      <a:pt x="89" y="28"/>
                    </a:lnTo>
                    <a:lnTo>
                      <a:pt x="89" y="16"/>
                    </a:lnTo>
                    <a:lnTo>
                      <a:pt x="74" y="17"/>
                    </a:lnTo>
                    <a:lnTo>
                      <a:pt x="61" y="19"/>
                    </a:lnTo>
                    <a:lnTo>
                      <a:pt x="49" y="19"/>
                    </a:lnTo>
                    <a:lnTo>
                      <a:pt x="37" y="16"/>
                    </a:lnTo>
                    <a:lnTo>
                      <a:pt x="27" y="14"/>
                    </a:lnTo>
                    <a:lnTo>
                      <a:pt x="19" y="10"/>
                    </a:lnTo>
                    <a:lnTo>
                      <a:pt x="11" y="6"/>
                    </a:lnTo>
                    <a:lnTo>
                      <a:pt x="4" y="1"/>
                    </a:lnTo>
                    <a:lnTo>
                      <a:pt x="3" y="0"/>
                    </a:lnTo>
                    <a:lnTo>
                      <a:pt x="1" y="1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96" name="Freeform 558"/>
              <p:cNvSpPr>
                <a:spLocks noChangeArrowheads="1"/>
              </p:cNvSpPr>
              <p:nvPr/>
            </p:nvSpPr>
            <p:spPr bwMode="auto">
              <a:xfrm>
                <a:off x="787" y="225"/>
                <a:ext cx="20" cy="12"/>
              </a:xfrm>
              <a:custGeom>
                <a:avLst/>
                <a:gdLst/>
                <a:ahLst/>
                <a:cxnLst>
                  <a:cxn ang="0">
                    <a:pos x="0" y="9"/>
                  </a:cxn>
                  <a:cxn ang="0">
                    <a:pos x="0" y="9"/>
                  </a:cxn>
                  <a:cxn ang="0">
                    <a:pos x="4" y="13"/>
                  </a:cxn>
                  <a:cxn ang="0">
                    <a:pos x="10" y="18"/>
                  </a:cxn>
                  <a:cxn ang="0">
                    <a:pos x="13" y="21"/>
                  </a:cxn>
                  <a:cxn ang="0">
                    <a:pos x="18" y="24"/>
                  </a:cxn>
                  <a:cxn ang="0">
                    <a:pos x="20" y="12"/>
                  </a:cxn>
                  <a:cxn ang="0">
                    <a:pos x="17" y="9"/>
                  </a:cxn>
                  <a:cxn ang="0">
                    <a:pos x="12" y="6"/>
                  </a:cxn>
                  <a:cxn ang="0">
                    <a:pos x="8" y="5"/>
                  </a:cxn>
                  <a:cxn ang="0">
                    <a:pos x="4" y="0"/>
                  </a:cxn>
                  <a:cxn ang="0">
                    <a:pos x="0" y="9"/>
                  </a:cxn>
                </a:cxnLst>
                <a:rect l="0" t="0" r="r" b="b"/>
                <a:pathLst>
                  <a:path w="20" h="24">
                    <a:moveTo>
                      <a:pt x="0" y="9"/>
                    </a:moveTo>
                    <a:lnTo>
                      <a:pt x="0" y="9"/>
                    </a:lnTo>
                    <a:lnTo>
                      <a:pt x="4" y="13"/>
                    </a:lnTo>
                    <a:lnTo>
                      <a:pt x="10" y="18"/>
                    </a:lnTo>
                    <a:lnTo>
                      <a:pt x="13" y="21"/>
                    </a:lnTo>
                    <a:lnTo>
                      <a:pt x="18" y="24"/>
                    </a:lnTo>
                    <a:lnTo>
                      <a:pt x="20" y="12"/>
                    </a:lnTo>
                    <a:lnTo>
                      <a:pt x="17" y="9"/>
                    </a:lnTo>
                    <a:lnTo>
                      <a:pt x="12" y="6"/>
                    </a:lnTo>
                    <a:lnTo>
                      <a:pt x="8" y="5"/>
                    </a:lnTo>
                    <a:lnTo>
                      <a:pt x="4" y="0"/>
                    </a:lnTo>
                    <a:lnTo>
                      <a:pt x="0" y="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97" name="Freeform 559"/>
              <p:cNvSpPr>
                <a:spLocks noChangeArrowheads="1"/>
              </p:cNvSpPr>
              <p:nvPr/>
            </p:nvSpPr>
            <p:spPr bwMode="auto">
              <a:xfrm>
                <a:off x="751" y="221"/>
                <a:ext cx="40" cy="9"/>
              </a:xfrm>
              <a:custGeom>
                <a:avLst/>
                <a:gdLst/>
                <a:ahLst/>
                <a:cxnLst>
                  <a:cxn ang="0">
                    <a:pos x="0" y="11"/>
                  </a:cxn>
                  <a:cxn ang="0">
                    <a:pos x="0" y="11"/>
                  </a:cxn>
                  <a:cxn ang="0">
                    <a:pos x="6" y="11"/>
                  </a:cxn>
                  <a:cxn ang="0">
                    <a:pos x="11" y="11"/>
                  </a:cxn>
                  <a:cxn ang="0">
                    <a:pos x="16" y="11"/>
                  </a:cxn>
                  <a:cxn ang="0">
                    <a:pos x="21" y="11"/>
                  </a:cxn>
                  <a:cxn ang="0">
                    <a:pos x="26" y="13"/>
                  </a:cxn>
                  <a:cxn ang="0">
                    <a:pos x="29" y="14"/>
                  </a:cxn>
                  <a:cxn ang="0">
                    <a:pos x="33" y="16"/>
                  </a:cxn>
                  <a:cxn ang="0">
                    <a:pos x="36" y="17"/>
                  </a:cxn>
                  <a:cxn ang="0">
                    <a:pos x="40" y="8"/>
                  </a:cxn>
                  <a:cxn ang="0">
                    <a:pos x="35" y="4"/>
                  </a:cxn>
                  <a:cxn ang="0">
                    <a:pos x="31" y="2"/>
                  </a:cxn>
                  <a:cxn ang="0">
                    <a:pos x="26" y="1"/>
                  </a:cxn>
                  <a:cxn ang="0">
                    <a:pos x="21" y="0"/>
                  </a:cxn>
                  <a:cxn ang="0">
                    <a:pos x="16" y="0"/>
                  </a:cxn>
                  <a:cxn ang="0">
                    <a:pos x="11" y="0"/>
                  </a:cxn>
                  <a:cxn ang="0">
                    <a:pos x="6" y="0"/>
                  </a:cxn>
                  <a:cxn ang="0">
                    <a:pos x="0" y="0"/>
                  </a:cxn>
                  <a:cxn ang="0">
                    <a:pos x="0" y="11"/>
                  </a:cxn>
                </a:cxnLst>
                <a:rect l="0" t="0" r="r" b="b"/>
                <a:pathLst>
                  <a:path w="40" h="17">
                    <a:moveTo>
                      <a:pt x="0" y="11"/>
                    </a:moveTo>
                    <a:lnTo>
                      <a:pt x="0" y="11"/>
                    </a:lnTo>
                    <a:lnTo>
                      <a:pt x="6" y="11"/>
                    </a:lnTo>
                    <a:lnTo>
                      <a:pt x="11" y="11"/>
                    </a:lnTo>
                    <a:lnTo>
                      <a:pt x="16" y="11"/>
                    </a:lnTo>
                    <a:lnTo>
                      <a:pt x="21" y="11"/>
                    </a:lnTo>
                    <a:lnTo>
                      <a:pt x="26" y="13"/>
                    </a:lnTo>
                    <a:lnTo>
                      <a:pt x="29" y="14"/>
                    </a:lnTo>
                    <a:lnTo>
                      <a:pt x="33" y="16"/>
                    </a:lnTo>
                    <a:lnTo>
                      <a:pt x="36" y="17"/>
                    </a:lnTo>
                    <a:lnTo>
                      <a:pt x="40" y="8"/>
                    </a:lnTo>
                    <a:lnTo>
                      <a:pt x="35" y="4"/>
                    </a:lnTo>
                    <a:lnTo>
                      <a:pt x="31" y="2"/>
                    </a:lnTo>
                    <a:lnTo>
                      <a:pt x="26" y="1"/>
                    </a:lnTo>
                    <a:lnTo>
                      <a:pt x="21" y="0"/>
                    </a:lnTo>
                    <a:lnTo>
                      <a:pt x="16" y="0"/>
                    </a:lnTo>
                    <a:lnTo>
                      <a:pt x="11" y="0"/>
                    </a:lnTo>
                    <a:lnTo>
                      <a:pt x="6" y="0"/>
                    </a:lnTo>
                    <a:lnTo>
                      <a:pt x="0" y="0"/>
                    </a:lnTo>
                    <a:lnTo>
                      <a:pt x="0" y="1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98" name="Freeform 560"/>
              <p:cNvSpPr>
                <a:spLocks noChangeArrowheads="1"/>
              </p:cNvSpPr>
              <p:nvPr/>
            </p:nvSpPr>
            <p:spPr bwMode="auto">
              <a:xfrm>
                <a:off x="647" y="221"/>
                <a:ext cx="104" cy="12"/>
              </a:xfrm>
              <a:custGeom>
                <a:avLst/>
                <a:gdLst/>
                <a:ahLst/>
                <a:cxnLst>
                  <a:cxn ang="0">
                    <a:pos x="0" y="24"/>
                  </a:cxn>
                  <a:cxn ang="0">
                    <a:pos x="0" y="24"/>
                  </a:cxn>
                  <a:cxn ang="0">
                    <a:pos x="12" y="24"/>
                  </a:cxn>
                  <a:cxn ang="0">
                    <a:pos x="25" y="24"/>
                  </a:cxn>
                  <a:cxn ang="0">
                    <a:pos x="38" y="23"/>
                  </a:cxn>
                  <a:cxn ang="0">
                    <a:pos x="51" y="20"/>
                  </a:cxn>
                  <a:cxn ang="0">
                    <a:pos x="65" y="17"/>
                  </a:cxn>
                  <a:cxn ang="0">
                    <a:pos x="78" y="16"/>
                  </a:cxn>
                  <a:cxn ang="0">
                    <a:pos x="92" y="13"/>
                  </a:cxn>
                  <a:cxn ang="0">
                    <a:pos x="104" y="11"/>
                  </a:cxn>
                  <a:cxn ang="0">
                    <a:pos x="104" y="0"/>
                  </a:cxn>
                  <a:cxn ang="0">
                    <a:pos x="92" y="1"/>
                  </a:cxn>
                  <a:cxn ang="0">
                    <a:pos x="78" y="4"/>
                  </a:cxn>
                  <a:cxn ang="0">
                    <a:pos x="65" y="5"/>
                  </a:cxn>
                  <a:cxn ang="0">
                    <a:pos x="51" y="8"/>
                  </a:cxn>
                  <a:cxn ang="0">
                    <a:pos x="38" y="11"/>
                  </a:cxn>
                  <a:cxn ang="0">
                    <a:pos x="25" y="13"/>
                  </a:cxn>
                  <a:cxn ang="0">
                    <a:pos x="12" y="13"/>
                  </a:cxn>
                  <a:cxn ang="0">
                    <a:pos x="0" y="13"/>
                  </a:cxn>
                  <a:cxn ang="0">
                    <a:pos x="0" y="24"/>
                  </a:cxn>
                </a:cxnLst>
                <a:rect l="0" t="0" r="r" b="b"/>
                <a:pathLst>
                  <a:path w="104" h="24">
                    <a:moveTo>
                      <a:pt x="0" y="24"/>
                    </a:moveTo>
                    <a:lnTo>
                      <a:pt x="0" y="24"/>
                    </a:lnTo>
                    <a:lnTo>
                      <a:pt x="12" y="24"/>
                    </a:lnTo>
                    <a:lnTo>
                      <a:pt x="25" y="24"/>
                    </a:lnTo>
                    <a:lnTo>
                      <a:pt x="38" y="23"/>
                    </a:lnTo>
                    <a:lnTo>
                      <a:pt x="51" y="20"/>
                    </a:lnTo>
                    <a:lnTo>
                      <a:pt x="65" y="17"/>
                    </a:lnTo>
                    <a:lnTo>
                      <a:pt x="78" y="16"/>
                    </a:lnTo>
                    <a:lnTo>
                      <a:pt x="92" y="13"/>
                    </a:lnTo>
                    <a:lnTo>
                      <a:pt x="104" y="11"/>
                    </a:lnTo>
                    <a:lnTo>
                      <a:pt x="104" y="0"/>
                    </a:lnTo>
                    <a:lnTo>
                      <a:pt x="92" y="1"/>
                    </a:lnTo>
                    <a:lnTo>
                      <a:pt x="78" y="4"/>
                    </a:lnTo>
                    <a:lnTo>
                      <a:pt x="65" y="5"/>
                    </a:lnTo>
                    <a:lnTo>
                      <a:pt x="51" y="8"/>
                    </a:lnTo>
                    <a:lnTo>
                      <a:pt x="38" y="11"/>
                    </a:lnTo>
                    <a:lnTo>
                      <a:pt x="25" y="13"/>
                    </a:lnTo>
                    <a:lnTo>
                      <a:pt x="12" y="13"/>
                    </a:lnTo>
                    <a:lnTo>
                      <a:pt x="0" y="13"/>
                    </a:lnTo>
                    <a:lnTo>
                      <a:pt x="0" y="2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599" name="Freeform 561"/>
              <p:cNvSpPr>
                <a:spLocks noChangeArrowheads="1"/>
              </p:cNvSpPr>
              <p:nvPr/>
            </p:nvSpPr>
            <p:spPr bwMode="auto">
              <a:xfrm>
                <a:off x="352" y="227"/>
                <a:ext cx="295" cy="21"/>
              </a:xfrm>
              <a:custGeom>
                <a:avLst/>
                <a:gdLst/>
                <a:ahLst/>
                <a:cxnLst>
                  <a:cxn ang="0">
                    <a:pos x="0" y="42"/>
                  </a:cxn>
                  <a:cxn ang="0">
                    <a:pos x="0" y="42"/>
                  </a:cxn>
                  <a:cxn ang="0">
                    <a:pos x="14" y="40"/>
                  </a:cxn>
                  <a:cxn ang="0">
                    <a:pos x="29" y="37"/>
                  </a:cxn>
                  <a:cxn ang="0">
                    <a:pos x="48" y="34"/>
                  </a:cxn>
                  <a:cxn ang="0">
                    <a:pos x="67" y="31"/>
                  </a:cxn>
                  <a:cxn ang="0">
                    <a:pos x="87" y="28"/>
                  </a:cxn>
                  <a:cxn ang="0">
                    <a:pos x="108" y="25"/>
                  </a:cxn>
                  <a:cxn ang="0">
                    <a:pos x="129" y="22"/>
                  </a:cxn>
                  <a:cxn ang="0">
                    <a:pos x="151" y="21"/>
                  </a:cxn>
                  <a:cxn ang="0">
                    <a:pos x="173" y="18"/>
                  </a:cxn>
                  <a:cxn ang="0">
                    <a:pos x="194" y="16"/>
                  </a:cxn>
                  <a:cxn ang="0">
                    <a:pos x="214" y="15"/>
                  </a:cxn>
                  <a:cxn ang="0">
                    <a:pos x="233" y="13"/>
                  </a:cxn>
                  <a:cxn ang="0">
                    <a:pos x="251" y="13"/>
                  </a:cxn>
                  <a:cxn ang="0">
                    <a:pos x="269" y="12"/>
                  </a:cxn>
                  <a:cxn ang="0">
                    <a:pos x="283" y="12"/>
                  </a:cxn>
                  <a:cxn ang="0">
                    <a:pos x="295" y="13"/>
                  </a:cxn>
                  <a:cxn ang="0">
                    <a:pos x="295" y="2"/>
                  </a:cxn>
                  <a:cxn ang="0">
                    <a:pos x="283" y="0"/>
                  </a:cxn>
                  <a:cxn ang="0">
                    <a:pos x="269" y="0"/>
                  </a:cxn>
                  <a:cxn ang="0">
                    <a:pos x="251" y="2"/>
                  </a:cxn>
                  <a:cxn ang="0">
                    <a:pos x="233" y="2"/>
                  </a:cxn>
                  <a:cxn ang="0">
                    <a:pos x="214" y="3"/>
                  </a:cxn>
                  <a:cxn ang="0">
                    <a:pos x="194" y="5"/>
                  </a:cxn>
                  <a:cxn ang="0">
                    <a:pos x="173" y="6"/>
                  </a:cxn>
                  <a:cxn ang="0">
                    <a:pos x="151" y="9"/>
                  </a:cxn>
                  <a:cxn ang="0">
                    <a:pos x="129" y="10"/>
                  </a:cxn>
                  <a:cxn ang="0">
                    <a:pos x="108" y="13"/>
                  </a:cxn>
                  <a:cxn ang="0">
                    <a:pos x="87" y="16"/>
                  </a:cxn>
                  <a:cxn ang="0">
                    <a:pos x="67" y="19"/>
                  </a:cxn>
                  <a:cxn ang="0">
                    <a:pos x="48" y="22"/>
                  </a:cxn>
                  <a:cxn ang="0">
                    <a:pos x="29" y="25"/>
                  </a:cxn>
                  <a:cxn ang="0">
                    <a:pos x="14" y="28"/>
                  </a:cxn>
                  <a:cxn ang="0">
                    <a:pos x="0" y="31"/>
                  </a:cxn>
                  <a:cxn ang="0">
                    <a:pos x="0" y="42"/>
                  </a:cxn>
                </a:cxnLst>
                <a:rect l="0" t="0" r="r" b="b"/>
                <a:pathLst>
                  <a:path w="295" h="42">
                    <a:moveTo>
                      <a:pt x="0" y="42"/>
                    </a:moveTo>
                    <a:lnTo>
                      <a:pt x="0" y="42"/>
                    </a:lnTo>
                    <a:lnTo>
                      <a:pt x="14" y="40"/>
                    </a:lnTo>
                    <a:lnTo>
                      <a:pt x="29" y="37"/>
                    </a:lnTo>
                    <a:lnTo>
                      <a:pt x="48" y="34"/>
                    </a:lnTo>
                    <a:lnTo>
                      <a:pt x="67" y="31"/>
                    </a:lnTo>
                    <a:lnTo>
                      <a:pt x="87" y="28"/>
                    </a:lnTo>
                    <a:lnTo>
                      <a:pt x="108" y="25"/>
                    </a:lnTo>
                    <a:lnTo>
                      <a:pt x="129" y="22"/>
                    </a:lnTo>
                    <a:lnTo>
                      <a:pt x="151" y="21"/>
                    </a:lnTo>
                    <a:lnTo>
                      <a:pt x="173" y="18"/>
                    </a:lnTo>
                    <a:lnTo>
                      <a:pt x="194" y="16"/>
                    </a:lnTo>
                    <a:lnTo>
                      <a:pt x="214" y="15"/>
                    </a:lnTo>
                    <a:lnTo>
                      <a:pt x="233" y="13"/>
                    </a:lnTo>
                    <a:lnTo>
                      <a:pt x="251" y="13"/>
                    </a:lnTo>
                    <a:lnTo>
                      <a:pt x="269" y="12"/>
                    </a:lnTo>
                    <a:lnTo>
                      <a:pt x="283" y="12"/>
                    </a:lnTo>
                    <a:lnTo>
                      <a:pt x="295" y="13"/>
                    </a:lnTo>
                    <a:lnTo>
                      <a:pt x="295" y="2"/>
                    </a:lnTo>
                    <a:lnTo>
                      <a:pt x="283" y="0"/>
                    </a:lnTo>
                    <a:lnTo>
                      <a:pt x="269" y="0"/>
                    </a:lnTo>
                    <a:lnTo>
                      <a:pt x="251" y="2"/>
                    </a:lnTo>
                    <a:lnTo>
                      <a:pt x="233" y="2"/>
                    </a:lnTo>
                    <a:lnTo>
                      <a:pt x="214" y="3"/>
                    </a:lnTo>
                    <a:lnTo>
                      <a:pt x="194" y="5"/>
                    </a:lnTo>
                    <a:lnTo>
                      <a:pt x="173" y="6"/>
                    </a:lnTo>
                    <a:lnTo>
                      <a:pt x="151" y="9"/>
                    </a:lnTo>
                    <a:lnTo>
                      <a:pt x="129" y="10"/>
                    </a:lnTo>
                    <a:lnTo>
                      <a:pt x="108" y="13"/>
                    </a:lnTo>
                    <a:lnTo>
                      <a:pt x="87" y="16"/>
                    </a:lnTo>
                    <a:lnTo>
                      <a:pt x="67" y="19"/>
                    </a:lnTo>
                    <a:lnTo>
                      <a:pt x="48" y="22"/>
                    </a:lnTo>
                    <a:lnTo>
                      <a:pt x="29" y="25"/>
                    </a:lnTo>
                    <a:lnTo>
                      <a:pt x="14" y="28"/>
                    </a:lnTo>
                    <a:lnTo>
                      <a:pt x="0" y="31"/>
                    </a:lnTo>
                    <a:lnTo>
                      <a:pt x="0" y="4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00" name="Freeform 562"/>
              <p:cNvSpPr>
                <a:spLocks noChangeArrowheads="1"/>
              </p:cNvSpPr>
              <p:nvPr/>
            </p:nvSpPr>
            <p:spPr bwMode="auto">
              <a:xfrm>
                <a:off x="295" y="242"/>
                <a:ext cx="57" cy="12"/>
              </a:xfrm>
              <a:custGeom>
                <a:avLst/>
                <a:gdLst/>
                <a:ahLst/>
                <a:cxnLst>
                  <a:cxn ang="0">
                    <a:pos x="0" y="25"/>
                  </a:cxn>
                  <a:cxn ang="0">
                    <a:pos x="0" y="25"/>
                  </a:cxn>
                  <a:cxn ang="0">
                    <a:pos x="8" y="23"/>
                  </a:cxn>
                  <a:cxn ang="0">
                    <a:pos x="16" y="22"/>
                  </a:cxn>
                  <a:cxn ang="0">
                    <a:pos x="23" y="20"/>
                  </a:cxn>
                  <a:cxn ang="0">
                    <a:pos x="31" y="17"/>
                  </a:cxn>
                  <a:cxn ang="0">
                    <a:pos x="38" y="16"/>
                  </a:cxn>
                  <a:cxn ang="0">
                    <a:pos x="44" y="14"/>
                  </a:cxn>
                  <a:cxn ang="0">
                    <a:pos x="51" y="13"/>
                  </a:cxn>
                  <a:cxn ang="0">
                    <a:pos x="57" y="11"/>
                  </a:cxn>
                  <a:cxn ang="0">
                    <a:pos x="57" y="0"/>
                  </a:cxn>
                  <a:cxn ang="0">
                    <a:pos x="51" y="1"/>
                  </a:cxn>
                  <a:cxn ang="0">
                    <a:pos x="44" y="3"/>
                  </a:cxn>
                  <a:cxn ang="0">
                    <a:pos x="38" y="4"/>
                  </a:cxn>
                  <a:cxn ang="0">
                    <a:pos x="31" y="6"/>
                  </a:cxn>
                  <a:cxn ang="0">
                    <a:pos x="23" y="9"/>
                  </a:cxn>
                  <a:cxn ang="0">
                    <a:pos x="16" y="10"/>
                  </a:cxn>
                  <a:cxn ang="0">
                    <a:pos x="8" y="11"/>
                  </a:cxn>
                  <a:cxn ang="0">
                    <a:pos x="0" y="13"/>
                  </a:cxn>
                  <a:cxn ang="0">
                    <a:pos x="0" y="25"/>
                  </a:cxn>
                </a:cxnLst>
                <a:rect l="0" t="0" r="r" b="b"/>
                <a:pathLst>
                  <a:path w="57" h="25">
                    <a:moveTo>
                      <a:pt x="0" y="25"/>
                    </a:moveTo>
                    <a:lnTo>
                      <a:pt x="0" y="25"/>
                    </a:lnTo>
                    <a:lnTo>
                      <a:pt x="8" y="23"/>
                    </a:lnTo>
                    <a:lnTo>
                      <a:pt x="16" y="22"/>
                    </a:lnTo>
                    <a:lnTo>
                      <a:pt x="23" y="20"/>
                    </a:lnTo>
                    <a:lnTo>
                      <a:pt x="31" y="17"/>
                    </a:lnTo>
                    <a:lnTo>
                      <a:pt x="38" y="16"/>
                    </a:lnTo>
                    <a:lnTo>
                      <a:pt x="44" y="14"/>
                    </a:lnTo>
                    <a:lnTo>
                      <a:pt x="51" y="13"/>
                    </a:lnTo>
                    <a:lnTo>
                      <a:pt x="57" y="11"/>
                    </a:lnTo>
                    <a:lnTo>
                      <a:pt x="57" y="0"/>
                    </a:lnTo>
                    <a:lnTo>
                      <a:pt x="51" y="1"/>
                    </a:lnTo>
                    <a:lnTo>
                      <a:pt x="44" y="3"/>
                    </a:lnTo>
                    <a:lnTo>
                      <a:pt x="38" y="4"/>
                    </a:lnTo>
                    <a:lnTo>
                      <a:pt x="31" y="6"/>
                    </a:lnTo>
                    <a:lnTo>
                      <a:pt x="23" y="9"/>
                    </a:lnTo>
                    <a:lnTo>
                      <a:pt x="16" y="10"/>
                    </a:lnTo>
                    <a:lnTo>
                      <a:pt x="8" y="11"/>
                    </a:lnTo>
                    <a:lnTo>
                      <a:pt x="0" y="13"/>
                    </a:lnTo>
                    <a:lnTo>
                      <a:pt x="0" y="25"/>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01" name="Freeform 563"/>
              <p:cNvSpPr>
                <a:spLocks noChangeArrowheads="1"/>
              </p:cNvSpPr>
              <p:nvPr/>
            </p:nvSpPr>
            <p:spPr bwMode="auto">
              <a:xfrm>
                <a:off x="114" y="248"/>
                <a:ext cx="181" cy="12"/>
              </a:xfrm>
              <a:custGeom>
                <a:avLst/>
                <a:gdLst/>
                <a:ahLst/>
                <a:cxnLst>
                  <a:cxn ang="0">
                    <a:pos x="1" y="13"/>
                  </a:cxn>
                  <a:cxn ang="0">
                    <a:pos x="4" y="19"/>
                  </a:cxn>
                  <a:cxn ang="0">
                    <a:pos x="11" y="20"/>
                  </a:cxn>
                  <a:cxn ang="0">
                    <a:pos x="17" y="22"/>
                  </a:cxn>
                  <a:cxn ang="0">
                    <a:pos x="25" y="23"/>
                  </a:cxn>
                  <a:cxn ang="0">
                    <a:pos x="34" y="23"/>
                  </a:cxn>
                  <a:cxn ang="0">
                    <a:pos x="44" y="23"/>
                  </a:cxn>
                  <a:cxn ang="0">
                    <a:pos x="55" y="23"/>
                  </a:cxn>
                  <a:cxn ang="0">
                    <a:pos x="66" y="23"/>
                  </a:cxn>
                  <a:cxn ang="0">
                    <a:pos x="78" y="23"/>
                  </a:cxn>
                  <a:cxn ang="0">
                    <a:pos x="90" y="22"/>
                  </a:cxn>
                  <a:cxn ang="0">
                    <a:pos x="102" y="22"/>
                  </a:cxn>
                  <a:cxn ang="0">
                    <a:pos x="115" y="20"/>
                  </a:cxn>
                  <a:cxn ang="0">
                    <a:pos x="128" y="19"/>
                  </a:cxn>
                  <a:cxn ang="0">
                    <a:pos x="141" y="17"/>
                  </a:cxn>
                  <a:cxn ang="0">
                    <a:pos x="154" y="16"/>
                  </a:cxn>
                  <a:cxn ang="0">
                    <a:pos x="168" y="13"/>
                  </a:cxn>
                  <a:cxn ang="0">
                    <a:pos x="181" y="12"/>
                  </a:cxn>
                  <a:cxn ang="0">
                    <a:pos x="181" y="0"/>
                  </a:cxn>
                  <a:cxn ang="0">
                    <a:pos x="168" y="1"/>
                  </a:cxn>
                  <a:cxn ang="0">
                    <a:pos x="154" y="4"/>
                  </a:cxn>
                  <a:cxn ang="0">
                    <a:pos x="141" y="6"/>
                  </a:cxn>
                  <a:cxn ang="0">
                    <a:pos x="128" y="7"/>
                  </a:cxn>
                  <a:cxn ang="0">
                    <a:pos x="115" y="9"/>
                  </a:cxn>
                  <a:cxn ang="0">
                    <a:pos x="102" y="10"/>
                  </a:cxn>
                  <a:cxn ang="0">
                    <a:pos x="90" y="10"/>
                  </a:cxn>
                  <a:cxn ang="0">
                    <a:pos x="78" y="12"/>
                  </a:cxn>
                  <a:cxn ang="0">
                    <a:pos x="66" y="12"/>
                  </a:cxn>
                  <a:cxn ang="0">
                    <a:pos x="55" y="12"/>
                  </a:cxn>
                  <a:cxn ang="0">
                    <a:pos x="44" y="12"/>
                  </a:cxn>
                  <a:cxn ang="0">
                    <a:pos x="34" y="12"/>
                  </a:cxn>
                  <a:cxn ang="0">
                    <a:pos x="25" y="12"/>
                  </a:cxn>
                  <a:cxn ang="0">
                    <a:pos x="17" y="10"/>
                  </a:cxn>
                  <a:cxn ang="0">
                    <a:pos x="11" y="9"/>
                  </a:cxn>
                  <a:cxn ang="0">
                    <a:pos x="6" y="7"/>
                  </a:cxn>
                  <a:cxn ang="0">
                    <a:pos x="9" y="13"/>
                  </a:cxn>
                  <a:cxn ang="0">
                    <a:pos x="1" y="13"/>
                  </a:cxn>
                  <a:cxn ang="0">
                    <a:pos x="0" y="17"/>
                  </a:cxn>
                  <a:cxn ang="0">
                    <a:pos x="4" y="19"/>
                  </a:cxn>
                  <a:cxn ang="0">
                    <a:pos x="1" y="13"/>
                  </a:cxn>
                </a:cxnLst>
                <a:rect l="0" t="0" r="r" b="b"/>
                <a:pathLst>
                  <a:path w="181" h="23">
                    <a:moveTo>
                      <a:pt x="1" y="13"/>
                    </a:moveTo>
                    <a:lnTo>
                      <a:pt x="4" y="19"/>
                    </a:lnTo>
                    <a:lnTo>
                      <a:pt x="11" y="20"/>
                    </a:lnTo>
                    <a:lnTo>
                      <a:pt x="17" y="22"/>
                    </a:lnTo>
                    <a:lnTo>
                      <a:pt x="25" y="23"/>
                    </a:lnTo>
                    <a:lnTo>
                      <a:pt x="34" y="23"/>
                    </a:lnTo>
                    <a:lnTo>
                      <a:pt x="44" y="23"/>
                    </a:lnTo>
                    <a:lnTo>
                      <a:pt x="55" y="23"/>
                    </a:lnTo>
                    <a:lnTo>
                      <a:pt x="66" y="23"/>
                    </a:lnTo>
                    <a:lnTo>
                      <a:pt x="78" y="23"/>
                    </a:lnTo>
                    <a:lnTo>
                      <a:pt x="90" y="22"/>
                    </a:lnTo>
                    <a:lnTo>
                      <a:pt x="102" y="22"/>
                    </a:lnTo>
                    <a:lnTo>
                      <a:pt x="115" y="20"/>
                    </a:lnTo>
                    <a:lnTo>
                      <a:pt x="128" y="19"/>
                    </a:lnTo>
                    <a:lnTo>
                      <a:pt x="141" y="17"/>
                    </a:lnTo>
                    <a:lnTo>
                      <a:pt x="154" y="16"/>
                    </a:lnTo>
                    <a:lnTo>
                      <a:pt x="168" y="13"/>
                    </a:lnTo>
                    <a:lnTo>
                      <a:pt x="181" y="12"/>
                    </a:lnTo>
                    <a:lnTo>
                      <a:pt x="181" y="0"/>
                    </a:lnTo>
                    <a:lnTo>
                      <a:pt x="168" y="1"/>
                    </a:lnTo>
                    <a:lnTo>
                      <a:pt x="154" y="4"/>
                    </a:lnTo>
                    <a:lnTo>
                      <a:pt x="141" y="6"/>
                    </a:lnTo>
                    <a:lnTo>
                      <a:pt x="128" y="7"/>
                    </a:lnTo>
                    <a:lnTo>
                      <a:pt x="115" y="9"/>
                    </a:lnTo>
                    <a:lnTo>
                      <a:pt x="102" y="10"/>
                    </a:lnTo>
                    <a:lnTo>
                      <a:pt x="90" y="10"/>
                    </a:lnTo>
                    <a:lnTo>
                      <a:pt x="78" y="12"/>
                    </a:lnTo>
                    <a:lnTo>
                      <a:pt x="66" y="12"/>
                    </a:lnTo>
                    <a:lnTo>
                      <a:pt x="55" y="12"/>
                    </a:lnTo>
                    <a:lnTo>
                      <a:pt x="44" y="12"/>
                    </a:lnTo>
                    <a:lnTo>
                      <a:pt x="34" y="12"/>
                    </a:lnTo>
                    <a:lnTo>
                      <a:pt x="25" y="12"/>
                    </a:lnTo>
                    <a:lnTo>
                      <a:pt x="17" y="10"/>
                    </a:lnTo>
                    <a:lnTo>
                      <a:pt x="11" y="9"/>
                    </a:lnTo>
                    <a:lnTo>
                      <a:pt x="6" y="7"/>
                    </a:lnTo>
                    <a:lnTo>
                      <a:pt x="9" y="13"/>
                    </a:lnTo>
                    <a:lnTo>
                      <a:pt x="1" y="13"/>
                    </a:lnTo>
                    <a:lnTo>
                      <a:pt x="0" y="17"/>
                    </a:lnTo>
                    <a:lnTo>
                      <a:pt x="4" y="19"/>
                    </a:lnTo>
                    <a:lnTo>
                      <a:pt x="1" y="1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02" name="Freeform 564"/>
              <p:cNvSpPr>
                <a:spLocks noChangeArrowheads="1"/>
              </p:cNvSpPr>
              <p:nvPr/>
            </p:nvSpPr>
            <p:spPr bwMode="auto">
              <a:xfrm>
                <a:off x="110" y="197"/>
                <a:ext cx="15" cy="58"/>
              </a:xfrm>
              <a:custGeom>
                <a:avLst/>
                <a:gdLst/>
                <a:ahLst/>
                <a:cxnLst>
                  <a:cxn ang="0">
                    <a:pos x="5" y="0"/>
                  </a:cxn>
                  <a:cxn ang="0">
                    <a:pos x="1" y="7"/>
                  </a:cxn>
                  <a:cxn ang="0">
                    <a:pos x="4" y="31"/>
                  </a:cxn>
                  <a:cxn ang="0">
                    <a:pos x="7" y="58"/>
                  </a:cxn>
                  <a:cxn ang="0">
                    <a:pos x="7" y="87"/>
                  </a:cxn>
                  <a:cxn ang="0">
                    <a:pos x="5" y="115"/>
                  </a:cxn>
                  <a:cxn ang="0">
                    <a:pos x="13" y="115"/>
                  </a:cxn>
                  <a:cxn ang="0">
                    <a:pos x="15" y="87"/>
                  </a:cxn>
                  <a:cxn ang="0">
                    <a:pos x="15" y="58"/>
                  </a:cxn>
                  <a:cxn ang="0">
                    <a:pos x="12" y="31"/>
                  </a:cxn>
                  <a:cxn ang="0">
                    <a:pos x="9" y="4"/>
                  </a:cxn>
                  <a:cxn ang="0">
                    <a:pos x="5" y="12"/>
                  </a:cxn>
                  <a:cxn ang="0">
                    <a:pos x="5" y="0"/>
                  </a:cxn>
                  <a:cxn ang="0">
                    <a:pos x="0" y="0"/>
                  </a:cxn>
                  <a:cxn ang="0">
                    <a:pos x="1" y="7"/>
                  </a:cxn>
                  <a:cxn ang="0">
                    <a:pos x="5" y="0"/>
                  </a:cxn>
                </a:cxnLst>
                <a:rect l="0" t="0" r="r" b="b"/>
                <a:pathLst>
                  <a:path w="15" h="115">
                    <a:moveTo>
                      <a:pt x="5" y="0"/>
                    </a:moveTo>
                    <a:lnTo>
                      <a:pt x="1" y="7"/>
                    </a:lnTo>
                    <a:lnTo>
                      <a:pt x="4" y="31"/>
                    </a:lnTo>
                    <a:lnTo>
                      <a:pt x="7" y="58"/>
                    </a:lnTo>
                    <a:lnTo>
                      <a:pt x="7" y="87"/>
                    </a:lnTo>
                    <a:lnTo>
                      <a:pt x="5" y="115"/>
                    </a:lnTo>
                    <a:lnTo>
                      <a:pt x="13" y="115"/>
                    </a:lnTo>
                    <a:lnTo>
                      <a:pt x="15" y="87"/>
                    </a:lnTo>
                    <a:lnTo>
                      <a:pt x="15" y="58"/>
                    </a:lnTo>
                    <a:lnTo>
                      <a:pt x="12" y="31"/>
                    </a:lnTo>
                    <a:lnTo>
                      <a:pt x="9" y="4"/>
                    </a:lnTo>
                    <a:lnTo>
                      <a:pt x="5" y="12"/>
                    </a:lnTo>
                    <a:lnTo>
                      <a:pt x="5" y="0"/>
                    </a:lnTo>
                    <a:lnTo>
                      <a:pt x="0" y="0"/>
                    </a:lnTo>
                    <a:lnTo>
                      <a:pt x="1" y="7"/>
                    </a:lnTo>
                    <a:lnTo>
                      <a:pt x="5"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03" name="Freeform 565"/>
              <p:cNvSpPr>
                <a:spLocks noChangeArrowheads="1"/>
              </p:cNvSpPr>
              <p:nvPr/>
            </p:nvSpPr>
            <p:spPr bwMode="auto">
              <a:xfrm>
                <a:off x="115" y="195"/>
                <a:ext cx="153" cy="8"/>
              </a:xfrm>
              <a:custGeom>
                <a:avLst/>
                <a:gdLst/>
                <a:ahLst/>
                <a:cxnLst>
                  <a:cxn ang="0">
                    <a:pos x="153" y="0"/>
                  </a:cxn>
                  <a:cxn ang="0">
                    <a:pos x="153" y="0"/>
                  </a:cxn>
                  <a:cxn ang="0">
                    <a:pos x="130" y="0"/>
                  </a:cxn>
                  <a:cxn ang="0">
                    <a:pos x="107" y="1"/>
                  </a:cxn>
                  <a:cxn ang="0">
                    <a:pos x="84" y="1"/>
                  </a:cxn>
                  <a:cxn ang="0">
                    <a:pos x="62" y="2"/>
                  </a:cxn>
                  <a:cxn ang="0">
                    <a:pos x="43" y="2"/>
                  </a:cxn>
                  <a:cxn ang="0">
                    <a:pos x="24" y="4"/>
                  </a:cxn>
                  <a:cxn ang="0">
                    <a:pos x="10" y="4"/>
                  </a:cxn>
                  <a:cxn ang="0">
                    <a:pos x="0" y="4"/>
                  </a:cxn>
                  <a:cxn ang="0">
                    <a:pos x="0" y="16"/>
                  </a:cxn>
                  <a:cxn ang="0">
                    <a:pos x="10" y="16"/>
                  </a:cxn>
                  <a:cxn ang="0">
                    <a:pos x="24" y="16"/>
                  </a:cxn>
                  <a:cxn ang="0">
                    <a:pos x="43" y="14"/>
                  </a:cxn>
                  <a:cxn ang="0">
                    <a:pos x="62" y="14"/>
                  </a:cxn>
                  <a:cxn ang="0">
                    <a:pos x="84" y="13"/>
                  </a:cxn>
                  <a:cxn ang="0">
                    <a:pos x="107" y="13"/>
                  </a:cxn>
                  <a:cxn ang="0">
                    <a:pos x="130" y="11"/>
                  </a:cxn>
                  <a:cxn ang="0">
                    <a:pos x="153" y="11"/>
                  </a:cxn>
                  <a:cxn ang="0">
                    <a:pos x="153" y="0"/>
                  </a:cxn>
                </a:cxnLst>
                <a:rect l="0" t="0" r="r" b="b"/>
                <a:pathLst>
                  <a:path w="153" h="16">
                    <a:moveTo>
                      <a:pt x="153" y="0"/>
                    </a:moveTo>
                    <a:lnTo>
                      <a:pt x="153" y="0"/>
                    </a:lnTo>
                    <a:lnTo>
                      <a:pt x="130" y="0"/>
                    </a:lnTo>
                    <a:lnTo>
                      <a:pt x="107" y="1"/>
                    </a:lnTo>
                    <a:lnTo>
                      <a:pt x="84" y="1"/>
                    </a:lnTo>
                    <a:lnTo>
                      <a:pt x="62" y="2"/>
                    </a:lnTo>
                    <a:lnTo>
                      <a:pt x="43" y="2"/>
                    </a:lnTo>
                    <a:lnTo>
                      <a:pt x="24" y="4"/>
                    </a:lnTo>
                    <a:lnTo>
                      <a:pt x="10" y="4"/>
                    </a:lnTo>
                    <a:lnTo>
                      <a:pt x="0" y="4"/>
                    </a:lnTo>
                    <a:lnTo>
                      <a:pt x="0" y="16"/>
                    </a:lnTo>
                    <a:lnTo>
                      <a:pt x="10" y="16"/>
                    </a:lnTo>
                    <a:lnTo>
                      <a:pt x="24" y="16"/>
                    </a:lnTo>
                    <a:lnTo>
                      <a:pt x="43" y="14"/>
                    </a:lnTo>
                    <a:lnTo>
                      <a:pt x="62" y="14"/>
                    </a:lnTo>
                    <a:lnTo>
                      <a:pt x="84" y="13"/>
                    </a:lnTo>
                    <a:lnTo>
                      <a:pt x="107" y="13"/>
                    </a:lnTo>
                    <a:lnTo>
                      <a:pt x="130" y="11"/>
                    </a:lnTo>
                    <a:lnTo>
                      <a:pt x="153" y="11"/>
                    </a:lnTo>
                    <a:lnTo>
                      <a:pt x="153"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04" name="Freeform 566"/>
              <p:cNvSpPr>
                <a:spLocks noChangeArrowheads="1"/>
              </p:cNvSpPr>
              <p:nvPr/>
            </p:nvSpPr>
            <p:spPr bwMode="auto">
              <a:xfrm>
                <a:off x="268" y="195"/>
                <a:ext cx="86" cy="6"/>
              </a:xfrm>
              <a:custGeom>
                <a:avLst/>
                <a:gdLst/>
                <a:ahLst/>
                <a:cxnLst>
                  <a:cxn ang="0">
                    <a:pos x="86" y="0"/>
                  </a:cxn>
                  <a:cxn ang="0">
                    <a:pos x="86" y="0"/>
                  </a:cxn>
                  <a:cxn ang="0">
                    <a:pos x="80" y="0"/>
                  </a:cxn>
                  <a:cxn ang="0">
                    <a:pos x="72" y="0"/>
                  </a:cxn>
                  <a:cxn ang="0">
                    <a:pos x="62" y="0"/>
                  </a:cxn>
                  <a:cxn ang="0">
                    <a:pos x="52" y="0"/>
                  </a:cxn>
                  <a:cxn ang="0">
                    <a:pos x="40" y="2"/>
                  </a:cxn>
                  <a:cxn ang="0">
                    <a:pos x="28" y="2"/>
                  </a:cxn>
                  <a:cxn ang="0">
                    <a:pos x="15" y="2"/>
                  </a:cxn>
                  <a:cxn ang="0">
                    <a:pos x="0" y="2"/>
                  </a:cxn>
                  <a:cxn ang="0">
                    <a:pos x="0" y="13"/>
                  </a:cxn>
                  <a:cxn ang="0">
                    <a:pos x="15" y="13"/>
                  </a:cxn>
                  <a:cxn ang="0">
                    <a:pos x="28" y="13"/>
                  </a:cxn>
                  <a:cxn ang="0">
                    <a:pos x="40" y="13"/>
                  </a:cxn>
                  <a:cxn ang="0">
                    <a:pos x="52" y="12"/>
                  </a:cxn>
                  <a:cxn ang="0">
                    <a:pos x="62" y="12"/>
                  </a:cxn>
                  <a:cxn ang="0">
                    <a:pos x="72" y="12"/>
                  </a:cxn>
                  <a:cxn ang="0">
                    <a:pos x="80" y="12"/>
                  </a:cxn>
                  <a:cxn ang="0">
                    <a:pos x="86" y="12"/>
                  </a:cxn>
                  <a:cxn ang="0">
                    <a:pos x="86" y="0"/>
                  </a:cxn>
                </a:cxnLst>
                <a:rect l="0" t="0" r="r" b="b"/>
                <a:pathLst>
                  <a:path w="86" h="13">
                    <a:moveTo>
                      <a:pt x="86" y="0"/>
                    </a:moveTo>
                    <a:lnTo>
                      <a:pt x="86" y="0"/>
                    </a:lnTo>
                    <a:lnTo>
                      <a:pt x="80" y="0"/>
                    </a:lnTo>
                    <a:lnTo>
                      <a:pt x="72" y="0"/>
                    </a:lnTo>
                    <a:lnTo>
                      <a:pt x="62" y="0"/>
                    </a:lnTo>
                    <a:lnTo>
                      <a:pt x="52" y="0"/>
                    </a:lnTo>
                    <a:lnTo>
                      <a:pt x="40" y="2"/>
                    </a:lnTo>
                    <a:lnTo>
                      <a:pt x="28" y="2"/>
                    </a:lnTo>
                    <a:lnTo>
                      <a:pt x="15" y="2"/>
                    </a:lnTo>
                    <a:lnTo>
                      <a:pt x="0" y="2"/>
                    </a:lnTo>
                    <a:lnTo>
                      <a:pt x="0" y="13"/>
                    </a:lnTo>
                    <a:lnTo>
                      <a:pt x="15" y="13"/>
                    </a:lnTo>
                    <a:lnTo>
                      <a:pt x="28" y="13"/>
                    </a:lnTo>
                    <a:lnTo>
                      <a:pt x="40" y="13"/>
                    </a:lnTo>
                    <a:lnTo>
                      <a:pt x="52" y="12"/>
                    </a:lnTo>
                    <a:lnTo>
                      <a:pt x="62" y="12"/>
                    </a:lnTo>
                    <a:lnTo>
                      <a:pt x="72" y="12"/>
                    </a:lnTo>
                    <a:lnTo>
                      <a:pt x="80" y="12"/>
                    </a:lnTo>
                    <a:lnTo>
                      <a:pt x="86" y="12"/>
                    </a:lnTo>
                    <a:lnTo>
                      <a:pt x="86"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05" name="Freeform 567"/>
              <p:cNvSpPr>
                <a:spLocks noChangeArrowheads="1"/>
              </p:cNvSpPr>
              <p:nvPr/>
            </p:nvSpPr>
            <p:spPr bwMode="auto">
              <a:xfrm>
                <a:off x="354" y="190"/>
                <a:ext cx="280" cy="10"/>
              </a:xfrm>
              <a:custGeom>
                <a:avLst/>
                <a:gdLst/>
                <a:ahLst/>
                <a:cxnLst>
                  <a:cxn ang="0">
                    <a:pos x="270" y="9"/>
                  </a:cxn>
                  <a:cxn ang="0">
                    <a:pos x="273" y="0"/>
                  </a:cxn>
                  <a:cxn ang="0">
                    <a:pos x="251" y="0"/>
                  </a:cxn>
                  <a:cxn ang="0">
                    <a:pos x="230" y="2"/>
                  </a:cxn>
                  <a:cxn ang="0">
                    <a:pos x="209" y="2"/>
                  </a:cxn>
                  <a:cxn ang="0">
                    <a:pos x="188" y="2"/>
                  </a:cxn>
                  <a:cxn ang="0">
                    <a:pos x="167" y="3"/>
                  </a:cxn>
                  <a:cxn ang="0">
                    <a:pos x="145" y="3"/>
                  </a:cxn>
                  <a:cxn ang="0">
                    <a:pos x="125" y="5"/>
                  </a:cxn>
                  <a:cxn ang="0">
                    <a:pos x="105" y="5"/>
                  </a:cxn>
                  <a:cxn ang="0">
                    <a:pos x="87" y="6"/>
                  </a:cxn>
                  <a:cxn ang="0">
                    <a:pos x="69" y="6"/>
                  </a:cxn>
                  <a:cxn ang="0">
                    <a:pos x="53" y="8"/>
                  </a:cxn>
                  <a:cxn ang="0">
                    <a:pos x="39" y="8"/>
                  </a:cxn>
                  <a:cxn ang="0">
                    <a:pos x="25" y="9"/>
                  </a:cxn>
                  <a:cxn ang="0">
                    <a:pos x="15" y="9"/>
                  </a:cxn>
                  <a:cxn ang="0">
                    <a:pos x="6" y="9"/>
                  </a:cxn>
                  <a:cxn ang="0">
                    <a:pos x="0" y="9"/>
                  </a:cxn>
                  <a:cxn ang="0">
                    <a:pos x="0" y="21"/>
                  </a:cxn>
                  <a:cxn ang="0">
                    <a:pos x="6" y="21"/>
                  </a:cxn>
                  <a:cxn ang="0">
                    <a:pos x="15" y="21"/>
                  </a:cxn>
                  <a:cxn ang="0">
                    <a:pos x="25" y="21"/>
                  </a:cxn>
                  <a:cxn ang="0">
                    <a:pos x="39" y="19"/>
                  </a:cxn>
                  <a:cxn ang="0">
                    <a:pos x="53" y="19"/>
                  </a:cxn>
                  <a:cxn ang="0">
                    <a:pos x="69" y="18"/>
                  </a:cxn>
                  <a:cxn ang="0">
                    <a:pos x="87" y="18"/>
                  </a:cxn>
                  <a:cxn ang="0">
                    <a:pos x="105" y="16"/>
                  </a:cxn>
                  <a:cxn ang="0">
                    <a:pos x="125" y="16"/>
                  </a:cxn>
                  <a:cxn ang="0">
                    <a:pos x="145" y="15"/>
                  </a:cxn>
                  <a:cxn ang="0">
                    <a:pos x="167" y="15"/>
                  </a:cxn>
                  <a:cxn ang="0">
                    <a:pos x="188" y="13"/>
                  </a:cxn>
                  <a:cxn ang="0">
                    <a:pos x="209" y="13"/>
                  </a:cxn>
                  <a:cxn ang="0">
                    <a:pos x="230" y="13"/>
                  </a:cxn>
                  <a:cxn ang="0">
                    <a:pos x="251" y="12"/>
                  </a:cxn>
                  <a:cxn ang="0">
                    <a:pos x="273" y="12"/>
                  </a:cxn>
                  <a:cxn ang="0">
                    <a:pos x="276" y="3"/>
                  </a:cxn>
                  <a:cxn ang="0">
                    <a:pos x="273" y="12"/>
                  </a:cxn>
                  <a:cxn ang="0">
                    <a:pos x="280" y="12"/>
                  </a:cxn>
                  <a:cxn ang="0">
                    <a:pos x="276" y="3"/>
                  </a:cxn>
                  <a:cxn ang="0">
                    <a:pos x="270" y="9"/>
                  </a:cxn>
                </a:cxnLst>
                <a:rect l="0" t="0" r="r" b="b"/>
                <a:pathLst>
                  <a:path w="280" h="21">
                    <a:moveTo>
                      <a:pt x="270" y="9"/>
                    </a:moveTo>
                    <a:lnTo>
                      <a:pt x="273" y="0"/>
                    </a:lnTo>
                    <a:lnTo>
                      <a:pt x="251" y="0"/>
                    </a:lnTo>
                    <a:lnTo>
                      <a:pt x="230" y="2"/>
                    </a:lnTo>
                    <a:lnTo>
                      <a:pt x="209" y="2"/>
                    </a:lnTo>
                    <a:lnTo>
                      <a:pt x="188" y="2"/>
                    </a:lnTo>
                    <a:lnTo>
                      <a:pt x="167" y="3"/>
                    </a:lnTo>
                    <a:lnTo>
                      <a:pt x="145" y="3"/>
                    </a:lnTo>
                    <a:lnTo>
                      <a:pt x="125" y="5"/>
                    </a:lnTo>
                    <a:lnTo>
                      <a:pt x="105" y="5"/>
                    </a:lnTo>
                    <a:lnTo>
                      <a:pt x="87" y="6"/>
                    </a:lnTo>
                    <a:lnTo>
                      <a:pt x="69" y="6"/>
                    </a:lnTo>
                    <a:lnTo>
                      <a:pt x="53" y="8"/>
                    </a:lnTo>
                    <a:lnTo>
                      <a:pt x="39" y="8"/>
                    </a:lnTo>
                    <a:lnTo>
                      <a:pt x="25" y="9"/>
                    </a:lnTo>
                    <a:lnTo>
                      <a:pt x="15" y="9"/>
                    </a:lnTo>
                    <a:lnTo>
                      <a:pt x="6" y="9"/>
                    </a:lnTo>
                    <a:lnTo>
                      <a:pt x="0" y="9"/>
                    </a:lnTo>
                    <a:lnTo>
                      <a:pt x="0" y="21"/>
                    </a:lnTo>
                    <a:lnTo>
                      <a:pt x="6" y="21"/>
                    </a:lnTo>
                    <a:lnTo>
                      <a:pt x="15" y="21"/>
                    </a:lnTo>
                    <a:lnTo>
                      <a:pt x="25" y="21"/>
                    </a:lnTo>
                    <a:lnTo>
                      <a:pt x="39" y="19"/>
                    </a:lnTo>
                    <a:lnTo>
                      <a:pt x="53" y="19"/>
                    </a:lnTo>
                    <a:lnTo>
                      <a:pt x="69" y="18"/>
                    </a:lnTo>
                    <a:lnTo>
                      <a:pt x="87" y="18"/>
                    </a:lnTo>
                    <a:lnTo>
                      <a:pt x="105" y="16"/>
                    </a:lnTo>
                    <a:lnTo>
                      <a:pt x="125" y="16"/>
                    </a:lnTo>
                    <a:lnTo>
                      <a:pt x="145" y="15"/>
                    </a:lnTo>
                    <a:lnTo>
                      <a:pt x="167" y="15"/>
                    </a:lnTo>
                    <a:lnTo>
                      <a:pt x="188" y="13"/>
                    </a:lnTo>
                    <a:lnTo>
                      <a:pt x="209" y="13"/>
                    </a:lnTo>
                    <a:lnTo>
                      <a:pt x="230" y="13"/>
                    </a:lnTo>
                    <a:lnTo>
                      <a:pt x="251" y="12"/>
                    </a:lnTo>
                    <a:lnTo>
                      <a:pt x="273" y="12"/>
                    </a:lnTo>
                    <a:lnTo>
                      <a:pt x="276" y="3"/>
                    </a:lnTo>
                    <a:lnTo>
                      <a:pt x="273" y="12"/>
                    </a:lnTo>
                    <a:lnTo>
                      <a:pt x="280" y="12"/>
                    </a:lnTo>
                    <a:lnTo>
                      <a:pt x="276" y="3"/>
                    </a:lnTo>
                    <a:lnTo>
                      <a:pt x="270" y="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06" name="Freeform 568"/>
              <p:cNvSpPr>
                <a:spLocks noChangeArrowheads="1"/>
              </p:cNvSpPr>
              <p:nvPr/>
            </p:nvSpPr>
            <p:spPr bwMode="auto">
              <a:xfrm>
                <a:off x="119" y="233"/>
                <a:ext cx="4" cy="6"/>
              </a:xfrm>
              <a:custGeom>
                <a:avLst/>
                <a:gdLst/>
                <a:ahLst/>
                <a:cxnLst>
                  <a:cxn ang="0">
                    <a:pos x="4" y="0"/>
                  </a:cxn>
                  <a:cxn ang="0">
                    <a:pos x="1" y="2"/>
                  </a:cxn>
                  <a:cxn ang="0">
                    <a:pos x="0" y="6"/>
                  </a:cxn>
                  <a:cxn ang="0">
                    <a:pos x="1" y="10"/>
                  </a:cxn>
                  <a:cxn ang="0">
                    <a:pos x="4" y="12"/>
                  </a:cxn>
                  <a:cxn ang="0">
                    <a:pos x="4" y="0"/>
                  </a:cxn>
                </a:cxnLst>
                <a:rect l="0" t="0" r="r" b="b"/>
                <a:pathLst>
                  <a:path w="4" h="12">
                    <a:moveTo>
                      <a:pt x="4" y="0"/>
                    </a:moveTo>
                    <a:lnTo>
                      <a:pt x="1" y="2"/>
                    </a:lnTo>
                    <a:lnTo>
                      <a:pt x="0" y="6"/>
                    </a:lnTo>
                    <a:lnTo>
                      <a:pt x="1" y="10"/>
                    </a:lnTo>
                    <a:lnTo>
                      <a:pt x="4" y="12"/>
                    </a:lnTo>
                    <a:lnTo>
                      <a:pt x="4"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07" name="Freeform 569"/>
              <p:cNvSpPr>
                <a:spLocks noChangeArrowheads="1"/>
              </p:cNvSpPr>
              <p:nvPr/>
            </p:nvSpPr>
            <p:spPr bwMode="auto">
              <a:xfrm>
                <a:off x="123" y="233"/>
                <a:ext cx="53" cy="9"/>
              </a:xfrm>
              <a:custGeom>
                <a:avLst/>
                <a:gdLst/>
                <a:ahLst/>
                <a:cxnLst>
                  <a:cxn ang="0">
                    <a:pos x="53" y="6"/>
                  </a:cxn>
                  <a:cxn ang="0">
                    <a:pos x="47" y="5"/>
                  </a:cxn>
                  <a:cxn ang="0">
                    <a:pos x="41" y="5"/>
                  </a:cxn>
                  <a:cxn ang="0">
                    <a:pos x="33" y="3"/>
                  </a:cxn>
                  <a:cxn ang="0">
                    <a:pos x="25" y="2"/>
                  </a:cxn>
                  <a:cxn ang="0">
                    <a:pos x="17" y="2"/>
                  </a:cxn>
                  <a:cxn ang="0">
                    <a:pos x="10" y="0"/>
                  </a:cxn>
                  <a:cxn ang="0">
                    <a:pos x="4" y="0"/>
                  </a:cxn>
                  <a:cxn ang="0">
                    <a:pos x="0" y="0"/>
                  </a:cxn>
                  <a:cxn ang="0">
                    <a:pos x="0" y="12"/>
                  </a:cxn>
                  <a:cxn ang="0">
                    <a:pos x="4" y="12"/>
                  </a:cxn>
                  <a:cxn ang="0">
                    <a:pos x="10" y="12"/>
                  </a:cxn>
                  <a:cxn ang="0">
                    <a:pos x="17" y="13"/>
                  </a:cxn>
                  <a:cxn ang="0">
                    <a:pos x="25" y="13"/>
                  </a:cxn>
                  <a:cxn ang="0">
                    <a:pos x="33" y="15"/>
                  </a:cxn>
                  <a:cxn ang="0">
                    <a:pos x="41" y="16"/>
                  </a:cxn>
                  <a:cxn ang="0">
                    <a:pos x="47" y="16"/>
                  </a:cxn>
                  <a:cxn ang="0">
                    <a:pos x="53" y="18"/>
                  </a:cxn>
                  <a:cxn ang="0">
                    <a:pos x="53" y="6"/>
                  </a:cxn>
                </a:cxnLst>
                <a:rect l="0" t="0" r="r" b="b"/>
                <a:pathLst>
                  <a:path w="53" h="18">
                    <a:moveTo>
                      <a:pt x="53" y="6"/>
                    </a:moveTo>
                    <a:lnTo>
                      <a:pt x="47" y="5"/>
                    </a:lnTo>
                    <a:lnTo>
                      <a:pt x="41" y="5"/>
                    </a:lnTo>
                    <a:lnTo>
                      <a:pt x="33" y="3"/>
                    </a:lnTo>
                    <a:lnTo>
                      <a:pt x="25" y="2"/>
                    </a:lnTo>
                    <a:lnTo>
                      <a:pt x="17" y="2"/>
                    </a:lnTo>
                    <a:lnTo>
                      <a:pt x="10" y="0"/>
                    </a:lnTo>
                    <a:lnTo>
                      <a:pt x="4" y="0"/>
                    </a:lnTo>
                    <a:lnTo>
                      <a:pt x="0" y="0"/>
                    </a:lnTo>
                    <a:lnTo>
                      <a:pt x="0" y="12"/>
                    </a:lnTo>
                    <a:lnTo>
                      <a:pt x="4" y="12"/>
                    </a:lnTo>
                    <a:lnTo>
                      <a:pt x="10" y="12"/>
                    </a:lnTo>
                    <a:lnTo>
                      <a:pt x="17" y="13"/>
                    </a:lnTo>
                    <a:lnTo>
                      <a:pt x="25" y="13"/>
                    </a:lnTo>
                    <a:lnTo>
                      <a:pt x="33" y="15"/>
                    </a:lnTo>
                    <a:lnTo>
                      <a:pt x="41" y="16"/>
                    </a:lnTo>
                    <a:lnTo>
                      <a:pt x="47" y="16"/>
                    </a:lnTo>
                    <a:lnTo>
                      <a:pt x="53" y="18"/>
                    </a:lnTo>
                    <a:lnTo>
                      <a:pt x="53" y="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08" name="Freeform 570"/>
              <p:cNvSpPr>
                <a:spLocks noChangeArrowheads="1"/>
              </p:cNvSpPr>
              <p:nvPr/>
            </p:nvSpPr>
            <p:spPr bwMode="auto">
              <a:xfrm>
                <a:off x="176" y="236"/>
                <a:ext cx="4" cy="6"/>
              </a:xfrm>
              <a:custGeom>
                <a:avLst/>
                <a:gdLst/>
                <a:ahLst/>
                <a:cxnLst>
                  <a:cxn ang="0">
                    <a:pos x="0" y="12"/>
                  </a:cxn>
                  <a:cxn ang="0">
                    <a:pos x="3" y="10"/>
                  </a:cxn>
                  <a:cxn ang="0">
                    <a:pos x="4" y="6"/>
                  </a:cxn>
                  <a:cxn ang="0">
                    <a:pos x="3" y="2"/>
                  </a:cxn>
                  <a:cxn ang="0">
                    <a:pos x="0" y="0"/>
                  </a:cxn>
                  <a:cxn ang="0">
                    <a:pos x="0" y="12"/>
                  </a:cxn>
                </a:cxnLst>
                <a:rect l="0" t="0" r="r" b="b"/>
                <a:pathLst>
                  <a:path w="4" h="12">
                    <a:moveTo>
                      <a:pt x="0" y="12"/>
                    </a:moveTo>
                    <a:lnTo>
                      <a:pt x="3" y="10"/>
                    </a:lnTo>
                    <a:lnTo>
                      <a:pt x="4" y="6"/>
                    </a:lnTo>
                    <a:lnTo>
                      <a:pt x="3" y="2"/>
                    </a:lnTo>
                    <a:lnTo>
                      <a:pt x="0" y="0"/>
                    </a:lnTo>
                    <a:lnTo>
                      <a:pt x="0" y="1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09" name="Freeform 571"/>
              <p:cNvSpPr>
                <a:spLocks noChangeArrowheads="1"/>
              </p:cNvSpPr>
              <p:nvPr/>
            </p:nvSpPr>
            <p:spPr bwMode="auto">
              <a:xfrm>
                <a:off x="115" y="212"/>
                <a:ext cx="4" cy="6"/>
              </a:xfrm>
              <a:custGeom>
                <a:avLst/>
                <a:gdLst/>
                <a:ahLst/>
                <a:cxnLst>
                  <a:cxn ang="0">
                    <a:pos x="4" y="0"/>
                  </a:cxn>
                  <a:cxn ang="0">
                    <a:pos x="1" y="2"/>
                  </a:cxn>
                  <a:cxn ang="0">
                    <a:pos x="0" y="6"/>
                  </a:cxn>
                  <a:cxn ang="0">
                    <a:pos x="1" y="10"/>
                  </a:cxn>
                  <a:cxn ang="0">
                    <a:pos x="4" y="12"/>
                  </a:cxn>
                  <a:cxn ang="0">
                    <a:pos x="4" y="0"/>
                  </a:cxn>
                </a:cxnLst>
                <a:rect l="0" t="0" r="r" b="b"/>
                <a:pathLst>
                  <a:path w="4" h="12">
                    <a:moveTo>
                      <a:pt x="4" y="0"/>
                    </a:moveTo>
                    <a:lnTo>
                      <a:pt x="1" y="2"/>
                    </a:lnTo>
                    <a:lnTo>
                      <a:pt x="0" y="6"/>
                    </a:lnTo>
                    <a:lnTo>
                      <a:pt x="1" y="10"/>
                    </a:lnTo>
                    <a:lnTo>
                      <a:pt x="4" y="12"/>
                    </a:lnTo>
                    <a:lnTo>
                      <a:pt x="4"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10" name="Freeform 572"/>
              <p:cNvSpPr>
                <a:spLocks noChangeArrowheads="1"/>
              </p:cNvSpPr>
              <p:nvPr/>
            </p:nvSpPr>
            <p:spPr bwMode="auto">
              <a:xfrm>
                <a:off x="119" y="212"/>
                <a:ext cx="46" cy="10"/>
              </a:xfrm>
              <a:custGeom>
                <a:avLst/>
                <a:gdLst/>
                <a:ahLst/>
                <a:cxnLst>
                  <a:cxn ang="0">
                    <a:pos x="46" y="9"/>
                  </a:cxn>
                  <a:cxn ang="0">
                    <a:pos x="42" y="9"/>
                  </a:cxn>
                  <a:cxn ang="0">
                    <a:pos x="37" y="7"/>
                  </a:cxn>
                  <a:cxn ang="0">
                    <a:pos x="30" y="6"/>
                  </a:cxn>
                  <a:cxn ang="0">
                    <a:pos x="23" y="4"/>
                  </a:cxn>
                  <a:cxn ang="0">
                    <a:pos x="17" y="3"/>
                  </a:cxn>
                  <a:cxn ang="0">
                    <a:pos x="10" y="2"/>
                  </a:cxn>
                  <a:cxn ang="0">
                    <a:pos x="5" y="0"/>
                  </a:cxn>
                  <a:cxn ang="0">
                    <a:pos x="0" y="0"/>
                  </a:cxn>
                  <a:cxn ang="0">
                    <a:pos x="0" y="12"/>
                  </a:cxn>
                  <a:cxn ang="0">
                    <a:pos x="5" y="12"/>
                  </a:cxn>
                  <a:cxn ang="0">
                    <a:pos x="10" y="13"/>
                  </a:cxn>
                  <a:cxn ang="0">
                    <a:pos x="17" y="15"/>
                  </a:cxn>
                  <a:cxn ang="0">
                    <a:pos x="23" y="16"/>
                  </a:cxn>
                  <a:cxn ang="0">
                    <a:pos x="30" y="18"/>
                  </a:cxn>
                  <a:cxn ang="0">
                    <a:pos x="37" y="19"/>
                  </a:cxn>
                  <a:cxn ang="0">
                    <a:pos x="42" y="20"/>
                  </a:cxn>
                  <a:cxn ang="0">
                    <a:pos x="46" y="20"/>
                  </a:cxn>
                  <a:cxn ang="0">
                    <a:pos x="46" y="9"/>
                  </a:cxn>
                </a:cxnLst>
                <a:rect l="0" t="0" r="r" b="b"/>
                <a:pathLst>
                  <a:path w="46" h="20">
                    <a:moveTo>
                      <a:pt x="46" y="9"/>
                    </a:moveTo>
                    <a:lnTo>
                      <a:pt x="42" y="9"/>
                    </a:lnTo>
                    <a:lnTo>
                      <a:pt x="37" y="7"/>
                    </a:lnTo>
                    <a:lnTo>
                      <a:pt x="30" y="6"/>
                    </a:lnTo>
                    <a:lnTo>
                      <a:pt x="23" y="4"/>
                    </a:lnTo>
                    <a:lnTo>
                      <a:pt x="17" y="3"/>
                    </a:lnTo>
                    <a:lnTo>
                      <a:pt x="10" y="2"/>
                    </a:lnTo>
                    <a:lnTo>
                      <a:pt x="5" y="0"/>
                    </a:lnTo>
                    <a:lnTo>
                      <a:pt x="0" y="0"/>
                    </a:lnTo>
                    <a:lnTo>
                      <a:pt x="0" y="12"/>
                    </a:lnTo>
                    <a:lnTo>
                      <a:pt x="5" y="12"/>
                    </a:lnTo>
                    <a:lnTo>
                      <a:pt x="10" y="13"/>
                    </a:lnTo>
                    <a:lnTo>
                      <a:pt x="17" y="15"/>
                    </a:lnTo>
                    <a:lnTo>
                      <a:pt x="23" y="16"/>
                    </a:lnTo>
                    <a:lnTo>
                      <a:pt x="30" y="18"/>
                    </a:lnTo>
                    <a:lnTo>
                      <a:pt x="37" y="19"/>
                    </a:lnTo>
                    <a:lnTo>
                      <a:pt x="42" y="20"/>
                    </a:lnTo>
                    <a:lnTo>
                      <a:pt x="46" y="20"/>
                    </a:lnTo>
                    <a:lnTo>
                      <a:pt x="46" y="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11" name="Freeform 573"/>
              <p:cNvSpPr>
                <a:spLocks noChangeArrowheads="1"/>
              </p:cNvSpPr>
              <p:nvPr/>
            </p:nvSpPr>
            <p:spPr bwMode="auto">
              <a:xfrm>
                <a:off x="165" y="216"/>
                <a:ext cx="4" cy="6"/>
              </a:xfrm>
              <a:custGeom>
                <a:avLst/>
                <a:gdLst/>
                <a:ahLst/>
                <a:cxnLst>
                  <a:cxn ang="0">
                    <a:pos x="0" y="11"/>
                  </a:cxn>
                  <a:cxn ang="0">
                    <a:pos x="3" y="10"/>
                  </a:cxn>
                  <a:cxn ang="0">
                    <a:pos x="4" y="6"/>
                  </a:cxn>
                  <a:cxn ang="0">
                    <a:pos x="3" y="1"/>
                  </a:cxn>
                  <a:cxn ang="0">
                    <a:pos x="0" y="0"/>
                  </a:cxn>
                  <a:cxn ang="0">
                    <a:pos x="0" y="11"/>
                  </a:cxn>
                </a:cxnLst>
                <a:rect l="0" t="0" r="r" b="b"/>
                <a:pathLst>
                  <a:path w="4" h="11">
                    <a:moveTo>
                      <a:pt x="0" y="11"/>
                    </a:moveTo>
                    <a:lnTo>
                      <a:pt x="3" y="10"/>
                    </a:lnTo>
                    <a:lnTo>
                      <a:pt x="4" y="6"/>
                    </a:lnTo>
                    <a:lnTo>
                      <a:pt x="3" y="1"/>
                    </a:lnTo>
                    <a:lnTo>
                      <a:pt x="0" y="0"/>
                    </a:lnTo>
                    <a:lnTo>
                      <a:pt x="0" y="1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12" name="Freeform 574"/>
              <p:cNvSpPr>
                <a:spLocks noChangeArrowheads="1"/>
              </p:cNvSpPr>
              <p:nvPr/>
            </p:nvSpPr>
            <p:spPr bwMode="auto">
              <a:xfrm>
                <a:off x="604" y="159"/>
                <a:ext cx="5" cy="6"/>
              </a:xfrm>
              <a:custGeom>
                <a:avLst/>
                <a:gdLst/>
                <a:ahLst/>
                <a:cxnLst>
                  <a:cxn ang="0">
                    <a:pos x="5" y="0"/>
                  </a:cxn>
                  <a:cxn ang="0">
                    <a:pos x="2" y="1"/>
                  </a:cxn>
                  <a:cxn ang="0">
                    <a:pos x="0" y="4"/>
                  </a:cxn>
                  <a:cxn ang="0">
                    <a:pos x="1" y="9"/>
                  </a:cxn>
                  <a:cxn ang="0">
                    <a:pos x="3" y="11"/>
                  </a:cxn>
                  <a:cxn ang="0">
                    <a:pos x="5" y="0"/>
                  </a:cxn>
                </a:cxnLst>
                <a:rect l="0" t="0" r="r" b="b"/>
                <a:pathLst>
                  <a:path w="5" h="11">
                    <a:moveTo>
                      <a:pt x="5" y="0"/>
                    </a:moveTo>
                    <a:lnTo>
                      <a:pt x="2" y="1"/>
                    </a:lnTo>
                    <a:lnTo>
                      <a:pt x="0" y="4"/>
                    </a:lnTo>
                    <a:lnTo>
                      <a:pt x="1" y="9"/>
                    </a:lnTo>
                    <a:lnTo>
                      <a:pt x="3" y="11"/>
                    </a:lnTo>
                    <a:lnTo>
                      <a:pt x="5"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13" name="Freeform 575"/>
              <p:cNvSpPr>
                <a:spLocks noChangeArrowheads="1"/>
              </p:cNvSpPr>
              <p:nvPr/>
            </p:nvSpPr>
            <p:spPr bwMode="auto">
              <a:xfrm>
                <a:off x="607" y="159"/>
                <a:ext cx="54" cy="15"/>
              </a:xfrm>
              <a:custGeom>
                <a:avLst/>
                <a:gdLst/>
                <a:ahLst/>
                <a:cxnLst>
                  <a:cxn ang="0">
                    <a:pos x="54" y="19"/>
                  </a:cxn>
                  <a:cxn ang="0">
                    <a:pos x="50" y="17"/>
                  </a:cxn>
                  <a:cxn ang="0">
                    <a:pos x="44" y="14"/>
                  </a:cxn>
                  <a:cxn ang="0">
                    <a:pos x="36" y="13"/>
                  </a:cxn>
                  <a:cxn ang="0">
                    <a:pos x="29" y="10"/>
                  </a:cxn>
                  <a:cxn ang="0">
                    <a:pos x="21" y="7"/>
                  </a:cxn>
                  <a:cxn ang="0">
                    <a:pos x="14" y="4"/>
                  </a:cxn>
                  <a:cxn ang="0">
                    <a:pos x="7" y="3"/>
                  </a:cxn>
                  <a:cxn ang="0">
                    <a:pos x="2" y="0"/>
                  </a:cxn>
                  <a:cxn ang="0">
                    <a:pos x="0" y="11"/>
                  </a:cxn>
                  <a:cxn ang="0">
                    <a:pos x="5" y="14"/>
                  </a:cxn>
                  <a:cxn ang="0">
                    <a:pos x="12" y="16"/>
                  </a:cxn>
                  <a:cxn ang="0">
                    <a:pos x="19" y="19"/>
                  </a:cxn>
                  <a:cxn ang="0">
                    <a:pos x="27" y="22"/>
                  </a:cxn>
                  <a:cxn ang="0">
                    <a:pos x="36" y="25"/>
                  </a:cxn>
                  <a:cxn ang="0">
                    <a:pos x="42" y="26"/>
                  </a:cxn>
                  <a:cxn ang="0">
                    <a:pos x="48" y="29"/>
                  </a:cxn>
                  <a:cxn ang="0">
                    <a:pos x="52" y="30"/>
                  </a:cxn>
                  <a:cxn ang="0">
                    <a:pos x="54" y="19"/>
                  </a:cxn>
                </a:cxnLst>
                <a:rect l="0" t="0" r="r" b="b"/>
                <a:pathLst>
                  <a:path w="54" h="30">
                    <a:moveTo>
                      <a:pt x="54" y="19"/>
                    </a:moveTo>
                    <a:lnTo>
                      <a:pt x="50" y="17"/>
                    </a:lnTo>
                    <a:lnTo>
                      <a:pt x="44" y="14"/>
                    </a:lnTo>
                    <a:lnTo>
                      <a:pt x="36" y="13"/>
                    </a:lnTo>
                    <a:lnTo>
                      <a:pt x="29" y="10"/>
                    </a:lnTo>
                    <a:lnTo>
                      <a:pt x="21" y="7"/>
                    </a:lnTo>
                    <a:lnTo>
                      <a:pt x="14" y="4"/>
                    </a:lnTo>
                    <a:lnTo>
                      <a:pt x="7" y="3"/>
                    </a:lnTo>
                    <a:lnTo>
                      <a:pt x="2" y="0"/>
                    </a:lnTo>
                    <a:lnTo>
                      <a:pt x="0" y="11"/>
                    </a:lnTo>
                    <a:lnTo>
                      <a:pt x="5" y="14"/>
                    </a:lnTo>
                    <a:lnTo>
                      <a:pt x="12" y="16"/>
                    </a:lnTo>
                    <a:lnTo>
                      <a:pt x="19" y="19"/>
                    </a:lnTo>
                    <a:lnTo>
                      <a:pt x="27" y="22"/>
                    </a:lnTo>
                    <a:lnTo>
                      <a:pt x="36" y="25"/>
                    </a:lnTo>
                    <a:lnTo>
                      <a:pt x="42" y="26"/>
                    </a:lnTo>
                    <a:lnTo>
                      <a:pt x="48" y="29"/>
                    </a:lnTo>
                    <a:lnTo>
                      <a:pt x="52" y="30"/>
                    </a:lnTo>
                    <a:lnTo>
                      <a:pt x="54" y="1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14" name="Freeform 576"/>
              <p:cNvSpPr>
                <a:spLocks noChangeArrowheads="1"/>
              </p:cNvSpPr>
              <p:nvPr/>
            </p:nvSpPr>
            <p:spPr bwMode="auto">
              <a:xfrm>
                <a:off x="659" y="168"/>
                <a:ext cx="5" cy="6"/>
              </a:xfrm>
              <a:custGeom>
                <a:avLst/>
                <a:gdLst/>
                <a:ahLst/>
                <a:cxnLst>
                  <a:cxn ang="0">
                    <a:pos x="0" y="11"/>
                  </a:cxn>
                  <a:cxn ang="0">
                    <a:pos x="3" y="10"/>
                  </a:cxn>
                  <a:cxn ang="0">
                    <a:pos x="5" y="7"/>
                  </a:cxn>
                  <a:cxn ang="0">
                    <a:pos x="5" y="3"/>
                  </a:cxn>
                  <a:cxn ang="0">
                    <a:pos x="2" y="0"/>
                  </a:cxn>
                  <a:cxn ang="0">
                    <a:pos x="0" y="11"/>
                  </a:cxn>
                </a:cxnLst>
                <a:rect l="0" t="0" r="r" b="b"/>
                <a:pathLst>
                  <a:path w="5" h="11">
                    <a:moveTo>
                      <a:pt x="0" y="11"/>
                    </a:moveTo>
                    <a:lnTo>
                      <a:pt x="3" y="10"/>
                    </a:lnTo>
                    <a:lnTo>
                      <a:pt x="5" y="7"/>
                    </a:lnTo>
                    <a:lnTo>
                      <a:pt x="5" y="3"/>
                    </a:lnTo>
                    <a:lnTo>
                      <a:pt x="2" y="0"/>
                    </a:lnTo>
                    <a:lnTo>
                      <a:pt x="0" y="1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15" name="Freeform 577"/>
              <p:cNvSpPr>
                <a:spLocks noChangeArrowheads="1"/>
              </p:cNvSpPr>
              <p:nvPr/>
            </p:nvSpPr>
            <p:spPr bwMode="auto">
              <a:xfrm>
                <a:off x="611" y="174"/>
                <a:ext cx="5" cy="6"/>
              </a:xfrm>
              <a:custGeom>
                <a:avLst/>
                <a:gdLst/>
                <a:ahLst/>
                <a:cxnLst>
                  <a:cxn ang="0">
                    <a:pos x="5" y="0"/>
                  </a:cxn>
                  <a:cxn ang="0">
                    <a:pos x="1" y="2"/>
                  </a:cxn>
                  <a:cxn ang="0">
                    <a:pos x="0" y="6"/>
                  </a:cxn>
                  <a:cxn ang="0">
                    <a:pos x="1" y="11"/>
                  </a:cxn>
                  <a:cxn ang="0">
                    <a:pos x="5" y="12"/>
                  </a:cxn>
                  <a:cxn ang="0">
                    <a:pos x="5" y="0"/>
                  </a:cxn>
                </a:cxnLst>
                <a:rect l="0" t="0" r="r" b="b"/>
                <a:pathLst>
                  <a:path w="5" h="12">
                    <a:moveTo>
                      <a:pt x="5" y="0"/>
                    </a:moveTo>
                    <a:lnTo>
                      <a:pt x="1" y="2"/>
                    </a:lnTo>
                    <a:lnTo>
                      <a:pt x="0" y="6"/>
                    </a:lnTo>
                    <a:lnTo>
                      <a:pt x="1" y="11"/>
                    </a:lnTo>
                    <a:lnTo>
                      <a:pt x="5" y="12"/>
                    </a:lnTo>
                    <a:lnTo>
                      <a:pt x="5"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16" name="Freeform 578"/>
              <p:cNvSpPr>
                <a:spLocks noChangeArrowheads="1"/>
              </p:cNvSpPr>
              <p:nvPr/>
            </p:nvSpPr>
            <p:spPr bwMode="auto">
              <a:xfrm>
                <a:off x="616" y="174"/>
                <a:ext cx="42" cy="9"/>
              </a:xfrm>
              <a:custGeom>
                <a:avLst/>
                <a:gdLst/>
                <a:ahLst/>
                <a:cxnLst>
                  <a:cxn ang="0">
                    <a:pos x="42" y="6"/>
                  </a:cxn>
                  <a:cxn ang="0">
                    <a:pos x="38" y="6"/>
                  </a:cxn>
                  <a:cxn ang="0">
                    <a:pos x="33" y="5"/>
                  </a:cxn>
                  <a:cxn ang="0">
                    <a:pos x="28" y="5"/>
                  </a:cxn>
                  <a:cxn ang="0">
                    <a:pos x="23" y="3"/>
                  </a:cxn>
                  <a:cxn ang="0">
                    <a:pos x="17" y="3"/>
                  </a:cxn>
                  <a:cxn ang="0">
                    <a:pos x="11" y="2"/>
                  </a:cxn>
                  <a:cxn ang="0">
                    <a:pos x="5" y="2"/>
                  </a:cxn>
                  <a:cxn ang="0">
                    <a:pos x="0" y="0"/>
                  </a:cxn>
                  <a:cxn ang="0">
                    <a:pos x="0" y="12"/>
                  </a:cxn>
                  <a:cxn ang="0">
                    <a:pos x="5" y="13"/>
                  </a:cxn>
                  <a:cxn ang="0">
                    <a:pos x="11" y="13"/>
                  </a:cxn>
                  <a:cxn ang="0">
                    <a:pos x="17" y="15"/>
                  </a:cxn>
                  <a:cxn ang="0">
                    <a:pos x="23" y="15"/>
                  </a:cxn>
                  <a:cxn ang="0">
                    <a:pos x="28" y="16"/>
                  </a:cxn>
                  <a:cxn ang="0">
                    <a:pos x="33" y="16"/>
                  </a:cxn>
                  <a:cxn ang="0">
                    <a:pos x="38" y="18"/>
                  </a:cxn>
                  <a:cxn ang="0">
                    <a:pos x="42" y="18"/>
                  </a:cxn>
                  <a:cxn ang="0">
                    <a:pos x="42" y="6"/>
                  </a:cxn>
                </a:cxnLst>
                <a:rect l="0" t="0" r="r" b="b"/>
                <a:pathLst>
                  <a:path w="42" h="18">
                    <a:moveTo>
                      <a:pt x="42" y="6"/>
                    </a:moveTo>
                    <a:lnTo>
                      <a:pt x="38" y="6"/>
                    </a:lnTo>
                    <a:lnTo>
                      <a:pt x="33" y="5"/>
                    </a:lnTo>
                    <a:lnTo>
                      <a:pt x="28" y="5"/>
                    </a:lnTo>
                    <a:lnTo>
                      <a:pt x="23" y="3"/>
                    </a:lnTo>
                    <a:lnTo>
                      <a:pt x="17" y="3"/>
                    </a:lnTo>
                    <a:lnTo>
                      <a:pt x="11" y="2"/>
                    </a:lnTo>
                    <a:lnTo>
                      <a:pt x="5" y="2"/>
                    </a:lnTo>
                    <a:lnTo>
                      <a:pt x="0" y="0"/>
                    </a:lnTo>
                    <a:lnTo>
                      <a:pt x="0" y="12"/>
                    </a:lnTo>
                    <a:lnTo>
                      <a:pt x="5" y="13"/>
                    </a:lnTo>
                    <a:lnTo>
                      <a:pt x="11" y="13"/>
                    </a:lnTo>
                    <a:lnTo>
                      <a:pt x="17" y="15"/>
                    </a:lnTo>
                    <a:lnTo>
                      <a:pt x="23" y="15"/>
                    </a:lnTo>
                    <a:lnTo>
                      <a:pt x="28" y="16"/>
                    </a:lnTo>
                    <a:lnTo>
                      <a:pt x="33" y="16"/>
                    </a:lnTo>
                    <a:lnTo>
                      <a:pt x="38" y="18"/>
                    </a:lnTo>
                    <a:lnTo>
                      <a:pt x="42" y="18"/>
                    </a:lnTo>
                    <a:lnTo>
                      <a:pt x="42" y="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17" name="Freeform 579"/>
              <p:cNvSpPr>
                <a:spLocks noChangeArrowheads="1"/>
              </p:cNvSpPr>
              <p:nvPr/>
            </p:nvSpPr>
            <p:spPr bwMode="auto">
              <a:xfrm>
                <a:off x="658" y="177"/>
                <a:ext cx="4" cy="6"/>
              </a:xfrm>
              <a:custGeom>
                <a:avLst/>
                <a:gdLst/>
                <a:ahLst/>
                <a:cxnLst>
                  <a:cxn ang="0">
                    <a:pos x="0" y="12"/>
                  </a:cxn>
                  <a:cxn ang="0">
                    <a:pos x="3" y="10"/>
                  </a:cxn>
                  <a:cxn ang="0">
                    <a:pos x="4" y="6"/>
                  </a:cxn>
                  <a:cxn ang="0">
                    <a:pos x="3" y="2"/>
                  </a:cxn>
                  <a:cxn ang="0">
                    <a:pos x="0" y="0"/>
                  </a:cxn>
                  <a:cxn ang="0">
                    <a:pos x="0" y="12"/>
                  </a:cxn>
                </a:cxnLst>
                <a:rect l="0" t="0" r="r" b="b"/>
                <a:pathLst>
                  <a:path w="4" h="12">
                    <a:moveTo>
                      <a:pt x="0" y="12"/>
                    </a:moveTo>
                    <a:lnTo>
                      <a:pt x="3" y="10"/>
                    </a:lnTo>
                    <a:lnTo>
                      <a:pt x="4" y="6"/>
                    </a:lnTo>
                    <a:lnTo>
                      <a:pt x="3" y="2"/>
                    </a:lnTo>
                    <a:lnTo>
                      <a:pt x="0" y="0"/>
                    </a:lnTo>
                    <a:lnTo>
                      <a:pt x="0" y="1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18" name="Freeform 580"/>
              <p:cNvSpPr>
                <a:spLocks noChangeArrowheads="1"/>
              </p:cNvSpPr>
              <p:nvPr/>
            </p:nvSpPr>
            <p:spPr bwMode="auto">
              <a:xfrm>
                <a:off x="760" y="193"/>
                <a:ext cx="5" cy="6"/>
              </a:xfrm>
              <a:custGeom>
                <a:avLst/>
                <a:gdLst/>
                <a:ahLst/>
                <a:cxnLst>
                  <a:cxn ang="0">
                    <a:pos x="0" y="12"/>
                  </a:cxn>
                  <a:cxn ang="0">
                    <a:pos x="3" y="10"/>
                  </a:cxn>
                  <a:cxn ang="0">
                    <a:pos x="5" y="7"/>
                  </a:cxn>
                  <a:cxn ang="0">
                    <a:pos x="5" y="3"/>
                  </a:cxn>
                  <a:cxn ang="0">
                    <a:pos x="2" y="0"/>
                  </a:cxn>
                  <a:cxn ang="0">
                    <a:pos x="0" y="12"/>
                  </a:cxn>
                </a:cxnLst>
                <a:rect l="0" t="0" r="r" b="b"/>
                <a:pathLst>
                  <a:path w="5" h="12">
                    <a:moveTo>
                      <a:pt x="0" y="12"/>
                    </a:moveTo>
                    <a:lnTo>
                      <a:pt x="3" y="10"/>
                    </a:lnTo>
                    <a:lnTo>
                      <a:pt x="5" y="7"/>
                    </a:lnTo>
                    <a:lnTo>
                      <a:pt x="5" y="3"/>
                    </a:lnTo>
                    <a:lnTo>
                      <a:pt x="2" y="0"/>
                    </a:lnTo>
                    <a:lnTo>
                      <a:pt x="0" y="1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19" name="Freeform 581"/>
              <p:cNvSpPr>
                <a:spLocks noChangeArrowheads="1"/>
              </p:cNvSpPr>
              <p:nvPr/>
            </p:nvSpPr>
            <p:spPr bwMode="auto">
              <a:xfrm>
                <a:off x="627" y="190"/>
                <a:ext cx="135" cy="9"/>
              </a:xfrm>
              <a:custGeom>
                <a:avLst/>
                <a:gdLst/>
                <a:ahLst/>
                <a:cxnLst>
                  <a:cxn ang="0">
                    <a:pos x="0" y="12"/>
                  </a:cxn>
                  <a:cxn ang="0">
                    <a:pos x="23" y="12"/>
                  </a:cxn>
                  <a:cxn ang="0">
                    <a:pos x="46" y="12"/>
                  </a:cxn>
                  <a:cxn ang="0">
                    <a:pos x="66" y="12"/>
                  </a:cxn>
                  <a:cxn ang="0">
                    <a:pos x="85" y="12"/>
                  </a:cxn>
                  <a:cxn ang="0">
                    <a:pos x="101" y="13"/>
                  </a:cxn>
                  <a:cxn ang="0">
                    <a:pos x="116" y="15"/>
                  </a:cxn>
                  <a:cxn ang="0">
                    <a:pos x="127" y="16"/>
                  </a:cxn>
                  <a:cxn ang="0">
                    <a:pos x="133" y="18"/>
                  </a:cxn>
                  <a:cxn ang="0">
                    <a:pos x="135" y="6"/>
                  </a:cxn>
                  <a:cxn ang="0">
                    <a:pos x="127" y="5"/>
                  </a:cxn>
                  <a:cxn ang="0">
                    <a:pos x="116" y="3"/>
                  </a:cxn>
                  <a:cxn ang="0">
                    <a:pos x="101" y="2"/>
                  </a:cxn>
                  <a:cxn ang="0">
                    <a:pos x="85" y="0"/>
                  </a:cxn>
                  <a:cxn ang="0">
                    <a:pos x="66" y="0"/>
                  </a:cxn>
                  <a:cxn ang="0">
                    <a:pos x="46" y="0"/>
                  </a:cxn>
                  <a:cxn ang="0">
                    <a:pos x="23" y="0"/>
                  </a:cxn>
                  <a:cxn ang="0">
                    <a:pos x="0" y="0"/>
                  </a:cxn>
                  <a:cxn ang="0">
                    <a:pos x="0" y="12"/>
                  </a:cxn>
                </a:cxnLst>
                <a:rect l="0" t="0" r="r" b="b"/>
                <a:pathLst>
                  <a:path w="135" h="18">
                    <a:moveTo>
                      <a:pt x="0" y="12"/>
                    </a:moveTo>
                    <a:lnTo>
                      <a:pt x="23" y="12"/>
                    </a:lnTo>
                    <a:lnTo>
                      <a:pt x="46" y="12"/>
                    </a:lnTo>
                    <a:lnTo>
                      <a:pt x="66" y="12"/>
                    </a:lnTo>
                    <a:lnTo>
                      <a:pt x="85" y="12"/>
                    </a:lnTo>
                    <a:lnTo>
                      <a:pt x="101" y="13"/>
                    </a:lnTo>
                    <a:lnTo>
                      <a:pt x="116" y="15"/>
                    </a:lnTo>
                    <a:lnTo>
                      <a:pt x="127" y="16"/>
                    </a:lnTo>
                    <a:lnTo>
                      <a:pt x="133" y="18"/>
                    </a:lnTo>
                    <a:lnTo>
                      <a:pt x="135" y="6"/>
                    </a:lnTo>
                    <a:lnTo>
                      <a:pt x="127" y="5"/>
                    </a:lnTo>
                    <a:lnTo>
                      <a:pt x="116" y="3"/>
                    </a:lnTo>
                    <a:lnTo>
                      <a:pt x="101" y="2"/>
                    </a:lnTo>
                    <a:lnTo>
                      <a:pt x="85" y="0"/>
                    </a:lnTo>
                    <a:lnTo>
                      <a:pt x="66" y="0"/>
                    </a:lnTo>
                    <a:lnTo>
                      <a:pt x="46" y="0"/>
                    </a:lnTo>
                    <a:lnTo>
                      <a:pt x="23" y="0"/>
                    </a:lnTo>
                    <a:lnTo>
                      <a:pt x="0" y="0"/>
                    </a:lnTo>
                    <a:lnTo>
                      <a:pt x="0" y="1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20" name="Freeform 582"/>
              <p:cNvSpPr>
                <a:spLocks noChangeArrowheads="1"/>
              </p:cNvSpPr>
              <p:nvPr/>
            </p:nvSpPr>
            <p:spPr bwMode="auto">
              <a:xfrm>
                <a:off x="623" y="190"/>
                <a:ext cx="4" cy="6"/>
              </a:xfrm>
              <a:custGeom>
                <a:avLst/>
                <a:gdLst/>
                <a:ahLst/>
                <a:cxnLst>
                  <a:cxn ang="0">
                    <a:pos x="4" y="0"/>
                  </a:cxn>
                  <a:cxn ang="0">
                    <a:pos x="1" y="2"/>
                  </a:cxn>
                  <a:cxn ang="0">
                    <a:pos x="0" y="6"/>
                  </a:cxn>
                  <a:cxn ang="0">
                    <a:pos x="1" y="11"/>
                  </a:cxn>
                  <a:cxn ang="0">
                    <a:pos x="4" y="12"/>
                  </a:cxn>
                  <a:cxn ang="0">
                    <a:pos x="4" y="0"/>
                  </a:cxn>
                </a:cxnLst>
                <a:rect l="0" t="0" r="r" b="b"/>
                <a:pathLst>
                  <a:path w="4" h="12">
                    <a:moveTo>
                      <a:pt x="4" y="0"/>
                    </a:moveTo>
                    <a:lnTo>
                      <a:pt x="1" y="2"/>
                    </a:lnTo>
                    <a:lnTo>
                      <a:pt x="0" y="6"/>
                    </a:lnTo>
                    <a:lnTo>
                      <a:pt x="1" y="11"/>
                    </a:lnTo>
                    <a:lnTo>
                      <a:pt x="4" y="12"/>
                    </a:lnTo>
                    <a:lnTo>
                      <a:pt x="4"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grpSp>
      </p:grpSp>
      <p:sp>
        <p:nvSpPr>
          <p:cNvPr id="621" name="Rectangle 617"/>
          <p:cNvSpPr>
            <a:spLocks noChangeArrowheads="1"/>
          </p:cNvSpPr>
          <p:nvPr/>
        </p:nvSpPr>
        <p:spPr bwMode="auto">
          <a:xfrm>
            <a:off x="1667933" y="2163322"/>
            <a:ext cx="3361267" cy="341312"/>
          </a:xfrm>
          <a:prstGeom prst="rect">
            <a:avLst/>
          </a:prstGeom>
          <a:noFill/>
          <a:ln w="9525">
            <a:noFill/>
            <a:miter lim="800000"/>
          </a:ln>
        </p:spPr>
        <p:txBody>
          <a:bodyPr wrap="none" anchor="ctr"/>
          <a:lstStyle/>
          <a:p>
            <a:pPr algn="ctr" eaLnBrk="0" hangingPunct="0"/>
            <a:r>
              <a:rPr lang="zh-CN" altLang="en-US" sz="2800" b="0">
                <a:solidFill>
                  <a:srgbClr val="12B645"/>
                </a:solidFill>
                <a:latin typeface="微软雅黑" panose="020B0503020204020204" pitchFamily="34" charset="-122"/>
                <a:ea typeface="微软雅黑" panose="020B0503020204020204" pitchFamily="34" charset="-122"/>
              </a:rPr>
              <a:t>懂预防措施</a:t>
            </a:r>
          </a:p>
        </p:txBody>
      </p:sp>
      <p:grpSp>
        <p:nvGrpSpPr>
          <p:cNvPr id="6" name="Group 283"/>
          <p:cNvGrpSpPr/>
          <p:nvPr/>
        </p:nvGrpSpPr>
        <p:grpSpPr bwMode="auto">
          <a:xfrm>
            <a:off x="1915585" y="2771335"/>
            <a:ext cx="6913033" cy="860425"/>
            <a:chOff x="0" y="0"/>
            <a:chExt cx="4506" cy="724"/>
          </a:xfrm>
        </p:grpSpPr>
        <p:sp>
          <p:nvSpPr>
            <p:cNvPr id="623" name="Freeform 284" descr="喜气洋洋迎春节&#10;幸运闯关献重礼&#10;&#10;"/>
            <p:cNvSpPr>
              <a:spLocks noChangeArrowheads="1"/>
            </p:cNvSpPr>
            <p:nvPr/>
          </p:nvSpPr>
          <p:spPr bwMode="auto">
            <a:xfrm>
              <a:off x="13" y="71"/>
              <a:ext cx="2689" cy="532"/>
            </a:xfrm>
            <a:custGeom>
              <a:avLst/>
              <a:gdLst/>
              <a:ahLst/>
              <a:cxnLst>
                <a:cxn ang="0">
                  <a:pos x="8" y="1026"/>
                </a:cxn>
                <a:cxn ang="0">
                  <a:pos x="2650" y="1026"/>
                </a:cxn>
                <a:cxn ang="0">
                  <a:pos x="2649" y="1044"/>
                </a:cxn>
                <a:cxn ang="0">
                  <a:pos x="2653" y="1055"/>
                </a:cxn>
                <a:cxn ang="0">
                  <a:pos x="2660" y="1061"/>
                </a:cxn>
                <a:cxn ang="0">
                  <a:pos x="2669" y="1064"/>
                </a:cxn>
                <a:cxn ang="0">
                  <a:pos x="2678" y="1062"/>
                </a:cxn>
                <a:cxn ang="0">
                  <a:pos x="2685" y="1055"/>
                </a:cxn>
                <a:cxn ang="0">
                  <a:pos x="2689" y="1045"/>
                </a:cxn>
                <a:cxn ang="0">
                  <a:pos x="2688" y="1032"/>
                </a:cxn>
                <a:cxn ang="0">
                  <a:pos x="2688" y="23"/>
                </a:cxn>
                <a:cxn ang="0">
                  <a:pos x="2686" y="11"/>
                </a:cxn>
                <a:cxn ang="0">
                  <a:pos x="2681" y="4"/>
                </a:cxn>
                <a:cxn ang="0">
                  <a:pos x="2673" y="0"/>
                </a:cxn>
                <a:cxn ang="0">
                  <a:pos x="2665" y="0"/>
                </a:cxn>
                <a:cxn ang="0">
                  <a:pos x="2656" y="3"/>
                </a:cxn>
                <a:cxn ang="0">
                  <a:pos x="2648" y="8"/>
                </a:cxn>
                <a:cxn ang="0">
                  <a:pos x="2643" y="20"/>
                </a:cxn>
                <a:cxn ang="0">
                  <a:pos x="2641" y="35"/>
                </a:cxn>
                <a:cxn ang="0">
                  <a:pos x="0" y="35"/>
                </a:cxn>
                <a:cxn ang="0">
                  <a:pos x="172" y="511"/>
                </a:cxn>
                <a:cxn ang="0">
                  <a:pos x="8" y="1026"/>
                </a:cxn>
              </a:cxnLst>
              <a:rect l="0" t="0" r="r" b="b"/>
              <a:pathLst>
                <a:path w="2689" h="1064">
                  <a:moveTo>
                    <a:pt x="8" y="1026"/>
                  </a:moveTo>
                  <a:lnTo>
                    <a:pt x="2650" y="1026"/>
                  </a:lnTo>
                  <a:lnTo>
                    <a:pt x="2649" y="1044"/>
                  </a:lnTo>
                  <a:lnTo>
                    <a:pt x="2653" y="1055"/>
                  </a:lnTo>
                  <a:lnTo>
                    <a:pt x="2660" y="1061"/>
                  </a:lnTo>
                  <a:lnTo>
                    <a:pt x="2669" y="1064"/>
                  </a:lnTo>
                  <a:lnTo>
                    <a:pt x="2678" y="1062"/>
                  </a:lnTo>
                  <a:lnTo>
                    <a:pt x="2685" y="1055"/>
                  </a:lnTo>
                  <a:lnTo>
                    <a:pt x="2689" y="1045"/>
                  </a:lnTo>
                  <a:lnTo>
                    <a:pt x="2688" y="1032"/>
                  </a:lnTo>
                  <a:lnTo>
                    <a:pt x="2688" y="23"/>
                  </a:lnTo>
                  <a:lnTo>
                    <a:pt x="2686" y="11"/>
                  </a:lnTo>
                  <a:lnTo>
                    <a:pt x="2681" y="4"/>
                  </a:lnTo>
                  <a:lnTo>
                    <a:pt x="2673" y="0"/>
                  </a:lnTo>
                  <a:lnTo>
                    <a:pt x="2665" y="0"/>
                  </a:lnTo>
                  <a:lnTo>
                    <a:pt x="2656" y="3"/>
                  </a:lnTo>
                  <a:lnTo>
                    <a:pt x="2648" y="8"/>
                  </a:lnTo>
                  <a:lnTo>
                    <a:pt x="2643" y="20"/>
                  </a:lnTo>
                  <a:lnTo>
                    <a:pt x="2641" y="35"/>
                  </a:lnTo>
                  <a:lnTo>
                    <a:pt x="0" y="35"/>
                  </a:lnTo>
                  <a:lnTo>
                    <a:pt x="172" y="511"/>
                  </a:lnTo>
                  <a:lnTo>
                    <a:pt x="8" y="1026"/>
                  </a:lnTo>
                  <a:close/>
                </a:path>
              </a:pathLst>
            </a:custGeom>
            <a:gradFill rotWithShape="0">
              <a:gsLst>
                <a:gs pos="0">
                  <a:srgbClr val="5E0047"/>
                </a:gs>
                <a:gs pos="50000">
                  <a:srgbClr val="CC0099"/>
                </a:gs>
                <a:gs pos="100000">
                  <a:srgbClr val="5E0047"/>
                </a:gs>
              </a:gsLst>
              <a:lin ang="5400000" scaled="1"/>
            </a:gradFill>
            <a:ln w="9525">
              <a:solidFill>
                <a:schemeClr val="tx1"/>
              </a:solidFill>
              <a:miter lim="800000"/>
            </a:ln>
          </p:spPr>
          <p:txBody>
            <a:bodyPr/>
            <a:lstStyle/>
            <a:p>
              <a:endParaRPr lang="zh-CN" altLang="en-US">
                <a:latin typeface="微软雅黑" panose="020B0503020204020204" pitchFamily="34" charset="-122"/>
                <a:ea typeface="微软雅黑" panose="020B0503020204020204" pitchFamily="34" charset="-122"/>
              </a:endParaRPr>
            </a:p>
          </p:txBody>
        </p:sp>
        <p:sp>
          <p:nvSpPr>
            <p:cNvPr id="624" name="Freeform 285"/>
            <p:cNvSpPr>
              <a:spLocks noChangeArrowheads="1"/>
            </p:cNvSpPr>
            <p:nvPr/>
          </p:nvSpPr>
          <p:spPr bwMode="auto">
            <a:xfrm>
              <a:off x="21" y="578"/>
              <a:ext cx="2652" cy="12"/>
            </a:xfrm>
            <a:custGeom>
              <a:avLst/>
              <a:gdLst/>
              <a:ahLst/>
              <a:cxnLst>
                <a:cxn ang="0">
                  <a:pos x="2650" y="15"/>
                </a:cxn>
                <a:cxn ang="0">
                  <a:pos x="2642" y="0"/>
                </a:cxn>
                <a:cxn ang="0">
                  <a:pos x="0" y="0"/>
                </a:cxn>
                <a:cxn ang="0">
                  <a:pos x="0" y="24"/>
                </a:cxn>
                <a:cxn ang="0">
                  <a:pos x="2642" y="24"/>
                </a:cxn>
                <a:cxn ang="0">
                  <a:pos x="2634" y="9"/>
                </a:cxn>
                <a:cxn ang="0">
                  <a:pos x="2650" y="15"/>
                </a:cxn>
                <a:cxn ang="0">
                  <a:pos x="2652" y="0"/>
                </a:cxn>
                <a:cxn ang="0">
                  <a:pos x="2642" y="0"/>
                </a:cxn>
                <a:cxn ang="0">
                  <a:pos x="2650" y="15"/>
                </a:cxn>
              </a:cxnLst>
              <a:rect l="0" t="0" r="r" b="b"/>
              <a:pathLst>
                <a:path w="2652" h="24">
                  <a:moveTo>
                    <a:pt x="2650" y="15"/>
                  </a:moveTo>
                  <a:lnTo>
                    <a:pt x="2642" y="0"/>
                  </a:lnTo>
                  <a:lnTo>
                    <a:pt x="0" y="0"/>
                  </a:lnTo>
                  <a:lnTo>
                    <a:pt x="0" y="24"/>
                  </a:lnTo>
                  <a:lnTo>
                    <a:pt x="2642" y="24"/>
                  </a:lnTo>
                  <a:lnTo>
                    <a:pt x="2634" y="9"/>
                  </a:lnTo>
                  <a:lnTo>
                    <a:pt x="2650" y="15"/>
                  </a:lnTo>
                  <a:lnTo>
                    <a:pt x="2652" y="0"/>
                  </a:lnTo>
                  <a:lnTo>
                    <a:pt x="2642" y="0"/>
                  </a:lnTo>
                  <a:lnTo>
                    <a:pt x="2650" y="15"/>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25" name="Freeform 286"/>
            <p:cNvSpPr>
              <a:spLocks noChangeArrowheads="1"/>
            </p:cNvSpPr>
            <p:nvPr/>
          </p:nvSpPr>
          <p:spPr bwMode="auto">
            <a:xfrm>
              <a:off x="2654" y="583"/>
              <a:ext cx="56" cy="26"/>
            </a:xfrm>
            <a:custGeom>
              <a:avLst/>
              <a:gdLst/>
              <a:ahLst/>
              <a:cxnLst>
                <a:cxn ang="0">
                  <a:pos x="39" y="9"/>
                </a:cxn>
                <a:cxn ang="0">
                  <a:pos x="39" y="12"/>
                </a:cxn>
                <a:cxn ang="0">
                  <a:pos x="40" y="21"/>
                </a:cxn>
                <a:cxn ang="0">
                  <a:pos x="38" y="25"/>
                </a:cxn>
                <a:cxn ang="0">
                  <a:pos x="35" y="29"/>
                </a:cxn>
                <a:cxn ang="0">
                  <a:pos x="28" y="29"/>
                </a:cxn>
                <a:cxn ang="0">
                  <a:pos x="21" y="28"/>
                </a:cxn>
                <a:cxn ang="0">
                  <a:pos x="18" y="25"/>
                </a:cxn>
                <a:cxn ang="0">
                  <a:pos x="16" y="19"/>
                </a:cxn>
                <a:cxn ang="0">
                  <a:pos x="17" y="6"/>
                </a:cxn>
                <a:cxn ang="0">
                  <a:pos x="1" y="0"/>
                </a:cxn>
                <a:cxn ang="0">
                  <a:pos x="0" y="22"/>
                </a:cxn>
                <a:cxn ang="0">
                  <a:pos x="6" y="39"/>
                </a:cxn>
                <a:cxn ang="0">
                  <a:pos x="17" y="48"/>
                </a:cxn>
                <a:cxn ang="0">
                  <a:pos x="28" y="53"/>
                </a:cxn>
                <a:cxn ang="0">
                  <a:pos x="39" y="50"/>
                </a:cxn>
                <a:cxn ang="0">
                  <a:pos x="50" y="39"/>
                </a:cxn>
                <a:cxn ang="0">
                  <a:pos x="56" y="23"/>
                </a:cxn>
                <a:cxn ang="0">
                  <a:pos x="55" y="6"/>
                </a:cxn>
                <a:cxn ang="0">
                  <a:pos x="55" y="9"/>
                </a:cxn>
                <a:cxn ang="0">
                  <a:pos x="39" y="9"/>
                </a:cxn>
              </a:cxnLst>
              <a:rect l="0" t="0" r="r" b="b"/>
              <a:pathLst>
                <a:path w="56" h="53">
                  <a:moveTo>
                    <a:pt x="39" y="9"/>
                  </a:moveTo>
                  <a:lnTo>
                    <a:pt x="39" y="12"/>
                  </a:lnTo>
                  <a:lnTo>
                    <a:pt x="40" y="21"/>
                  </a:lnTo>
                  <a:lnTo>
                    <a:pt x="38" y="25"/>
                  </a:lnTo>
                  <a:lnTo>
                    <a:pt x="35" y="29"/>
                  </a:lnTo>
                  <a:lnTo>
                    <a:pt x="28" y="29"/>
                  </a:lnTo>
                  <a:lnTo>
                    <a:pt x="21" y="28"/>
                  </a:lnTo>
                  <a:lnTo>
                    <a:pt x="18" y="25"/>
                  </a:lnTo>
                  <a:lnTo>
                    <a:pt x="16" y="19"/>
                  </a:lnTo>
                  <a:lnTo>
                    <a:pt x="17" y="6"/>
                  </a:lnTo>
                  <a:lnTo>
                    <a:pt x="1" y="0"/>
                  </a:lnTo>
                  <a:lnTo>
                    <a:pt x="0" y="22"/>
                  </a:lnTo>
                  <a:lnTo>
                    <a:pt x="6" y="39"/>
                  </a:lnTo>
                  <a:lnTo>
                    <a:pt x="17" y="48"/>
                  </a:lnTo>
                  <a:lnTo>
                    <a:pt x="28" y="53"/>
                  </a:lnTo>
                  <a:lnTo>
                    <a:pt x="39" y="50"/>
                  </a:lnTo>
                  <a:lnTo>
                    <a:pt x="50" y="39"/>
                  </a:lnTo>
                  <a:lnTo>
                    <a:pt x="56" y="23"/>
                  </a:lnTo>
                  <a:lnTo>
                    <a:pt x="55" y="6"/>
                  </a:lnTo>
                  <a:lnTo>
                    <a:pt x="55" y="9"/>
                  </a:lnTo>
                  <a:lnTo>
                    <a:pt x="39" y="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26" name="Freeform 287"/>
            <p:cNvSpPr>
              <a:spLocks noChangeArrowheads="1"/>
            </p:cNvSpPr>
            <p:nvPr/>
          </p:nvSpPr>
          <p:spPr bwMode="auto">
            <a:xfrm>
              <a:off x="2693" y="82"/>
              <a:ext cx="16" cy="505"/>
            </a:xfrm>
            <a:custGeom>
              <a:avLst/>
              <a:gdLst/>
              <a:ahLst/>
              <a:cxnLst>
                <a:cxn ang="0">
                  <a:pos x="0" y="0"/>
                </a:cxn>
                <a:cxn ang="0">
                  <a:pos x="0" y="0"/>
                </a:cxn>
                <a:cxn ang="0">
                  <a:pos x="0" y="1009"/>
                </a:cxn>
                <a:cxn ang="0">
                  <a:pos x="16" y="1009"/>
                </a:cxn>
                <a:cxn ang="0">
                  <a:pos x="16" y="0"/>
                </a:cxn>
                <a:cxn ang="0">
                  <a:pos x="0" y="0"/>
                </a:cxn>
              </a:cxnLst>
              <a:rect l="0" t="0" r="r" b="b"/>
              <a:pathLst>
                <a:path w="16" h="1009">
                  <a:moveTo>
                    <a:pt x="0" y="0"/>
                  </a:moveTo>
                  <a:lnTo>
                    <a:pt x="0" y="0"/>
                  </a:lnTo>
                  <a:lnTo>
                    <a:pt x="0" y="1009"/>
                  </a:lnTo>
                  <a:lnTo>
                    <a:pt x="16" y="1009"/>
                  </a:lnTo>
                  <a:lnTo>
                    <a:pt x="16" y="0"/>
                  </a:lnTo>
                  <a:lnTo>
                    <a:pt x="0"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27" name="Freeform 288"/>
            <p:cNvSpPr>
              <a:spLocks noChangeArrowheads="1"/>
            </p:cNvSpPr>
            <p:nvPr/>
          </p:nvSpPr>
          <p:spPr bwMode="auto">
            <a:xfrm>
              <a:off x="2646" y="65"/>
              <a:ext cx="63" cy="29"/>
            </a:xfrm>
            <a:custGeom>
              <a:avLst/>
              <a:gdLst/>
              <a:ahLst/>
              <a:cxnLst>
                <a:cxn ang="0">
                  <a:pos x="8" y="58"/>
                </a:cxn>
                <a:cxn ang="0">
                  <a:pos x="16" y="47"/>
                </a:cxn>
                <a:cxn ang="0">
                  <a:pos x="17" y="36"/>
                </a:cxn>
                <a:cxn ang="0">
                  <a:pos x="20" y="29"/>
                </a:cxn>
                <a:cxn ang="0">
                  <a:pos x="25" y="26"/>
                </a:cxn>
                <a:cxn ang="0">
                  <a:pos x="32" y="23"/>
                </a:cxn>
                <a:cxn ang="0">
                  <a:pos x="39" y="23"/>
                </a:cxn>
                <a:cxn ang="0">
                  <a:pos x="44" y="26"/>
                </a:cxn>
                <a:cxn ang="0">
                  <a:pos x="46" y="29"/>
                </a:cxn>
                <a:cxn ang="0">
                  <a:pos x="47" y="35"/>
                </a:cxn>
                <a:cxn ang="0">
                  <a:pos x="63" y="35"/>
                </a:cxn>
                <a:cxn ang="0">
                  <a:pos x="60" y="17"/>
                </a:cxn>
                <a:cxn ang="0">
                  <a:pos x="52" y="6"/>
                </a:cxn>
                <a:cxn ang="0">
                  <a:pos x="41" y="0"/>
                </a:cxn>
                <a:cxn ang="0">
                  <a:pos x="32" y="0"/>
                </a:cxn>
                <a:cxn ang="0">
                  <a:pos x="21" y="3"/>
                </a:cxn>
                <a:cxn ang="0">
                  <a:pos x="10" y="12"/>
                </a:cxn>
                <a:cxn ang="0">
                  <a:pos x="3" y="28"/>
                </a:cxn>
                <a:cxn ang="0">
                  <a:pos x="0" y="47"/>
                </a:cxn>
                <a:cxn ang="0">
                  <a:pos x="8" y="35"/>
                </a:cxn>
                <a:cxn ang="0">
                  <a:pos x="8" y="58"/>
                </a:cxn>
              </a:cxnLst>
              <a:rect l="0" t="0" r="r" b="b"/>
              <a:pathLst>
                <a:path w="63" h="58">
                  <a:moveTo>
                    <a:pt x="8" y="58"/>
                  </a:moveTo>
                  <a:lnTo>
                    <a:pt x="16" y="47"/>
                  </a:lnTo>
                  <a:lnTo>
                    <a:pt x="17" y="36"/>
                  </a:lnTo>
                  <a:lnTo>
                    <a:pt x="20" y="29"/>
                  </a:lnTo>
                  <a:lnTo>
                    <a:pt x="25" y="26"/>
                  </a:lnTo>
                  <a:lnTo>
                    <a:pt x="32" y="23"/>
                  </a:lnTo>
                  <a:lnTo>
                    <a:pt x="39" y="23"/>
                  </a:lnTo>
                  <a:lnTo>
                    <a:pt x="44" y="26"/>
                  </a:lnTo>
                  <a:lnTo>
                    <a:pt x="46" y="29"/>
                  </a:lnTo>
                  <a:lnTo>
                    <a:pt x="47" y="35"/>
                  </a:lnTo>
                  <a:lnTo>
                    <a:pt x="63" y="35"/>
                  </a:lnTo>
                  <a:lnTo>
                    <a:pt x="60" y="17"/>
                  </a:lnTo>
                  <a:lnTo>
                    <a:pt x="52" y="6"/>
                  </a:lnTo>
                  <a:lnTo>
                    <a:pt x="41" y="0"/>
                  </a:lnTo>
                  <a:lnTo>
                    <a:pt x="32" y="0"/>
                  </a:lnTo>
                  <a:lnTo>
                    <a:pt x="21" y="3"/>
                  </a:lnTo>
                  <a:lnTo>
                    <a:pt x="10" y="12"/>
                  </a:lnTo>
                  <a:lnTo>
                    <a:pt x="3" y="28"/>
                  </a:lnTo>
                  <a:lnTo>
                    <a:pt x="0" y="47"/>
                  </a:lnTo>
                  <a:lnTo>
                    <a:pt x="8" y="35"/>
                  </a:lnTo>
                  <a:lnTo>
                    <a:pt x="8" y="58"/>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28" name="Freeform 289"/>
            <p:cNvSpPr>
              <a:spLocks noChangeArrowheads="1"/>
            </p:cNvSpPr>
            <p:nvPr/>
          </p:nvSpPr>
          <p:spPr bwMode="auto">
            <a:xfrm>
              <a:off x="0" y="82"/>
              <a:ext cx="2654" cy="12"/>
            </a:xfrm>
            <a:custGeom>
              <a:avLst/>
              <a:gdLst/>
              <a:ahLst/>
              <a:cxnLst>
                <a:cxn ang="0">
                  <a:pos x="20" y="7"/>
                </a:cxn>
                <a:cxn ang="0">
                  <a:pos x="13" y="23"/>
                </a:cxn>
                <a:cxn ang="0">
                  <a:pos x="2654" y="23"/>
                </a:cxn>
                <a:cxn ang="0">
                  <a:pos x="2654" y="0"/>
                </a:cxn>
                <a:cxn ang="0">
                  <a:pos x="13" y="0"/>
                </a:cxn>
                <a:cxn ang="0">
                  <a:pos x="6" y="16"/>
                </a:cxn>
                <a:cxn ang="0">
                  <a:pos x="13" y="0"/>
                </a:cxn>
                <a:cxn ang="0">
                  <a:pos x="0" y="0"/>
                </a:cxn>
                <a:cxn ang="0">
                  <a:pos x="6" y="16"/>
                </a:cxn>
                <a:cxn ang="0">
                  <a:pos x="20" y="7"/>
                </a:cxn>
              </a:cxnLst>
              <a:rect l="0" t="0" r="r" b="b"/>
              <a:pathLst>
                <a:path w="2654" h="23">
                  <a:moveTo>
                    <a:pt x="20" y="7"/>
                  </a:moveTo>
                  <a:lnTo>
                    <a:pt x="13" y="23"/>
                  </a:lnTo>
                  <a:lnTo>
                    <a:pt x="2654" y="23"/>
                  </a:lnTo>
                  <a:lnTo>
                    <a:pt x="2654" y="0"/>
                  </a:lnTo>
                  <a:lnTo>
                    <a:pt x="13" y="0"/>
                  </a:lnTo>
                  <a:lnTo>
                    <a:pt x="6" y="16"/>
                  </a:lnTo>
                  <a:lnTo>
                    <a:pt x="13" y="0"/>
                  </a:lnTo>
                  <a:lnTo>
                    <a:pt x="0" y="0"/>
                  </a:lnTo>
                  <a:lnTo>
                    <a:pt x="6" y="16"/>
                  </a:lnTo>
                  <a:lnTo>
                    <a:pt x="20" y="7"/>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29" name="Freeform 290"/>
            <p:cNvSpPr>
              <a:spLocks noChangeArrowheads="1"/>
            </p:cNvSpPr>
            <p:nvPr/>
          </p:nvSpPr>
          <p:spPr bwMode="auto">
            <a:xfrm>
              <a:off x="6" y="86"/>
              <a:ext cx="189" cy="243"/>
            </a:xfrm>
            <a:custGeom>
              <a:avLst/>
              <a:gdLst/>
              <a:ahLst/>
              <a:cxnLst>
                <a:cxn ang="0">
                  <a:pos x="187" y="485"/>
                </a:cxn>
                <a:cxn ang="0">
                  <a:pos x="187" y="476"/>
                </a:cxn>
                <a:cxn ang="0">
                  <a:pos x="14" y="0"/>
                </a:cxn>
                <a:cxn ang="0">
                  <a:pos x="0" y="9"/>
                </a:cxn>
                <a:cxn ang="0">
                  <a:pos x="172" y="485"/>
                </a:cxn>
                <a:cxn ang="0">
                  <a:pos x="172" y="476"/>
                </a:cxn>
                <a:cxn ang="0">
                  <a:pos x="187" y="485"/>
                </a:cxn>
                <a:cxn ang="0">
                  <a:pos x="189" y="481"/>
                </a:cxn>
                <a:cxn ang="0">
                  <a:pos x="187" y="476"/>
                </a:cxn>
                <a:cxn ang="0">
                  <a:pos x="187" y="485"/>
                </a:cxn>
              </a:cxnLst>
              <a:rect l="0" t="0" r="r" b="b"/>
              <a:pathLst>
                <a:path w="189" h="485">
                  <a:moveTo>
                    <a:pt x="187" y="485"/>
                  </a:moveTo>
                  <a:lnTo>
                    <a:pt x="187" y="476"/>
                  </a:lnTo>
                  <a:lnTo>
                    <a:pt x="14" y="0"/>
                  </a:lnTo>
                  <a:lnTo>
                    <a:pt x="0" y="9"/>
                  </a:lnTo>
                  <a:lnTo>
                    <a:pt x="172" y="485"/>
                  </a:lnTo>
                  <a:lnTo>
                    <a:pt x="172" y="476"/>
                  </a:lnTo>
                  <a:lnTo>
                    <a:pt x="187" y="485"/>
                  </a:lnTo>
                  <a:lnTo>
                    <a:pt x="189" y="481"/>
                  </a:lnTo>
                  <a:lnTo>
                    <a:pt x="187" y="476"/>
                  </a:lnTo>
                  <a:lnTo>
                    <a:pt x="187" y="485"/>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30" name="Freeform 291"/>
            <p:cNvSpPr>
              <a:spLocks noChangeArrowheads="1"/>
            </p:cNvSpPr>
            <p:nvPr/>
          </p:nvSpPr>
          <p:spPr bwMode="auto">
            <a:xfrm>
              <a:off x="8" y="324"/>
              <a:ext cx="185" cy="266"/>
            </a:xfrm>
            <a:custGeom>
              <a:avLst/>
              <a:gdLst/>
              <a:ahLst/>
              <a:cxnLst>
                <a:cxn ang="0">
                  <a:pos x="13" y="508"/>
                </a:cxn>
                <a:cxn ang="0">
                  <a:pos x="20" y="524"/>
                </a:cxn>
                <a:cxn ang="0">
                  <a:pos x="185" y="9"/>
                </a:cxn>
                <a:cxn ang="0">
                  <a:pos x="170" y="0"/>
                </a:cxn>
                <a:cxn ang="0">
                  <a:pos x="6" y="516"/>
                </a:cxn>
                <a:cxn ang="0">
                  <a:pos x="13" y="532"/>
                </a:cxn>
                <a:cxn ang="0">
                  <a:pos x="6" y="516"/>
                </a:cxn>
                <a:cxn ang="0">
                  <a:pos x="0" y="532"/>
                </a:cxn>
                <a:cxn ang="0">
                  <a:pos x="13" y="532"/>
                </a:cxn>
                <a:cxn ang="0">
                  <a:pos x="13" y="508"/>
                </a:cxn>
              </a:cxnLst>
              <a:rect l="0" t="0" r="r" b="b"/>
              <a:pathLst>
                <a:path w="185" h="532">
                  <a:moveTo>
                    <a:pt x="13" y="508"/>
                  </a:moveTo>
                  <a:lnTo>
                    <a:pt x="20" y="524"/>
                  </a:lnTo>
                  <a:lnTo>
                    <a:pt x="185" y="9"/>
                  </a:lnTo>
                  <a:lnTo>
                    <a:pt x="170" y="0"/>
                  </a:lnTo>
                  <a:lnTo>
                    <a:pt x="6" y="516"/>
                  </a:lnTo>
                  <a:lnTo>
                    <a:pt x="13" y="532"/>
                  </a:lnTo>
                  <a:lnTo>
                    <a:pt x="6" y="516"/>
                  </a:lnTo>
                  <a:lnTo>
                    <a:pt x="0" y="532"/>
                  </a:lnTo>
                  <a:lnTo>
                    <a:pt x="13" y="532"/>
                  </a:lnTo>
                  <a:lnTo>
                    <a:pt x="13" y="508"/>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31" name="Freeform 292"/>
            <p:cNvSpPr>
              <a:spLocks noChangeArrowheads="1"/>
            </p:cNvSpPr>
            <p:nvPr/>
          </p:nvSpPr>
          <p:spPr bwMode="auto">
            <a:xfrm>
              <a:off x="2702" y="132"/>
              <a:ext cx="230" cy="196"/>
            </a:xfrm>
            <a:custGeom>
              <a:avLst/>
              <a:gdLst/>
              <a:ahLst/>
              <a:cxnLst>
                <a:cxn ang="0">
                  <a:pos x="6" y="7"/>
                </a:cxn>
                <a:cxn ang="0">
                  <a:pos x="0" y="14"/>
                </a:cxn>
                <a:cxn ang="0">
                  <a:pos x="218" y="392"/>
                </a:cxn>
                <a:cxn ang="0">
                  <a:pos x="230" y="377"/>
                </a:cxn>
                <a:cxn ang="0">
                  <a:pos x="12" y="0"/>
                </a:cxn>
                <a:cxn ang="0">
                  <a:pos x="6" y="7"/>
                </a:cxn>
              </a:cxnLst>
              <a:rect l="0" t="0" r="r" b="b"/>
              <a:pathLst>
                <a:path w="230" h="392">
                  <a:moveTo>
                    <a:pt x="6" y="7"/>
                  </a:moveTo>
                  <a:lnTo>
                    <a:pt x="0" y="14"/>
                  </a:lnTo>
                  <a:lnTo>
                    <a:pt x="218" y="392"/>
                  </a:lnTo>
                  <a:lnTo>
                    <a:pt x="230" y="377"/>
                  </a:lnTo>
                  <a:lnTo>
                    <a:pt x="12" y="0"/>
                  </a:lnTo>
                  <a:lnTo>
                    <a:pt x="6" y="7"/>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32" name="Freeform 293"/>
            <p:cNvSpPr>
              <a:spLocks noChangeArrowheads="1"/>
            </p:cNvSpPr>
            <p:nvPr/>
          </p:nvSpPr>
          <p:spPr bwMode="auto">
            <a:xfrm>
              <a:off x="2701" y="130"/>
              <a:ext cx="13" cy="9"/>
            </a:xfrm>
            <a:custGeom>
              <a:avLst/>
              <a:gdLst/>
              <a:ahLst/>
              <a:cxnLst>
                <a:cxn ang="0">
                  <a:pos x="13" y="4"/>
                </a:cxn>
                <a:cxn ang="0">
                  <a:pos x="8" y="0"/>
                </a:cxn>
                <a:cxn ang="0">
                  <a:pos x="3" y="2"/>
                </a:cxn>
                <a:cxn ang="0">
                  <a:pos x="0" y="10"/>
                </a:cxn>
                <a:cxn ang="0">
                  <a:pos x="1" y="18"/>
                </a:cxn>
                <a:cxn ang="0">
                  <a:pos x="13" y="4"/>
                </a:cxn>
              </a:cxnLst>
              <a:rect l="0" t="0" r="r" b="b"/>
              <a:pathLst>
                <a:path w="13" h="18">
                  <a:moveTo>
                    <a:pt x="13" y="4"/>
                  </a:moveTo>
                  <a:lnTo>
                    <a:pt x="8" y="0"/>
                  </a:lnTo>
                  <a:lnTo>
                    <a:pt x="3" y="2"/>
                  </a:lnTo>
                  <a:lnTo>
                    <a:pt x="0" y="10"/>
                  </a:lnTo>
                  <a:lnTo>
                    <a:pt x="1" y="18"/>
                  </a:lnTo>
                  <a:lnTo>
                    <a:pt x="13" y="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33" name="Freeform 294"/>
            <p:cNvSpPr>
              <a:spLocks noChangeArrowheads="1"/>
            </p:cNvSpPr>
            <p:nvPr/>
          </p:nvSpPr>
          <p:spPr bwMode="auto">
            <a:xfrm>
              <a:off x="2706" y="321"/>
              <a:ext cx="226" cy="219"/>
            </a:xfrm>
            <a:custGeom>
              <a:avLst/>
              <a:gdLst/>
              <a:ahLst/>
              <a:cxnLst>
                <a:cxn ang="0">
                  <a:pos x="6" y="431"/>
                </a:cxn>
                <a:cxn ang="0">
                  <a:pos x="12" y="437"/>
                </a:cxn>
                <a:cxn ang="0">
                  <a:pos x="226" y="12"/>
                </a:cxn>
                <a:cxn ang="0">
                  <a:pos x="214" y="0"/>
                </a:cxn>
                <a:cxn ang="0">
                  <a:pos x="0" y="426"/>
                </a:cxn>
                <a:cxn ang="0">
                  <a:pos x="6" y="431"/>
                </a:cxn>
              </a:cxnLst>
              <a:rect l="0" t="0" r="r" b="b"/>
              <a:pathLst>
                <a:path w="226" h="437">
                  <a:moveTo>
                    <a:pt x="6" y="431"/>
                  </a:moveTo>
                  <a:lnTo>
                    <a:pt x="12" y="437"/>
                  </a:lnTo>
                  <a:lnTo>
                    <a:pt x="226" y="12"/>
                  </a:lnTo>
                  <a:lnTo>
                    <a:pt x="214" y="0"/>
                  </a:lnTo>
                  <a:lnTo>
                    <a:pt x="0" y="426"/>
                  </a:lnTo>
                  <a:lnTo>
                    <a:pt x="6" y="43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34" name="Freeform 295"/>
            <p:cNvSpPr>
              <a:spLocks noChangeArrowheads="1"/>
            </p:cNvSpPr>
            <p:nvPr/>
          </p:nvSpPr>
          <p:spPr bwMode="auto">
            <a:xfrm>
              <a:off x="2705" y="534"/>
              <a:ext cx="13" cy="8"/>
            </a:xfrm>
            <a:custGeom>
              <a:avLst/>
              <a:gdLst/>
              <a:ahLst/>
              <a:cxnLst>
                <a:cxn ang="0">
                  <a:pos x="1" y="0"/>
                </a:cxn>
                <a:cxn ang="0">
                  <a:pos x="0" y="8"/>
                </a:cxn>
                <a:cxn ang="0">
                  <a:pos x="3" y="14"/>
                </a:cxn>
                <a:cxn ang="0">
                  <a:pos x="8" y="16"/>
                </a:cxn>
                <a:cxn ang="0">
                  <a:pos x="13" y="11"/>
                </a:cxn>
                <a:cxn ang="0">
                  <a:pos x="1" y="0"/>
                </a:cxn>
              </a:cxnLst>
              <a:rect l="0" t="0" r="r" b="b"/>
              <a:pathLst>
                <a:path w="13" h="16">
                  <a:moveTo>
                    <a:pt x="1" y="0"/>
                  </a:moveTo>
                  <a:lnTo>
                    <a:pt x="0" y="8"/>
                  </a:lnTo>
                  <a:lnTo>
                    <a:pt x="3" y="14"/>
                  </a:lnTo>
                  <a:lnTo>
                    <a:pt x="8" y="16"/>
                  </a:lnTo>
                  <a:lnTo>
                    <a:pt x="13" y="11"/>
                  </a:lnTo>
                  <a:lnTo>
                    <a:pt x="1"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35" name="Freeform 296"/>
            <p:cNvSpPr>
              <a:spLocks noChangeArrowheads="1"/>
            </p:cNvSpPr>
            <p:nvPr/>
          </p:nvSpPr>
          <p:spPr bwMode="auto">
            <a:xfrm>
              <a:off x="2655" y="103"/>
              <a:ext cx="8" cy="3"/>
            </a:xfrm>
            <a:custGeom>
              <a:avLst/>
              <a:gdLst/>
              <a:ahLst/>
              <a:cxnLst>
                <a:cxn ang="0">
                  <a:pos x="8" y="5"/>
                </a:cxn>
                <a:cxn ang="0">
                  <a:pos x="7" y="1"/>
                </a:cxn>
                <a:cxn ang="0">
                  <a:pos x="4" y="0"/>
                </a:cxn>
                <a:cxn ang="0">
                  <a:pos x="1" y="1"/>
                </a:cxn>
                <a:cxn ang="0">
                  <a:pos x="0" y="5"/>
                </a:cxn>
                <a:cxn ang="0">
                  <a:pos x="8" y="5"/>
                </a:cxn>
              </a:cxnLst>
              <a:rect l="0" t="0" r="r" b="b"/>
              <a:pathLst>
                <a:path w="8" h="5">
                  <a:moveTo>
                    <a:pt x="8" y="5"/>
                  </a:moveTo>
                  <a:lnTo>
                    <a:pt x="7" y="1"/>
                  </a:lnTo>
                  <a:lnTo>
                    <a:pt x="4" y="0"/>
                  </a:lnTo>
                  <a:lnTo>
                    <a:pt x="1" y="1"/>
                  </a:lnTo>
                  <a:lnTo>
                    <a:pt x="0" y="5"/>
                  </a:lnTo>
                  <a:lnTo>
                    <a:pt x="8" y="5"/>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36" name="Freeform 297"/>
            <p:cNvSpPr>
              <a:spLocks noChangeArrowheads="1"/>
            </p:cNvSpPr>
            <p:nvPr/>
          </p:nvSpPr>
          <p:spPr bwMode="auto">
            <a:xfrm>
              <a:off x="2655" y="106"/>
              <a:ext cx="8" cy="458"/>
            </a:xfrm>
            <a:custGeom>
              <a:avLst/>
              <a:gdLst/>
              <a:ahLst/>
              <a:cxnLst>
                <a:cxn ang="0">
                  <a:pos x="4" y="918"/>
                </a:cxn>
                <a:cxn ang="0">
                  <a:pos x="8" y="918"/>
                </a:cxn>
                <a:cxn ang="0">
                  <a:pos x="8" y="0"/>
                </a:cxn>
                <a:cxn ang="0">
                  <a:pos x="0" y="0"/>
                </a:cxn>
                <a:cxn ang="0">
                  <a:pos x="0" y="918"/>
                </a:cxn>
                <a:cxn ang="0">
                  <a:pos x="4" y="918"/>
                </a:cxn>
              </a:cxnLst>
              <a:rect l="0" t="0" r="r" b="b"/>
              <a:pathLst>
                <a:path w="8" h="918">
                  <a:moveTo>
                    <a:pt x="4" y="918"/>
                  </a:moveTo>
                  <a:lnTo>
                    <a:pt x="8" y="918"/>
                  </a:lnTo>
                  <a:lnTo>
                    <a:pt x="8" y="0"/>
                  </a:lnTo>
                  <a:lnTo>
                    <a:pt x="0" y="0"/>
                  </a:lnTo>
                  <a:lnTo>
                    <a:pt x="0" y="918"/>
                  </a:lnTo>
                  <a:lnTo>
                    <a:pt x="4" y="918"/>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37" name="Freeform 298"/>
            <p:cNvSpPr>
              <a:spLocks noChangeArrowheads="1"/>
            </p:cNvSpPr>
            <p:nvPr/>
          </p:nvSpPr>
          <p:spPr bwMode="auto">
            <a:xfrm>
              <a:off x="2655" y="564"/>
              <a:ext cx="8" cy="3"/>
            </a:xfrm>
            <a:custGeom>
              <a:avLst/>
              <a:gdLst/>
              <a:ahLst/>
              <a:cxnLst>
                <a:cxn ang="0">
                  <a:pos x="0" y="0"/>
                </a:cxn>
                <a:cxn ang="0">
                  <a:pos x="1" y="4"/>
                </a:cxn>
                <a:cxn ang="0">
                  <a:pos x="4" y="6"/>
                </a:cxn>
                <a:cxn ang="0">
                  <a:pos x="7" y="4"/>
                </a:cxn>
                <a:cxn ang="0">
                  <a:pos x="8" y="0"/>
                </a:cxn>
                <a:cxn ang="0">
                  <a:pos x="0" y="0"/>
                </a:cxn>
              </a:cxnLst>
              <a:rect l="0" t="0" r="r" b="b"/>
              <a:pathLst>
                <a:path w="8" h="6">
                  <a:moveTo>
                    <a:pt x="0" y="0"/>
                  </a:moveTo>
                  <a:lnTo>
                    <a:pt x="1" y="4"/>
                  </a:lnTo>
                  <a:lnTo>
                    <a:pt x="4" y="6"/>
                  </a:lnTo>
                  <a:lnTo>
                    <a:pt x="7" y="4"/>
                  </a:lnTo>
                  <a:lnTo>
                    <a:pt x="8" y="0"/>
                  </a:lnTo>
                  <a:lnTo>
                    <a:pt x="0"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grpSp>
          <p:nvGrpSpPr>
            <p:cNvPr id="7" name="Group 299"/>
            <p:cNvGrpSpPr/>
            <p:nvPr/>
          </p:nvGrpSpPr>
          <p:grpSpPr bwMode="auto">
            <a:xfrm>
              <a:off x="2920" y="0"/>
              <a:ext cx="1586" cy="724"/>
              <a:chOff x="0" y="0"/>
              <a:chExt cx="1586" cy="724"/>
            </a:xfrm>
          </p:grpSpPr>
          <p:sp>
            <p:nvSpPr>
              <p:cNvPr id="639" name="Freeform 300"/>
              <p:cNvSpPr>
                <a:spLocks noChangeArrowheads="1"/>
              </p:cNvSpPr>
              <p:nvPr/>
            </p:nvSpPr>
            <p:spPr bwMode="auto">
              <a:xfrm>
                <a:off x="273" y="318"/>
                <a:ext cx="8" cy="12"/>
              </a:xfrm>
              <a:custGeom>
                <a:avLst/>
                <a:gdLst/>
                <a:ahLst/>
                <a:cxnLst>
                  <a:cxn ang="0">
                    <a:pos x="0" y="23"/>
                  </a:cxn>
                  <a:cxn ang="0">
                    <a:pos x="6" y="19"/>
                  </a:cxn>
                  <a:cxn ang="0">
                    <a:pos x="8" y="11"/>
                  </a:cxn>
                  <a:cxn ang="0">
                    <a:pos x="6" y="3"/>
                  </a:cxn>
                  <a:cxn ang="0">
                    <a:pos x="0" y="0"/>
                  </a:cxn>
                  <a:cxn ang="0">
                    <a:pos x="0" y="23"/>
                  </a:cxn>
                </a:cxnLst>
                <a:rect l="0" t="0" r="r" b="b"/>
                <a:pathLst>
                  <a:path w="8" h="23">
                    <a:moveTo>
                      <a:pt x="0" y="23"/>
                    </a:moveTo>
                    <a:lnTo>
                      <a:pt x="6" y="19"/>
                    </a:lnTo>
                    <a:lnTo>
                      <a:pt x="8" y="11"/>
                    </a:lnTo>
                    <a:lnTo>
                      <a:pt x="6" y="3"/>
                    </a:lnTo>
                    <a:lnTo>
                      <a:pt x="0" y="0"/>
                    </a:lnTo>
                    <a:lnTo>
                      <a:pt x="0" y="2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40" name="Freeform 301"/>
              <p:cNvSpPr>
                <a:spLocks noChangeArrowheads="1"/>
              </p:cNvSpPr>
              <p:nvPr/>
            </p:nvSpPr>
            <p:spPr bwMode="auto">
              <a:xfrm>
                <a:off x="0" y="318"/>
                <a:ext cx="273" cy="12"/>
              </a:xfrm>
              <a:custGeom>
                <a:avLst/>
                <a:gdLst/>
                <a:ahLst/>
                <a:cxnLst>
                  <a:cxn ang="0">
                    <a:pos x="0" y="19"/>
                  </a:cxn>
                  <a:cxn ang="0">
                    <a:pos x="6" y="23"/>
                  </a:cxn>
                  <a:cxn ang="0">
                    <a:pos x="273" y="23"/>
                  </a:cxn>
                  <a:cxn ang="0">
                    <a:pos x="273" y="0"/>
                  </a:cxn>
                  <a:cxn ang="0">
                    <a:pos x="6" y="0"/>
                  </a:cxn>
                  <a:cxn ang="0">
                    <a:pos x="12" y="4"/>
                  </a:cxn>
                  <a:cxn ang="0">
                    <a:pos x="0" y="19"/>
                  </a:cxn>
                  <a:cxn ang="0">
                    <a:pos x="3" y="23"/>
                  </a:cxn>
                  <a:cxn ang="0">
                    <a:pos x="6" y="23"/>
                  </a:cxn>
                  <a:cxn ang="0">
                    <a:pos x="0" y="19"/>
                  </a:cxn>
                </a:cxnLst>
                <a:rect l="0" t="0" r="r" b="b"/>
                <a:pathLst>
                  <a:path w="273" h="23">
                    <a:moveTo>
                      <a:pt x="0" y="19"/>
                    </a:moveTo>
                    <a:lnTo>
                      <a:pt x="6" y="23"/>
                    </a:lnTo>
                    <a:lnTo>
                      <a:pt x="273" y="23"/>
                    </a:lnTo>
                    <a:lnTo>
                      <a:pt x="273" y="0"/>
                    </a:lnTo>
                    <a:lnTo>
                      <a:pt x="6" y="0"/>
                    </a:lnTo>
                    <a:lnTo>
                      <a:pt x="12" y="4"/>
                    </a:lnTo>
                    <a:lnTo>
                      <a:pt x="0" y="19"/>
                    </a:lnTo>
                    <a:lnTo>
                      <a:pt x="3" y="23"/>
                    </a:lnTo>
                    <a:lnTo>
                      <a:pt x="6" y="23"/>
                    </a:lnTo>
                    <a:lnTo>
                      <a:pt x="0" y="1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41" name="Freeform 302"/>
              <p:cNvSpPr>
                <a:spLocks noChangeArrowheads="1"/>
              </p:cNvSpPr>
              <p:nvPr/>
            </p:nvSpPr>
            <p:spPr bwMode="auto">
              <a:xfrm>
                <a:off x="0" y="319"/>
                <a:ext cx="13" cy="8"/>
              </a:xfrm>
              <a:custGeom>
                <a:avLst/>
                <a:gdLst/>
                <a:ahLst/>
                <a:cxnLst>
                  <a:cxn ang="0">
                    <a:pos x="12" y="16"/>
                  </a:cxn>
                  <a:cxn ang="0">
                    <a:pos x="13" y="7"/>
                  </a:cxn>
                  <a:cxn ang="0">
                    <a:pos x="10" y="2"/>
                  </a:cxn>
                  <a:cxn ang="0">
                    <a:pos x="5" y="0"/>
                  </a:cxn>
                  <a:cxn ang="0">
                    <a:pos x="0" y="4"/>
                  </a:cxn>
                  <a:cxn ang="0">
                    <a:pos x="12" y="16"/>
                  </a:cxn>
                </a:cxnLst>
                <a:rect l="0" t="0" r="r" b="b"/>
                <a:pathLst>
                  <a:path w="13" h="16">
                    <a:moveTo>
                      <a:pt x="12" y="16"/>
                    </a:moveTo>
                    <a:lnTo>
                      <a:pt x="13" y="7"/>
                    </a:lnTo>
                    <a:lnTo>
                      <a:pt x="10" y="2"/>
                    </a:lnTo>
                    <a:lnTo>
                      <a:pt x="5" y="0"/>
                    </a:lnTo>
                    <a:lnTo>
                      <a:pt x="0" y="4"/>
                    </a:lnTo>
                    <a:lnTo>
                      <a:pt x="12" y="1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42" name="Freeform 303"/>
              <p:cNvSpPr>
                <a:spLocks noChangeArrowheads="1"/>
              </p:cNvSpPr>
              <p:nvPr/>
            </p:nvSpPr>
            <p:spPr bwMode="auto">
              <a:xfrm>
                <a:off x="248" y="0"/>
                <a:ext cx="1323" cy="610"/>
              </a:xfrm>
              <a:custGeom>
                <a:avLst/>
                <a:gdLst/>
                <a:ahLst/>
                <a:cxnLst>
                  <a:cxn ang="0">
                    <a:pos x="21" y="414"/>
                  </a:cxn>
                  <a:cxn ang="0">
                    <a:pos x="1" y="310"/>
                  </a:cxn>
                  <a:cxn ang="0">
                    <a:pos x="72" y="121"/>
                  </a:cxn>
                  <a:cxn ang="0">
                    <a:pos x="217" y="131"/>
                  </a:cxn>
                  <a:cxn ang="0">
                    <a:pos x="331" y="293"/>
                  </a:cxn>
                  <a:cxn ang="0">
                    <a:pos x="395" y="440"/>
                  </a:cxn>
                  <a:cxn ang="0">
                    <a:pos x="415" y="463"/>
                  </a:cxn>
                  <a:cxn ang="0">
                    <a:pos x="462" y="447"/>
                  </a:cxn>
                  <a:cxn ang="0">
                    <a:pos x="502" y="435"/>
                  </a:cxn>
                  <a:cxn ang="0">
                    <a:pos x="530" y="440"/>
                  </a:cxn>
                  <a:cxn ang="0">
                    <a:pos x="559" y="472"/>
                  </a:cxn>
                  <a:cxn ang="0">
                    <a:pos x="642" y="501"/>
                  </a:cxn>
                  <a:cxn ang="0">
                    <a:pos x="699" y="466"/>
                  </a:cxn>
                  <a:cxn ang="0">
                    <a:pos x="722" y="446"/>
                  </a:cxn>
                  <a:cxn ang="0">
                    <a:pos x="763" y="285"/>
                  </a:cxn>
                  <a:cxn ang="0">
                    <a:pos x="810" y="316"/>
                  </a:cxn>
                  <a:cxn ang="0">
                    <a:pos x="805" y="252"/>
                  </a:cxn>
                  <a:cxn ang="0">
                    <a:pos x="733" y="194"/>
                  </a:cxn>
                  <a:cxn ang="0">
                    <a:pos x="769" y="124"/>
                  </a:cxn>
                  <a:cxn ang="0">
                    <a:pos x="890" y="38"/>
                  </a:cxn>
                  <a:cxn ang="0">
                    <a:pos x="1040" y="1"/>
                  </a:cxn>
                  <a:cxn ang="0">
                    <a:pos x="1074" y="83"/>
                  </a:cxn>
                  <a:cxn ang="0">
                    <a:pos x="1020" y="179"/>
                  </a:cxn>
                  <a:cxn ang="0">
                    <a:pos x="934" y="220"/>
                  </a:cxn>
                  <a:cxn ang="0">
                    <a:pos x="969" y="365"/>
                  </a:cxn>
                  <a:cxn ang="0">
                    <a:pos x="1031" y="392"/>
                  </a:cxn>
                  <a:cxn ang="0">
                    <a:pos x="1110" y="370"/>
                  </a:cxn>
                  <a:cxn ang="0">
                    <a:pos x="1204" y="387"/>
                  </a:cxn>
                  <a:cxn ang="0">
                    <a:pos x="1236" y="505"/>
                  </a:cxn>
                  <a:cxn ang="0">
                    <a:pos x="1281" y="546"/>
                  </a:cxn>
                  <a:cxn ang="0">
                    <a:pos x="1309" y="644"/>
                  </a:cxn>
                  <a:cxn ang="0">
                    <a:pos x="1228" y="796"/>
                  </a:cxn>
                  <a:cxn ang="0">
                    <a:pos x="1214" y="837"/>
                  </a:cxn>
                  <a:cxn ang="0">
                    <a:pos x="1136" y="859"/>
                  </a:cxn>
                  <a:cxn ang="0">
                    <a:pos x="1033" y="845"/>
                  </a:cxn>
                  <a:cxn ang="0">
                    <a:pos x="981" y="846"/>
                  </a:cxn>
                  <a:cxn ang="0">
                    <a:pos x="967" y="862"/>
                  </a:cxn>
                  <a:cxn ang="0">
                    <a:pos x="1008" y="962"/>
                  </a:cxn>
                  <a:cxn ang="0">
                    <a:pos x="1095" y="1024"/>
                  </a:cxn>
                  <a:cxn ang="0">
                    <a:pos x="1133" y="1182"/>
                  </a:cxn>
                  <a:cxn ang="0">
                    <a:pos x="666" y="938"/>
                  </a:cxn>
                  <a:cxn ang="0">
                    <a:pos x="573" y="916"/>
                  </a:cxn>
                  <a:cxn ang="0">
                    <a:pos x="611" y="858"/>
                  </a:cxn>
                  <a:cxn ang="0">
                    <a:pos x="540" y="830"/>
                  </a:cxn>
                  <a:cxn ang="0">
                    <a:pos x="393" y="770"/>
                  </a:cxn>
                  <a:cxn ang="0">
                    <a:pos x="256" y="693"/>
                  </a:cxn>
                  <a:cxn ang="0">
                    <a:pos x="208" y="754"/>
                  </a:cxn>
                  <a:cxn ang="0">
                    <a:pos x="135" y="820"/>
                  </a:cxn>
                  <a:cxn ang="0">
                    <a:pos x="100" y="731"/>
                  </a:cxn>
                  <a:cxn ang="0">
                    <a:pos x="153" y="725"/>
                  </a:cxn>
                  <a:cxn ang="0">
                    <a:pos x="183" y="699"/>
                  </a:cxn>
                  <a:cxn ang="0">
                    <a:pos x="194" y="655"/>
                  </a:cxn>
                  <a:cxn ang="0">
                    <a:pos x="149" y="649"/>
                  </a:cxn>
                  <a:cxn ang="0">
                    <a:pos x="45" y="641"/>
                  </a:cxn>
                  <a:cxn ang="0">
                    <a:pos x="104" y="596"/>
                  </a:cxn>
                  <a:cxn ang="0">
                    <a:pos x="59" y="530"/>
                  </a:cxn>
                </a:cxnLst>
                <a:rect l="0" t="0" r="r" b="b"/>
                <a:pathLst>
                  <a:path w="1323" h="1220">
                    <a:moveTo>
                      <a:pt x="43" y="491"/>
                    </a:moveTo>
                    <a:lnTo>
                      <a:pt x="38" y="476"/>
                    </a:lnTo>
                    <a:lnTo>
                      <a:pt x="34" y="460"/>
                    </a:lnTo>
                    <a:lnTo>
                      <a:pt x="29" y="444"/>
                    </a:lnTo>
                    <a:lnTo>
                      <a:pt x="25" y="428"/>
                    </a:lnTo>
                    <a:lnTo>
                      <a:pt x="21" y="414"/>
                    </a:lnTo>
                    <a:lnTo>
                      <a:pt x="18" y="399"/>
                    </a:lnTo>
                    <a:lnTo>
                      <a:pt x="15" y="384"/>
                    </a:lnTo>
                    <a:lnTo>
                      <a:pt x="11" y="371"/>
                    </a:lnTo>
                    <a:lnTo>
                      <a:pt x="8" y="357"/>
                    </a:lnTo>
                    <a:lnTo>
                      <a:pt x="4" y="336"/>
                    </a:lnTo>
                    <a:lnTo>
                      <a:pt x="1" y="310"/>
                    </a:lnTo>
                    <a:lnTo>
                      <a:pt x="0" y="280"/>
                    </a:lnTo>
                    <a:lnTo>
                      <a:pt x="2" y="246"/>
                    </a:lnTo>
                    <a:lnTo>
                      <a:pt x="10" y="213"/>
                    </a:lnTo>
                    <a:lnTo>
                      <a:pt x="24" y="179"/>
                    </a:lnTo>
                    <a:lnTo>
                      <a:pt x="46" y="147"/>
                    </a:lnTo>
                    <a:lnTo>
                      <a:pt x="72" y="121"/>
                    </a:lnTo>
                    <a:lnTo>
                      <a:pt x="98" y="105"/>
                    </a:lnTo>
                    <a:lnTo>
                      <a:pt x="123" y="96"/>
                    </a:lnTo>
                    <a:lnTo>
                      <a:pt x="148" y="96"/>
                    </a:lnTo>
                    <a:lnTo>
                      <a:pt x="172" y="102"/>
                    </a:lnTo>
                    <a:lnTo>
                      <a:pt x="195" y="114"/>
                    </a:lnTo>
                    <a:lnTo>
                      <a:pt x="217" y="131"/>
                    </a:lnTo>
                    <a:lnTo>
                      <a:pt x="239" y="153"/>
                    </a:lnTo>
                    <a:lnTo>
                      <a:pt x="260" y="178"/>
                    </a:lnTo>
                    <a:lnTo>
                      <a:pt x="279" y="204"/>
                    </a:lnTo>
                    <a:lnTo>
                      <a:pt x="298" y="233"/>
                    </a:lnTo>
                    <a:lnTo>
                      <a:pt x="315" y="264"/>
                    </a:lnTo>
                    <a:lnTo>
                      <a:pt x="331" y="293"/>
                    </a:lnTo>
                    <a:lnTo>
                      <a:pt x="346" y="322"/>
                    </a:lnTo>
                    <a:lnTo>
                      <a:pt x="359" y="349"/>
                    </a:lnTo>
                    <a:lnTo>
                      <a:pt x="372" y="374"/>
                    </a:lnTo>
                    <a:lnTo>
                      <a:pt x="378" y="392"/>
                    </a:lnTo>
                    <a:lnTo>
                      <a:pt x="387" y="416"/>
                    </a:lnTo>
                    <a:lnTo>
                      <a:pt x="395" y="440"/>
                    </a:lnTo>
                    <a:lnTo>
                      <a:pt x="400" y="454"/>
                    </a:lnTo>
                    <a:lnTo>
                      <a:pt x="402" y="459"/>
                    </a:lnTo>
                    <a:lnTo>
                      <a:pt x="405" y="463"/>
                    </a:lnTo>
                    <a:lnTo>
                      <a:pt x="406" y="464"/>
                    </a:lnTo>
                    <a:lnTo>
                      <a:pt x="407" y="466"/>
                    </a:lnTo>
                    <a:lnTo>
                      <a:pt x="415" y="463"/>
                    </a:lnTo>
                    <a:lnTo>
                      <a:pt x="424" y="460"/>
                    </a:lnTo>
                    <a:lnTo>
                      <a:pt x="431" y="457"/>
                    </a:lnTo>
                    <a:lnTo>
                      <a:pt x="439" y="454"/>
                    </a:lnTo>
                    <a:lnTo>
                      <a:pt x="447" y="451"/>
                    </a:lnTo>
                    <a:lnTo>
                      <a:pt x="454" y="448"/>
                    </a:lnTo>
                    <a:lnTo>
                      <a:pt x="462" y="447"/>
                    </a:lnTo>
                    <a:lnTo>
                      <a:pt x="469" y="444"/>
                    </a:lnTo>
                    <a:lnTo>
                      <a:pt x="475" y="443"/>
                    </a:lnTo>
                    <a:lnTo>
                      <a:pt x="483" y="440"/>
                    </a:lnTo>
                    <a:lnTo>
                      <a:pt x="490" y="438"/>
                    </a:lnTo>
                    <a:lnTo>
                      <a:pt x="496" y="435"/>
                    </a:lnTo>
                    <a:lnTo>
                      <a:pt x="502" y="435"/>
                    </a:lnTo>
                    <a:lnTo>
                      <a:pt x="507" y="435"/>
                    </a:lnTo>
                    <a:lnTo>
                      <a:pt x="513" y="435"/>
                    </a:lnTo>
                    <a:lnTo>
                      <a:pt x="518" y="435"/>
                    </a:lnTo>
                    <a:lnTo>
                      <a:pt x="522" y="437"/>
                    </a:lnTo>
                    <a:lnTo>
                      <a:pt x="527" y="438"/>
                    </a:lnTo>
                    <a:lnTo>
                      <a:pt x="530" y="440"/>
                    </a:lnTo>
                    <a:lnTo>
                      <a:pt x="534" y="443"/>
                    </a:lnTo>
                    <a:lnTo>
                      <a:pt x="538" y="447"/>
                    </a:lnTo>
                    <a:lnTo>
                      <a:pt x="543" y="450"/>
                    </a:lnTo>
                    <a:lnTo>
                      <a:pt x="547" y="453"/>
                    </a:lnTo>
                    <a:lnTo>
                      <a:pt x="551" y="456"/>
                    </a:lnTo>
                    <a:lnTo>
                      <a:pt x="559" y="472"/>
                    </a:lnTo>
                    <a:lnTo>
                      <a:pt x="568" y="483"/>
                    </a:lnTo>
                    <a:lnTo>
                      <a:pt x="579" y="494"/>
                    </a:lnTo>
                    <a:lnTo>
                      <a:pt x="592" y="501"/>
                    </a:lnTo>
                    <a:lnTo>
                      <a:pt x="607" y="505"/>
                    </a:lnTo>
                    <a:lnTo>
                      <a:pt x="623" y="505"/>
                    </a:lnTo>
                    <a:lnTo>
                      <a:pt x="642" y="501"/>
                    </a:lnTo>
                    <a:lnTo>
                      <a:pt x="662" y="492"/>
                    </a:lnTo>
                    <a:lnTo>
                      <a:pt x="671" y="486"/>
                    </a:lnTo>
                    <a:lnTo>
                      <a:pt x="680" y="482"/>
                    </a:lnTo>
                    <a:lnTo>
                      <a:pt x="687" y="476"/>
                    </a:lnTo>
                    <a:lnTo>
                      <a:pt x="693" y="470"/>
                    </a:lnTo>
                    <a:lnTo>
                      <a:pt x="699" y="466"/>
                    </a:lnTo>
                    <a:lnTo>
                      <a:pt x="704" y="462"/>
                    </a:lnTo>
                    <a:lnTo>
                      <a:pt x="709" y="457"/>
                    </a:lnTo>
                    <a:lnTo>
                      <a:pt x="713" y="453"/>
                    </a:lnTo>
                    <a:lnTo>
                      <a:pt x="716" y="450"/>
                    </a:lnTo>
                    <a:lnTo>
                      <a:pt x="719" y="447"/>
                    </a:lnTo>
                    <a:lnTo>
                      <a:pt x="722" y="446"/>
                    </a:lnTo>
                    <a:lnTo>
                      <a:pt x="725" y="443"/>
                    </a:lnTo>
                    <a:lnTo>
                      <a:pt x="728" y="396"/>
                    </a:lnTo>
                    <a:lnTo>
                      <a:pt x="735" y="347"/>
                    </a:lnTo>
                    <a:lnTo>
                      <a:pt x="743" y="304"/>
                    </a:lnTo>
                    <a:lnTo>
                      <a:pt x="751" y="280"/>
                    </a:lnTo>
                    <a:lnTo>
                      <a:pt x="763" y="285"/>
                    </a:lnTo>
                    <a:lnTo>
                      <a:pt x="773" y="291"/>
                    </a:lnTo>
                    <a:lnTo>
                      <a:pt x="783" y="297"/>
                    </a:lnTo>
                    <a:lnTo>
                      <a:pt x="792" y="301"/>
                    </a:lnTo>
                    <a:lnTo>
                      <a:pt x="799" y="307"/>
                    </a:lnTo>
                    <a:lnTo>
                      <a:pt x="805" y="312"/>
                    </a:lnTo>
                    <a:lnTo>
                      <a:pt x="810" y="316"/>
                    </a:lnTo>
                    <a:lnTo>
                      <a:pt x="814" y="320"/>
                    </a:lnTo>
                    <a:lnTo>
                      <a:pt x="815" y="322"/>
                    </a:lnTo>
                    <a:lnTo>
                      <a:pt x="826" y="252"/>
                    </a:lnTo>
                    <a:lnTo>
                      <a:pt x="821" y="250"/>
                    </a:lnTo>
                    <a:lnTo>
                      <a:pt x="810" y="252"/>
                    </a:lnTo>
                    <a:lnTo>
                      <a:pt x="805" y="252"/>
                    </a:lnTo>
                    <a:lnTo>
                      <a:pt x="797" y="248"/>
                    </a:lnTo>
                    <a:lnTo>
                      <a:pt x="786" y="240"/>
                    </a:lnTo>
                    <a:lnTo>
                      <a:pt x="773" y="232"/>
                    </a:lnTo>
                    <a:lnTo>
                      <a:pt x="760" y="220"/>
                    </a:lnTo>
                    <a:lnTo>
                      <a:pt x="746" y="207"/>
                    </a:lnTo>
                    <a:lnTo>
                      <a:pt x="733" y="194"/>
                    </a:lnTo>
                    <a:lnTo>
                      <a:pt x="721" y="179"/>
                    </a:lnTo>
                    <a:lnTo>
                      <a:pt x="721" y="170"/>
                    </a:lnTo>
                    <a:lnTo>
                      <a:pt x="730" y="162"/>
                    </a:lnTo>
                    <a:lnTo>
                      <a:pt x="741" y="150"/>
                    </a:lnTo>
                    <a:lnTo>
                      <a:pt x="754" y="138"/>
                    </a:lnTo>
                    <a:lnTo>
                      <a:pt x="769" y="124"/>
                    </a:lnTo>
                    <a:lnTo>
                      <a:pt x="786" y="109"/>
                    </a:lnTo>
                    <a:lnTo>
                      <a:pt x="804" y="95"/>
                    </a:lnTo>
                    <a:lnTo>
                      <a:pt x="825" y="80"/>
                    </a:lnTo>
                    <a:lnTo>
                      <a:pt x="846" y="64"/>
                    </a:lnTo>
                    <a:lnTo>
                      <a:pt x="868" y="51"/>
                    </a:lnTo>
                    <a:lnTo>
                      <a:pt x="890" y="38"/>
                    </a:lnTo>
                    <a:lnTo>
                      <a:pt x="914" y="26"/>
                    </a:lnTo>
                    <a:lnTo>
                      <a:pt x="939" y="16"/>
                    </a:lnTo>
                    <a:lnTo>
                      <a:pt x="964" y="9"/>
                    </a:lnTo>
                    <a:lnTo>
                      <a:pt x="989" y="3"/>
                    </a:lnTo>
                    <a:lnTo>
                      <a:pt x="1015" y="0"/>
                    </a:lnTo>
                    <a:lnTo>
                      <a:pt x="1040" y="1"/>
                    </a:lnTo>
                    <a:lnTo>
                      <a:pt x="1049" y="6"/>
                    </a:lnTo>
                    <a:lnTo>
                      <a:pt x="1057" y="15"/>
                    </a:lnTo>
                    <a:lnTo>
                      <a:pt x="1063" y="28"/>
                    </a:lnTo>
                    <a:lnTo>
                      <a:pt x="1068" y="44"/>
                    </a:lnTo>
                    <a:lnTo>
                      <a:pt x="1071" y="63"/>
                    </a:lnTo>
                    <a:lnTo>
                      <a:pt x="1074" y="83"/>
                    </a:lnTo>
                    <a:lnTo>
                      <a:pt x="1077" y="103"/>
                    </a:lnTo>
                    <a:lnTo>
                      <a:pt x="1079" y="122"/>
                    </a:lnTo>
                    <a:lnTo>
                      <a:pt x="1081" y="131"/>
                    </a:lnTo>
                    <a:lnTo>
                      <a:pt x="1065" y="149"/>
                    </a:lnTo>
                    <a:lnTo>
                      <a:pt x="1044" y="165"/>
                    </a:lnTo>
                    <a:lnTo>
                      <a:pt x="1020" y="179"/>
                    </a:lnTo>
                    <a:lnTo>
                      <a:pt x="996" y="192"/>
                    </a:lnTo>
                    <a:lnTo>
                      <a:pt x="973" y="202"/>
                    </a:lnTo>
                    <a:lnTo>
                      <a:pt x="954" y="211"/>
                    </a:lnTo>
                    <a:lnTo>
                      <a:pt x="941" y="216"/>
                    </a:lnTo>
                    <a:lnTo>
                      <a:pt x="934" y="216"/>
                    </a:lnTo>
                    <a:lnTo>
                      <a:pt x="934" y="220"/>
                    </a:lnTo>
                    <a:lnTo>
                      <a:pt x="908" y="357"/>
                    </a:lnTo>
                    <a:lnTo>
                      <a:pt x="907" y="361"/>
                    </a:lnTo>
                    <a:lnTo>
                      <a:pt x="922" y="361"/>
                    </a:lnTo>
                    <a:lnTo>
                      <a:pt x="937" y="361"/>
                    </a:lnTo>
                    <a:lnTo>
                      <a:pt x="954" y="363"/>
                    </a:lnTo>
                    <a:lnTo>
                      <a:pt x="969" y="365"/>
                    </a:lnTo>
                    <a:lnTo>
                      <a:pt x="983" y="368"/>
                    </a:lnTo>
                    <a:lnTo>
                      <a:pt x="996" y="374"/>
                    </a:lnTo>
                    <a:lnTo>
                      <a:pt x="1007" y="381"/>
                    </a:lnTo>
                    <a:lnTo>
                      <a:pt x="1016" y="392"/>
                    </a:lnTo>
                    <a:lnTo>
                      <a:pt x="1024" y="392"/>
                    </a:lnTo>
                    <a:lnTo>
                      <a:pt x="1031" y="392"/>
                    </a:lnTo>
                    <a:lnTo>
                      <a:pt x="1038" y="392"/>
                    </a:lnTo>
                    <a:lnTo>
                      <a:pt x="1040" y="392"/>
                    </a:lnTo>
                    <a:lnTo>
                      <a:pt x="1040" y="363"/>
                    </a:lnTo>
                    <a:lnTo>
                      <a:pt x="1066" y="367"/>
                    </a:lnTo>
                    <a:lnTo>
                      <a:pt x="1089" y="368"/>
                    </a:lnTo>
                    <a:lnTo>
                      <a:pt x="1110" y="370"/>
                    </a:lnTo>
                    <a:lnTo>
                      <a:pt x="1130" y="371"/>
                    </a:lnTo>
                    <a:lnTo>
                      <a:pt x="1148" y="371"/>
                    </a:lnTo>
                    <a:lnTo>
                      <a:pt x="1164" y="373"/>
                    </a:lnTo>
                    <a:lnTo>
                      <a:pt x="1180" y="376"/>
                    </a:lnTo>
                    <a:lnTo>
                      <a:pt x="1193" y="380"/>
                    </a:lnTo>
                    <a:lnTo>
                      <a:pt x="1204" y="387"/>
                    </a:lnTo>
                    <a:lnTo>
                      <a:pt x="1214" y="396"/>
                    </a:lnTo>
                    <a:lnTo>
                      <a:pt x="1221" y="409"/>
                    </a:lnTo>
                    <a:lnTo>
                      <a:pt x="1227" y="425"/>
                    </a:lnTo>
                    <a:lnTo>
                      <a:pt x="1232" y="447"/>
                    </a:lnTo>
                    <a:lnTo>
                      <a:pt x="1235" y="473"/>
                    </a:lnTo>
                    <a:lnTo>
                      <a:pt x="1236" y="505"/>
                    </a:lnTo>
                    <a:lnTo>
                      <a:pt x="1235" y="543"/>
                    </a:lnTo>
                    <a:lnTo>
                      <a:pt x="1241" y="543"/>
                    </a:lnTo>
                    <a:lnTo>
                      <a:pt x="1248" y="543"/>
                    </a:lnTo>
                    <a:lnTo>
                      <a:pt x="1252" y="543"/>
                    </a:lnTo>
                    <a:lnTo>
                      <a:pt x="1254" y="543"/>
                    </a:lnTo>
                    <a:lnTo>
                      <a:pt x="1281" y="546"/>
                    </a:lnTo>
                    <a:lnTo>
                      <a:pt x="1301" y="552"/>
                    </a:lnTo>
                    <a:lnTo>
                      <a:pt x="1314" y="565"/>
                    </a:lnTo>
                    <a:lnTo>
                      <a:pt x="1321" y="584"/>
                    </a:lnTo>
                    <a:lnTo>
                      <a:pt x="1323" y="604"/>
                    </a:lnTo>
                    <a:lnTo>
                      <a:pt x="1319" y="626"/>
                    </a:lnTo>
                    <a:lnTo>
                      <a:pt x="1309" y="644"/>
                    </a:lnTo>
                    <a:lnTo>
                      <a:pt x="1295" y="657"/>
                    </a:lnTo>
                    <a:lnTo>
                      <a:pt x="1276" y="661"/>
                    </a:lnTo>
                    <a:lnTo>
                      <a:pt x="1257" y="661"/>
                    </a:lnTo>
                    <a:lnTo>
                      <a:pt x="1239" y="661"/>
                    </a:lnTo>
                    <a:lnTo>
                      <a:pt x="1228" y="661"/>
                    </a:lnTo>
                    <a:lnTo>
                      <a:pt x="1228" y="796"/>
                    </a:lnTo>
                    <a:lnTo>
                      <a:pt x="1234" y="801"/>
                    </a:lnTo>
                    <a:lnTo>
                      <a:pt x="1233" y="810"/>
                    </a:lnTo>
                    <a:lnTo>
                      <a:pt x="1231" y="817"/>
                    </a:lnTo>
                    <a:lnTo>
                      <a:pt x="1227" y="824"/>
                    </a:lnTo>
                    <a:lnTo>
                      <a:pt x="1221" y="830"/>
                    </a:lnTo>
                    <a:lnTo>
                      <a:pt x="1214" y="837"/>
                    </a:lnTo>
                    <a:lnTo>
                      <a:pt x="1205" y="842"/>
                    </a:lnTo>
                    <a:lnTo>
                      <a:pt x="1194" y="846"/>
                    </a:lnTo>
                    <a:lnTo>
                      <a:pt x="1182" y="850"/>
                    </a:lnTo>
                    <a:lnTo>
                      <a:pt x="1168" y="853"/>
                    </a:lnTo>
                    <a:lnTo>
                      <a:pt x="1153" y="856"/>
                    </a:lnTo>
                    <a:lnTo>
                      <a:pt x="1136" y="859"/>
                    </a:lnTo>
                    <a:lnTo>
                      <a:pt x="1118" y="861"/>
                    </a:lnTo>
                    <a:lnTo>
                      <a:pt x="1099" y="862"/>
                    </a:lnTo>
                    <a:lnTo>
                      <a:pt x="1079" y="862"/>
                    </a:lnTo>
                    <a:lnTo>
                      <a:pt x="1057" y="862"/>
                    </a:lnTo>
                    <a:lnTo>
                      <a:pt x="1033" y="862"/>
                    </a:lnTo>
                    <a:lnTo>
                      <a:pt x="1033" y="845"/>
                    </a:lnTo>
                    <a:lnTo>
                      <a:pt x="1025" y="846"/>
                    </a:lnTo>
                    <a:lnTo>
                      <a:pt x="1016" y="846"/>
                    </a:lnTo>
                    <a:lnTo>
                      <a:pt x="1007" y="846"/>
                    </a:lnTo>
                    <a:lnTo>
                      <a:pt x="998" y="846"/>
                    </a:lnTo>
                    <a:lnTo>
                      <a:pt x="989" y="846"/>
                    </a:lnTo>
                    <a:lnTo>
                      <a:pt x="981" y="846"/>
                    </a:lnTo>
                    <a:lnTo>
                      <a:pt x="975" y="846"/>
                    </a:lnTo>
                    <a:lnTo>
                      <a:pt x="970" y="846"/>
                    </a:lnTo>
                    <a:lnTo>
                      <a:pt x="970" y="849"/>
                    </a:lnTo>
                    <a:lnTo>
                      <a:pt x="969" y="853"/>
                    </a:lnTo>
                    <a:lnTo>
                      <a:pt x="968" y="858"/>
                    </a:lnTo>
                    <a:lnTo>
                      <a:pt x="967" y="862"/>
                    </a:lnTo>
                    <a:lnTo>
                      <a:pt x="965" y="865"/>
                    </a:lnTo>
                    <a:lnTo>
                      <a:pt x="968" y="961"/>
                    </a:lnTo>
                    <a:lnTo>
                      <a:pt x="973" y="961"/>
                    </a:lnTo>
                    <a:lnTo>
                      <a:pt x="983" y="960"/>
                    </a:lnTo>
                    <a:lnTo>
                      <a:pt x="995" y="960"/>
                    </a:lnTo>
                    <a:lnTo>
                      <a:pt x="1008" y="962"/>
                    </a:lnTo>
                    <a:lnTo>
                      <a:pt x="1023" y="967"/>
                    </a:lnTo>
                    <a:lnTo>
                      <a:pt x="1037" y="974"/>
                    </a:lnTo>
                    <a:lnTo>
                      <a:pt x="1052" y="983"/>
                    </a:lnTo>
                    <a:lnTo>
                      <a:pt x="1067" y="994"/>
                    </a:lnTo>
                    <a:lnTo>
                      <a:pt x="1082" y="1008"/>
                    </a:lnTo>
                    <a:lnTo>
                      <a:pt x="1095" y="1024"/>
                    </a:lnTo>
                    <a:lnTo>
                      <a:pt x="1106" y="1043"/>
                    </a:lnTo>
                    <a:lnTo>
                      <a:pt x="1116" y="1064"/>
                    </a:lnTo>
                    <a:lnTo>
                      <a:pt x="1124" y="1089"/>
                    </a:lnTo>
                    <a:lnTo>
                      <a:pt x="1130" y="1117"/>
                    </a:lnTo>
                    <a:lnTo>
                      <a:pt x="1133" y="1149"/>
                    </a:lnTo>
                    <a:lnTo>
                      <a:pt x="1133" y="1182"/>
                    </a:lnTo>
                    <a:lnTo>
                      <a:pt x="1129" y="1220"/>
                    </a:lnTo>
                    <a:lnTo>
                      <a:pt x="835" y="1076"/>
                    </a:lnTo>
                    <a:lnTo>
                      <a:pt x="725" y="938"/>
                    </a:lnTo>
                    <a:lnTo>
                      <a:pt x="720" y="936"/>
                    </a:lnTo>
                    <a:lnTo>
                      <a:pt x="693" y="938"/>
                    </a:lnTo>
                    <a:lnTo>
                      <a:pt x="666" y="938"/>
                    </a:lnTo>
                    <a:lnTo>
                      <a:pt x="640" y="936"/>
                    </a:lnTo>
                    <a:lnTo>
                      <a:pt x="617" y="935"/>
                    </a:lnTo>
                    <a:lnTo>
                      <a:pt x="597" y="933"/>
                    </a:lnTo>
                    <a:lnTo>
                      <a:pt x="581" y="929"/>
                    </a:lnTo>
                    <a:lnTo>
                      <a:pt x="573" y="923"/>
                    </a:lnTo>
                    <a:lnTo>
                      <a:pt x="573" y="916"/>
                    </a:lnTo>
                    <a:lnTo>
                      <a:pt x="578" y="907"/>
                    </a:lnTo>
                    <a:lnTo>
                      <a:pt x="585" y="897"/>
                    </a:lnTo>
                    <a:lnTo>
                      <a:pt x="594" y="885"/>
                    </a:lnTo>
                    <a:lnTo>
                      <a:pt x="601" y="875"/>
                    </a:lnTo>
                    <a:lnTo>
                      <a:pt x="607" y="866"/>
                    </a:lnTo>
                    <a:lnTo>
                      <a:pt x="611" y="858"/>
                    </a:lnTo>
                    <a:lnTo>
                      <a:pt x="611" y="852"/>
                    </a:lnTo>
                    <a:lnTo>
                      <a:pt x="608" y="847"/>
                    </a:lnTo>
                    <a:lnTo>
                      <a:pt x="595" y="846"/>
                    </a:lnTo>
                    <a:lnTo>
                      <a:pt x="578" y="842"/>
                    </a:lnTo>
                    <a:lnTo>
                      <a:pt x="560" y="836"/>
                    </a:lnTo>
                    <a:lnTo>
                      <a:pt x="540" y="830"/>
                    </a:lnTo>
                    <a:lnTo>
                      <a:pt x="518" y="823"/>
                    </a:lnTo>
                    <a:lnTo>
                      <a:pt x="494" y="814"/>
                    </a:lnTo>
                    <a:lnTo>
                      <a:pt x="469" y="804"/>
                    </a:lnTo>
                    <a:lnTo>
                      <a:pt x="444" y="794"/>
                    </a:lnTo>
                    <a:lnTo>
                      <a:pt x="418" y="782"/>
                    </a:lnTo>
                    <a:lnTo>
                      <a:pt x="393" y="770"/>
                    </a:lnTo>
                    <a:lnTo>
                      <a:pt x="368" y="757"/>
                    </a:lnTo>
                    <a:lnTo>
                      <a:pt x="342" y="745"/>
                    </a:lnTo>
                    <a:lnTo>
                      <a:pt x="318" y="732"/>
                    </a:lnTo>
                    <a:lnTo>
                      <a:pt x="296" y="719"/>
                    </a:lnTo>
                    <a:lnTo>
                      <a:pt x="275" y="706"/>
                    </a:lnTo>
                    <a:lnTo>
                      <a:pt x="256" y="693"/>
                    </a:lnTo>
                    <a:lnTo>
                      <a:pt x="250" y="699"/>
                    </a:lnTo>
                    <a:lnTo>
                      <a:pt x="246" y="703"/>
                    </a:lnTo>
                    <a:lnTo>
                      <a:pt x="238" y="712"/>
                    </a:lnTo>
                    <a:lnTo>
                      <a:pt x="229" y="724"/>
                    </a:lnTo>
                    <a:lnTo>
                      <a:pt x="219" y="738"/>
                    </a:lnTo>
                    <a:lnTo>
                      <a:pt x="208" y="754"/>
                    </a:lnTo>
                    <a:lnTo>
                      <a:pt x="196" y="770"/>
                    </a:lnTo>
                    <a:lnTo>
                      <a:pt x="185" y="786"/>
                    </a:lnTo>
                    <a:lnTo>
                      <a:pt x="175" y="802"/>
                    </a:lnTo>
                    <a:lnTo>
                      <a:pt x="164" y="814"/>
                    </a:lnTo>
                    <a:lnTo>
                      <a:pt x="150" y="820"/>
                    </a:lnTo>
                    <a:lnTo>
                      <a:pt x="135" y="820"/>
                    </a:lnTo>
                    <a:lnTo>
                      <a:pt x="119" y="815"/>
                    </a:lnTo>
                    <a:lnTo>
                      <a:pt x="106" y="805"/>
                    </a:lnTo>
                    <a:lnTo>
                      <a:pt x="96" y="791"/>
                    </a:lnTo>
                    <a:lnTo>
                      <a:pt x="91" y="772"/>
                    </a:lnTo>
                    <a:lnTo>
                      <a:pt x="93" y="750"/>
                    </a:lnTo>
                    <a:lnTo>
                      <a:pt x="100" y="731"/>
                    </a:lnTo>
                    <a:lnTo>
                      <a:pt x="108" y="718"/>
                    </a:lnTo>
                    <a:lnTo>
                      <a:pt x="118" y="711"/>
                    </a:lnTo>
                    <a:lnTo>
                      <a:pt x="130" y="709"/>
                    </a:lnTo>
                    <a:lnTo>
                      <a:pt x="139" y="712"/>
                    </a:lnTo>
                    <a:lnTo>
                      <a:pt x="147" y="718"/>
                    </a:lnTo>
                    <a:lnTo>
                      <a:pt x="153" y="725"/>
                    </a:lnTo>
                    <a:lnTo>
                      <a:pt x="155" y="734"/>
                    </a:lnTo>
                    <a:lnTo>
                      <a:pt x="158" y="729"/>
                    </a:lnTo>
                    <a:lnTo>
                      <a:pt x="163" y="724"/>
                    </a:lnTo>
                    <a:lnTo>
                      <a:pt x="169" y="716"/>
                    </a:lnTo>
                    <a:lnTo>
                      <a:pt x="176" y="708"/>
                    </a:lnTo>
                    <a:lnTo>
                      <a:pt x="183" y="699"/>
                    </a:lnTo>
                    <a:lnTo>
                      <a:pt x="190" y="689"/>
                    </a:lnTo>
                    <a:lnTo>
                      <a:pt x="198" y="677"/>
                    </a:lnTo>
                    <a:lnTo>
                      <a:pt x="205" y="664"/>
                    </a:lnTo>
                    <a:lnTo>
                      <a:pt x="204" y="663"/>
                    </a:lnTo>
                    <a:lnTo>
                      <a:pt x="200" y="660"/>
                    </a:lnTo>
                    <a:lnTo>
                      <a:pt x="194" y="655"/>
                    </a:lnTo>
                    <a:lnTo>
                      <a:pt x="187" y="649"/>
                    </a:lnTo>
                    <a:lnTo>
                      <a:pt x="181" y="648"/>
                    </a:lnTo>
                    <a:lnTo>
                      <a:pt x="174" y="648"/>
                    </a:lnTo>
                    <a:lnTo>
                      <a:pt x="166" y="649"/>
                    </a:lnTo>
                    <a:lnTo>
                      <a:pt x="157" y="649"/>
                    </a:lnTo>
                    <a:lnTo>
                      <a:pt x="149" y="649"/>
                    </a:lnTo>
                    <a:lnTo>
                      <a:pt x="140" y="649"/>
                    </a:lnTo>
                    <a:lnTo>
                      <a:pt x="131" y="649"/>
                    </a:lnTo>
                    <a:lnTo>
                      <a:pt x="121" y="649"/>
                    </a:lnTo>
                    <a:lnTo>
                      <a:pt x="112" y="649"/>
                    </a:lnTo>
                    <a:lnTo>
                      <a:pt x="72" y="646"/>
                    </a:lnTo>
                    <a:lnTo>
                      <a:pt x="45" y="641"/>
                    </a:lnTo>
                    <a:lnTo>
                      <a:pt x="29" y="632"/>
                    </a:lnTo>
                    <a:lnTo>
                      <a:pt x="25" y="622"/>
                    </a:lnTo>
                    <a:lnTo>
                      <a:pt x="31" y="613"/>
                    </a:lnTo>
                    <a:lnTo>
                      <a:pt x="47" y="604"/>
                    </a:lnTo>
                    <a:lnTo>
                      <a:pt x="71" y="598"/>
                    </a:lnTo>
                    <a:lnTo>
                      <a:pt x="104" y="596"/>
                    </a:lnTo>
                    <a:lnTo>
                      <a:pt x="101" y="593"/>
                    </a:lnTo>
                    <a:lnTo>
                      <a:pt x="92" y="584"/>
                    </a:lnTo>
                    <a:lnTo>
                      <a:pt x="83" y="574"/>
                    </a:lnTo>
                    <a:lnTo>
                      <a:pt x="74" y="559"/>
                    </a:lnTo>
                    <a:lnTo>
                      <a:pt x="66" y="545"/>
                    </a:lnTo>
                    <a:lnTo>
                      <a:pt x="59" y="530"/>
                    </a:lnTo>
                    <a:lnTo>
                      <a:pt x="52" y="515"/>
                    </a:lnTo>
                    <a:lnTo>
                      <a:pt x="47" y="502"/>
                    </a:lnTo>
                    <a:lnTo>
                      <a:pt x="43" y="491"/>
                    </a:lnTo>
                    <a:close/>
                  </a:path>
                </a:pathLst>
              </a:custGeom>
              <a:gradFill rotWithShape="0">
                <a:gsLst>
                  <a:gs pos="0">
                    <a:srgbClr val="5E0047"/>
                  </a:gs>
                  <a:gs pos="50000">
                    <a:srgbClr val="CC0099"/>
                  </a:gs>
                  <a:gs pos="100000">
                    <a:srgbClr val="5E0047"/>
                  </a:gs>
                </a:gsLst>
                <a:lin ang="5400000" scaled="1"/>
              </a:gra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43" name="Freeform 304"/>
              <p:cNvSpPr>
                <a:spLocks noChangeArrowheads="1"/>
              </p:cNvSpPr>
              <p:nvPr/>
            </p:nvSpPr>
            <p:spPr bwMode="auto">
              <a:xfrm>
                <a:off x="258" y="190"/>
                <a:ext cx="47" cy="64"/>
              </a:xfrm>
              <a:custGeom>
                <a:avLst/>
                <a:gdLst/>
                <a:ahLst/>
                <a:cxnLst>
                  <a:cxn ang="0">
                    <a:pos x="0" y="6"/>
                  </a:cxn>
                  <a:cxn ang="0">
                    <a:pos x="0" y="6"/>
                  </a:cxn>
                  <a:cxn ang="0">
                    <a:pos x="3" y="19"/>
                  </a:cxn>
                  <a:cxn ang="0">
                    <a:pos x="6" y="34"/>
                  </a:cxn>
                  <a:cxn ang="0">
                    <a:pos x="9" y="48"/>
                  </a:cxn>
                  <a:cxn ang="0">
                    <a:pos x="15" y="64"/>
                  </a:cxn>
                  <a:cxn ang="0">
                    <a:pos x="19" y="80"/>
                  </a:cxn>
                  <a:cxn ang="0">
                    <a:pos x="24" y="96"/>
                  </a:cxn>
                  <a:cxn ang="0">
                    <a:pos x="28" y="113"/>
                  </a:cxn>
                  <a:cxn ang="0">
                    <a:pos x="33" y="127"/>
                  </a:cxn>
                  <a:cxn ang="0">
                    <a:pos x="47" y="118"/>
                  </a:cxn>
                  <a:cxn ang="0">
                    <a:pos x="42" y="104"/>
                  </a:cxn>
                  <a:cxn ang="0">
                    <a:pos x="38" y="88"/>
                  </a:cxn>
                  <a:cxn ang="0">
                    <a:pos x="33" y="72"/>
                  </a:cxn>
                  <a:cxn ang="0">
                    <a:pos x="29" y="56"/>
                  </a:cxn>
                  <a:cxn ang="0">
                    <a:pos x="26" y="43"/>
                  </a:cxn>
                  <a:cxn ang="0">
                    <a:pos x="23" y="28"/>
                  </a:cxn>
                  <a:cxn ang="0">
                    <a:pos x="20" y="13"/>
                  </a:cxn>
                  <a:cxn ang="0">
                    <a:pos x="17" y="0"/>
                  </a:cxn>
                  <a:cxn ang="0">
                    <a:pos x="0" y="6"/>
                  </a:cxn>
                </a:cxnLst>
                <a:rect l="0" t="0" r="r" b="b"/>
                <a:pathLst>
                  <a:path w="47" h="127">
                    <a:moveTo>
                      <a:pt x="0" y="6"/>
                    </a:moveTo>
                    <a:lnTo>
                      <a:pt x="0" y="6"/>
                    </a:lnTo>
                    <a:lnTo>
                      <a:pt x="3" y="19"/>
                    </a:lnTo>
                    <a:lnTo>
                      <a:pt x="6" y="34"/>
                    </a:lnTo>
                    <a:lnTo>
                      <a:pt x="9" y="48"/>
                    </a:lnTo>
                    <a:lnTo>
                      <a:pt x="15" y="64"/>
                    </a:lnTo>
                    <a:lnTo>
                      <a:pt x="19" y="80"/>
                    </a:lnTo>
                    <a:lnTo>
                      <a:pt x="24" y="96"/>
                    </a:lnTo>
                    <a:lnTo>
                      <a:pt x="28" y="113"/>
                    </a:lnTo>
                    <a:lnTo>
                      <a:pt x="33" y="127"/>
                    </a:lnTo>
                    <a:lnTo>
                      <a:pt x="47" y="118"/>
                    </a:lnTo>
                    <a:lnTo>
                      <a:pt x="42" y="104"/>
                    </a:lnTo>
                    <a:lnTo>
                      <a:pt x="38" y="88"/>
                    </a:lnTo>
                    <a:lnTo>
                      <a:pt x="33" y="72"/>
                    </a:lnTo>
                    <a:lnTo>
                      <a:pt x="29" y="56"/>
                    </a:lnTo>
                    <a:lnTo>
                      <a:pt x="26" y="43"/>
                    </a:lnTo>
                    <a:lnTo>
                      <a:pt x="23" y="28"/>
                    </a:lnTo>
                    <a:lnTo>
                      <a:pt x="20" y="13"/>
                    </a:lnTo>
                    <a:lnTo>
                      <a:pt x="17" y="0"/>
                    </a:lnTo>
                    <a:lnTo>
                      <a:pt x="0" y="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44" name="Freeform 305"/>
              <p:cNvSpPr>
                <a:spLocks noChangeArrowheads="1"/>
              </p:cNvSpPr>
              <p:nvPr/>
            </p:nvSpPr>
            <p:spPr bwMode="auto">
              <a:xfrm>
                <a:off x="247" y="75"/>
                <a:ext cx="59" cy="118"/>
              </a:xfrm>
              <a:custGeom>
                <a:avLst/>
                <a:gdLst/>
                <a:ahLst/>
                <a:cxnLst>
                  <a:cxn ang="0">
                    <a:pos x="49" y="0"/>
                  </a:cxn>
                  <a:cxn ang="0">
                    <a:pos x="49" y="0"/>
                  </a:cxn>
                  <a:cxn ang="0">
                    <a:pos x="26" y="34"/>
                  </a:cxn>
                  <a:cxn ang="0">
                    <a:pos x="11" y="70"/>
                  </a:cxn>
                  <a:cxn ang="0">
                    <a:pos x="2" y="107"/>
                  </a:cxn>
                  <a:cxn ang="0">
                    <a:pos x="0" y="142"/>
                  </a:cxn>
                  <a:cxn ang="0">
                    <a:pos x="1" y="172"/>
                  </a:cxn>
                  <a:cxn ang="0">
                    <a:pos x="4" y="200"/>
                  </a:cxn>
                  <a:cxn ang="0">
                    <a:pos x="8" y="222"/>
                  </a:cxn>
                  <a:cxn ang="0">
                    <a:pos x="11" y="236"/>
                  </a:cxn>
                  <a:cxn ang="0">
                    <a:pos x="28" y="230"/>
                  </a:cxn>
                  <a:cxn ang="0">
                    <a:pos x="25" y="216"/>
                  </a:cxn>
                  <a:cxn ang="0">
                    <a:pos x="20" y="197"/>
                  </a:cxn>
                  <a:cxn ang="0">
                    <a:pos x="17" y="172"/>
                  </a:cxn>
                  <a:cxn ang="0">
                    <a:pos x="16" y="142"/>
                  </a:cxn>
                  <a:cxn ang="0">
                    <a:pos x="18" y="110"/>
                  </a:cxn>
                  <a:cxn ang="0">
                    <a:pos x="26" y="79"/>
                  </a:cxn>
                  <a:cxn ang="0">
                    <a:pos x="38" y="48"/>
                  </a:cxn>
                  <a:cxn ang="0">
                    <a:pos x="59" y="18"/>
                  </a:cxn>
                  <a:cxn ang="0">
                    <a:pos x="49" y="0"/>
                  </a:cxn>
                </a:cxnLst>
                <a:rect l="0" t="0" r="r" b="b"/>
                <a:pathLst>
                  <a:path w="59" h="236">
                    <a:moveTo>
                      <a:pt x="49" y="0"/>
                    </a:moveTo>
                    <a:lnTo>
                      <a:pt x="49" y="0"/>
                    </a:lnTo>
                    <a:lnTo>
                      <a:pt x="26" y="34"/>
                    </a:lnTo>
                    <a:lnTo>
                      <a:pt x="11" y="70"/>
                    </a:lnTo>
                    <a:lnTo>
                      <a:pt x="2" y="107"/>
                    </a:lnTo>
                    <a:lnTo>
                      <a:pt x="0" y="142"/>
                    </a:lnTo>
                    <a:lnTo>
                      <a:pt x="1" y="172"/>
                    </a:lnTo>
                    <a:lnTo>
                      <a:pt x="4" y="200"/>
                    </a:lnTo>
                    <a:lnTo>
                      <a:pt x="8" y="222"/>
                    </a:lnTo>
                    <a:lnTo>
                      <a:pt x="11" y="236"/>
                    </a:lnTo>
                    <a:lnTo>
                      <a:pt x="28" y="230"/>
                    </a:lnTo>
                    <a:lnTo>
                      <a:pt x="25" y="216"/>
                    </a:lnTo>
                    <a:lnTo>
                      <a:pt x="20" y="197"/>
                    </a:lnTo>
                    <a:lnTo>
                      <a:pt x="17" y="172"/>
                    </a:lnTo>
                    <a:lnTo>
                      <a:pt x="16" y="142"/>
                    </a:lnTo>
                    <a:lnTo>
                      <a:pt x="18" y="110"/>
                    </a:lnTo>
                    <a:lnTo>
                      <a:pt x="26" y="79"/>
                    </a:lnTo>
                    <a:lnTo>
                      <a:pt x="38" y="48"/>
                    </a:lnTo>
                    <a:lnTo>
                      <a:pt x="59" y="18"/>
                    </a:lnTo>
                    <a:lnTo>
                      <a:pt x="49"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45" name="Freeform 306"/>
              <p:cNvSpPr>
                <a:spLocks noChangeArrowheads="1"/>
              </p:cNvSpPr>
              <p:nvPr/>
            </p:nvSpPr>
            <p:spPr bwMode="auto">
              <a:xfrm>
                <a:off x="296" y="48"/>
                <a:ext cx="338" cy="150"/>
              </a:xfrm>
              <a:custGeom>
                <a:avLst/>
                <a:gdLst/>
                <a:ahLst/>
                <a:cxnLst>
                  <a:cxn ang="0">
                    <a:pos x="338" y="284"/>
                  </a:cxn>
                  <a:cxn ang="0">
                    <a:pos x="337" y="284"/>
                  </a:cxn>
                  <a:cxn ang="0">
                    <a:pos x="325" y="260"/>
                  </a:cxn>
                  <a:cxn ang="0">
                    <a:pos x="311" y="232"/>
                  </a:cxn>
                  <a:cxn ang="0">
                    <a:pos x="296" y="201"/>
                  </a:cxn>
                  <a:cxn ang="0">
                    <a:pos x="280" y="172"/>
                  </a:cxn>
                  <a:cxn ang="0">
                    <a:pos x="263" y="142"/>
                  </a:cxn>
                  <a:cxn ang="0">
                    <a:pos x="243" y="113"/>
                  </a:cxn>
                  <a:cxn ang="0">
                    <a:pos x="224" y="85"/>
                  </a:cxn>
                  <a:cxn ang="0">
                    <a:pos x="203" y="60"/>
                  </a:cxn>
                  <a:cxn ang="0">
                    <a:pos x="180" y="37"/>
                  </a:cxn>
                  <a:cxn ang="0">
                    <a:pos x="157" y="19"/>
                  </a:cxn>
                  <a:cxn ang="0">
                    <a:pos x="133" y="6"/>
                  </a:cxn>
                  <a:cxn ang="0">
                    <a:pos x="107" y="0"/>
                  </a:cxn>
                  <a:cxn ang="0">
                    <a:pos x="81" y="0"/>
                  </a:cxn>
                  <a:cxn ang="0">
                    <a:pos x="55" y="9"/>
                  </a:cxn>
                  <a:cxn ang="0">
                    <a:pos x="27" y="27"/>
                  </a:cxn>
                  <a:cxn ang="0">
                    <a:pos x="0" y="54"/>
                  </a:cxn>
                  <a:cxn ang="0">
                    <a:pos x="10" y="72"/>
                  </a:cxn>
                  <a:cxn ang="0">
                    <a:pos x="35" y="47"/>
                  </a:cxn>
                  <a:cxn ang="0">
                    <a:pos x="59" y="32"/>
                  </a:cxn>
                  <a:cxn ang="0">
                    <a:pos x="83" y="24"/>
                  </a:cxn>
                  <a:cxn ang="0">
                    <a:pos x="107" y="24"/>
                  </a:cxn>
                  <a:cxn ang="0">
                    <a:pos x="129" y="30"/>
                  </a:cxn>
                  <a:cxn ang="0">
                    <a:pos x="151" y="40"/>
                  </a:cxn>
                  <a:cxn ang="0">
                    <a:pos x="172" y="57"/>
                  </a:cxn>
                  <a:cxn ang="0">
                    <a:pos x="193" y="78"/>
                  </a:cxn>
                  <a:cxn ang="0">
                    <a:pos x="214" y="102"/>
                  </a:cxn>
                  <a:cxn ang="0">
                    <a:pos x="233" y="127"/>
                  </a:cxn>
                  <a:cxn ang="0">
                    <a:pos x="251" y="156"/>
                  </a:cxn>
                  <a:cxn ang="0">
                    <a:pos x="268" y="187"/>
                  </a:cxn>
                  <a:cxn ang="0">
                    <a:pos x="284" y="216"/>
                  </a:cxn>
                  <a:cxn ang="0">
                    <a:pos x="299" y="244"/>
                  </a:cxn>
                  <a:cxn ang="0">
                    <a:pos x="312" y="271"/>
                  </a:cxn>
                  <a:cxn ang="0">
                    <a:pos x="325" y="296"/>
                  </a:cxn>
                  <a:cxn ang="0">
                    <a:pos x="324" y="296"/>
                  </a:cxn>
                  <a:cxn ang="0">
                    <a:pos x="325" y="296"/>
                  </a:cxn>
                  <a:cxn ang="0">
                    <a:pos x="330" y="300"/>
                  </a:cxn>
                  <a:cxn ang="0">
                    <a:pos x="335" y="299"/>
                  </a:cxn>
                  <a:cxn ang="0">
                    <a:pos x="338" y="293"/>
                  </a:cxn>
                  <a:cxn ang="0">
                    <a:pos x="337" y="284"/>
                  </a:cxn>
                  <a:cxn ang="0">
                    <a:pos x="338" y="284"/>
                  </a:cxn>
                </a:cxnLst>
                <a:rect l="0" t="0" r="r" b="b"/>
                <a:pathLst>
                  <a:path w="338" h="300">
                    <a:moveTo>
                      <a:pt x="338" y="284"/>
                    </a:moveTo>
                    <a:lnTo>
                      <a:pt x="337" y="284"/>
                    </a:lnTo>
                    <a:lnTo>
                      <a:pt x="325" y="260"/>
                    </a:lnTo>
                    <a:lnTo>
                      <a:pt x="311" y="232"/>
                    </a:lnTo>
                    <a:lnTo>
                      <a:pt x="296" y="201"/>
                    </a:lnTo>
                    <a:lnTo>
                      <a:pt x="280" y="172"/>
                    </a:lnTo>
                    <a:lnTo>
                      <a:pt x="263" y="142"/>
                    </a:lnTo>
                    <a:lnTo>
                      <a:pt x="243" y="113"/>
                    </a:lnTo>
                    <a:lnTo>
                      <a:pt x="224" y="85"/>
                    </a:lnTo>
                    <a:lnTo>
                      <a:pt x="203" y="60"/>
                    </a:lnTo>
                    <a:lnTo>
                      <a:pt x="180" y="37"/>
                    </a:lnTo>
                    <a:lnTo>
                      <a:pt x="157" y="19"/>
                    </a:lnTo>
                    <a:lnTo>
                      <a:pt x="133" y="6"/>
                    </a:lnTo>
                    <a:lnTo>
                      <a:pt x="107" y="0"/>
                    </a:lnTo>
                    <a:lnTo>
                      <a:pt x="81" y="0"/>
                    </a:lnTo>
                    <a:lnTo>
                      <a:pt x="55" y="9"/>
                    </a:lnTo>
                    <a:lnTo>
                      <a:pt x="27" y="27"/>
                    </a:lnTo>
                    <a:lnTo>
                      <a:pt x="0" y="54"/>
                    </a:lnTo>
                    <a:lnTo>
                      <a:pt x="10" y="72"/>
                    </a:lnTo>
                    <a:lnTo>
                      <a:pt x="35" y="47"/>
                    </a:lnTo>
                    <a:lnTo>
                      <a:pt x="59" y="32"/>
                    </a:lnTo>
                    <a:lnTo>
                      <a:pt x="83" y="24"/>
                    </a:lnTo>
                    <a:lnTo>
                      <a:pt x="107" y="24"/>
                    </a:lnTo>
                    <a:lnTo>
                      <a:pt x="129" y="30"/>
                    </a:lnTo>
                    <a:lnTo>
                      <a:pt x="151" y="40"/>
                    </a:lnTo>
                    <a:lnTo>
                      <a:pt x="172" y="57"/>
                    </a:lnTo>
                    <a:lnTo>
                      <a:pt x="193" y="78"/>
                    </a:lnTo>
                    <a:lnTo>
                      <a:pt x="214" y="102"/>
                    </a:lnTo>
                    <a:lnTo>
                      <a:pt x="233" y="127"/>
                    </a:lnTo>
                    <a:lnTo>
                      <a:pt x="251" y="156"/>
                    </a:lnTo>
                    <a:lnTo>
                      <a:pt x="268" y="187"/>
                    </a:lnTo>
                    <a:lnTo>
                      <a:pt x="284" y="216"/>
                    </a:lnTo>
                    <a:lnTo>
                      <a:pt x="299" y="244"/>
                    </a:lnTo>
                    <a:lnTo>
                      <a:pt x="312" y="271"/>
                    </a:lnTo>
                    <a:lnTo>
                      <a:pt x="325" y="296"/>
                    </a:lnTo>
                    <a:lnTo>
                      <a:pt x="324" y="296"/>
                    </a:lnTo>
                    <a:lnTo>
                      <a:pt x="325" y="296"/>
                    </a:lnTo>
                    <a:lnTo>
                      <a:pt x="330" y="300"/>
                    </a:lnTo>
                    <a:lnTo>
                      <a:pt x="335" y="299"/>
                    </a:lnTo>
                    <a:lnTo>
                      <a:pt x="338" y="293"/>
                    </a:lnTo>
                    <a:lnTo>
                      <a:pt x="337" y="284"/>
                    </a:lnTo>
                    <a:lnTo>
                      <a:pt x="338" y="28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46" name="Freeform 307"/>
              <p:cNvSpPr>
                <a:spLocks noChangeArrowheads="1"/>
              </p:cNvSpPr>
              <p:nvPr/>
            </p:nvSpPr>
            <p:spPr bwMode="auto">
              <a:xfrm>
                <a:off x="620" y="190"/>
                <a:ext cx="43" cy="49"/>
              </a:xfrm>
              <a:custGeom>
                <a:avLst/>
                <a:gdLst/>
                <a:ahLst/>
                <a:cxnLst>
                  <a:cxn ang="0">
                    <a:pos x="42" y="80"/>
                  </a:cxn>
                  <a:cxn ang="0">
                    <a:pos x="42" y="80"/>
                  </a:cxn>
                  <a:cxn ang="0">
                    <a:pos x="37" y="67"/>
                  </a:cxn>
                  <a:cxn ang="0">
                    <a:pos x="29" y="44"/>
                  </a:cxn>
                  <a:cxn ang="0">
                    <a:pos x="20" y="19"/>
                  </a:cxn>
                  <a:cxn ang="0">
                    <a:pos x="14" y="0"/>
                  </a:cxn>
                  <a:cxn ang="0">
                    <a:pos x="0" y="12"/>
                  </a:cxn>
                  <a:cxn ang="0">
                    <a:pos x="6" y="28"/>
                  </a:cxn>
                  <a:cxn ang="0">
                    <a:pos x="15" y="53"/>
                  </a:cxn>
                  <a:cxn ang="0">
                    <a:pos x="23" y="76"/>
                  </a:cxn>
                  <a:cxn ang="0">
                    <a:pos x="28" y="92"/>
                  </a:cxn>
                  <a:cxn ang="0">
                    <a:pos x="33" y="98"/>
                  </a:cxn>
                  <a:cxn ang="0">
                    <a:pos x="39" y="96"/>
                  </a:cxn>
                  <a:cxn ang="0">
                    <a:pos x="43" y="89"/>
                  </a:cxn>
                  <a:cxn ang="0">
                    <a:pos x="42" y="80"/>
                  </a:cxn>
                </a:cxnLst>
                <a:rect l="0" t="0" r="r" b="b"/>
                <a:pathLst>
                  <a:path w="43" h="98">
                    <a:moveTo>
                      <a:pt x="42" y="80"/>
                    </a:moveTo>
                    <a:lnTo>
                      <a:pt x="42" y="80"/>
                    </a:lnTo>
                    <a:lnTo>
                      <a:pt x="37" y="67"/>
                    </a:lnTo>
                    <a:lnTo>
                      <a:pt x="29" y="44"/>
                    </a:lnTo>
                    <a:lnTo>
                      <a:pt x="20" y="19"/>
                    </a:lnTo>
                    <a:lnTo>
                      <a:pt x="14" y="0"/>
                    </a:lnTo>
                    <a:lnTo>
                      <a:pt x="0" y="12"/>
                    </a:lnTo>
                    <a:lnTo>
                      <a:pt x="6" y="28"/>
                    </a:lnTo>
                    <a:lnTo>
                      <a:pt x="15" y="53"/>
                    </a:lnTo>
                    <a:lnTo>
                      <a:pt x="23" y="76"/>
                    </a:lnTo>
                    <a:lnTo>
                      <a:pt x="28" y="92"/>
                    </a:lnTo>
                    <a:lnTo>
                      <a:pt x="33" y="98"/>
                    </a:lnTo>
                    <a:lnTo>
                      <a:pt x="39" y="96"/>
                    </a:lnTo>
                    <a:lnTo>
                      <a:pt x="43" y="89"/>
                    </a:lnTo>
                    <a:lnTo>
                      <a:pt x="42" y="8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47" name="Freeform 308"/>
              <p:cNvSpPr>
                <a:spLocks noChangeArrowheads="1"/>
              </p:cNvSpPr>
              <p:nvPr/>
            </p:nvSpPr>
            <p:spPr bwMode="auto">
              <a:xfrm>
                <a:off x="648" y="230"/>
                <a:ext cx="22" cy="15"/>
              </a:xfrm>
              <a:custGeom>
                <a:avLst/>
                <a:gdLst/>
                <a:ahLst/>
                <a:cxnLst>
                  <a:cxn ang="0">
                    <a:pos x="12" y="6"/>
                  </a:cxn>
                  <a:cxn ang="0">
                    <a:pos x="19" y="9"/>
                  </a:cxn>
                  <a:cxn ang="0">
                    <a:pos x="19" y="8"/>
                  </a:cxn>
                  <a:cxn ang="0">
                    <a:pos x="17" y="8"/>
                  </a:cxn>
                  <a:cxn ang="0">
                    <a:pos x="15" y="3"/>
                  </a:cxn>
                  <a:cxn ang="0">
                    <a:pos x="14" y="0"/>
                  </a:cxn>
                  <a:cxn ang="0">
                    <a:pos x="0" y="12"/>
                  </a:cxn>
                  <a:cxn ang="0">
                    <a:pos x="3" y="18"/>
                  </a:cxn>
                  <a:cxn ang="0">
                    <a:pos x="7" y="22"/>
                  </a:cxn>
                  <a:cxn ang="0">
                    <a:pos x="7" y="25"/>
                  </a:cxn>
                  <a:cxn ang="0">
                    <a:pos x="9" y="27"/>
                  </a:cxn>
                  <a:cxn ang="0">
                    <a:pos x="16" y="30"/>
                  </a:cxn>
                  <a:cxn ang="0">
                    <a:pos x="9" y="27"/>
                  </a:cxn>
                  <a:cxn ang="0">
                    <a:pos x="15" y="28"/>
                  </a:cxn>
                  <a:cxn ang="0">
                    <a:pos x="20" y="24"/>
                  </a:cxn>
                  <a:cxn ang="0">
                    <a:pos x="22" y="16"/>
                  </a:cxn>
                  <a:cxn ang="0">
                    <a:pos x="19" y="9"/>
                  </a:cxn>
                  <a:cxn ang="0">
                    <a:pos x="12" y="6"/>
                  </a:cxn>
                </a:cxnLst>
                <a:rect l="0" t="0" r="r" b="b"/>
                <a:pathLst>
                  <a:path w="22" h="30">
                    <a:moveTo>
                      <a:pt x="12" y="6"/>
                    </a:moveTo>
                    <a:lnTo>
                      <a:pt x="19" y="9"/>
                    </a:lnTo>
                    <a:lnTo>
                      <a:pt x="19" y="8"/>
                    </a:lnTo>
                    <a:lnTo>
                      <a:pt x="17" y="8"/>
                    </a:lnTo>
                    <a:lnTo>
                      <a:pt x="15" y="3"/>
                    </a:lnTo>
                    <a:lnTo>
                      <a:pt x="14" y="0"/>
                    </a:lnTo>
                    <a:lnTo>
                      <a:pt x="0" y="12"/>
                    </a:lnTo>
                    <a:lnTo>
                      <a:pt x="3" y="18"/>
                    </a:lnTo>
                    <a:lnTo>
                      <a:pt x="7" y="22"/>
                    </a:lnTo>
                    <a:lnTo>
                      <a:pt x="7" y="25"/>
                    </a:lnTo>
                    <a:lnTo>
                      <a:pt x="9" y="27"/>
                    </a:lnTo>
                    <a:lnTo>
                      <a:pt x="16" y="30"/>
                    </a:lnTo>
                    <a:lnTo>
                      <a:pt x="9" y="27"/>
                    </a:lnTo>
                    <a:lnTo>
                      <a:pt x="15" y="28"/>
                    </a:lnTo>
                    <a:lnTo>
                      <a:pt x="20" y="24"/>
                    </a:lnTo>
                    <a:lnTo>
                      <a:pt x="22" y="16"/>
                    </a:lnTo>
                    <a:lnTo>
                      <a:pt x="19" y="9"/>
                    </a:lnTo>
                    <a:lnTo>
                      <a:pt x="12" y="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48" name="Freeform 309"/>
              <p:cNvSpPr>
                <a:spLocks noChangeArrowheads="1"/>
              </p:cNvSpPr>
              <p:nvPr/>
            </p:nvSpPr>
            <p:spPr bwMode="auto">
              <a:xfrm>
                <a:off x="657" y="233"/>
                <a:ext cx="13" cy="12"/>
              </a:xfrm>
              <a:custGeom>
                <a:avLst/>
                <a:gdLst/>
                <a:ahLst/>
                <a:cxnLst>
                  <a:cxn ang="0">
                    <a:pos x="3" y="0"/>
                  </a:cxn>
                  <a:cxn ang="0">
                    <a:pos x="5" y="12"/>
                  </a:cxn>
                  <a:cxn ang="0">
                    <a:pos x="7" y="24"/>
                  </a:cxn>
                  <a:cxn ang="0">
                    <a:pos x="0" y="21"/>
                  </a:cxn>
                  <a:cxn ang="0">
                    <a:pos x="6" y="22"/>
                  </a:cxn>
                  <a:cxn ang="0">
                    <a:pos x="11" y="18"/>
                  </a:cxn>
                  <a:cxn ang="0">
                    <a:pos x="13" y="10"/>
                  </a:cxn>
                  <a:cxn ang="0">
                    <a:pos x="10" y="3"/>
                  </a:cxn>
                  <a:cxn ang="0">
                    <a:pos x="3" y="0"/>
                  </a:cxn>
                </a:cxnLst>
                <a:rect l="0" t="0" r="r" b="b"/>
                <a:pathLst>
                  <a:path w="13" h="24">
                    <a:moveTo>
                      <a:pt x="3" y="0"/>
                    </a:moveTo>
                    <a:lnTo>
                      <a:pt x="5" y="12"/>
                    </a:lnTo>
                    <a:lnTo>
                      <a:pt x="7" y="24"/>
                    </a:lnTo>
                    <a:lnTo>
                      <a:pt x="0" y="21"/>
                    </a:lnTo>
                    <a:lnTo>
                      <a:pt x="6" y="22"/>
                    </a:lnTo>
                    <a:lnTo>
                      <a:pt x="11" y="18"/>
                    </a:lnTo>
                    <a:lnTo>
                      <a:pt x="13" y="10"/>
                    </a:lnTo>
                    <a:lnTo>
                      <a:pt x="10" y="3"/>
                    </a:lnTo>
                    <a:lnTo>
                      <a:pt x="3"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49" name="Freeform 310"/>
              <p:cNvSpPr>
                <a:spLocks noChangeArrowheads="1"/>
              </p:cNvSpPr>
              <p:nvPr/>
            </p:nvSpPr>
            <p:spPr bwMode="auto">
              <a:xfrm>
                <a:off x="660" y="222"/>
                <a:ext cx="73" cy="23"/>
              </a:xfrm>
              <a:custGeom>
                <a:avLst/>
                <a:gdLst/>
                <a:ahLst/>
                <a:cxnLst>
                  <a:cxn ang="0">
                    <a:pos x="63" y="0"/>
                  </a:cxn>
                  <a:cxn ang="0">
                    <a:pos x="63" y="0"/>
                  </a:cxn>
                  <a:cxn ang="0">
                    <a:pos x="56" y="3"/>
                  </a:cxn>
                  <a:cxn ang="0">
                    <a:pos x="48" y="5"/>
                  </a:cxn>
                  <a:cxn ang="0">
                    <a:pos x="40" y="8"/>
                  </a:cxn>
                  <a:cxn ang="0">
                    <a:pos x="32" y="11"/>
                  </a:cxn>
                  <a:cxn ang="0">
                    <a:pos x="24" y="14"/>
                  </a:cxn>
                  <a:cxn ang="0">
                    <a:pos x="17" y="16"/>
                  </a:cxn>
                  <a:cxn ang="0">
                    <a:pos x="9" y="19"/>
                  </a:cxn>
                  <a:cxn ang="0">
                    <a:pos x="0" y="22"/>
                  </a:cxn>
                  <a:cxn ang="0">
                    <a:pos x="4" y="46"/>
                  </a:cxn>
                  <a:cxn ang="0">
                    <a:pos x="11" y="43"/>
                  </a:cxn>
                  <a:cxn ang="0">
                    <a:pos x="21" y="40"/>
                  </a:cxn>
                  <a:cxn ang="0">
                    <a:pos x="28" y="37"/>
                  </a:cxn>
                  <a:cxn ang="0">
                    <a:pos x="36" y="34"/>
                  </a:cxn>
                  <a:cxn ang="0">
                    <a:pos x="44" y="31"/>
                  </a:cxn>
                  <a:cxn ang="0">
                    <a:pos x="50" y="28"/>
                  </a:cxn>
                  <a:cxn ang="0">
                    <a:pos x="58" y="27"/>
                  </a:cxn>
                  <a:cxn ang="0">
                    <a:pos x="65" y="24"/>
                  </a:cxn>
                  <a:cxn ang="0">
                    <a:pos x="70" y="19"/>
                  </a:cxn>
                  <a:cxn ang="0">
                    <a:pos x="73" y="11"/>
                  </a:cxn>
                  <a:cxn ang="0">
                    <a:pos x="69" y="3"/>
                  </a:cxn>
                  <a:cxn ang="0">
                    <a:pos x="63" y="0"/>
                  </a:cxn>
                </a:cxnLst>
                <a:rect l="0" t="0" r="r" b="b"/>
                <a:pathLst>
                  <a:path w="73" h="46">
                    <a:moveTo>
                      <a:pt x="63" y="0"/>
                    </a:moveTo>
                    <a:lnTo>
                      <a:pt x="63" y="0"/>
                    </a:lnTo>
                    <a:lnTo>
                      <a:pt x="56" y="3"/>
                    </a:lnTo>
                    <a:lnTo>
                      <a:pt x="48" y="5"/>
                    </a:lnTo>
                    <a:lnTo>
                      <a:pt x="40" y="8"/>
                    </a:lnTo>
                    <a:lnTo>
                      <a:pt x="32" y="11"/>
                    </a:lnTo>
                    <a:lnTo>
                      <a:pt x="24" y="14"/>
                    </a:lnTo>
                    <a:lnTo>
                      <a:pt x="17" y="16"/>
                    </a:lnTo>
                    <a:lnTo>
                      <a:pt x="9" y="19"/>
                    </a:lnTo>
                    <a:lnTo>
                      <a:pt x="0" y="22"/>
                    </a:lnTo>
                    <a:lnTo>
                      <a:pt x="4" y="46"/>
                    </a:lnTo>
                    <a:lnTo>
                      <a:pt x="11" y="43"/>
                    </a:lnTo>
                    <a:lnTo>
                      <a:pt x="21" y="40"/>
                    </a:lnTo>
                    <a:lnTo>
                      <a:pt x="28" y="37"/>
                    </a:lnTo>
                    <a:lnTo>
                      <a:pt x="36" y="34"/>
                    </a:lnTo>
                    <a:lnTo>
                      <a:pt x="44" y="31"/>
                    </a:lnTo>
                    <a:lnTo>
                      <a:pt x="50" y="28"/>
                    </a:lnTo>
                    <a:lnTo>
                      <a:pt x="58" y="27"/>
                    </a:lnTo>
                    <a:lnTo>
                      <a:pt x="65" y="24"/>
                    </a:lnTo>
                    <a:lnTo>
                      <a:pt x="70" y="19"/>
                    </a:lnTo>
                    <a:lnTo>
                      <a:pt x="73" y="11"/>
                    </a:lnTo>
                    <a:lnTo>
                      <a:pt x="69" y="3"/>
                    </a:lnTo>
                    <a:lnTo>
                      <a:pt x="63"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50" name="Freeform 311"/>
              <p:cNvSpPr>
                <a:spLocks noChangeArrowheads="1"/>
              </p:cNvSpPr>
              <p:nvPr/>
            </p:nvSpPr>
            <p:spPr bwMode="auto">
              <a:xfrm>
                <a:off x="723" y="218"/>
                <a:ext cx="36" cy="16"/>
              </a:xfrm>
              <a:custGeom>
                <a:avLst/>
                <a:gdLst/>
                <a:ahLst/>
                <a:cxnLst>
                  <a:cxn ang="0">
                    <a:pos x="28" y="0"/>
                  </a:cxn>
                  <a:cxn ang="0">
                    <a:pos x="26" y="0"/>
                  </a:cxn>
                  <a:cxn ang="0">
                    <a:pos x="21" y="3"/>
                  </a:cxn>
                  <a:cxn ang="0">
                    <a:pos x="14" y="4"/>
                  </a:cxn>
                  <a:cxn ang="0">
                    <a:pos x="6" y="7"/>
                  </a:cxn>
                  <a:cxn ang="0">
                    <a:pos x="0" y="8"/>
                  </a:cxn>
                  <a:cxn ang="0">
                    <a:pos x="2" y="32"/>
                  </a:cxn>
                  <a:cxn ang="0">
                    <a:pos x="9" y="30"/>
                  </a:cxn>
                  <a:cxn ang="0">
                    <a:pos x="16" y="27"/>
                  </a:cxn>
                  <a:cxn ang="0">
                    <a:pos x="23" y="26"/>
                  </a:cxn>
                  <a:cxn ang="0">
                    <a:pos x="30" y="23"/>
                  </a:cxn>
                  <a:cxn ang="0">
                    <a:pos x="28" y="23"/>
                  </a:cxn>
                  <a:cxn ang="0">
                    <a:pos x="30" y="23"/>
                  </a:cxn>
                  <a:cxn ang="0">
                    <a:pos x="35" y="17"/>
                  </a:cxn>
                  <a:cxn ang="0">
                    <a:pos x="36" y="8"/>
                  </a:cxn>
                  <a:cxn ang="0">
                    <a:pos x="32" y="1"/>
                  </a:cxn>
                  <a:cxn ang="0">
                    <a:pos x="26" y="0"/>
                  </a:cxn>
                  <a:cxn ang="0">
                    <a:pos x="28" y="0"/>
                  </a:cxn>
                </a:cxnLst>
                <a:rect l="0" t="0" r="r" b="b"/>
                <a:pathLst>
                  <a:path w="36" h="32">
                    <a:moveTo>
                      <a:pt x="28" y="0"/>
                    </a:moveTo>
                    <a:lnTo>
                      <a:pt x="26" y="0"/>
                    </a:lnTo>
                    <a:lnTo>
                      <a:pt x="21" y="3"/>
                    </a:lnTo>
                    <a:lnTo>
                      <a:pt x="14" y="4"/>
                    </a:lnTo>
                    <a:lnTo>
                      <a:pt x="6" y="7"/>
                    </a:lnTo>
                    <a:lnTo>
                      <a:pt x="0" y="8"/>
                    </a:lnTo>
                    <a:lnTo>
                      <a:pt x="2" y="32"/>
                    </a:lnTo>
                    <a:lnTo>
                      <a:pt x="9" y="30"/>
                    </a:lnTo>
                    <a:lnTo>
                      <a:pt x="16" y="27"/>
                    </a:lnTo>
                    <a:lnTo>
                      <a:pt x="23" y="26"/>
                    </a:lnTo>
                    <a:lnTo>
                      <a:pt x="30" y="23"/>
                    </a:lnTo>
                    <a:lnTo>
                      <a:pt x="28" y="23"/>
                    </a:lnTo>
                    <a:lnTo>
                      <a:pt x="30" y="23"/>
                    </a:lnTo>
                    <a:lnTo>
                      <a:pt x="35" y="17"/>
                    </a:lnTo>
                    <a:lnTo>
                      <a:pt x="36" y="8"/>
                    </a:lnTo>
                    <a:lnTo>
                      <a:pt x="32" y="1"/>
                    </a:lnTo>
                    <a:lnTo>
                      <a:pt x="26" y="0"/>
                    </a:lnTo>
                    <a:lnTo>
                      <a:pt x="28"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51" name="Freeform 312"/>
              <p:cNvSpPr>
                <a:spLocks noChangeArrowheads="1"/>
              </p:cNvSpPr>
              <p:nvPr/>
            </p:nvSpPr>
            <p:spPr bwMode="auto">
              <a:xfrm>
                <a:off x="751" y="218"/>
                <a:ext cx="42" cy="14"/>
              </a:xfrm>
              <a:custGeom>
                <a:avLst/>
                <a:gdLst/>
                <a:ahLst/>
                <a:cxnLst>
                  <a:cxn ang="0">
                    <a:pos x="42" y="8"/>
                  </a:cxn>
                  <a:cxn ang="0">
                    <a:pos x="42" y="8"/>
                  </a:cxn>
                  <a:cxn ang="0">
                    <a:pos x="37" y="6"/>
                  </a:cxn>
                  <a:cxn ang="0">
                    <a:pos x="33" y="3"/>
                  </a:cxn>
                  <a:cxn ang="0">
                    <a:pos x="27" y="1"/>
                  </a:cxn>
                  <a:cxn ang="0">
                    <a:pos x="22" y="0"/>
                  </a:cxn>
                  <a:cxn ang="0">
                    <a:pos x="17" y="0"/>
                  </a:cxn>
                  <a:cxn ang="0">
                    <a:pos x="11" y="0"/>
                  </a:cxn>
                  <a:cxn ang="0">
                    <a:pos x="6" y="0"/>
                  </a:cxn>
                  <a:cxn ang="0">
                    <a:pos x="0" y="0"/>
                  </a:cxn>
                  <a:cxn ang="0">
                    <a:pos x="0" y="23"/>
                  </a:cxn>
                  <a:cxn ang="0">
                    <a:pos x="6" y="23"/>
                  </a:cxn>
                  <a:cxn ang="0">
                    <a:pos x="11" y="23"/>
                  </a:cxn>
                  <a:cxn ang="0">
                    <a:pos x="17" y="23"/>
                  </a:cxn>
                  <a:cxn ang="0">
                    <a:pos x="22" y="23"/>
                  </a:cxn>
                  <a:cxn ang="0">
                    <a:pos x="25" y="24"/>
                  </a:cxn>
                  <a:cxn ang="0">
                    <a:pos x="29" y="26"/>
                  </a:cxn>
                  <a:cxn ang="0">
                    <a:pos x="31" y="26"/>
                  </a:cxn>
                  <a:cxn ang="0">
                    <a:pos x="34" y="29"/>
                  </a:cxn>
                  <a:cxn ang="0">
                    <a:pos x="42" y="8"/>
                  </a:cxn>
                </a:cxnLst>
                <a:rect l="0" t="0" r="r" b="b"/>
                <a:pathLst>
                  <a:path w="42" h="29">
                    <a:moveTo>
                      <a:pt x="42" y="8"/>
                    </a:moveTo>
                    <a:lnTo>
                      <a:pt x="42" y="8"/>
                    </a:lnTo>
                    <a:lnTo>
                      <a:pt x="37" y="6"/>
                    </a:lnTo>
                    <a:lnTo>
                      <a:pt x="33" y="3"/>
                    </a:lnTo>
                    <a:lnTo>
                      <a:pt x="27" y="1"/>
                    </a:lnTo>
                    <a:lnTo>
                      <a:pt x="22" y="0"/>
                    </a:lnTo>
                    <a:lnTo>
                      <a:pt x="17" y="0"/>
                    </a:lnTo>
                    <a:lnTo>
                      <a:pt x="11" y="0"/>
                    </a:lnTo>
                    <a:lnTo>
                      <a:pt x="6" y="0"/>
                    </a:lnTo>
                    <a:lnTo>
                      <a:pt x="0" y="0"/>
                    </a:lnTo>
                    <a:lnTo>
                      <a:pt x="0" y="23"/>
                    </a:lnTo>
                    <a:lnTo>
                      <a:pt x="6" y="23"/>
                    </a:lnTo>
                    <a:lnTo>
                      <a:pt x="11" y="23"/>
                    </a:lnTo>
                    <a:lnTo>
                      <a:pt x="17" y="23"/>
                    </a:lnTo>
                    <a:lnTo>
                      <a:pt x="22" y="23"/>
                    </a:lnTo>
                    <a:lnTo>
                      <a:pt x="25" y="24"/>
                    </a:lnTo>
                    <a:lnTo>
                      <a:pt x="29" y="26"/>
                    </a:lnTo>
                    <a:lnTo>
                      <a:pt x="31" y="26"/>
                    </a:lnTo>
                    <a:lnTo>
                      <a:pt x="34" y="29"/>
                    </a:lnTo>
                    <a:lnTo>
                      <a:pt x="42" y="8"/>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52" name="Freeform 313"/>
              <p:cNvSpPr>
                <a:spLocks noChangeArrowheads="1"/>
              </p:cNvSpPr>
              <p:nvPr/>
            </p:nvSpPr>
            <p:spPr bwMode="auto">
              <a:xfrm>
                <a:off x="785" y="222"/>
                <a:ext cx="29" cy="18"/>
              </a:xfrm>
              <a:custGeom>
                <a:avLst/>
                <a:gdLst/>
                <a:ahLst/>
                <a:cxnLst>
                  <a:cxn ang="0">
                    <a:pos x="28" y="18"/>
                  </a:cxn>
                  <a:cxn ang="0">
                    <a:pos x="23" y="12"/>
                  </a:cxn>
                  <a:cxn ang="0">
                    <a:pos x="20" y="11"/>
                  </a:cxn>
                  <a:cxn ang="0">
                    <a:pos x="16" y="8"/>
                  </a:cxn>
                  <a:cxn ang="0">
                    <a:pos x="12" y="5"/>
                  </a:cxn>
                  <a:cxn ang="0">
                    <a:pos x="8" y="0"/>
                  </a:cxn>
                  <a:cxn ang="0">
                    <a:pos x="0" y="21"/>
                  </a:cxn>
                  <a:cxn ang="0">
                    <a:pos x="4" y="25"/>
                  </a:cxn>
                  <a:cxn ang="0">
                    <a:pos x="10" y="28"/>
                  </a:cxn>
                  <a:cxn ang="0">
                    <a:pos x="14" y="31"/>
                  </a:cxn>
                  <a:cxn ang="0">
                    <a:pos x="19" y="35"/>
                  </a:cxn>
                  <a:cxn ang="0">
                    <a:pos x="14" y="30"/>
                  </a:cxn>
                  <a:cxn ang="0">
                    <a:pos x="19" y="35"/>
                  </a:cxn>
                  <a:cxn ang="0">
                    <a:pos x="25" y="34"/>
                  </a:cxn>
                  <a:cxn ang="0">
                    <a:pos x="29" y="25"/>
                  </a:cxn>
                  <a:cxn ang="0">
                    <a:pos x="28" y="18"/>
                  </a:cxn>
                  <a:cxn ang="0">
                    <a:pos x="23" y="12"/>
                  </a:cxn>
                  <a:cxn ang="0">
                    <a:pos x="28" y="18"/>
                  </a:cxn>
                </a:cxnLst>
                <a:rect l="0" t="0" r="r" b="b"/>
                <a:pathLst>
                  <a:path w="29" h="35">
                    <a:moveTo>
                      <a:pt x="28" y="18"/>
                    </a:moveTo>
                    <a:lnTo>
                      <a:pt x="23" y="12"/>
                    </a:lnTo>
                    <a:lnTo>
                      <a:pt x="20" y="11"/>
                    </a:lnTo>
                    <a:lnTo>
                      <a:pt x="16" y="8"/>
                    </a:lnTo>
                    <a:lnTo>
                      <a:pt x="12" y="5"/>
                    </a:lnTo>
                    <a:lnTo>
                      <a:pt x="8" y="0"/>
                    </a:lnTo>
                    <a:lnTo>
                      <a:pt x="0" y="21"/>
                    </a:lnTo>
                    <a:lnTo>
                      <a:pt x="4" y="25"/>
                    </a:lnTo>
                    <a:lnTo>
                      <a:pt x="10" y="28"/>
                    </a:lnTo>
                    <a:lnTo>
                      <a:pt x="14" y="31"/>
                    </a:lnTo>
                    <a:lnTo>
                      <a:pt x="19" y="35"/>
                    </a:lnTo>
                    <a:lnTo>
                      <a:pt x="14" y="30"/>
                    </a:lnTo>
                    <a:lnTo>
                      <a:pt x="19" y="35"/>
                    </a:lnTo>
                    <a:lnTo>
                      <a:pt x="25" y="34"/>
                    </a:lnTo>
                    <a:lnTo>
                      <a:pt x="29" y="25"/>
                    </a:lnTo>
                    <a:lnTo>
                      <a:pt x="28" y="18"/>
                    </a:lnTo>
                    <a:lnTo>
                      <a:pt x="23" y="12"/>
                    </a:lnTo>
                    <a:lnTo>
                      <a:pt x="28" y="18"/>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53" name="Freeform 314"/>
              <p:cNvSpPr>
                <a:spLocks noChangeArrowheads="1"/>
              </p:cNvSpPr>
              <p:nvPr/>
            </p:nvSpPr>
            <p:spPr bwMode="auto">
              <a:xfrm>
                <a:off x="799" y="231"/>
                <a:ext cx="120" cy="33"/>
              </a:xfrm>
              <a:custGeom>
                <a:avLst/>
                <a:gdLst/>
                <a:ahLst/>
                <a:cxnLst>
                  <a:cxn ang="0">
                    <a:pos x="116" y="32"/>
                  </a:cxn>
                  <a:cxn ang="0">
                    <a:pos x="116" y="31"/>
                  </a:cxn>
                  <a:cxn ang="0">
                    <a:pos x="97" y="39"/>
                  </a:cxn>
                  <a:cxn ang="0">
                    <a:pos x="79" y="44"/>
                  </a:cxn>
                  <a:cxn ang="0">
                    <a:pos x="63" y="44"/>
                  </a:cxn>
                  <a:cxn ang="0">
                    <a:pos x="50" y="39"/>
                  </a:cxn>
                  <a:cxn ang="0">
                    <a:pos x="38" y="33"/>
                  </a:cxn>
                  <a:cxn ang="0">
                    <a:pos x="29" y="25"/>
                  </a:cxn>
                  <a:cxn ang="0">
                    <a:pos x="21" y="14"/>
                  </a:cxn>
                  <a:cxn ang="0">
                    <a:pos x="14" y="0"/>
                  </a:cxn>
                  <a:cxn ang="0">
                    <a:pos x="0" y="12"/>
                  </a:cxn>
                  <a:cxn ang="0">
                    <a:pos x="9" y="29"/>
                  </a:cxn>
                  <a:cxn ang="0">
                    <a:pos x="19" y="42"/>
                  </a:cxn>
                  <a:cxn ang="0">
                    <a:pos x="32" y="54"/>
                  </a:cxn>
                  <a:cxn ang="0">
                    <a:pos x="45" y="63"/>
                  </a:cxn>
                  <a:cxn ang="0">
                    <a:pos x="63" y="67"/>
                  </a:cxn>
                  <a:cxn ang="0">
                    <a:pos x="79" y="67"/>
                  </a:cxn>
                  <a:cxn ang="0">
                    <a:pos x="99" y="63"/>
                  </a:cxn>
                  <a:cxn ang="0">
                    <a:pos x="120" y="54"/>
                  </a:cxn>
                  <a:cxn ang="0">
                    <a:pos x="120" y="52"/>
                  </a:cxn>
                  <a:cxn ang="0">
                    <a:pos x="116" y="32"/>
                  </a:cxn>
                </a:cxnLst>
                <a:rect l="0" t="0" r="r" b="b"/>
                <a:pathLst>
                  <a:path w="120" h="67">
                    <a:moveTo>
                      <a:pt x="116" y="32"/>
                    </a:moveTo>
                    <a:lnTo>
                      <a:pt x="116" y="31"/>
                    </a:lnTo>
                    <a:lnTo>
                      <a:pt x="97" y="39"/>
                    </a:lnTo>
                    <a:lnTo>
                      <a:pt x="79" y="44"/>
                    </a:lnTo>
                    <a:lnTo>
                      <a:pt x="63" y="44"/>
                    </a:lnTo>
                    <a:lnTo>
                      <a:pt x="50" y="39"/>
                    </a:lnTo>
                    <a:lnTo>
                      <a:pt x="38" y="33"/>
                    </a:lnTo>
                    <a:lnTo>
                      <a:pt x="29" y="25"/>
                    </a:lnTo>
                    <a:lnTo>
                      <a:pt x="21" y="14"/>
                    </a:lnTo>
                    <a:lnTo>
                      <a:pt x="14" y="0"/>
                    </a:lnTo>
                    <a:lnTo>
                      <a:pt x="0" y="12"/>
                    </a:lnTo>
                    <a:lnTo>
                      <a:pt x="9" y="29"/>
                    </a:lnTo>
                    <a:lnTo>
                      <a:pt x="19" y="42"/>
                    </a:lnTo>
                    <a:lnTo>
                      <a:pt x="32" y="54"/>
                    </a:lnTo>
                    <a:lnTo>
                      <a:pt x="45" y="63"/>
                    </a:lnTo>
                    <a:lnTo>
                      <a:pt x="63" y="67"/>
                    </a:lnTo>
                    <a:lnTo>
                      <a:pt x="79" y="67"/>
                    </a:lnTo>
                    <a:lnTo>
                      <a:pt x="99" y="63"/>
                    </a:lnTo>
                    <a:lnTo>
                      <a:pt x="120" y="54"/>
                    </a:lnTo>
                    <a:lnTo>
                      <a:pt x="120" y="52"/>
                    </a:lnTo>
                    <a:lnTo>
                      <a:pt x="116" y="3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54" name="Freeform 315"/>
              <p:cNvSpPr>
                <a:spLocks noChangeArrowheads="1"/>
              </p:cNvSpPr>
              <p:nvPr/>
            </p:nvSpPr>
            <p:spPr bwMode="auto">
              <a:xfrm>
                <a:off x="915" y="227"/>
                <a:ext cx="60" cy="30"/>
              </a:xfrm>
              <a:custGeom>
                <a:avLst/>
                <a:gdLst/>
                <a:ahLst/>
                <a:cxnLst>
                  <a:cxn ang="0">
                    <a:pos x="48" y="1"/>
                  </a:cxn>
                  <a:cxn ang="0">
                    <a:pos x="49" y="1"/>
                  </a:cxn>
                  <a:cxn ang="0">
                    <a:pos x="43" y="5"/>
                  </a:cxn>
                  <a:cxn ang="0">
                    <a:pos x="40" y="8"/>
                  </a:cxn>
                  <a:cxn ang="0">
                    <a:pos x="35" y="13"/>
                  </a:cxn>
                  <a:cxn ang="0">
                    <a:pos x="29" y="17"/>
                  </a:cxn>
                  <a:cxn ang="0">
                    <a:pos x="23" y="23"/>
                  </a:cxn>
                  <a:cxn ang="0">
                    <a:pos x="17" y="29"/>
                  </a:cxn>
                  <a:cxn ang="0">
                    <a:pos x="8" y="33"/>
                  </a:cxn>
                  <a:cxn ang="0">
                    <a:pos x="0" y="39"/>
                  </a:cxn>
                  <a:cxn ang="0">
                    <a:pos x="4" y="59"/>
                  </a:cxn>
                  <a:cxn ang="0">
                    <a:pos x="14" y="54"/>
                  </a:cxn>
                  <a:cxn ang="0">
                    <a:pos x="23" y="49"/>
                  </a:cxn>
                  <a:cxn ang="0">
                    <a:pos x="31" y="43"/>
                  </a:cxn>
                  <a:cxn ang="0">
                    <a:pos x="37" y="38"/>
                  </a:cxn>
                  <a:cxn ang="0">
                    <a:pos x="43" y="33"/>
                  </a:cxn>
                  <a:cxn ang="0">
                    <a:pos x="49" y="29"/>
                  </a:cxn>
                  <a:cxn ang="0">
                    <a:pos x="54" y="23"/>
                  </a:cxn>
                  <a:cxn ang="0">
                    <a:pos x="57" y="19"/>
                  </a:cxn>
                  <a:cxn ang="0">
                    <a:pos x="58" y="19"/>
                  </a:cxn>
                  <a:cxn ang="0">
                    <a:pos x="57" y="19"/>
                  </a:cxn>
                  <a:cxn ang="0">
                    <a:pos x="60" y="11"/>
                  </a:cxn>
                  <a:cxn ang="0">
                    <a:pos x="59" y="4"/>
                  </a:cxn>
                  <a:cxn ang="0">
                    <a:pos x="55" y="0"/>
                  </a:cxn>
                  <a:cxn ang="0">
                    <a:pos x="49" y="1"/>
                  </a:cxn>
                  <a:cxn ang="0">
                    <a:pos x="48" y="1"/>
                  </a:cxn>
                </a:cxnLst>
                <a:rect l="0" t="0" r="r" b="b"/>
                <a:pathLst>
                  <a:path w="60" h="59">
                    <a:moveTo>
                      <a:pt x="48" y="1"/>
                    </a:moveTo>
                    <a:lnTo>
                      <a:pt x="49" y="1"/>
                    </a:lnTo>
                    <a:lnTo>
                      <a:pt x="43" y="5"/>
                    </a:lnTo>
                    <a:lnTo>
                      <a:pt x="40" y="8"/>
                    </a:lnTo>
                    <a:lnTo>
                      <a:pt x="35" y="13"/>
                    </a:lnTo>
                    <a:lnTo>
                      <a:pt x="29" y="17"/>
                    </a:lnTo>
                    <a:lnTo>
                      <a:pt x="23" y="23"/>
                    </a:lnTo>
                    <a:lnTo>
                      <a:pt x="17" y="29"/>
                    </a:lnTo>
                    <a:lnTo>
                      <a:pt x="8" y="33"/>
                    </a:lnTo>
                    <a:lnTo>
                      <a:pt x="0" y="39"/>
                    </a:lnTo>
                    <a:lnTo>
                      <a:pt x="4" y="59"/>
                    </a:lnTo>
                    <a:lnTo>
                      <a:pt x="14" y="54"/>
                    </a:lnTo>
                    <a:lnTo>
                      <a:pt x="23" y="49"/>
                    </a:lnTo>
                    <a:lnTo>
                      <a:pt x="31" y="43"/>
                    </a:lnTo>
                    <a:lnTo>
                      <a:pt x="37" y="38"/>
                    </a:lnTo>
                    <a:lnTo>
                      <a:pt x="43" y="33"/>
                    </a:lnTo>
                    <a:lnTo>
                      <a:pt x="49" y="29"/>
                    </a:lnTo>
                    <a:lnTo>
                      <a:pt x="54" y="23"/>
                    </a:lnTo>
                    <a:lnTo>
                      <a:pt x="57" y="19"/>
                    </a:lnTo>
                    <a:lnTo>
                      <a:pt x="58" y="19"/>
                    </a:lnTo>
                    <a:lnTo>
                      <a:pt x="57" y="19"/>
                    </a:lnTo>
                    <a:lnTo>
                      <a:pt x="60" y="11"/>
                    </a:lnTo>
                    <a:lnTo>
                      <a:pt x="59" y="4"/>
                    </a:lnTo>
                    <a:lnTo>
                      <a:pt x="55" y="0"/>
                    </a:lnTo>
                    <a:lnTo>
                      <a:pt x="49" y="1"/>
                    </a:lnTo>
                    <a:lnTo>
                      <a:pt x="48" y="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55" name="Freeform 316"/>
              <p:cNvSpPr>
                <a:spLocks noChangeArrowheads="1"/>
              </p:cNvSpPr>
              <p:nvPr/>
            </p:nvSpPr>
            <p:spPr bwMode="auto">
              <a:xfrm>
                <a:off x="963" y="227"/>
                <a:ext cx="12" cy="10"/>
              </a:xfrm>
              <a:custGeom>
                <a:avLst/>
                <a:gdLst/>
                <a:ahLst/>
                <a:cxnLst>
                  <a:cxn ang="0">
                    <a:pos x="0" y="1"/>
                  </a:cxn>
                  <a:cxn ang="0">
                    <a:pos x="5" y="10"/>
                  </a:cxn>
                  <a:cxn ang="0">
                    <a:pos x="10" y="19"/>
                  </a:cxn>
                  <a:cxn ang="0">
                    <a:pos x="9" y="19"/>
                  </a:cxn>
                  <a:cxn ang="0">
                    <a:pos x="12" y="11"/>
                  </a:cxn>
                  <a:cxn ang="0">
                    <a:pos x="11" y="4"/>
                  </a:cxn>
                  <a:cxn ang="0">
                    <a:pos x="7" y="0"/>
                  </a:cxn>
                  <a:cxn ang="0">
                    <a:pos x="1" y="1"/>
                  </a:cxn>
                  <a:cxn ang="0">
                    <a:pos x="0" y="1"/>
                  </a:cxn>
                </a:cxnLst>
                <a:rect l="0" t="0" r="r" b="b"/>
                <a:pathLst>
                  <a:path w="12" h="19">
                    <a:moveTo>
                      <a:pt x="0" y="1"/>
                    </a:moveTo>
                    <a:lnTo>
                      <a:pt x="5" y="10"/>
                    </a:lnTo>
                    <a:lnTo>
                      <a:pt x="10" y="19"/>
                    </a:lnTo>
                    <a:lnTo>
                      <a:pt x="9" y="19"/>
                    </a:lnTo>
                    <a:lnTo>
                      <a:pt x="12" y="11"/>
                    </a:lnTo>
                    <a:lnTo>
                      <a:pt x="11" y="4"/>
                    </a:lnTo>
                    <a:lnTo>
                      <a:pt x="7" y="0"/>
                    </a:lnTo>
                    <a:lnTo>
                      <a:pt x="1" y="1"/>
                    </a:lnTo>
                    <a:lnTo>
                      <a:pt x="0" y="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56" name="Freeform 317"/>
              <p:cNvSpPr>
                <a:spLocks noChangeArrowheads="1"/>
              </p:cNvSpPr>
              <p:nvPr/>
            </p:nvSpPr>
            <p:spPr bwMode="auto">
              <a:xfrm>
                <a:off x="963" y="222"/>
                <a:ext cx="25" cy="15"/>
              </a:xfrm>
              <a:custGeom>
                <a:avLst/>
                <a:gdLst/>
                <a:ahLst/>
                <a:cxnLst>
                  <a:cxn ang="0">
                    <a:pos x="9" y="11"/>
                  </a:cxn>
                  <a:cxn ang="0">
                    <a:pos x="14" y="0"/>
                  </a:cxn>
                  <a:cxn ang="0">
                    <a:pos x="11" y="3"/>
                  </a:cxn>
                  <a:cxn ang="0">
                    <a:pos x="8" y="5"/>
                  </a:cxn>
                  <a:cxn ang="0">
                    <a:pos x="4" y="8"/>
                  </a:cxn>
                  <a:cxn ang="0">
                    <a:pos x="0" y="12"/>
                  </a:cxn>
                  <a:cxn ang="0">
                    <a:pos x="10" y="30"/>
                  </a:cxn>
                  <a:cxn ang="0">
                    <a:pos x="12" y="28"/>
                  </a:cxn>
                  <a:cxn ang="0">
                    <a:pos x="14" y="25"/>
                  </a:cxn>
                  <a:cxn ang="0">
                    <a:pos x="17" y="24"/>
                  </a:cxn>
                  <a:cxn ang="0">
                    <a:pos x="20" y="21"/>
                  </a:cxn>
                  <a:cxn ang="0">
                    <a:pos x="25" y="11"/>
                  </a:cxn>
                  <a:cxn ang="0">
                    <a:pos x="20" y="21"/>
                  </a:cxn>
                  <a:cxn ang="0">
                    <a:pos x="24" y="15"/>
                  </a:cxn>
                  <a:cxn ang="0">
                    <a:pos x="24" y="6"/>
                  </a:cxn>
                  <a:cxn ang="0">
                    <a:pos x="20" y="0"/>
                  </a:cxn>
                  <a:cxn ang="0">
                    <a:pos x="14" y="0"/>
                  </a:cxn>
                  <a:cxn ang="0">
                    <a:pos x="9" y="11"/>
                  </a:cxn>
                </a:cxnLst>
                <a:rect l="0" t="0" r="r" b="b"/>
                <a:pathLst>
                  <a:path w="25" h="30">
                    <a:moveTo>
                      <a:pt x="9" y="11"/>
                    </a:moveTo>
                    <a:lnTo>
                      <a:pt x="14" y="0"/>
                    </a:lnTo>
                    <a:lnTo>
                      <a:pt x="11" y="3"/>
                    </a:lnTo>
                    <a:lnTo>
                      <a:pt x="8" y="5"/>
                    </a:lnTo>
                    <a:lnTo>
                      <a:pt x="4" y="8"/>
                    </a:lnTo>
                    <a:lnTo>
                      <a:pt x="0" y="12"/>
                    </a:lnTo>
                    <a:lnTo>
                      <a:pt x="10" y="30"/>
                    </a:lnTo>
                    <a:lnTo>
                      <a:pt x="12" y="28"/>
                    </a:lnTo>
                    <a:lnTo>
                      <a:pt x="14" y="25"/>
                    </a:lnTo>
                    <a:lnTo>
                      <a:pt x="17" y="24"/>
                    </a:lnTo>
                    <a:lnTo>
                      <a:pt x="20" y="21"/>
                    </a:lnTo>
                    <a:lnTo>
                      <a:pt x="25" y="11"/>
                    </a:lnTo>
                    <a:lnTo>
                      <a:pt x="20" y="21"/>
                    </a:lnTo>
                    <a:lnTo>
                      <a:pt x="24" y="15"/>
                    </a:lnTo>
                    <a:lnTo>
                      <a:pt x="24" y="6"/>
                    </a:lnTo>
                    <a:lnTo>
                      <a:pt x="20" y="0"/>
                    </a:lnTo>
                    <a:lnTo>
                      <a:pt x="14" y="0"/>
                    </a:lnTo>
                    <a:lnTo>
                      <a:pt x="9" y="1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57" name="Freeform 318"/>
              <p:cNvSpPr>
                <a:spLocks noChangeArrowheads="1"/>
              </p:cNvSpPr>
              <p:nvPr/>
            </p:nvSpPr>
            <p:spPr bwMode="auto">
              <a:xfrm>
                <a:off x="972" y="140"/>
                <a:ext cx="42" cy="87"/>
              </a:xfrm>
              <a:custGeom>
                <a:avLst/>
                <a:gdLst/>
                <a:ahLst/>
                <a:cxnLst>
                  <a:cxn ang="0">
                    <a:pos x="36" y="0"/>
                  </a:cxn>
                  <a:cxn ang="0">
                    <a:pos x="28" y="4"/>
                  </a:cxn>
                  <a:cxn ang="0">
                    <a:pos x="18" y="33"/>
                  </a:cxn>
                  <a:cxn ang="0">
                    <a:pos x="10" y="77"/>
                  </a:cxn>
                  <a:cxn ang="0">
                    <a:pos x="3" y="127"/>
                  </a:cxn>
                  <a:cxn ang="0">
                    <a:pos x="0" y="175"/>
                  </a:cxn>
                  <a:cxn ang="0">
                    <a:pos x="16" y="175"/>
                  </a:cxn>
                  <a:cxn ang="0">
                    <a:pos x="19" y="130"/>
                  </a:cxn>
                  <a:cxn ang="0">
                    <a:pos x="26" y="80"/>
                  </a:cxn>
                  <a:cxn ang="0">
                    <a:pos x="34" y="39"/>
                  </a:cxn>
                  <a:cxn ang="0">
                    <a:pos x="40" y="19"/>
                  </a:cxn>
                  <a:cxn ang="0">
                    <a:pos x="32" y="23"/>
                  </a:cxn>
                  <a:cxn ang="0">
                    <a:pos x="40" y="19"/>
                  </a:cxn>
                  <a:cxn ang="0">
                    <a:pos x="42" y="10"/>
                  </a:cxn>
                  <a:cxn ang="0">
                    <a:pos x="39" y="3"/>
                  </a:cxn>
                  <a:cxn ang="0">
                    <a:pos x="33" y="0"/>
                  </a:cxn>
                  <a:cxn ang="0">
                    <a:pos x="28" y="4"/>
                  </a:cxn>
                  <a:cxn ang="0">
                    <a:pos x="36" y="0"/>
                  </a:cxn>
                </a:cxnLst>
                <a:rect l="0" t="0" r="r" b="b"/>
                <a:pathLst>
                  <a:path w="42" h="175">
                    <a:moveTo>
                      <a:pt x="36" y="0"/>
                    </a:moveTo>
                    <a:lnTo>
                      <a:pt x="28" y="4"/>
                    </a:lnTo>
                    <a:lnTo>
                      <a:pt x="18" y="33"/>
                    </a:lnTo>
                    <a:lnTo>
                      <a:pt x="10" y="77"/>
                    </a:lnTo>
                    <a:lnTo>
                      <a:pt x="3" y="127"/>
                    </a:lnTo>
                    <a:lnTo>
                      <a:pt x="0" y="175"/>
                    </a:lnTo>
                    <a:lnTo>
                      <a:pt x="16" y="175"/>
                    </a:lnTo>
                    <a:lnTo>
                      <a:pt x="19" y="130"/>
                    </a:lnTo>
                    <a:lnTo>
                      <a:pt x="26" y="80"/>
                    </a:lnTo>
                    <a:lnTo>
                      <a:pt x="34" y="39"/>
                    </a:lnTo>
                    <a:lnTo>
                      <a:pt x="40" y="19"/>
                    </a:lnTo>
                    <a:lnTo>
                      <a:pt x="32" y="23"/>
                    </a:lnTo>
                    <a:lnTo>
                      <a:pt x="40" y="19"/>
                    </a:lnTo>
                    <a:lnTo>
                      <a:pt x="42" y="10"/>
                    </a:lnTo>
                    <a:lnTo>
                      <a:pt x="39" y="3"/>
                    </a:lnTo>
                    <a:lnTo>
                      <a:pt x="33" y="0"/>
                    </a:lnTo>
                    <a:lnTo>
                      <a:pt x="28" y="4"/>
                    </a:lnTo>
                    <a:lnTo>
                      <a:pt x="36"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58" name="Freeform 319"/>
              <p:cNvSpPr>
                <a:spLocks noChangeArrowheads="1"/>
              </p:cNvSpPr>
              <p:nvPr/>
            </p:nvSpPr>
            <p:spPr bwMode="auto">
              <a:xfrm>
                <a:off x="1004" y="140"/>
                <a:ext cx="74" cy="31"/>
              </a:xfrm>
              <a:custGeom>
                <a:avLst/>
                <a:gdLst/>
                <a:ahLst/>
                <a:cxnLst>
                  <a:cxn ang="0">
                    <a:pos x="71" y="44"/>
                  </a:cxn>
                  <a:cxn ang="0">
                    <a:pos x="70" y="44"/>
                  </a:cxn>
                  <a:cxn ang="0">
                    <a:pos x="65" y="38"/>
                  </a:cxn>
                  <a:cxn ang="0">
                    <a:pos x="60" y="33"/>
                  </a:cxn>
                  <a:cxn ang="0">
                    <a:pos x="54" y="29"/>
                  </a:cxn>
                  <a:cxn ang="0">
                    <a:pos x="46" y="23"/>
                  </a:cxn>
                  <a:cxn ang="0">
                    <a:pos x="36" y="19"/>
                  </a:cxn>
                  <a:cxn ang="0">
                    <a:pos x="27" y="13"/>
                  </a:cxn>
                  <a:cxn ang="0">
                    <a:pos x="16" y="7"/>
                  </a:cxn>
                  <a:cxn ang="0">
                    <a:pos x="4" y="0"/>
                  </a:cxn>
                  <a:cxn ang="0">
                    <a:pos x="0" y="23"/>
                  </a:cxn>
                  <a:cxn ang="0">
                    <a:pos x="12" y="28"/>
                  </a:cxn>
                  <a:cxn ang="0">
                    <a:pos x="21" y="33"/>
                  </a:cxn>
                  <a:cxn ang="0">
                    <a:pos x="32" y="39"/>
                  </a:cxn>
                  <a:cxn ang="0">
                    <a:pos x="40" y="44"/>
                  </a:cxn>
                  <a:cxn ang="0">
                    <a:pos x="46" y="49"/>
                  </a:cxn>
                  <a:cxn ang="0">
                    <a:pos x="52" y="54"/>
                  </a:cxn>
                  <a:cxn ang="0">
                    <a:pos x="57" y="58"/>
                  </a:cxn>
                  <a:cxn ang="0">
                    <a:pos x="60" y="61"/>
                  </a:cxn>
                  <a:cxn ang="0">
                    <a:pos x="59" y="61"/>
                  </a:cxn>
                  <a:cxn ang="0">
                    <a:pos x="60" y="61"/>
                  </a:cxn>
                  <a:cxn ang="0">
                    <a:pos x="66" y="63"/>
                  </a:cxn>
                  <a:cxn ang="0">
                    <a:pos x="71" y="58"/>
                  </a:cxn>
                  <a:cxn ang="0">
                    <a:pos x="74" y="51"/>
                  </a:cxn>
                  <a:cxn ang="0">
                    <a:pos x="70" y="44"/>
                  </a:cxn>
                  <a:cxn ang="0">
                    <a:pos x="71" y="44"/>
                  </a:cxn>
                </a:cxnLst>
                <a:rect l="0" t="0" r="r" b="b"/>
                <a:pathLst>
                  <a:path w="74" h="63">
                    <a:moveTo>
                      <a:pt x="71" y="44"/>
                    </a:moveTo>
                    <a:lnTo>
                      <a:pt x="70" y="44"/>
                    </a:lnTo>
                    <a:lnTo>
                      <a:pt x="65" y="38"/>
                    </a:lnTo>
                    <a:lnTo>
                      <a:pt x="60" y="33"/>
                    </a:lnTo>
                    <a:lnTo>
                      <a:pt x="54" y="29"/>
                    </a:lnTo>
                    <a:lnTo>
                      <a:pt x="46" y="23"/>
                    </a:lnTo>
                    <a:lnTo>
                      <a:pt x="36" y="19"/>
                    </a:lnTo>
                    <a:lnTo>
                      <a:pt x="27" y="13"/>
                    </a:lnTo>
                    <a:lnTo>
                      <a:pt x="16" y="7"/>
                    </a:lnTo>
                    <a:lnTo>
                      <a:pt x="4" y="0"/>
                    </a:lnTo>
                    <a:lnTo>
                      <a:pt x="0" y="23"/>
                    </a:lnTo>
                    <a:lnTo>
                      <a:pt x="12" y="28"/>
                    </a:lnTo>
                    <a:lnTo>
                      <a:pt x="21" y="33"/>
                    </a:lnTo>
                    <a:lnTo>
                      <a:pt x="32" y="39"/>
                    </a:lnTo>
                    <a:lnTo>
                      <a:pt x="40" y="44"/>
                    </a:lnTo>
                    <a:lnTo>
                      <a:pt x="46" y="49"/>
                    </a:lnTo>
                    <a:lnTo>
                      <a:pt x="52" y="54"/>
                    </a:lnTo>
                    <a:lnTo>
                      <a:pt x="57" y="58"/>
                    </a:lnTo>
                    <a:lnTo>
                      <a:pt x="60" y="61"/>
                    </a:lnTo>
                    <a:lnTo>
                      <a:pt x="59" y="61"/>
                    </a:lnTo>
                    <a:lnTo>
                      <a:pt x="60" y="61"/>
                    </a:lnTo>
                    <a:lnTo>
                      <a:pt x="66" y="63"/>
                    </a:lnTo>
                    <a:lnTo>
                      <a:pt x="71" y="58"/>
                    </a:lnTo>
                    <a:lnTo>
                      <a:pt x="74" y="51"/>
                    </a:lnTo>
                    <a:lnTo>
                      <a:pt x="70" y="44"/>
                    </a:lnTo>
                    <a:lnTo>
                      <a:pt x="71" y="4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59" name="Freeform 320"/>
              <p:cNvSpPr>
                <a:spLocks noChangeArrowheads="1"/>
              </p:cNvSpPr>
              <p:nvPr/>
            </p:nvSpPr>
            <p:spPr bwMode="auto">
              <a:xfrm>
                <a:off x="1062" y="162"/>
                <a:ext cx="17" cy="10"/>
              </a:xfrm>
              <a:custGeom>
                <a:avLst/>
                <a:gdLst/>
                <a:ahLst/>
                <a:cxnLst>
                  <a:cxn ang="0">
                    <a:pos x="0" y="8"/>
                  </a:cxn>
                  <a:cxn ang="0">
                    <a:pos x="14" y="1"/>
                  </a:cxn>
                  <a:cxn ang="0">
                    <a:pos x="13" y="0"/>
                  </a:cxn>
                  <a:cxn ang="0">
                    <a:pos x="1" y="17"/>
                  </a:cxn>
                  <a:cxn ang="0">
                    <a:pos x="2" y="19"/>
                  </a:cxn>
                  <a:cxn ang="0">
                    <a:pos x="17" y="11"/>
                  </a:cxn>
                  <a:cxn ang="0">
                    <a:pos x="3" y="17"/>
                  </a:cxn>
                  <a:cxn ang="0">
                    <a:pos x="8" y="20"/>
                  </a:cxn>
                  <a:cxn ang="0">
                    <a:pos x="13" y="16"/>
                  </a:cxn>
                  <a:cxn ang="0">
                    <a:pos x="16" y="10"/>
                  </a:cxn>
                  <a:cxn ang="0">
                    <a:pos x="13" y="3"/>
                  </a:cxn>
                  <a:cxn ang="0">
                    <a:pos x="0" y="8"/>
                  </a:cxn>
                </a:cxnLst>
                <a:rect l="0" t="0" r="r" b="b"/>
                <a:pathLst>
                  <a:path w="17" h="20">
                    <a:moveTo>
                      <a:pt x="0" y="8"/>
                    </a:moveTo>
                    <a:lnTo>
                      <a:pt x="14" y="1"/>
                    </a:lnTo>
                    <a:lnTo>
                      <a:pt x="13" y="0"/>
                    </a:lnTo>
                    <a:lnTo>
                      <a:pt x="1" y="17"/>
                    </a:lnTo>
                    <a:lnTo>
                      <a:pt x="2" y="19"/>
                    </a:lnTo>
                    <a:lnTo>
                      <a:pt x="17" y="11"/>
                    </a:lnTo>
                    <a:lnTo>
                      <a:pt x="3" y="17"/>
                    </a:lnTo>
                    <a:lnTo>
                      <a:pt x="8" y="20"/>
                    </a:lnTo>
                    <a:lnTo>
                      <a:pt x="13" y="16"/>
                    </a:lnTo>
                    <a:lnTo>
                      <a:pt x="16" y="10"/>
                    </a:lnTo>
                    <a:lnTo>
                      <a:pt x="13" y="3"/>
                    </a:lnTo>
                    <a:lnTo>
                      <a:pt x="0" y="8"/>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60" name="Freeform 321"/>
              <p:cNvSpPr>
                <a:spLocks noChangeArrowheads="1"/>
              </p:cNvSpPr>
              <p:nvPr/>
            </p:nvSpPr>
            <p:spPr bwMode="auto">
              <a:xfrm>
                <a:off x="1062" y="126"/>
                <a:ext cx="27" cy="42"/>
              </a:xfrm>
              <a:custGeom>
                <a:avLst/>
                <a:gdLst/>
                <a:ahLst/>
                <a:cxnLst>
                  <a:cxn ang="0">
                    <a:pos x="17" y="24"/>
                  </a:cxn>
                  <a:cxn ang="0">
                    <a:pos x="10" y="10"/>
                  </a:cxn>
                  <a:cxn ang="0">
                    <a:pos x="0" y="80"/>
                  </a:cxn>
                  <a:cxn ang="0">
                    <a:pos x="17" y="83"/>
                  </a:cxn>
                  <a:cxn ang="0">
                    <a:pos x="27" y="13"/>
                  </a:cxn>
                  <a:cxn ang="0">
                    <a:pos x="21" y="0"/>
                  </a:cxn>
                  <a:cxn ang="0">
                    <a:pos x="27" y="13"/>
                  </a:cxn>
                  <a:cxn ang="0">
                    <a:pos x="25" y="5"/>
                  </a:cxn>
                  <a:cxn ang="0">
                    <a:pos x="20" y="0"/>
                  </a:cxn>
                  <a:cxn ang="0">
                    <a:pos x="13" y="3"/>
                  </a:cxn>
                  <a:cxn ang="0">
                    <a:pos x="10" y="10"/>
                  </a:cxn>
                  <a:cxn ang="0">
                    <a:pos x="17" y="24"/>
                  </a:cxn>
                </a:cxnLst>
                <a:rect l="0" t="0" r="r" b="b"/>
                <a:pathLst>
                  <a:path w="27" h="83">
                    <a:moveTo>
                      <a:pt x="17" y="24"/>
                    </a:moveTo>
                    <a:lnTo>
                      <a:pt x="10" y="10"/>
                    </a:lnTo>
                    <a:lnTo>
                      <a:pt x="0" y="80"/>
                    </a:lnTo>
                    <a:lnTo>
                      <a:pt x="17" y="83"/>
                    </a:lnTo>
                    <a:lnTo>
                      <a:pt x="27" y="13"/>
                    </a:lnTo>
                    <a:lnTo>
                      <a:pt x="21" y="0"/>
                    </a:lnTo>
                    <a:lnTo>
                      <a:pt x="27" y="13"/>
                    </a:lnTo>
                    <a:lnTo>
                      <a:pt x="25" y="5"/>
                    </a:lnTo>
                    <a:lnTo>
                      <a:pt x="20" y="0"/>
                    </a:lnTo>
                    <a:lnTo>
                      <a:pt x="13" y="3"/>
                    </a:lnTo>
                    <a:lnTo>
                      <a:pt x="10" y="10"/>
                    </a:lnTo>
                    <a:lnTo>
                      <a:pt x="17" y="2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61" name="Freeform 322"/>
              <p:cNvSpPr>
                <a:spLocks noChangeArrowheads="1"/>
              </p:cNvSpPr>
              <p:nvPr/>
            </p:nvSpPr>
            <p:spPr bwMode="auto">
              <a:xfrm>
                <a:off x="1069" y="125"/>
                <a:ext cx="14" cy="13"/>
              </a:xfrm>
              <a:custGeom>
                <a:avLst/>
                <a:gdLst/>
                <a:ahLst/>
                <a:cxnLst>
                  <a:cxn ang="0">
                    <a:pos x="7" y="23"/>
                  </a:cxn>
                  <a:cxn ang="0">
                    <a:pos x="5" y="23"/>
                  </a:cxn>
                  <a:cxn ang="0">
                    <a:pos x="10" y="25"/>
                  </a:cxn>
                  <a:cxn ang="0">
                    <a:pos x="14" y="1"/>
                  </a:cxn>
                  <a:cxn ang="0">
                    <a:pos x="10" y="0"/>
                  </a:cxn>
                  <a:cxn ang="0">
                    <a:pos x="7" y="0"/>
                  </a:cxn>
                  <a:cxn ang="0">
                    <a:pos x="10" y="0"/>
                  </a:cxn>
                  <a:cxn ang="0">
                    <a:pos x="3" y="1"/>
                  </a:cxn>
                  <a:cxn ang="0">
                    <a:pos x="0" y="9"/>
                  </a:cxn>
                  <a:cxn ang="0">
                    <a:pos x="0" y="17"/>
                  </a:cxn>
                  <a:cxn ang="0">
                    <a:pos x="5" y="23"/>
                  </a:cxn>
                  <a:cxn ang="0">
                    <a:pos x="7" y="23"/>
                  </a:cxn>
                </a:cxnLst>
                <a:rect l="0" t="0" r="r" b="b"/>
                <a:pathLst>
                  <a:path w="14" h="25">
                    <a:moveTo>
                      <a:pt x="7" y="23"/>
                    </a:moveTo>
                    <a:lnTo>
                      <a:pt x="5" y="23"/>
                    </a:lnTo>
                    <a:lnTo>
                      <a:pt x="10" y="25"/>
                    </a:lnTo>
                    <a:lnTo>
                      <a:pt x="14" y="1"/>
                    </a:lnTo>
                    <a:lnTo>
                      <a:pt x="10" y="0"/>
                    </a:lnTo>
                    <a:lnTo>
                      <a:pt x="7" y="0"/>
                    </a:lnTo>
                    <a:lnTo>
                      <a:pt x="10" y="0"/>
                    </a:lnTo>
                    <a:lnTo>
                      <a:pt x="3" y="1"/>
                    </a:lnTo>
                    <a:lnTo>
                      <a:pt x="0" y="9"/>
                    </a:lnTo>
                    <a:lnTo>
                      <a:pt x="0" y="17"/>
                    </a:lnTo>
                    <a:lnTo>
                      <a:pt x="5" y="23"/>
                    </a:lnTo>
                    <a:lnTo>
                      <a:pt x="7" y="2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62" name="Freeform 323"/>
              <p:cNvSpPr>
                <a:spLocks noChangeArrowheads="1"/>
              </p:cNvSpPr>
              <p:nvPr/>
            </p:nvSpPr>
            <p:spPr bwMode="auto">
              <a:xfrm>
                <a:off x="1058" y="125"/>
                <a:ext cx="18" cy="13"/>
              </a:xfrm>
              <a:custGeom>
                <a:avLst/>
                <a:gdLst/>
                <a:ahLst/>
                <a:cxnLst>
                  <a:cxn ang="0">
                    <a:pos x="9" y="25"/>
                  </a:cxn>
                  <a:cxn ang="0">
                    <a:pos x="7" y="25"/>
                  </a:cxn>
                  <a:cxn ang="0">
                    <a:pos x="18" y="23"/>
                  </a:cxn>
                  <a:cxn ang="0">
                    <a:pos x="18" y="0"/>
                  </a:cxn>
                  <a:cxn ang="0">
                    <a:pos x="7" y="1"/>
                  </a:cxn>
                  <a:cxn ang="0">
                    <a:pos x="5" y="1"/>
                  </a:cxn>
                  <a:cxn ang="0">
                    <a:pos x="7" y="1"/>
                  </a:cxn>
                  <a:cxn ang="0">
                    <a:pos x="1" y="4"/>
                  </a:cxn>
                  <a:cxn ang="0">
                    <a:pos x="0" y="13"/>
                  </a:cxn>
                  <a:cxn ang="0">
                    <a:pos x="1" y="20"/>
                  </a:cxn>
                  <a:cxn ang="0">
                    <a:pos x="7" y="25"/>
                  </a:cxn>
                  <a:cxn ang="0">
                    <a:pos x="9" y="25"/>
                  </a:cxn>
                </a:cxnLst>
                <a:rect l="0" t="0" r="r" b="b"/>
                <a:pathLst>
                  <a:path w="18" h="25">
                    <a:moveTo>
                      <a:pt x="9" y="25"/>
                    </a:moveTo>
                    <a:lnTo>
                      <a:pt x="7" y="25"/>
                    </a:lnTo>
                    <a:lnTo>
                      <a:pt x="18" y="23"/>
                    </a:lnTo>
                    <a:lnTo>
                      <a:pt x="18" y="0"/>
                    </a:lnTo>
                    <a:lnTo>
                      <a:pt x="7" y="1"/>
                    </a:lnTo>
                    <a:lnTo>
                      <a:pt x="5" y="1"/>
                    </a:lnTo>
                    <a:lnTo>
                      <a:pt x="7" y="1"/>
                    </a:lnTo>
                    <a:lnTo>
                      <a:pt x="1" y="4"/>
                    </a:lnTo>
                    <a:lnTo>
                      <a:pt x="0" y="13"/>
                    </a:lnTo>
                    <a:lnTo>
                      <a:pt x="1" y="20"/>
                    </a:lnTo>
                    <a:lnTo>
                      <a:pt x="7" y="25"/>
                    </a:lnTo>
                    <a:lnTo>
                      <a:pt x="9" y="25"/>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63" name="Freeform 324"/>
              <p:cNvSpPr>
                <a:spLocks noChangeArrowheads="1"/>
              </p:cNvSpPr>
              <p:nvPr/>
            </p:nvSpPr>
            <p:spPr bwMode="auto">
              <a:xfrm>
                <a:off x="968" y="90"/>
                <a:ext cx="99" cy="48"/>
              </a:xfrm>
              <a:custGeom>
                <a:avLst/>
                <a:gdLst/>
                <a:ahLst/>
                <a:cxnLst>
                  <a:cxn ang="0">
                    <a:pos x="0" y="12"/>
                  </a:cxn>
                  <a:cxn ang="0">
                    <a:pos x="3" y="21"/>
                  </a:cxn>
                  <a:cxn ang="0">
                    <a:pos x="15" y="35"/>
                  </a:cxn>
                  <a:cxn ang="0">
                    <a:pos x="29" y="50"/>
                  </a:cxn>
                  <a:cxn ang="0">
                    <a:pos x="43" y="63"/>
                  </a:cxn>
                  <a:cxn ang="0">
                    <a:pos x="56" y="75"/>
                  </a:cxn>
                  <a:cxn ang="0">
                    <a:pos x="70" y="83"/>
                  </a:cxn>
                  <a:cxn ang="0">
                    <a:pos x="81" y="91"/>
                  </a:cxn>
                  <a:cxn ang="0">
                    <a:pos x="91" y="97"/>
                  </a:cxn>
                  <a:cxn ang="0">
                    <a:pos x="99" y="97"/>
                  </a:cxn>
                  <a:cxn ang="0">
                    <a:pos x="95" y="73"/>
                  </a:cxn>
                  <a:cxn ang="0">
                    <a:pos x="93" y="73"/>
                  </a:cxn>
                  <a:cxn ang="0">
                    <a:pos x="87" y="70"/>
                  </a:cxn>
                  <a:cxn ang="0">
                    <a:pos x="76" y="63"/>
                  </a:cxn>
                  <a:cxn ang="0">
                    <a:pos x="64" y="54"/>
                  </a:cxn>
                  <a:cxn ang="0">
                    <a:pos x="51" y="43"/>
                  </a:cxn>
                  <a:cxn ang="0">
                    <a:pos x="37" y="30"/>
                  </a:cxn>
                  <a:cxn ang="0">
                    <a:pos x="25" y="18"/>
                  </a:cxn>
                  <a:cxn ang="0">
                    <a:pos x="13" y="3"/>
                  </a:cxn>
                  <a:cxn ang="0">
                    <a:pos x="16" y="12"/>
                  </a:cxn>
                  <a:cxn ang="0">
                    <a:pos x="13" y="3"/>
                  </a:cxn>
                  <a:cxn ang="0">
                    <a:pos x="7" y="0"/>
                  </a:cxn>
                  <a:cxn ang="0">
                    <a:pos x="2" y="5"/>
                  </a:cxn>
                  <a:cxn ang="0">
                    <a:pos x="0" y="14"/>
                  </a:cxn>
                  <a:cxn ang="0">
                    <a:pos x="3" y="21"/>
                  </a:cxn>
                  <a:cxn ang="0">
                    <a:pos x="0" y="12"/>
                  </a:cxn>
                </a:cxnLst>
                <a:rect l="0" t="0" r="r" b="b"/>
                <a:pathLst>
                  <a:path w="99" h="97">
                    <a:moveTo>
                      <a:pt x="0" y="12"/>
                    </a:moveTo>
                    <a:lnTo>
                      <a:pt x="3" y="21"/>
                    </a:lnTo>
                    <a:lnTo>
                      <a:pt x="15" y="35"/>
                    </a:lnTo>
                    <a:lnTo>
                      <a:pt x="29" y="50"/>
                    </a:lnTo>
                    <a:lnTo>
                      <a:pt x="43" y="63"/>
                    </a:lnTo>
                    <a:lnTo>
                      <a:pt x="56" y="75"/>
                    </a:lnTo>
                    <a:lnTo>
                      <a:pt x="70" y="83"/>
                    </a:lnTo>
                    <a:lnTo>
                      <a:pt x="81" y="91"/>
                    </a:lnTo>
                    <a:lnTo>
                      <a:pt x="91" y="97"/>
                    </a:lnTo>
                    <a:lnTo>
                      <a:pt x="99" y="97"/>
                    </a:lnTo>
                    <a:lnTo>
                      <a:pt x="95" y="73"/>
                    </a:lnTo>
                    <a:lnTo>
                      <a:pt x="93" y="73"/>
                    </a:lnTo>
                    <a:lnTo>
                      <a:pt x="87" y="70"/>
                    </a:lnTo>
                    <a:lnTo>
                      <a:pt x="76" y="63"/>
                    </a:lnTo>
                    <a:lnTo>
                      <a:pt x="64" y="54"/>
                    </a:lnTo>
                    <a:lnTo>
                      <a:pt x="51" y="43"/>
                    </a:lnTo>
                    <a:lnTo>
                      <a:pt x="37" y="30"/>
                    </a:lnTo>
                    <a:lnTo>
                      <a:pt x="25" y="18"/>
                    </a:lnTo>
                    <a:lnTo>
                      <a:pt x="13" y="3"/>
                    </a:lnTo>
                    <a:lnTo>
                      <a:pt x="16" y="12"/>
                    </a:lnTo>
                    <a:lnTo>
                      <a:pt x="13" y="3"/>
                    </a:lnTo>
                    <a:lnTo>
                      <a:pt x="7" y="0"/>
                    </a:lnTo>
                    <a:lnTo>
                      <a:pt x="2" y="5"/>
                    </a:lnTo>
                    <a:lnTo>
                      <a:pt x="0" y="14"/>
                    </a:lnTo>
                    <a:lnTo>
                      <a:pt x="3" y="21"/>
                    </a:lnTo>
                    <a:lnTo>
                      <a:pt x="0" y="1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64" name="Freeform 325"/>
              <p:cNvSpPr>
                <a:spLocks noChangeArrowheads="1"/>
              </p:cNvSpPr>
              <p:nvPr/>
            </p:nvSpPr>
            <p:spPr bwMode="auto">
              <a:xfrm>
                <a:off x="968" y="85"/>
                <a:ext cx="16" cy="11"/>
              </a:xfrm>
              <a:custGeom>
                <a:avLst/>
                <a:gdLst/>
                <a:ahLst/>
                <a:cxnLst>
                  <a:cxn ang="0">
                    <a:pos x="4" y="3"/>
                  </a:cxn>
                  <a:cxn ang="0">
                    <a:pos x="0" y="11"/>
                  </a:cxn>
                  <a:cxn ang="0">
                    <a:pos x="0" y="20"/>
                  </a:cxn>
                  <a:cxn ang="0">
                    <a:pos x="16" y="20"/>
                  </a:cxn>
                  <a:cxn ang="0">
                    <a:pos x="16" y="11"/>
                  </a:cxn>
                  <a:cxn ang="0">
                    <a:pos x="12" y="20"/>
                  </a:cxn>
                  <a:cxn ang="0">
                    <a:pos x="16" y="11"/>
                  </a:cxn>
                  <a:cxn ang="0">
                    <a:pos x="14" y="3"/>
                  </a:cxn>
                  <a:cxn ang="0">
                    <a:pos x="8" y="0"/>
                  </a:cxn>
                  <a:cxn ang="0">
                    <a:pos x="3" y="3"/>
                  </a:cxn>
                  <a:cxn ang="0">
                    <a:pos x="0" y="11"/>
                  </a:cxn>
                  <a:cxn ang="0">
                    <a:pos x="4" y="3"/>
                  </a:cxn>
                </a:cxnLst>
                <a:rect l="0" t="0" r="r" b="b"/>
                <a:pathLst>
                  <a:path w="16" h="20">
                    <a:moveTo>
                      <a:pt x="4" y="3"/>
                    </a:moveTo>
                    <a:lnTo>
                      <a:pt x="0" y="11"/>
                    </a:lnTo>
                    <a:lnTo>
                      <a:pt x="0" y="20"/>
                    </a:lnTo>
                    <a:lnTo>
                      <a:pt x="16" y="20"/>
                    </a:lnTo>
                    <a:lnTo>
                      <a:pt x="16" y="11"/>
                    </a:lnTo>
                    <a:lnTo>
                      <a:pt x="12" y="20"/>
                    </a:lnTo>
                    <a:lnTo>
                      <a:pt x="16" y="11"/>
                    </a:lnTo>
                    <a:lnTo>
                      <a:pt x="14" y="3"/>
                    </a:lnTo>
                    <a:lnTo>
                      <a:pt x="8" y="0"/>
                    </a:lnTo>
                    <a:lnTo>
                      <a:pt x="3" y="3"/>
                    </a:lnTo>
                    <a:lnTo>
                      <a:pt x="0" y="11"/>
                    </a:lnTo>
                    <a:lnTo>
                      <a:pt x="4" y="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65" name="Freeform 326"/>
              <p:cNvSpPr>
                <a:spLocks noChangeArrowheads="1"/>
              </p:cNvSpPr>
              <p:nvPr/>
            </p:nvSpPr>
            <p:spPr bwMode="auto">
              <a:xfrm>
                <a:off x="972" y="0"/>
                <a:ext cx="331" cy="96"/>
              </a:xfrm>
              <a:custGeom>
                <a:avLst/>
                <a:gdLst/>
                <a:ahLst/>
                <a:cxnLst>
                  <a:cxn ang="0">
                    <a:pos x="323" y="2"/>
                  </a:cxn>
                  <a:cxn ang="0">
                    <a:pos x="323" y="2"/>
                  </a:cxn>
                  <a:cxn ang="0">
                    <a:pos x="298" y="0"/>
                  </a:cxn>
                  <a:cxn ang="0">
                    <a:pos x="272" y="3"/>
                  </a:cxn>
                  <a:cxn ang="0">
                    <a:pos x="246" y="9"/>
                  </a:cxn>
                  <a:cxn ang="0">
                    <a:pos x="220" y="16"/>
                  </a:cxn>
                  <a:cxn ang="0">
                    <a:pos x="195" y="27"/>
                  </a:cxn>
                  <a:cxn ang="0">
                    <a:pos x="171" y="40"/>
                  </a:cxn>
                  <a:cxn ang="0">
                    <a:pos x="148" y="53"/>
                  </a:cxn>
                  <a:cxn ang="0">
                    <a:pos x="126" y="66"/>
                  </a:cxn>
                  <a:cxn ang="0">
                    <a:pos x="104" y="82"/>
                  </a:cxn>
                  <a:cxn ang="0">
                    <a:pos x="84" y="96"/>
                  </a:cxn>
                  <a:cxn ang="0">
                    <a:pos x="65" y="111"/>
                  </a:cxn>
                  <a:cxn ang="0">
                    <a:pos x="48" y="126"/>
                  </a:cxn>
                  <a:cxn ang="0">
                    <a:pos x="33" y="140"/>
                  </a:cxn>
                  <a:cxn ang="0">
                    <a:pos x="20" y="152"/>
                  </a:cxn>
                  <a:cxn ang="0">
                    <a:pos x="9" y="165"/>
                  </a:cxn>
                  <a:cxn ang="0">
                    <a:pos x="0" y="174"/>
                  </a:cxn>
                  <a:cxn ang="0">
                    <a:pos x="8" y="191"/>
                  </a:cxn>
                  <a:cxn ang="0">
                    <a:pos x="17" y="182"/>
                  </a:cxn>
                  <a:cxn ang="0">
                    <a:pos x="28" y="172"/>
                  </a:cxn>
                  <a:cxn ang="0">
                    <a:pos x="41" y="161"/>
                  </a:cxn>
                  <a:cxn ang="0">
                    <a:pos x="56" y="146"/>
                  </a:cxn>
                  <a:cxn ang="0">
                    <a:pos x="73" y="131"/>
                  </a:cxn>
                  <a:cxn ang="0">
                    <a:pos x="90" y="117"/>
                  </a:cxn>
                  <a:cxn ang="0">
                    <a:pos x="111" y="102"/>
                  </a:cxn>
                  <a:cxn ang="0">
                    <a:pos x="132" y="86"/>
                  </a:cxn>
                  <a:cxn ang="0">
                    <a:pos x="154" y="73"/>
                  </a:cxn>
                  <a:cxn ang="0">
                    <a:pos x="175" y="60"/>
                  </a:cxn>
                  <a:cxn ang="0">
                    <a:pos x="199" y="50"/>
                  </a:cxn>
                  <a:cxn ang="0">
                    <a:pos x="223" y="40"/>
                  </a:cxn>
                  <a:cxn ang="0">
                    <a:pos x="248" y="32"/>
                  </a:cxn>
                  <a:cxn ang="0">
                    <a:pos x="272" y="27"/>
                  </a:cxn>
                  <a:cxn ang="0">
                    <a:pos x="298" y="24"/>
                  </a:cxn>
                  <a:cxn ang="0">
                    <a:pos x="323" y="25"/>
                  </a:cxn>
                  <a:cxn ang="0">
                    <a:pos x="329" y="21"/>
                  </a:cxn>
                  <a:cxn ang="0">
                    <a:pos x="331" y="13"/>
                  </a:cxn>
                  <a:cxn ang="0">
                    <a:pos x="329" y="5"/>
                  </a:cxn>
                  <a:cxn ang="0">
                    <a:pos x="323" y="2"/>
                  </a:cxn>
                </a:cxnLst>
                <a:rect l="0" t="0" r="r" b="b"/>
                <a:pathLst>
                  <a:path w="331" h="191">
                    <a:moveTo>
                      <a:pt x="323" y="2"/>
                    </a:moveTo>
                    <a:lnTo>
                      <a:pt x="323" y="2"/>
                    </a:lnTo>
                    <a:lnTo>
                      <a:pt x="298" y="0"/>
                    </a:lnTo>
                    <a:lnTo>
                      <a:pt x="272" y="3"/>
                    </a:lnTo>
                    <a:lnTo>
                      <a:pt x="246" y="9"/>
                    </a:lnTo>
                    <a:lnTo>
                      <a:pt x="220" y="16"/>
                    </a:lnTo>
                    <a:lnTo>
                      <a:pt x="195" y="27"/>
                    </a:lnTo>
                    <a:lnTo>
                      <a:pt x="171" y="40"/>
                    </a:lnTo>
                    <a:lnTo>
                      <a:pt x="148" y="53"/>
                    </a:lnTo>
                    <a:lnTo>
                      <a:pt x="126" y="66"/>
                    </a:lnTo>
                    <a:lnTo>
                      <a:pt x="104" y="82"/>
                    </a:lnTo>
                    <a:lnTo>
                      <a:pt x="84" y="96"/>
                    </a:lnTo>
                    <a:lnTo>
                      <a:pt x="65" y="111"/>
                    </a:lnTo>
                    <a:lnTo>
                      <a:pt x="48" y="126"/>
                    </a:lnTo>
                    <a:lnTo>
                      <a:pt x="33" y="140"/>
                    </a:lnTo>
                    <a:lnTo>
                      <a:pt x="20" y="152"/>
                    </a:lnTo>
                    <a:lnTo>
                      <a:pt x="9" y="165"/>
                    </a:lnTo>
                    <a:lnTo>
                      <a:pt x="0" y="174"/>
                    </a:lnTo>
                    <a:lnTo>
                      <a:pt x="8" y="191"/>
                    </a:lnTo>
                    <a:lnTo>
                      <a:pt x="17" y="182"/>
                    </a:lnTo>
                    <a:lnTo>
                      <a:pt x="28" y="172"/>
                    </a:lnTo>
                    <a:lnTo>
                      <a:pt x="41" y="161"/>
                    </a:lnTo>
                    <a:lnTo>
                      <a:pt x="56" y="146"/>
                    </a:lnTo>
                    <a:lnTo>
                      <a:pt x="73" y="131"/>
                    </a:lnTo>
                    <a:lnTo>
                      <a:pt x="90" y="117"/>
                    </a:lnTo>
                    <a:lnTo>
                      <a:pt x="111" y="102"/>
                    </a:lnTo>
                    <a:lnTo>
                      <a:pt x="132" y="86"/>
                    </a:lnTo>
                    <a:lnTo>
                      <a:pt x="154" y="73"/>
                    </a:lnTo>
                    <a:lnTo>
                      <a:pt x="175" y="60"/>
                    </a:lnTo>
                    <a:lnTo>
                      <a:pt x="199" y="50"/>
                    </a:lnTo>
                    <a:lnTo>
                      <a:pt x="223" y="40"/>
                    </a:lnTo>
                    <a:lnTo>
                      <a:pt x="248" y="32"/>
                    </a:lnTo>
                    <a:lnTo>
                      <a:pt x="272" y="27"/>
                    </a:lnTo>
                    <a:lnTo>
                      <a:pt x="298" y="24"/>
                    </a:lnTo>
                    <a:lnTo>
                      <a:pt x="323" y="25"/>
                    </a:lnTo>
                    <a:lnTo>
                      <a:pt x="329" y="21"/>
                    </a:lnTo>
                    <a:lnTo>
                      <a:pt x="331" y="13"/>
                    </a:lnTo>
                    <a:lnTo>
                      <a:pt x="329" y="5"/>
                    </a:lnTo>
                    <a:lnTo>
                      <a:pt x="323" y="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66" name="Freeform 327"/>
              <p:cNvSpPr>
                <a:spLocks noChangeArrowheads="1"/>
              </p:cNvSpPr>
              <p:nvPr/>
            </p:nvSpPr>
            <p:spPr bwMode="auto">
              <a:xfrm>
                <a:off x="1295" y="1"/>
                <a:ext cx="47" cy="71"/>
              </a:xfrm>
              <a:custGeom>
                <a:avLst/>
                <a:gdLst/>
                <a:ahLst/>
                <a:cxnLst>
                  <a:cxn ang="0">
                    <a:pos x="47" y="129"/>
                  </a:cxn>
                  <a:cxn ang="0">
                    <a:pos x="47" y="131"/>
                  </a:cxn>
                  <a:cxn ang="0">
                    <a:pos x="45" y="112"/>
                  </a:cxn>
                  <a:cxn ang="0">
                    <a:pos x="42" y="92"/>
                  </a:cxn>
                  <a:cxn ang="0">
                    <a:pos x="39" y="71"/>
                  </a:cxn>
                  <a:cxn ang="0">
                    <a:pos x="36" y="51"/>
                  </a:cxn>
                  <a:cxn ang="0">
                    <a:pos x="30" y="32"/>
                  </a:cxn>
                  <a:cxn ang="0">
                    <a:pos x="23" y="17"/>
                  </a:cxn>
                  <a:cxn ang="0">
                    <a:pos x="14" y="6"/>
                  </a:cxn>
                  <a:cxn ang="0">
                    <a:pos x="0" y="0"/>
                  </a:cxn>
                  <a:cxn ang="0">
                    <a:pos x="0" y="23"/>
                  </a:cxn>
                  <a:cxn ang="0">
                    <a:pos x="5" y="26"/>
                  </a:cxn>
                  <a:cxn ang="0">
                    <a:pos x="10" y="32"/>
                  </a:cxn>
                  <a:cxn ang="0">
                    <a:pos x="16" y="44"/>
                  </a:cxn>
                  <a:cxn ang="0">
                    <a:pos x="20" y="57"/>
                  </a:cxn>
                  <a:cxn ang="0">
                    <a:pos x="23" y="74"/>
                  </a:cxn>
                  <a:cxn ang="0">
                    <a:pos x="26" y="94"/>
                  </a:cxn>
                  <a:cxn ang="0">
                    <a:pos x="29" y="115"/>
                  </a:cxn>
                  <a:cxn ang="0">
                    <a:pos x="31" y="134"/>
                  </a:cxn>
                  <a:cxn ang="0">
                    <a:pos x="31" y="135"/>
                  </a:cxn>
                  <a:cxn ang="0">
                    <a:pos x="31" y="134"/>
                  </a:cxn>
                  <a:cxn ang="0">
                    <a:pos x="34" y="141"/>
                  </a:cxn>
                  <a:cxn ang="0">
                    <a:pos x="40" y="143"/>
                  </a:cxn>
                  <a:cxn ang="0">
                    <a:pos x="45" y="140"/>
                  </a:cxn>
                  <a:cxn ang="0">
                    <a:pos x="47" y="131"/>
                  </a:cxn>
                  <a:cxn ang="0">
                    <a:pos x="47" y="129"/>
                  </a:cxn>
                </a:cxnLst>
                <a:rect l="0" t="0" r="r" b="b"/>
                <a:pathLst>
                  <a:path w="47" h="143">
                    <a:moveTo>
                      <a:pt x="47" y="129"/>
                    </a:moveTo>
                    <a:lnTo>
                      <a:pt x="47" y="131"/>
                    </a:lnTo>
                    <a:lnTo>
                      <a:pt x="45" y="112"/>
                    </a:lnTo>
                    <a:lnTo>
                      <a:pt x="42" y="92"/>
                    </a:lnTo>
                    <a:lnTo>
                      <a:pt x="39" y="71"/>
                    </a:lnTo>
                    <a:lnTo>
                      <a:pt x="36" y="51"/>
                    </a:lnTo>
                    <a:lnTo>
                      <a:pt x="30" y="32"/>
                    </a:lnTo>
                    <a:lnTo>
                      <a:pt x="23" y="17"/>
                    </a:lnTo>
                    <a:lnTo>
                      <a:pt x="14" y="6"/>
                    </a:lnTo>
                    <a:lnTo>
                      <a:pt x="0" y="0"/>
                    </a:lnTo>
                    <a:lnTo>
                      <a:pt x="0" y="23"/>
                    </a:lnTo>
                    <a:lnTo>
                      <a:pt x="5" y="26"/>
                    </a:lnTo>
                    <a:lnTo>
                      <a:pt x="10" y="32"/>
                    </a:lnTo>
                    <a:lnTo>
                      <a:pt x="16" y="44"/>
                    </a:lnTo>
                    <a:lnTo>
                      <a:pt x="20" y="57"/>
                    </a:lnTo>
                    <a:lnTo>
                      <a:pt x="23" y="74"/>
                    </a:lnTo>
                    <a:lnTo>
                      <a:pt x="26" y="94"/>
                    </a:lnTo>
                    <a:lnTo>
                      <a:pt x="29" y="115"/>
                    </a:lnTo>
                    <a:lnTo>
                      <a:pt x="31" y="134"/>
                    </a:lnTo>
                    <a:lnTo>
                      <a:pt x="31" y="135"/>
                    </a:lnTo>
                    <a:lnTo>
                      <a:pt x="31" y="134"/>
                    </a:lnTo>
                    <a:lnTo>
                      <a:pt x="34" y="141"/>
                    </a:lnTo>
                    <a:lnTo>
                      <a:pt x="40" y="143"/>
                    </a:lnTo>
                    <a:lnTo>
                      <a:pt x="45" y="140"/>
                    </a:lnTo>
                    <a:lnTo>
                      <a:pt x="47" y="131"/>
                    </a:lnTo>
                    <a:lnTo>
                      <a:pt x="47" y="12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67" name="Freeform 328"/>
              <p:cNvSpPr>
                <a:spLocks noChangeArrowheads="1"/>
              </p:cNvSpPr>
              <p:nvPr/>
            </p:nvSpPr>
            <p:spPr bwMode="auto">
              <a:xfrm>
                <a:off x="1326" y="66"/>
                <a:ext cx="18" cy="11"/>
              </a:xfrm>
              <a:custGeom>
                <a:avLst/>
                <a:gdLst/>
                <a:ahLst/>
                <a:cxnLst>
                  <a:cxn ang="0">
                    <a:pos x="15" y="21"/>
                  </a:cxn>
                  <a:cxn ang="0">
                    <a:pos x="18" y="9"/>
                  </a:cxn>
                  <a:cxn ang="0">
                    <a:pos x="16" y="0"/>
                  </a:cxn>
                  <a:cxn ang="0">
                    <a:pos x="0" y="6"/>
                  </a:cxn>
                  <a:cxn ang="0">
                    <a:pos x="2" y="15"/>
                  </a:cxn>
                  <a:cxn ang="0">
                    <a:pos x="5" y="3"/>
                  </a:cxn>
                  <a:cxn ang="0">
                    <a:pos x="2" y="15"/>
                  </a:cxn>
                  <a:cxn ang="0">
                    <a:pos x="6" y="22"/>
                  </a:cxn>
                  <a:cxn ang="0">
                    <a:pos x="12" y="22"/>
                  </a:cxn>
                  <a:cxn ang="0">
                    <a:pos x="17" y="18"/>
                  </a:cxn>
                  <a:cxn ang="0">
                    <a:pos x="18" y="9"/>
                  </a:cxn>
                  <a:cxn ang="0">
                    <a:pos x="15" y="21"/>
                  </a:cxn>
                </a:cxnLst>
                <a:rect l="0" t="0" r="r" b="b"/>
                <a:pathLst>
                  <a:path w="18" h="22">
                    <a:moveTo>
                      <a:pt x="15" y="21"/>
                    </a:moveTo>
                    <a:lnTo>
                      <a:pt x="18" y="9"/>
                    </a:lnTo>
                    <a:lnTo>
                      <a:pt x="16" y="0"/>
                    </a:lnTo>
                    <a:lnTo>
                      <a:pt x="0" y="6"/>
                    </a:lnTo>
                    <a:lnTo>
                      <a:pt x="2" y="15"/>
                    </a:lnTo>
                    <a:lnTo>
                      <a:pt x="5" y="3"/>
                    </a:lnTo>
                    <a:lnTo>
                      <a:pt x="2" y="15"/>
                    </a:lnTo>
                    <a:lnTo>
                      <a:pt x="6" y="22"/>
                    </a:lnTo>
                    <a:lnTo>
                      <a:pt x="12" y="22"/>
                    </a:lnTo>
                    <a:lnTo>
                      <a:pt x="17" y="18"/>
                    </a:lnTo>
                    <a:lnTo>
                      <a:pt x="18" y="9"/>
                    </a:lnTo>
                    <a:lnTo>
                      <a:pt x="15" y="2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68" name="Freeform 329"/>
              <p:cNvSpPr>
                <a:spLocks noChangeArrowheads="1"/>
              </p:cNvSpPr>
              <p:nvPr/>
            </p:nvSpPr>
            <p:spPr bwMode="auto">
              <a:xfrm>
                <a:off x="1181" y="67"/>
                <a:ext cx="160" cy="53"/>
              </a:xfrm>
              <a:custGeom>
                <a:avLst/>
                <a:gdLst/>
                <a:ahLst/>
                <a:cxnLst>
                  <a:cxn ang="0">
                    <a:pos x="17" y="94"/>
                  </a:cxn>
                  <a:cxn ang="0">
                    <a:pos x="2" y="102"/>
                  </a:cxn>
                  <a:cxn ang="0">
                    <a:pos x="16" y="105"/>
                  </a:cxn>
                  <a:cxn ang="0">
                    <a:pos x="30" y="101"/>
                  </a:cxn>
                  <a:cxn ang="0">
                    <a:pos x="49" y="92"/>
                  </a:cxn>
                  <a:cxn ang="0">
                    <a:pos x="72" y="82"/>
                  </a:cxn>
                  <a:cxn ang="0">
                    <a:pos x="97" y="67"/>
                  </a:cxn>
                  <a:cxn ang="0">
                    <a:pos x="121" y="53"/>
                  </a:cxn>
                  <a:cxn ang="0">
                    <a:pos x="143" y="37"/>
                  </a:cxn>
                  <a:cxn ang="0">
                    <a:pos x="160" y="18"/>
                  </a:cxn>
                  <a:cxn ang="0">
                    <a:pos x="150" y="0"/>
                  </a:cxn>
                  <a:cxn ang="0">
                    <a:pos x="135" y="16"/>
                  </a:cxn>
                  <a:cxn ang="0">
                    <a:pos x="115" y="32"/>
                  </a:cxn>
                  <a:cxn ang="0">
                    <a:pos x="91" y="47"/>
                  </a:cxn>
                  <a:cxn ang="0">
                    <a:pos x="68" y="59"/>
                  </a:cxn>
                  <a:cxn ang="0">
                    <a:pos x="45" y="69"/>
                  </a:cxn>
                  <a:cxn ang="0">
                    <a:pos x="26" y="77"/>
                  </a:cxn>
                  <a:cxn ang="0">
                    <a:pos x="14" y="82"/>
                  </a:cxn>
                  <a:cxn ang="0">
                    <a:pos x="15" y="85"/>
                  </a:cxn>
                  <a:cxn ang="0">
                    <a:pos x="0" y="94"/>
                  </a:cxn>
                  <a:cxn ang="0">
                    <a:pos x="14" y="86"/>
                  </a:cxn>
                  <a:cxn ang="0">
                    <a:pos x="8" y="83"/>
                  </a:cxn>
                  <a:cxn ang="0">
                    <a:pos x="4" y="86"/>
                  </a:cxn>
                  <a:cxn ang="0">
                    <a:pos x="1" y="94"/>
                  </a:cxn>
                  <a:cxn ang="0">
                    <a:pos x="3" y="101"/>
                  </a:cxn>
                  <a:cxn ang="0">
                    <a:pos x="17" y="94"/>
                  </a:cxn>
                </a:cxnLst>
                <a:rect l="0" t="0" r="r" b="b"/>
                <a:pathLst>
                  <a:path w="160" h="105">
                    <a:moveTo>
                      <a:pt x="17" y="94"/>
                    </a:moveTo>
                    <a:lnTo>
                      <a:pt x="2" y="102"/>
                    </a:lnTo>
                    <a:lnTo>
                      <a:pt x="16" y="105"/>
                    </a:lnTo>
                    <a:lnTo>
                      <a:pt x="30" y="101"/>
                    </a:lnTo>
                    <a:lnTo>
                      <a:pt x="49" y="92"/>
                    </a:lnTo>
                    <a:lnTo>
                      <a:pt x="72" y="82"/>
                    </a:lnTo>
                    <a:lnTo>
                      <a:pt x="97" y="67"/>
                    </a:lnTo>
                    <a:lnTo>
                      <a:pt x="121" y="53"/>
                    </a:lnTo>
                    <a:lnTo>
                      <a:pt x="143" y="37"/>
                    </a:lnTo>
                    <a:lnTo>
                      <a:pt x="160" y="18"/>
                    </a:lnTo>
                    <a:lnTo>
                      <a:pt x="150" y="0"/>
                    </a:lnTo>
                    <a:lnTo>
                      <a:pt x="135" y="16"/>
                    </a:lnTo>
                    <a:lnTo>
                      <a:pt x="115" y="32"/>
                    </a:lnTo>
                    <a:lnTo>
                      <a:pt x="91" y="47"/>
                    </a:lnTo>
                    <a:lnTo>
                      <a:pt x="68" y="59"/>
                    </a:lnTo>
                    <a:lnTo>
                      <a:pt x="45" y="69"/>
                    </a:lnTo>
                    <a:lnTo>
                      <a:pt x="26" y="77"/>
                    </a:lnTo>
                    <a:lnTo>
                      <a:pt x="14" y="82"/>
                    </a:lnTo>
                    <a:lnTo>
                      <a:pt x="15" y="85"/>
                    </a:lnTo>
                    <a:lnTo>
                      <a:pt x="0" y="94"/>
                    </a:lnTo>
                    <a:lnTo>
                      <a:pt x="14" y="86"/>
                    </a:lnTo>
                    <a:lnTo>
                      <a:pt x="8" y="83"/>
                    </a:lnTo>
                    <a:lnTo>
                      <a:pt x="4" y="86"/>
                    </a:lnTo>
                    <a:lnTo>
                      <a:pt x="1" y="94"/>
                    </a:lnTo>
                    <a:lnTo>
                      <a:pt x="3" y="101"/>
                    </a:lnTo>
                    <a:lnTo>
                      <a:pt x="17" y="9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69" name="Freeform 330"/>
              <p:cNvSpPr>
                <a:spLocks noChangeArrowheads="1"/>
              </p:cNvSpPr>
              <p:nvPr/>
            </p:nvSpPr>
            <p:spPr bwMode="auto">
              <a:xfrm>
                <a:off x="1181" y="114"/>
                <a:ext cx="17" cy="7"/>
              </a:xfrm>
              <a:custGeom>
                <a:avLst/>
                <a:gdLst/>
                <a:ahLst/>
                <a:cxnLst>
                  <a:cxn ang="0">
                    <a:pos x="17" y="7"/>
                  </a:cxn>
                  <a:cxn ang="0">
                    <a:pos x="17" y="4"/>
                  </a:cxn>
                  <a:cxn ang="0">
                    <a:pos x="17" y="0"/>
                  </a:cxn>
                  <a:cxn ang="0">
                    <a:pos x="0" y="0"/>
                  </a:cxn>
                  <a:cxn ang="0">
                    <a:pos x="0" y="4"/>
                  </a:cxn>
                  <a:cxn ang="0">
                    <a:pos x="0" y="1"/>
                  </a:cxn>
                  <a:cxn ang="0">
                    <a:pos x="0" y="4"/>
                  </a:cxn>
                  <a:cxn ang="0">
                    <a:pos x="3" y="13"/>
                  </a:cxn>
                  <a:cxn ang="0">
                    <a:pos x="8" y="14"/>
                  </a:cxn>
                  <a:cxn ang="0">
                    <a:pos x="15" y="13"/>
                  </a:cxn>
                  <a:cxn ang="0">
                    <a:pos x="17" y="4"/>
                  </a:cxn>
                  <a:cxn ang="0">
                    <a:pos x="17" y="7"/>
                  </a:cxn>
                </a:cxnLst>
                <a:rect l="0" t="0" r="r" b="b"/>
                <a:pathLst>
                  <a:path w="17" h="14">
                    <a:moveTo>
                      <a:pt x="17" y="7"/>
                    </a:moveTo>
                    <a:lnTo>
                      <a:pt x="17" y="4"/>
                    </a:lnTo>
                    <a:lnTo>
                      <a:pt x="17" y="0"/>
                    </a:lnTo>
                    <a:lnTo>
                      <a:pt x="0" y="0"/>
                    </a:lnTo>
                    <a:lnTo>
                      <a:pt x="0" y="4"/>
                    </a:lnTo>
                    <a:lnTo>
                      <a:pt x="0" y="1"/>
                    </a:lnTo>
                    <a:lnTo>
                      <a:pt x="0" y="4"/>
                    </a:lnTo>
                    <a:lnTo>
                      <a:pt x="3" y="13"/>
                    </a:lnTo>
                    <a:lnTo>
                      <a:pt x="8" y="14"/>
                    </a:lnTo>
                    <a:lnTo>
                      <a:pt x="15" y="13"/>
                    </a:lnTo>
                    <a:lnTo>
                      <a:pt x="17" y="4"/>
                    </a:lnTo>
                    <a:lnTo>
                      <a:pt x="17" y="7"/>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70" name="Freeform 331"/>
              <p:cNvSpPr>
                <a:spLocks noChangeArrowheads="1"/>
              </p:cNvSpPr>
              <p:nvPr/>
            </p:nvSpPr>
            <p:spPr bwMode="auto">
              <a:xfrm>
                <a:off x="1155" y="114"/>
                <a:ext cx="43" cy="75"/>
              </a:xfrm>
              <a:custGeom>
                <a:avLst/>
                <a:gdLst/>
                <a:ahLst/>
                <a:cxnLst>
                  <a:cxn ang="0">
                    <a:pos x="16" y="143"/>
                  </a:cxn>
                  <a:cxn ang="0">
                    <a:pos x="16" y="143"/>
                  </a:cxn>
                  <a:cxn ang="0">
                    <a:pos x="43" y="6"/>
                  </a:cxn>
                  <a:cxn ang="0">
                    <a:pos x="26" y="0"/>
                  </a:cxn>
                  <a:cxn ang="0">
                    <a:pos x="0" y="137"/>
                  </a:cxn>
                  <a:cxn ang="0">
                    <a:pos x="1" y="146"/>
                  </a:cxn>
                  <a:cxn ang="0">
                    <a:pos x="7" y="150"/>
                  </a:cxn>
                  <a:cxn ang="0">
                    <a:pos x="12" y="150"/>
                  </a:cxn>
                  <a:cxn ang="0">
                    <a:pos x="16" y="143"/>
                  </a:cxn>
                </a:cxnLst>
                <a:rect l="0" t="0" r="r" b="b"/>
                <a:pathLst>
                  <a:path w="43" h="150">
                    <a:moveTo>
                      <a:pt x="16" y="143"/>
                    </a:moveTo>
                    <a:lnTo>
                      <a:pt x="16" y="143"/>
                    </a:lnTo>
                    <a:lnTo>
                      <a:pt x="43" y="6"/>
                    </a:lnTo>
                    <a:lnTo>
                      <a:pt x="26" y="0"/>
                    </a:lnTo>
                    <a:lnTo>
                      <a:pt x="0" y="137"/>
                    </a:lnTo>
                    <a:lnTo>
                      <a:pt x="1" y="146"/>
                    </a:lnTo>
                    <a:lnTo>
                      <a:pt x="7" y="150"/>
                    </a:lnTo>
                    <a:lnTo>
                      <a:pt x="12" y="150"/>
                    </a:lnTo>
                    <a:lnTo>
                      <a:pt x="16" y="14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71" name="Freeform 332"/>
              <p:cNvSpPr>
                <a:spLocks noChangeArrowheads="1"/>
              </p:cNvSpPr>
              <p:nvPr/>
            </p:nvSpPr>
            <p:spPr bwMode="auto">
              <a:xfrm>
                <a:off x="1154" y="181"/>
                <a:ext cx="17" cy="11"/>
              </a:xfrm>
              <a:custGeom>
                <a:avLst/>
                <a:gdLst/>
                <a:ahLst/>
                <a:cxnLst>
                  <a:cxn ang="0">
                    <a:pos x="8" y="0"/>
                  </a:cxn>
                  <a:cxn ang="0">
                    <a:pos x="16" y="15"/>
                  </a:cxn>
                  <a:cxn ang="0">
                    <a:pos x="17" y="11"/>
                  </a:cxn>
                  <a:cxn ang="0">
                    <a:pos x="1" y="5"/>
                  </a:cxn>
                  <a:cxn ang="0">
                    <a:pos x="0" y="9"/>
                  </a:cxn>
                  <a:cxn ang="0">
                    <a:pos x="8" y="24"/>
                  </a:cxn>
                  <a:cxn ang="0">
                    <a:pos x="1" y="9"/>
                  </a:cxn>
                  <a:cxn ang="0">
                    <a:pos x="2" y="18"/>
                  </a:cxn>
                  <a:cxn ang="0">
                    <a:pos x="7" y="22"/>
                  </a:cxn>
                  <a:cxn ang="0">
                    <a:pos x="12" y="21"/>
                  </a:cxn>
                  <a:cxn ang="0">
                    <a:pos x="15" y="15"/>
                  </a:cxn>
                  <a:cxn ang="0">
                    <a:pos x="8" y="0"/>
                  </a:cxn>
                </a:cxnLst>
                <a:rect l="0" t="0" r="r" b="b"/>
                <a:pathLst>
                  <a:path w="17" h="24">
                    <a:moveTo>
                      <a:pt x="8" y="0"/>
                    </a:moveTo>
                    <a:lnTo>
                      <a:pt x="16" y="15"/>
                    </a:lnTo>
                    <a:lnTo>
                      <a:pt x="17" y="11"/>
                    </a:lnTo>
                    <a:lnTo>
                      <a:pt x="1" y="5"/>
                    </a:lnTo>
                    <a:lnTo>
                      <a:pt x="0" y="9"/>
                    </a:lnTo>
                    <a:lnTo>
                      <a:pt x="8" y="24"/>
                    </a:lnTo>
                    <a:lnTo>
                      <a:pt x="1" y="9"/>
                    </a:lnTo>
                    <a:lnTo>
                      <a:pt x="2" y="18"/>
                    </a:lnTo>
                    <a:lnTo>
                      <a:pt x="7" y="22"/>
                    </a:lnTo>
                    <a:lnTo>
                      <a:pt x="12" y="21"/>
                    </a:lnTo>
                    <a:lnTo>
                      <a:pt x="15" y="15"/>
                    </a:lnTo>
                    <a:lnTo>
                      <a:pt x="8"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72" name="Freeform 333"/>
              <p:cNvSpPr>
                <a:spLocks noChangeArrowheads="1"/>
              </p:cNvSpPr>
              <p:nvPr/>
            </p:nvSpPr>
            <p:spPr bwMode="auto">
              <a:xfrm>
                <a:off x="1162" y="181"/>
                <a:ext cx="117" cy="27"/>
              </a:xfrm>
              <a:custGeom>
                <a:avLst/>
                <a:gdLst/>
                <a:ahLst/>
                <a:cxnLst>
                  <a:cxn ang="0">
                    <a:pos x="109" y="31"/>
                  </a:cxn>
                  <a:cxn ang="0">
                    <a:pos x="114" y="34"/>
                  </a:cxn>
                  <a:cxn ang="0">
                    <a:pos x="104" y="22"/>
                  </a:cxn>
                  <a:cxn ang="0">
                    <a:pos x="91" y="15"/>
                  </a:cxn>
                  <a:cxn ang="0">
                    <a:pos x="77" y="8"/>
                  </a:cxn>
                  <a:cxn ang="0">
                    <a:pos x="63" y="5"/>
                  </a:cxn>
                  <a:cxn ang="0">
                    <a:pos x="47" y="2"/>
                  </a:cxn>
                  <a:cxn ang="0">
                    <a:pos x="30" y="0"/>
                  </a:cxn>
                  <a:cxn ang="0">
                    <a:pos x="15" y="0"/>
                  </a:cxn>
                  <a:cxn ang="0">
                    <a:pos x="0" y="0"/>
                  </a:cxn>
                  <a:cxn ang="0">
                    <a:pos x="0" y="24"/>
                  </a:cxn>
                  <a:cxn ang="0">
                    <a:pos x="15" y="24"/>
                  </a:cxn>
                  <a:cxn ang="0">
                    <a:pos x="30" y="24"/>
                  </a:cxn>
                  <a:cxn ang="0">
                    <a:pos x="47" y="25"/>
                  </a:cxn>
                  <a:cxn ang="0">
                    <a:pos x="61" y="28"/>
                  </a:cxn>
                  <a:cxn ang="0">
                    <a:pos x="75" y="31"/>
                  </a:cxn>
                  <a:cxn ang="0">
                    <a:pos x="87" y="35"/>
                  </a:cxn>
                  <a:cxn ang="0">
                    <a:pos x="96" y="43"/>
                  </a:cxn>
                  <a:cxn ang="0">
                    <a:pos x="104" y="51"/>
                  </a:cxn>
                  <a:cxn ang="0">
                    <a:pos x="109" y="54"/>
                  </a:cxn>
                  <a:cxn ang="0">
                    <a:pos x="104" y="51"/>
                  </a:cxn>
                  <a:cxn ang="0">
                    <a:pos x="110" y="53"/>
                  </a:cxn>
                  <a:cxn ang="0">
                    <a:pos x="115" y="49"/>
                  </a:cxn>
                  <a:cxn ang="0">
                    <a:pos x="117" y="41"/>
                  </a:cxn>
                  <a:cxn ang="0">
                    <a:pos x="114" y="34"/>
                  </a:cxn>
                  <a:cxn ang="0">
                    <a:pos x="109" y="31"/>
                  </a:cxn>
                </a:cxnLst>
                <a:rect l="0" t="0" r="r" b="b"/>
                <a:pathLst>
                  <a:path w="117" h="54">
                    <a:moveTo>
                      <a:pt x="109" y="31"/>
                    </a:moveTo>
                    <a:lnTo>
                      <a:pt x="114" y="34"/>
                    </a:lnTo>
                    <a:lnTo>
                      <a:pt x="104" y="22"/>
                    </a:lnTo>
                    <a:lnTo>
                      <a:pt x="91" y="15"/>
                    </a:lnTo>
                    <a:lnTo>
                      <a:pt x="77" y="8"/>
                    </a:lnTo>
                    <a:lnTo>
                      <a:pt x="63" y="5"/>
                    </a:lnTo>
                    <a:lnTo>
                      <a:pt x="47" y="2"/>
                    </a:lnTo>
                    <a:lnTo>
                      <a:pt x="30" y="0"/>
                    </a:lnTo>
                    <a:lnTo>
                      <a:pt x="15" y="0"/>
                    </a:lnTo>
                    <a:lnTo>
                      <a:pt x="0" y="0"/>
                    </a:lnTo>
                    <a:lnTo>
                      <a:pt x="0" y="24"/>
                    </a:lnTo>
                    <a:lnTo>
                      <a:pt x="15" y="24"/>
                    </a:lnTo>
                    <a:lnTo>
                      <a:pt x="30" y="24"/>
                    </a:lnTo>
                    <a:lnTo>
                      <a:pt x="47" y="25"/>
                    </a:lnTo>
                    <a:lnTo>
                      <a:pt x="61" y="28"/>
                    </a:lnTo>
                    <a:lnTo>
                      <a:pt x="75" y="31"/>
                    </a:lnTo>
                    <a:lnTo>
                      <a:pt x="87" y="35"/>
                    </a:lnTo>
                    <a:lnTo>
                      <a:pt x="96" y="43"/>
                    </a:lnTo>
                    <a:lnTo>
                      <a:pt x="104" y="51"/>
                    </a:lnTo>
                    <a:lnTo>
                      <a:pt x="109" y="54"/>
                    </a:lnTo>
                    <a:lnTo>
                      <a:pt x="104" y="51"/>
                    </a:lnTo>
                    <a:lnTo>
                      <a:pt x="110" y="53"/>
                    </a:lnTo>
                    <a:lnTo>
                      <a:pt x="115" y="49"/>
                    </a:lnTo>
                    <a:lnTo>
                      <a:pt x="117" y="41"/>
                    </a:lnTo>
                    <a:lnTo>
                      <a:pt x="114" y="34"/>
                    </a:lnTo>
                    <a:lnTo>
                      <a:pt x="109" y="3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73" name="Freeform 334"/>
              <p:cNvSpPr>
                <a:spLocks noChangeArrowheads="1"/>
              </p:cNvSpPr>
              <p:nvPr/>
            </p:nvSpPr>
            <p:spPr bwMode="auto">
              <a:xfrm>
                <a:off x="1271" y="196"/>
                <a:ext cx="32" cy="12"/>
              </a:xfrm>
              <a:custGeom>
                <a:avLst/>
                <a:gdLst/>
                <a:ahLst/>
                <a:cxnLst>
                  <a:cxn ang="0">
                    <a:pos x="16" y="12"/>
                  </a:cxn>
                  <a:cxn ang="0">
                    <a:pos x="24" y="0"/>
                  </a:cxn>
                  <a:cxn ang="0">
                    <a:pos x="22" y="0"/>
                  </a:cxn>
                  <a:cxn ang="0">
                    <a:pos x="15" y="0"/>
                  </a:cxn>
                  <a:cxn ang="0">
                    <a:pos x="8" y="0"/>
                  </a:cxn>
                  <a:cxn ang="0">
                    <a:pos x="0" y="0"/>
                  </a:cxn>
                  <a:cxn ang="0">
                    <a:pos x="0" y="23"/>
                  </a:cxn>
                  <a:cxn ang="0">
                    <a:pos x="8" y="23"/>
                  </a:cxn>
                  <a:cxn ang="0">
                    <a:pos x="15" y="23"/>
                  </a:cxn>
                  <a:cxn ang="0">
                    <a:pos x="22" y="23"/>
                  </a:cxn>
                  <a:cxn ang="0">
                    <a:pos x="24" y="23"/>
                  </a:cxn>
                  <a:cxn ang="0">
                    <a:pos x="32" y="12"/>
                  </a:cxn>
                  <a:cxn ang="0">
                    <a:pos x="24" y="23"/>
                  </a:cxn>
                  <a:cxn ang="0">
                    <a:pos x="30" y="19"/>
                  </a:cxn>
                  <a:cxn ang="0">
                    <a:pos x="32" y="12"/>
                  </a:cxn>
                  <a:cxn ang="0">
                    <a:pos x="30" y="3"/>
                  </a:cxn>
                  <a:cxn ang="0">
                    <a:pos x="24" y="0"/>
                  </a:cxn>
                  <a:cxn ang="0">
                    <a:pos x="16" y="12"/>
                  </a:cxn>
                </a:cxnLst>
                <a:rect l="0" t="0" r="r" b="b"/>
                <a:pathLst>
                  <a:path w="32" h="23">
                    <a:moveTo>
                      <a:pt x="16" y="12"/>
                    </a:moveTo>
                    <a:lnTo>
                      <a:pt x="24" y="0"/>
                    </a:lnTo>
                    <a:lnTo>
                      <a:pt x="22" y="0"/>
                    </a:lnTo>
                    <a:lnTo>
                      <a:pt x="15" y="0"/>
                    </a:lnTo>
                    <a:lnTo>
                      <a:pt x="8" y="0"/>
                    </a:lnTo>
                    <a:lnTo>
                      <a:pt x="0" y="0"/>
                    </a:lnTo>
                    <a:lnTo>
                      <a:pt x="0" y="23"/>
                    </a:lnTo>
                    <a:lnTo>
                      <a:pt x="8" y="23"/>
                    </a:lnTo>
                    <a:lnTo>
                      <a:pt x="15" y="23"/>
                    </a:lnTo>
                    <a:lnTo>
                      <a:pt x="22" y="23"/>
                    </a:lnTo>
                    <a:lnTo>
                      <a:pt x="24" y="23"/>
                    </a:lnTo>
                    <a:lnTo>
                      <a:pt x="32" y="12"/>
                    </a:lnTo>
                    <a:lnTo>
                      <a:pt x="24" y="23"/>
                    </a:lnTo>
                    <a:lnTo>
                      <a:pt x="30" y="19"/>
                    </a:lnTo>
                    <a:lnTo>
                      <a:pt x="32" y="12"/>
                    </a:lnTo>
                    <a:lnTo>
                      <a:pt x="30" y="3"/>
                    </a:lnTo>
                    <a:lnTo>
                      <a:pt x="24" y="0"/>
                    </a:lnTo>
                    <a:lnTo>
                      <a:pt x="16" y="1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74" name="Freeform 335"/>
              <p:cNvSpPr>
                <a:spLocks noChangeArrowheads="1"/>
              </p:cNvSpPr>
              <p:nvPr/>
            </p:nvSpPr>
            <p:spPr bwMode="auto">
              <a:xfrm>
                <a:off x="1287" y="181"/>
                <a:ext cx="16" cy="21"/>
              </a:xfrm>
              <a:custGeom>
                <a:avLst/>
                <a:gdLst/>
                <a:ahLst/>
                <a:cxnLst>
                  <a:cxn ang="0">
                    <a:pos x="9" y="0"/>
                  </a:cxn>
                  <a:cxn ang="0">
                    <a:pos x="0" y="12"/>
                  </a:cxn>
                  <a:cxn ang="0">
                    <a:pos x="0" y="41"/>
                  </a:cxn>
                  <a:cxn ang="0">
                    <a:pos x="16" y="41"/>
                  </a:cxn>
                  <a:cxn ang="0">
                    <a:pos x="16" y="12"/>
                  </a:cxn>
                  <a:cxn ang="0">
                    <a:pos x="7" y="23"/>
                  </a:cxn>
                  <a:cxn ang="0">
                    <a:pos x="16" y="12"/>
                  </a:cxn>
                  <a:cxn ang="0">
                    <a:pos x="14" y="3"/>
                  </a:cxn>
                  <a:cxn ang="0">
                    <a:pos x="8" y="0"/>
                  </a:cxn>
                  <a:cxn ang="0">
                    <a:pos x="3" y="3"/>
                  </a:cxn>
                  <a:cxn ang="0">
                    <a:pos x="0" y="12"/>
                  </a:cxn>
                  <a:cxn ang="0">
                    <a:pos x="9" y="0"/>
                  </a:cxn>
                </a:cxnLst>
                <a:rect l="0" t="0" r="r" b="b"/>
                <a:pathLst>
                  <a:path w="16" h="41">
                    <a:moveTo>
                      <a:pt x="9" y="0"/>
                    </a:moveTo>
                    <a:lnTo>
                      <a:pt x="0" y="12"/>
                    </a:lnTo>
                    <a:lnTo>
                      <a:pt x="0" y="41"/>
                    </a:lnTo>
                    <a:lnTo>
                      <a:pt x="16" y="41"/>
                    </a:lnTo>
                    <a:lnTo>
                      <a:pt x="16" y="12"/>
                    </a:lnTo>
                    <a:lnTo>
                      <a:pt x="7" y="23"/>
                    </a:lnTo>
                    <a:lnTo>
                      <a:pt x="16" y="12"/>
                    </a:lnTo>
                    <a:lnTo>
                      <a:pt x="14" y="3"/>
                    </a:lnTo>
                    <a:lnTo>
                      <a:pt x="8" y="0"/>
                    </a:lnTo>
                    <a:lnTo>
                      <a:pt x="3" y="3"/>
                    </a:lnTo>
                    <a:lnTo>
                      <a:pt x="0" y="12"/>
                    </a:lnTo>
                    <a:lnTo>
                      <a:pt x="9"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75" name="Freeform 336"/>
              <p:cNvSpPr>
                <a:spLocks noChangeArrowheads="1"/>
              </p:cNvSpPr>
              <p:nvPr/>
            </p:nvSpPr>
            <p:spPr bwMode="auto">
              <a:xfrm>
                <a:off x="1294" y="181"/>
                <a:ext cx="205" cy="102"/>
              </a:xfrm>
              <a:custGeom>
                <a:avLst/>
                <a:gdLst/>
                <a:ahLst/>
                <a:cxnLst>
                  <a:cxn ang="0">
                    <a:pos x="196" y="180"/>
                  </a:cxn>
                  <a:cxn ang="0">
                    <a:pos x="204" y="192"/>
                  </a:cxn>
                  <a:cxn ang="0">
                    <a:pos x="205" y="154"/>
                  </a:cxn>
                  <a:cxn ang="0">
                    <a:pos x="204" y="122"/>
                  </a:cxn>
                  <a:cxn ang="0">
                    <a:pos x="201" y="95"/>
                  </a:cxn>
                  <a:cxn ang="0">
                    <a:pos x="195" y="70"/>
                  </a:cxn>
                  <a:cxn ang="0">
                    <a:pos x="189" y="52"/>
                  </a:cxn>
                  <a:cxn ang="0">
                    <a:pos x="180" y="36"/>
                  </a:cxn>
                  <a:cxn ang="0">
                    <a:pos x="168" y="26"/>
                  </a:cxn>
                  <a:cxn ang="0">
                    <a:pos x="156" y="17"/>
                  </a:cxn>
                  <a:cxn ang="0">
                    <a:pos x="142" y="13"/>
                  </a:cxn>
                  <a:cxn ang="0">
                    <a:pos x="125" y="10"/>
                  </a:cxn>
                  <a:cxn ang="0">
                    <a:pos x="109" y="9"/>
                  </a:cxn>
                  <a:cxn ang="0">
                    <a:pos x="91" y="9"/>
                  </a:cxn>
                  <a:cxn ang="0">
                    <a:pos x="71" y="7"/>
                  </a:cxn>
                  <a:cxn ang="0">
                    <a:pos x="50" y="6"/>
                  </a:cxn>
                  <a:cxn ang="0">
                    <a:pos x="27" y="4"/>
                  </a:cxn>
                  <a:cxn ang="0">
                    <a:pos x="2" y="0"/>
                  </a:cxn>
                  <a:cxn ang="0">
                    <a:pos x="0" y="23"/>
                  </a:cxn>
                  <a:cxn ang="0">
                    <a:pos x="27" y="28"/>
                  </a:cxn>
                  <a:cxn ang="0">
                    <a:pos x="50" y="29"/>
                  </a:cxn>
                  <a:cxn ang="0">
                    <a:pos x="71" y="30"/>
                  </a:cxn>
                  <a:cxn ang="0">
                    <a:pos x="91" y="32"/>
                  </a:cxn>
                  <a:cxn ang="0">
                    <a:pos x="109" y="32"/>
                  </a:cxn>
                  <a:cxn ang="0">
                    <a:pos x="125" y="33"/>
                  </a:cxn>
                  <a:cxn ang="0">
                    <a:pos x="140" y="36"/>
                  </a:cxn>
                  <a:cxn ang="0">
                    <a:pos x="152" y="41"/>
                  </a:cxn>
                  <a:cxn ang="0">
                    <a:pos x="162" y="47"/>
                  </a:cxn>
                  <a:cxn ang="0">
                    <a:pos x="170" y="54"/>
                  </a:cxn>
                  <a:cxn ang="0">
                    <a:pos x="175" y="64"/>
                  </a:cxn>
                  <a:cxn ang="0">
                    <a:pos x="181" y="79"/>
                  </a:cxn>
                  <a:cxn ang="0">
                    <a:pos x="185" y="97"/>
                  </a:cxn>
                  <a:cxn ang="0">
                    <a:pos x="188" y="122"/>
                  </a:cxn>
                  <a:cxn ang="0">
                    <a:pos x="189" y="154"/>
                  </a:cxn>
                  <a:cxn ang="0">
                    <a:pos x="188" y="192"/>
                  </a:cxn>
                  <a:cxn ang="0">
                    <a:pos x="196" y="204"/>
                  </a:cxn>
                  <a:cxn ang="0">
                    <a:pos x="188" y="192"/>
                  </a:cxn>
                  <a:cxn ang="0">
                    <a:pos x="191" y="201"/>
                  </a:cxn>
                  <a:cxn ang="0">
                    <a:pos x="196" y="202"/>
                  </a:cxn>
                  <a:cxn ang="0">
                    <a:pos x="202" y="201"/>
                  </a:cxn>
                  <a:cxn ang="0">
                    <a:pos x="204" y="192"/>
                  </a:cxn>
                  <a:cxn ang="0">
                    <a:pos x="196" y="180"/>
                  </a:cxn>
                </a:cxnLst>
                <a:rect l="0" t="0" r="r" b="b"/>
                <a:pathLst>
                  <a:path w="205" h="204">
                    <a:moveTo>
                      <a:pt x="196" y="180"/>
                    </a:moveTo>
                    <a:lnTo>
                      <a:pt x="204" y="192"/>
                    </a:lnTo>
                    <a:lnTo>
                      <a:pt x="205" y="154"/>
                    </a:lnTo>
                    <a:lnTo>
                      <a:pt x="204" y="122"/>
                    </a:lnTo>
                    <a:lnTo>
                      <a:pt x="201" y="95"/>
                    </a:lnTo>
                    <a:lnTo>
                      <a:pt x="195" y="70"/>
                    </a:lnTo>
                    <a:lnTo>
                      <a:pt x="189" y="52"/>
                    </a:lnTo>
                    <a:lnTo>
                      <a:pt x="180" y="36"/>
                    </a:lnTo>
                    <a:lnTo>
                      <a:pt x="168" y="26"/>
                    </a:lnTo>
                    <a:lnTo>
                      <a:pt x="156" y="17"/>
                    </a:lnTo>
                    <a:lnTo>
                      <a:pt x="142" y="13"/>
                    </a:lnTo>
                    <a:lnTo>
                      <a:pt x="125" y="10"/>
                    </a:lnTo>
                    <a:lnTo>
                      <a:pt x="109" y="9"/>
                    </a:lnTo>
                    <a:lnTo>
                      <a:pt x="91" y="9"/>
                    </a:lnTo>
                    <a:lnTo>
                      <a:pt x="71" y="7"/>
                    </a:lnTo>
                    <a:lnTo>
                      <a:pt x="50" y="6"/>
                    </a:lnTo>
                    <a:lnTo>
                      <a:pt x="27" y="4"/>
                    </a:lnTo>
                    <a:lnTo>
                      <a:pt x="2" y="0"/>
                    </a:lnTo>
                    <a:lnTo>
                      <a:pt x="0" y="23"/>
                    </a:lnTo>
                    <a:lnTo>
                      <a:pt x="27" y="28"/>
                    </a:lnTo>
                    <a:lnTo>
                      <a:pt x="50" y="29"/>
                    </a:lnTo>
                    <a:lnTo>
                      <a:pt x="71" y="30"/>
                    </a:lnTo>
                    <a:lnTo>
                      <a:pt x="91" y="32"/>
                    </a:lnTo>
                    <a:lnTo>
                      <a:pt x="109" y="32"/>
                    </a:lnTo>
                    <a:lnTo>
                      <a:pt x="125" y="33"/>
                    </a:lnTo>
                    <a:lnTo>
                      <a:pt x="140" y="36"/>
                    </a:lnTo>
                    <a:lnTo>
                      <a:pt x="152" y="41"/>
                    </a:lnTo>
                    <a:lnTo>
                      <a:pt x="162" y="47"/>
                    </a:lnTo>
                    <a:lnTo>
                      <a:pt x="170" y="54"/>
                    </a:lnTo>
                    <a:lnTo>
                      <a:pt x="175" y="64"/>
                    </a:lnTo>
                    <a:lnTo>
                      <a:pt x="181" y="79"/>
                    </a:lnTo>
                    <a:lnTo>
                      <a:pt x="185" y="97"/>
                    </a:lnTo>
                    <a:lnTo>
                      <a:pt x="188" y="122"/>
                    </a:lnTo>
                    <a:lnTo>
                      <a:pt x="189" y="154"/>
                    </a:lnTo>
                    <a:lnTo>
                      <a:pt x="188" y="192"/>
                    </a:lnTo>
                    <a:lnTo>
                      <a:pt x="196" y="204"/>
                    </a:lnTo>
                    <a:lnTo>
                      <a:pt x="188" y="192"/>
                    </a:lnTo>
                    <a:lnTo>
                      <a:pt x="191" y="201"/>
                    </a:lnTo>
                    <a:lnTo>
                      <a:pt x="196" y="202"/>
                    </a:lnTo>
                    <a:lnTo>
                      <a:pt x="202" y="201"/>
                    </a:lnTo>
                    <a:lnTo>
                      <a:pt x="204" y="192"/>
                    </a:lnTo>
                    <a:lnTo>
                      <a:pt x="196" y="18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76" name="Freeform 337"/>
              <p:cNvSpPr>
                <a:spLocks noChangeArrowheads="1"/>
              </p:cNvSpPr>
              <p:nvPr/>
            </p:nvSpPr>
            <p:spPr bwMode="auto">
              <a:xfrm>
                <a:off x="1490" y="272"/>
                <a:ext cx="27" cy="11"/>
              </a:xfrm>
              <a:custGeom>
                <a:avLst/>
                <a:gdLst/>
                <a:ahLst/>
                <a:cxnLst>
                  <a:cxn ang="0">
                    <a:pos x="19" y="0"/>
                  </a:cxn>
                  <a:cxn ang="0">
                    <a:pos x="19" y="0"/>
                  </a:cxn>
                  <a:cxn ang="0">
                    <a:pos x="17" y="0"/>
                  </a:cxn>
                  <a:cxn ang="0">
                    <a:pos x="13" y="0"/>
                  </a:cxn>
                  <a:cxn ang="0">
                    <a:pos x="6" y="0"/>
                  </a:cxn>
                  <a:cxn ang="0">
                    <a:pos x="0" y="0"/>
                  </a:cxn>
                  <a:cxn ang="0">
                    <a:pos x="0" y="24"/>
                  </a:cxn>
                  <a:cxn ang="0">
                    <a:pos x="6" y="24"/>
                  </a:cxn>
                  <a:cxn ang="0">
                    <a:pos x="13" y="24"/>
                  </a:cxn>
                  <a:cxn ang="0">
                    <a:pos x="17" y="24"/>
                  </a:cxn>
                  <a:cxn ang="0">
                    <a:pos x="19" y="24"/>
                  </a:cxn>
                  <a:cxn ang="0">
                    <a:pos x="25" y="19"/>
                  </a:cxn>
                  <a:cxn ang="0">
                    <a:pos x="27" y="12"/>
                  </a:cxn>
                  <a:cxn ang="0">
                    <a:pos x="25" y="3"/>
                  </a:cxn>
                  <a:cxn ang="0">
                    <a:pos x="19" y="0"/>
                  </a:cxn>
                </a:cxnLst>
                <a:rect l="0" t="0" r="r" b="b"/>
                <a:pathLst>
                  <a:path w="27" h="24">
                    <a:moveTo>
                      <a:pt x="19" y="0"/>
                    </a:moveTo>
                    <a:lnTo>
                      <a:pt x="19" y="0"/>
                    </a:lnTo>
                    <a:lnTo>
                      <a:pt x="17" y="0"/>
                    </a:lnTo>
                    <a:lnTo>
                      <a:pt x="13" y="0"/>
                    </a:lnTo>
                    <a:lnTo>
                      <a:pt x="6" y="0"/>
                    </a:lnTo>
                    <a:lnTo>
                      <a:pt x="0" y="0"/>
                    </a:lnTo>
                    <a:lnTo>
                      <a:pt x="0" y="24"/>
                    </a:lnTo>
                    <a:lnTo>
                      <a:pt x="6" y="24"/>
                    </a:lnTo>
                    <a:lnTo>
                      <a:pt x="13" y="24"/>
                    </a:lnTo>
                    <a:lnTo>
                      <a:pt x="17" y="24"/>
                    </a:lnTo>
                    <a:lnTo>
                      <a:pt x="19" y="24"/>
                    </a:lnTo>
                    <a:lnTo>
                      <a:pt x="25" y="19"/>
                    </a:lnTo>
                    <a:lnTo>
                      <a:pt x="27" y="12"/>
                    </a:lnTo>
                    <a:lnTo>
                      <a:pt x="25" y="3"/>
                    </a:lnTo>
                    <a:lnTo>
                      <a:pt x="19"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77" name="Freeform 338"/>
              <p:cNvSpPr>
                <a:spLocks noChangeArrowheads="1"/>
              </p:cNvSpPr>
              <p:nvPr/>
            </p:nvSpPr>
            <p:spPr bwMode="auto">
              <a:xfrm>
                <a:off x="1509" y="272"/>
                <a:ext cx="36" cy="13"/>
              </a:xfrm>
              <a:custGeom>
                <a:avLst/>
                <a:gdLst/>
                <a:ahLst/>
                <a:cxnLst>
                  <a:cxn ang="0">
                    <a:pos x="27" y="3"/>
                  </a:cxn>
                  <a:cxn ang="0">
                    <a:pos x="27" y="3"/>
                  </a:cxn>
                  <a:cxn ang="0">
                    <a:pos x="0" y="0"/>
                  </a:cxn>
                  <a:cxn ang="0">
                    <a:pos x="0" y="24"/>
                  </a:cxn>
                  <a:cxn ang="0">
                    <a:pos x="27" y="27"/>
                  </a:cxn>
                  <a:cxn ang="0">
                    <a:pos x="34" y="22"/>
                  </a:cxn>
                  <a:cxn ang="0">
                    <a:pos x="36" y="15"/>
                  </a:cxn>
                  <a:cxn ang="0">
                    <a:pos x="34" y="6"/>
                  </a:cxn>
                  <a:cxn ang="0">
                    <a:pos x="27" y="3"/>
                  </a:cxn>
                </a:cxnLst>
                <a:rect l="0" t="0" r="r" b="b"/>
                <a:pathLst>
                  <a:path w="36" h="27">
                    <a:moveTo>
                      <a:pt x="27" y="3"/>
                    </a:moveTo>
                    <a:lnTo>
                      <a:pt x="27" y="3"/>
                    </a:lnTo>
                    <a:lnTo>
                      <a:pt x="0" y="0"/>
                    </a:lnTo>
                    <a:lnTo>
                      <a:pt x="0" y="24"/>
                    </a:lnTo>
                    <a:lnTo>
                      <a:pt x="27" y="27"/>
                    </a:lnTo>
                    <a:lnTo>
                      <a:pt x="34" y="22"/>
                    </a:lnTo>
                    <a:lnTo>
                      <a:pt x="36" y="15"/>
                    </a:lnTo>
                    <a:lnTo>
                      <a:pt x="34" y="6"/>
                    </a:lnTo>
                    <a:lnTo>
                      <a:pt x="27" y="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78" name="Freeform 339"/>
              <p:cNvSpPr>
                <a:spLocks noChangeArrowheads="1"/>
              </p:cNvSpPr>
              <p:nvPr/>
            </p:nvSpPr>
            <p:spPr bwMode="auto">
              <a:xfrm>
                <a:off x="1524" y="273"/>
                <a:ext cx="62" cy="69"/>
              </a:xfrm>
              <a:custGeom>
                <a:avLst/>
                <a:gdLst/>
                <a:ahLst/>
                <a:cxnLst>
                  <a:cxn ang="0">
                    <a:pos x="7" y="139"/>
                  </a:cxn>
                  <a:cxn ang="0">
                    <a:pos x="7" y="139"/>
                  </a:cxn>
                  <a:cxn ang="0">
                    <a:pos x="28" y="133"/>
                  </a:cxn>
                  <a:cxn ang="0">
                    <a:pos x="45" y="118"/>
                  </a:cxn>
                  <a:cxn ang="0">
                    <a:pos x="57" y="96"/>
                  </a:cxn>
                  <a:cxn ang="0">
                    <a:pos x="62" y="70"/>
                  </a:cxn>
                  <a:cxn ang="0">
                    <a:pos x="60" y="47"/>
                  </a:cxn>
                  <a:cxn ang="0">
                    <a:pos x="51" y="24"/>
                  </a:cxn>
                  <a:cxn ang="0">
                    <a:pos x="35" y="8"/>
                  </a:cxn>
                  <a:cxn ang="0">
                    <a:pos x="12" y="0"/>
                  </a:cxn>
                  <a:cxn ang="0">
                    <a:pos x="12" y="24"/>
                  </a:cxn>
                  <a:cxn ang="0">
                    <a:pos x="29" y="28"/>
                  </a:cxn>
                  <a:cxn ang="0">
                    <a:pos x="39" y="38"/>
                  </a:cxn>
                  <a:cxn ang="0">
                    <a:pos x="44" y="53"/>
                  </a:cxn>
                  <a:cxn ang="0">
                    <a:pos x="46" y="70"/>
                  </a:cxn>
                  <a:cxn ang="0">
                    <a:pos x="43" y="88"/>
                  </a:cxn>
                  <a:cxn ang="0">
                    <a:pos x="35" y="101"/>
                  </a:cxn>
                  <a:cxn ang="0">
                    <a:pos x="24" y="112"/>
                  </a:cxn>
                  <a:cxn ang="0">
                    <a:pos x="7" y="115"/>
                  </a:cxn>
                  <a:cxn ang="0">
                    <a:pos x="1" y="118"/>
                  </a:cxn>
                  <a:cxn ang="0">
                    <a:pos x="0" y="127"/>
                  </a:cxn>
                  <a:cxn ang="0">
                    <a:pos x="1" y="134"/>
                  </a:cxn>
                  <a:cxn ang="0">
                    <a:pos x="7" y="139"/>
                  </a:cxn>
                </a:cxnLst>
                <a:rect l="0" t="0" r="r" b="b"/>
                <a:pathLst>
                  <a:path w="62" h="139">
                    <a:moveTo>
                      <a:pt x="7" y="139"/>
                    </a:moveTo>
                    <a:lnTo>
                      <a:pt x="7" y="139"/>
                    </a:lnTo>
                    <a:lnTo>
                      <a:pt x="28" y="133"/>
                    </a:lnTo>
                    <a:lnTo>
                      <a:pt x="45" y="118"/>
                    </a:lnTo>
                    <a:lnTo>
                      <a:pt x="57" y="96"/>
                    </a:lnTo>
                    <a:lnTo>
                      <a:pt x="62" y="70"/>
                    </a:lnTo>
                    <a:lnTo>
                      <a:pt x="60" y="47"/>
                    </a:lnTo>
                    <a:lnTo>
                      <a:pt x="51" y="24"/>
                    </a:lnTo>
                    <a:lnTo>
                      <a:pt x="35" y="8"/>
                    </a:lnTo>
                    <a:lnTo>
                      <a:pt x="12" y="0"/>
                    </a:lnTo>
                    <a:lnTo>
                      <a:pt x="12" y="24"/>
                    </a:lnTo>
                    <a:lnTo>
                      <a:pt x="29" y="28"/>
                    </a:lnTo>
                    <a:lnTo>
                      <a:pt x="39" y="38"/>
                    </a:lnTo>
                    <a:lnTo>
                      <a:pt x="44" y="53"/>
                    </a:lnTo>
                    <a:lnTo>
                      <a:pt x="46" y="70"/>
                    </a:lnTo>
                    <a:lnTo>
                      <a:pt x="43" y="88"/>
                    </a:lnTo>
                    <a:lnTo>
                      <a:pt x="35" y="101"/>
                    </a:lnTo>
                    <a:lnTo>
                      <a:pt x="24" y="112"/>
                    </a:lnTo>
                    <a:lnTo>
                      <a:pt x="7" y="115"/>
                    </a:lnTo>
                    <a:lnTo>
                      <a:pt x="1" y="118"/>
                    </a:lnTo>
                    <a:lnTo>
                      <a:pt x="0" y="127"/>
                    </a:lnTo>
                    <a:lnTo>
                      <a:pt x="1" y="134"/>
                    </a:lnTo>
                    <a:lnTo>
                      <a:pt x="7" y="13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79" name="Freeform 340"/>
              <p:cNvSpPr>
                <a:spLocks noChangeArrowheads="1"/>
              </p:cNvSpPr>
              <p:nvPr/>
            </p:nvSpPr>
            <p:spPr bwMode="auto">
              <a:xfrm>
                <a:off x="1505" y="331"/>
                <a:ext cx="26" cy="11"/>
              </a:xfrm>
              <a:custGeom>
                <a:avLst/>
                <a:gdLst/>
                <a:ahLst/>
                <a:cxnLst>
                  <a:cxn ang="0">
                    <a:pos x="7" y="24"/>
                  </a:cxn>
                  <a:cxn ang="0">
                    <a:pos x="7" y="24"/>
                  </a:cxn>
                  <a:cxn ang="0">
                    <a:pos x="26" y="24"/>
                  </a:cxn>
                  <a:cxn ang="0">
                    <a:pos x="26" y="0"/>
                  </a:cxn>
                  <a:cxn ang="0">
                    <a:pos x="7" y="0"/>
                  </a:cxn>
                  <a:cxn ang="0">
                    <a:pos x="1" y="3"/>
                  </a:cxn>
                  <a:cxn ang="0">
                    <a:pos x="0" y="12"/>
                  </a:cxn>
                  <a:cxn ang="0">
                    <a:pos x="1" y="19"/>
                  </a:cxn>
                  <a:cxn ang="0">
                    <a:pos x="7" y="24"/>
                  </a:cxn>
                </a:cxnLst>
                <a:rect l="0" t="0" r="r" b="b"/>
                <a:pathLst>
                  <a:path w="26" h="24">
                    <a:moveTo>
                      <a:pt x="7" y="24"/>
                    </a:moveTo>
                    <a:lnTo>
                      <a:pt x="7" y="24"/>
                    </a:lnTo>
                    <a:lnTo>
                      <a:pt x="26" y="24"/>
                    </a:lnTo>
                    <a:lnTo>
                      <a:pt x="26" y="0"/>
                    </a:lnTo>
                    <a:lnTo>
                      <a:pt x="7" y="0"/>
                    </a:lnTo>
                    <a:lnTo>
                      <a:pt x="1" y="3"/>
                    </a:lnTo>
                    <a:lnTo>
                      <a:pt x="0" y="12"/>
                    </a:lnTo>
                    <a:lnTo>
                      <a:pt x="1" y="19"/>
                    </a:lnTo>
                    <a:lnTo>
                      <a:pt x="7" y="2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80" name="Freeform 341"/>
              <p:cNvSpPr>
                <a:spLocks noChangeArrowheads="1"/>
              </p:cNvSpPr>
              <p:nvPr/>
            </p:nvSpPr>
            <p:spPr bwMode="auto">
              <a:xfrm>
                <a:off x="1487" y="331"/>
                <a:ext cx="25" cy="11"/>
              </a:xfrm>
              <a:custGeom>
                <a:avLst/>
                <a:gdLst/>
                <a:ahLst/>
                <a:cxnLst>
                  <a:cxn ang="0">
                    <a:pos x="7" y="24"/>
                  </a:cxn>
                  <a:cxn ang="0">
                    <a:pos x="7" y="24"/>
                  </a:cxn>
                  <a:cxn ang="0">
                    <a:pos x="25" y="24"/>
                  </a:cxn>
                  <a:cxn ang="0">
                    <a:pos x="25" y="0"/>
                  </a:cxn>
                  <a:cxn ang="0">
                    <a:pos x="7" y="0"/>
                  </a:cxn>
                  <a:cxn ang="0">
                    <a:pos x="1" y="3"/>
                  </a:cxn>
                  <a:cxn ang="0">
                    <a:pos x="0" y="12"/>
                  </a:cxn>
                  <a:cxn ang="0">
                    <a:pos x="1" y="19"/>
                  </a:cxn>
                  <a:cxn ang="0">
                    <a:pos x="7" y="24"/>
                  </a:cxn>
                </a:cxnLst>
                <a:rect l="0" t="0" r="r" b="b"/>
                <a:pathLst>
                  <a:path w="25" h="24">
                    <a:moveTo>
                      <a:pt x="7" y="24"/>
                    </a:moveTo>
                    <a:lnTo>
                      <a:pt x="7" y="24"/>
                    </a:lnTo>
                    <a:lnTo>
                      <a:pt x="25" y="24"/>
                    </a:lnTo>
                    <a:lnTo>
                      <a:pt x="25" y="0"/>
                    </a:lnTo>
                    <a:lnTo>
                      <a:pt x="7" y="0"/>
                    </a:lnTo>
                    <a:lnTo>
                      <a:pt x="1" y="3"/>
                    </a:lnTo>
                    <a:lnTo>
                      <a:pt x="0" y="12"/>
                    </a:lnTo>
                    <a:lnTo>
                      <a:pt x="1" y="19"/>
                    </a:lnTo>
                    <a:lnTo>
                      <a:pt x="7" y="2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81" name="Freeform 342"/>
              <p:cNvSpPr>
                <a:spLocks noChangeArrowheads="1"/>
              </p:cNvSpPr>
              <p:nvPr/>
            </p:nvSpPr>
            <p:spPr bwMode="auto">
              <a:xfrm>
                <a:off x="1475" y="331"/>
                <a:ext cx="19" cy="11"/>
              </a:xfrm>
              <a:custGeom>
                <a:avLst/>
                <a:gdLst/>
                <a:ahLst/>
                <a:cxnLst>
                  <a:cxn ang="0">
                    <a:pos x="16" y="12"/>
                  </a:cxn>
                  <a:cxn ang="0">
                    <a:pos x="8" y="24"/>
                  </a:cxn>
                  <a:cxn ang="0">
                    <a:pos x="19" y="24"/>
                  </a:cxn>
                  <a:cxn ang="0">
                    <a:pos x="19" y="0"/>
                  </a:cxn>
                  <a:cxn ang="0">
                    <a:pos x="8" y="0"/>
                  </a:cxn>
                  <a:cxn ang="0">
                    <a:pos x="0" y="12"/>
                  </a:cxn>
                  <a:cxn ang="0">
                    <a:pos x="8" y="0"/>
                  </a:cxn>
                  <a:cxn ang="0">
                    <a:pos x="2" y="3"/>
                  </a:cxn>
                  <a:cxn ang="0">
                    <a:pos x="1" y="12"/>
                  </a:cxn>
                  <a:cxn ang="0">
                    <a:pos x="2" y="19"/>
                  </a:cxn>
                  <a:cxn ang="0">
                    <a:pos x="8" y="24"/>
                  </a:cxn>
                  <a:cxn ang="0">
                    <a:pos x="16" y="12"/>
                  </a:cxn>
                </a:cxnLst>
                <a:rect l="0" t="0" r="r" b="b"/>
                <a:pathLst>
                  <a:path w="19" h="24">
                    <a:moveTo>
                      <a:pt x="16" y="12"/>
                    </a:moveTo>
                    <a:lnTo>
                      <a:pt x="8" y="24"/>
                    </a:lnTo>
                    <a:lnTo>
                      <a:pt x="19" y="24"/>
                    </a:lnTo>
                    <a:lnTo>
                      <a:pt x="19" y="0"/>
                    </a:lnTo>
                    <a:lnTo>
                      <a:pt x="8" y="0"/>
                    </a:lnTo>
                    <a:lnTo>
                      <a:pt x="0" y="12"/>
                    </a:lnTo>
                    <a:lnTo>
                      <a:pt x="8" y="0"/>
                    </a:lnTo>
                    <a:lnTo>
                      <a:pt x="2" y="3"/>
                    </a:lnTo>
                    <a:lnTo>
                      <a:pt x="1" y="12"/>
                    </a:lnTo>
                    <a:lnTo>
                      <a:pt x="2" y="19"/>
                    </a:lnTo>
                    <a:lnTo>
                      <a:pt x="8" y="24"/>
                    </a:lnTo>
                    <a:lnTo>
                      <a:pt x="16" y="1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82" name="Freeform 343"/>
              <p:cNvSpPr>
                <a:spLocks noChangeArrowheads="1"/>
              </p:cNvSpPr>
              <p:nvPr/>
            </p:nvSpPr>
            <p:spPr bwMode="auto">
              <a:xfrm>
                <a:off x="1475" y="337"/>
                <a:ext cx="16" cy="72"/>
              </a:xfrm>
              <a:custGeom>
                <a:avLst/>
                <a:gdLst/>
                <a:ahLst/>
                <a:cxnLst>
                  <a:cxn ang="0">
                    <a:pos x="11" y="125"/>
                  </a:cxn>
                  <a:cxn ang="0">
                    <a:pos x="16" y="135"/>
                  </a:cxn>
                  <a:cxn ang="0">
                    <a:pos x="16" y="0"/>
                  </a:cxn>
                  <a:cxn ang="0">
                    <a:pos x="0" y="0"/>
                  </a:cxn>
                  <a:cxn ang="0">
                    <a:pos x="0" y="135"/>
                  </a:cxn>
                  <a:cxn ang="0">
                    <a:pos x="5" y="146"/>
                  </a:cxn>
                  <a:cxn ang="0">
                    <a:pos x="0" y="135"/>
                  </a:cxn>
                  <a:cxn ang="0">
                    <a:pos x="3" y="144"/>
                  </a:cxn>
                  <a:cxn ang="0">
                    <a:pos x="8" y="146"/>
                  </a:cxn>
                  <a:cxn ang="0">
                    <a:pos x="14" y="144"/>
                  </a:cxn>
                  <a:cxn ang="0">
                    <a:pos x="16" y="135"/>
                  </a:cxn>
                  <a:cxn ang="0">
                    <a:pos x="11" y="125"/>
                  </a:cxn>
                </a:cxnLst>
                <a:rect l="0" t="0" r="r" b="b"/>
                <a:pathLst>
                  <a:path w="16" h="146">
                    <a:moveTo>
                      <a:pt x="11" y="125"/>
                    </a:moveTo>
                    <a:lnTo>
                      <a:pt x="16" y="135"/>
                    </a:lnTo>
                    <a:lnTo>
                      <a:pt x="16" y="0"/>
                    </a:lnTo>
                    <a:lnTo>
                      <a:pt x="0" y="0"/>
                    </a:lnTo>
                    <a:lnTo>
                      <a:pt x="0" y="135"/>
                    </a:lnTo>
                    <a:lnTo>
                      <a:pt x="5" y="146"/>
                    </a:lnTo>
                    <a:lnTo>
                      <a:pt x="0" y="135"/>
                    </a:lnTo>
                    <a:lnTo>
                      <a:pt x="3" y="144"/>
                    </a:lnTo>
                    <a:lnTo>
                      <a:pt x="8" y="146"/>
                    </a:lnTo>
                    <a:lnTo>
                      <a:pt x="14" y="144"/>
                    </a:lnTo>
                    <a:lnTo>
                      <a:pt x="16" y="135"/>
                    </a:lnTo>
                    <a:lnTo>
                      <a:pt x="11" y="125"/>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83" name="Freeform 344"/>
              <p:cNvSpPr>
                <a:spLocks noChangeArrowheads="1"/>
              </p:cNvSpPr>
              <p:nvPr/>
            </p:nvSpPr>
            <p:spPr bwMode="auto">
              <a:xfrm>
                <a:off x="1480" y="399"/>
                <a:ext cx="17" cy="13"/>
              </a:xfrm>
              <a:custGeom>
                <a:avLst/>
                <a:gdLst/>
                <a:ahLst/>
                <a:cxnLst>
                  <a:cxn ang="0">
                    <a:pos x="17" y="15"/>
                  </a:cxn>
                  <a:cxn ang="0">
                    <a:pos x="12" y="5"/>
                  </a:cxn>
                  <a:cxn ang="0">
                    <a:pos x="6" y="0"/>
                  </a:cxn>
                  <a:cxn ang="0">
                    <a:pos x="0" y="21"/>
                  </a:cxn>
                  <a:cxn ang="0">
                    <a:pos x="6" y="25"/>
                  </a:cxn>
                  <a:cxn ang="0">
                    <a:pos x="1" y="15"/>
                  </a:cxn>
                  <a:cxn ang="0">
                    <a:pos x="6" y="25"/>
                  </a:cxn>
                  <a:cxn ang="0">
                    <a:pos x="12" y="25"/>
                  </a:cxn>
                  <a:cxn ang="0">
                    <a:pos x="16" y="19"/>
                  </a:cxn>
                  <a:cxn ang="0">
                    <a:pos x="16" y="10"/>
                  </a:cxn>
                  <a:cxn ang="0">
                    <a:pos x="12" y="5"/>
                  </a:cxn>
                  <a:cxn ang="0">
                    <a:pos x="17" y="15"/>
                  </a:cxn>
                </a:cxnLst>
                <a:rect l="0" t="0" r="r" b="b"/>
                <a:pathLst>
                  <a:path w="17" h="25">
                    <a:moveTo>
                      <a:pt x="17" y="15"/>
                    </a:moveTo>
                    <a:lnTo>
                      <a:pt x="12" y="5"/>
                    </a:lnTo>
                    <a:lnTo>
                      <a:pt x="6" y="0"/>
                    </a:lnTo>
                    <a:lnTo>
                      <a:pt x="0" y="21"/>
                    </a:lnTo>
                    <a:lnTo>
                      <a:pt x="6" y="25"/>
                    </a:lnTo>
                    <a:lnTo>
                      <a:pt x="1" y="15"/>
                    </a:lnTo>
                    <a:lnTo>
                      <a:pt x="6" y="25"/>
                    </a:lnTo>
                    <a:lnTo>
                      <a:pt x="12" y="25"/>
                    </a:lnTo>
                    <a:lnTo>
                      <a:pt x="16" y="19"/>
                    </a:lnTo>
                    <a:lnTo>
                      <a:pt x="16" y="10"/>
                    </a:lnTo>
                    <a:lnTo>
                      <a:pt x="12" y="5"/>
                    </a:lnTo>
                    <a:lnTo>
                      <a:pt x="17" y="15"/>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84" name="Freeform 345"/>
              <p:cNvSpPr>
                <a:spLocks noChangeArrowheads="1"/>
              </p:cNvSpPr>
              <p:nvPr/>
            </p:nvSpPr>
            <p:spPr bwMode="auto">
              <a:xfrm>
                <a:off x="1280" y="406"/>
                <a:ext cx="217" cy="37"/>
              </a:xfrm>
              <a:custGeom>
                <a:avLst/>
                <a:gdLst/>
                <a:ahLst/>
                <a:cxnLst>
                  <a:cxn ang="0">
                    <a:pos x="0" y="61"/>
                  </a:cxn>
                  <a:cxn ang="0">
                    <a:pos x="8" y="73"/>
                  </a:cxn>
                  <a:cxn ang="0">
                    <a:pos x="32" y="73"/>
                  </a:cxn>
                  <a:cxn ang="0">
                    <a:pos x="54" y="73"/>
                  </a:cxn>
                  <a:cxn ang="0">
                    <a:pos x="74" y="73"/>
                  </a:cxn>
                  <a:cxn ang="0">
                    <a:pos x="93" y="71"/>
                  </a:cxn>
                  <a:cxn ang="0">
                    <a:pos x="111" y="70"/>
                  </a:cxn>
                  <a:cxn ang="0">
                    <a:pos x="129" y="67"/>
                  </a:cxn>
                  <a:cxn ang="0">
                    <a:pos x="145" y="64"/>
                  </a:cxn>
                  <a:cxn ang="0">
                    <a:pos x="158" y="61"/>
                  </a:cxn>
                  <a:cxn ang="0">
                    <a:pos x="171" y="57"/>
                  </a:cxn>
                  <a:cxn ang="0">
                    <a:pos x="182" y="52"/>
                  </a:cxn>
                  <a:cxn ang="0">
                    <a:pos x="192" y="46"/>
                  </a:cxn>
                  <a:cxn ang="0">
                    <a:pos x="200" y="38"/>
                  </a:cxn>
                  <a:cxn ang="0">
                    <a:pos x="207" y="32"/>
                  </a:cxn>
                  <a:cxn ang="0">
                    <a:pos x="213" y="22"/>
                  </a:cxn>
                  <a:cxn ang="0">
                    <a:pos x="216" y="11"/>
                  </a:cxn>
                  <a:cxn ang="0">
                    <a:pos x="217" y="0"/>
                  </a:cxn>
                  <a:cxn ang="0">
                    <a:pos x="201" y="0"/>
                  </a:cxn>
                  <a:cxn ang="0">
                    <a:pos x="200" y="6"/>
                  </a:cxn>
                  <a:cxn ang="0">
                    <a:pos x="199" y="10"/>
                  </a:cxn>
                  <a:cxn ang="0">
                    <a:pos x="197" y="14"/>
                  </a:cxn>
                  <a:cxn ang="0">
                    <a:pos x="192" y="20"/>
                  </a:cxn>
                  <a:cxn ang="0">
                    <a:pos x="186" y="26"/>
                  </a:cxn>
                  <a:cxn ang="0">
                    <a:pos x="178" y="29"/>
                  </a:cxn>
                  <a:cxn ang="0">
                    <a:pos x="167" y="33"/>
                  </a:cxn>
                  <a:cxn ang="0">
                    <a:pos x="156" y="38"/>
                  </a:cxn>
                  <a:cxn ang="0">
                    <a:pos x="142" y="41"/>
                  </a:cxn>
                  <a:cxn ang="0">
                    <a:pos x="127" y="44"/>
                  </a:cxn>
                  <a:cxn ang="0">
                    <a:pos x="111" y="46"/>
                  </a:cxn>
                  <a:cxn ang="0">
                    <a:pos x="93" y="48"/>
                  </a:cxn>
                  <a:cxn ang="0">
                    <a:pos x="74" y="49"/>
                  </a:cxn>
                  <a:cxn ang="0">
                    <a:pos x="54" y="49"/>
                  </a:cxn>
                  <a:cxn ang="0">
                    <a:pos x="32" y="49"/>
                  </a:cxn>
                  <a:cxn ang="0">
                    <a:pos x="8" y="49"/>
                  </a:cxn>
                  <a:cxn ang="0">
                    <a:pos x="16" y="61"/>
                  </a:cxn>
                  <a:cxn ang="0">
                    <a:pos x="0" y="61"/>
                  </a:cxn>
                </a:cxnLst>
                <a:rect l="0" t="0" r="r" b="b"/>
                <a:pathLst>
                  <a:path w="217" h="73">
                    <a:moveTo>
                      <a:pt x="0" y="61"/>
                    </a:moveTo>
                    <a:lnTo>
                      <a:pt x="8" y="73"/>
                    </a:lnTo>
                    <a:lnTo>
                      <a:pt x="32" y="73"/>
                    </a:lnTo>
                    <a:lnTo>
                      <a:pt x="54" y="73"/>
                    </a:lnTo>
                    <a:lnTo>
                      <a:pt x="74" y="73"/>
                    </a:lnTo>
                    <a:lnTo>
                      <a:pt x="93" y="71"/>
                    </a:lnTo>
                    <a:lnTo>
                      <a:pt x="111" y="70"/>
                    </a:lnTo>
                    <a:lnTo>
                      <a:pt x="129" y="67"/>
                    </a:lnTo>
                    <a:lnTo>
                      <a:pt x="145" y="64"/>
                    </a:lnTo>
                    <a:lnTo>
                      <a:pt x="158" y="61"/>
                    </a:lnTo>
                    <a:lnTo>
                      <a:pt x="171" y="57"/>
                    </a:lnTo>
                    <a:lnTo>
                      <a:pt x="182" y="52"/>
                    </a:lnTo>
                    <a:lnTo>
                      <a:pt x="192" y="46"/>
                    </a:lnTo>
                    <a:lnTo>
                      <a:pt x="200" y="38"/>
                    </a:lnTo>
                    <a:lnTo>
                      <a:pt x="207" y="32"/>
                    </a:lnTo>
                    <a:lnTo>
                      <a:pt x="213" y="22"/>
                    </a:lnTo>
                    <a:lnTo>
                      <a:pt x="216" y="11"/>
                    </a:lnTo>
                    <a:lnTo>
                      <a:pt x="217" y="0"/>
                    </a:lnTo>
                    <a:lnTo>
                      <a:pt x="201" y="0"/>
                    </a:lnTo>
                    <a:lnTo>
                      <a:pt x="200" y="6"/>
                    </a:lnTo>
                    <a:lnTo>
                      <a:pt x="199" y="10"/>
                    </a:lnTo>
                    <a:lnTo>
                      <a:pt x="197" y="14"/>
                    </a:lnTo>
                    <a:lnTo>
                      <a:pt x="192" y="20"/>
                    </a:lnTo>
                    <a:lnTo>
                      <a:pt x="186" y="26"/>
                    </a:lnTo>
                    <a:lnTo>
                      <a:pt x="178" y="29"/>
                    </a:lnTo>
                    <a:lnTo>
                      <a:pt x="167" y="33"/>
                    </a:lnTo>
                    <a:lnTo>
                      <a:pt x="156" y="38"/>
                    </a:lnTo>
                    <a:lnTo>
                      <a:pt x="142" y="41"/>
                    </a:lnTo>
                    <a:lnTo>
                      <a:pt x="127" y="44"/>
                    </a:lnTo>
                    <a:lnTo>
                      <a:pt x="111" y="46"/>
                    </a:lnTo>
                    <a:lnTo>
                      <a:pt x="93" y="48"/>
                    </a:lnTo>
                    <a:lnTo>
                      <a:pt x="74" y="49"/>
                    </a:lnTo>
                    <a:lnTo>
                      <a:pt x="54" y="49"/>
                    </a:lnTo>
                    <a:lnTo>
                      <a:pt x="32" y="49"/>
                    </a:lnTo>
                    <a:lnTo>
                      <a:pt x="8" y="49"/>
                    </a:lnTo>
                    <a:lnTo>
                      <a:pt x="16" y="61"/>
                    </a:lnTo>
                    <a:lnTo>
                      <a:pt x="0" y="6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85" name="Freeform 346"/>
              <p:cNvSpPr>
                <a:spLocks noChangeArrowheads="1"/>
              </p:cNvSpPr>
              <p:nvPr/>
            </p:nvSpPr>
            <p:spPr bwMode="auto">
              <a:xfrm>
                <a:off x="1280" y="422"/>
                <a:ext cx="16" cy="15"/>
              </a:xfrm>
              <a:custGeom>
                <a:avLst/>
                <a:gdLst/>
                <a:ahLst/>
                <a:cxnLst>
                  <a:cxn ang="0">
                    <a:pos x="8" y="23"/>
                  </a:cxn>
                  <a:cxn ang="0">
                    <a:pos x="0" y="12"/>
                  </a:cxn>
                  <a:cxn ang="0">
                    <a:pos x="0" y="29"/>
                  </a:cxn>
                  <a:cxn ang="0">
                    <a:pos x="16" y="29"/>
                  </a:cxn>
                  <a:cxn ang="0">
                    <a:pos x="16" y="12"/>
                  </a:cxn>
                  <a:cxn ang="0">
                    <a:pos x="8" y="0"/>
                  </a:cxn>
                  <a:cxn ang="0">
                    <a:pos x="16" y="12"/>
                  </a:cxn>
                  <a:cxn ang="0">
                    <a:pos x="14" y="3"/>
                  </a:cxn>
                  <a:cxn ang="0">
                    <a:pos x="8" y="0"/>
                  </a:cxn>
                  <a:cxn ang="0">
                    <a:pos x="3" y="3"/>
                  </a:cxn>
                  <a:cxn ang="0">
                    <a:pos x="0" y="12"/>
                  </a:cxn>
                  <a:cxn ang="0">
                    <a:pos x="8" y="23"/>
                  </a:cxn>
                </a:cxnLst>
                <a:rect l="0" t="0" r="r" b="b"/>
                <a:pathLst>
                  <a:path w="16" h="29">
                    <a:moveTo>
                      <a:pt x="8" y="23"/>
                    </a:moveTo>
                    <a:lnTo>
                      <a:pt x="0" y="12"/>
                    </a:lnTo>
                    <a:lnTo>
                      <a:pt x="0" y="29"/>
                    </a:lnTo>
                    <a:lnTo>
                      <a:pt x="16" y="29"/>
                    </a:lnTo>
                    <a:lnTo>
                      <a:pt x="16" y="12"/>
                    </a:lnTo>
                    <a:lnTo>
                      <a:pt x="8" y="0"/>
                    </a:lnTo>
                    <a:lnTo>
                      <a:pt x="16" y="12"/>
                    </a:lnTo>
                    <a:lnTo>
                      <a:pt x="14" y="3"/>
                    </a:lnTo>
                    <a:lnTo>
                      <a:pt x="8" y="0"/>
                    </a:lnTo>
                    <a:lnTo>
                      <a:pt x="3" y="3"/>
                    </a:lnTo>
                    <a:lnTo>
                      <a:pt x="0" y="12"/>
                    </a:lnTo>
                    <a:lnTo>
                      <a:pt x="8" y="2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86" name="Freeform 347"/>
              <p:cNvSpPr>
                <a:spLocks noChangeArrowheads="1"/>
              </p:cNvSpPr>
              <p:nvPr/>
            </p:nvSpPr>
            <p:spPr bwMode="auto">
              <a:xfrm>
                <a:off x="1217" y="422"/>
                <a:ext cx="71" cy="13"/>
              </a:xfrm>
              <a:custGeom>
                <a:avLst/>
                <a:gdLst/>
                <a:ahLst/>
                <a:cxnLst>
                  <a:cxn ang="0">
                    <a:pos x="16" y="13"/>
                  </a:cxn>
                  <a:cxn ang="0">
                    <a:pos x="8" y="25"/>
                  </a:cxn>
                  <a:cxn ang="0">
                    <a:pos x="13" y="25"/>
                  </a:cxn>
                  <a:cxn ang="0">
                    <a:pos x="19" y="25"/>
                  </a:cxn>
                  <a:cxn ang="0">
                    <a:pos x="27" y="25"/>
                  </a:cxn>
                  <a:cxn ang="0">
                    <a:pos x="36" y="25"/>
                  </a:cxn>
                  <a:cxn ang="0">
                    <a:pos x="45" y="25"/>
                  </a:cxn>
                  <a:cxn ang="0">
                    <a:pos x="54" y="25"/>
                  </a:cxn>
                  <a:cxn ang="0">
                    <a:pos x="63" y="25"/>
                  </a:cxn>
                  <a:cxn ang="0">
                    <a:pos x="71" y="23"/>
                  </a:cxn>
                  <a:cxn ang="0">
                    <a:pos x="71" y="0"/>
                  </a:cxn>
                  <a:cxn ang="0">
                    <a:pos x="63" y="1"/>
                  </a:cxn>
                  <a:cxn ang="0">
                    <a:pos x="54" y="1"/>
                  </a:cxn>
                  <a:cxn ang="0">
                    <a:pos x="45" y="1"/>
                  </a:cxn>
                  <a:cxn ang="0">
                    <a:pos x="36" y="1"/>
                  </a:cxn>
                  <a:cxn ang="0">
                    <a:pos x="27" y="1"/>
                  </a:cxn>
                  <a:cxn ang="0">
                    <a:pos x="19" y="1"/>
                  </a:cxn>
                  <a:cxn ang="0">
                    <a:pos x="13" y="1"/>
                  </a:cxn>
                  <a:cxn ang="0">
                    <a:pos x="8" y="1"/>
                  </a:cxn>
                  <a:cxn ang="0">
                    <a:pos x="0" y="13"/>
                  </a:cxn>
                  <a:cxn ang="0">
                    <a:pos x="8" y="1"/>
                  </a:cxn>
                  <a:cxn ang="0">
                    <a:pos x="2" y="4"/>
                  </a:cxn>
                  <a:cxn ang="0">
                    <a:pos x="1" y="13"/>
                  </a:cxn>
                  <a:cxn ang="0">
                    <a:pos x="2" y="20"/>
                  </a:cxn>
                  <a:cxn ang="0">
                    <a:pos x="8" y="25"/>
                  </a:cxn>
                  <a:cxn ang="0">
                    <a:pos x="16" y="13"/>
                  </a:cxn>
                </a:cxnLst>
                <a:rect l="0" t="0" r="r" b="b"/>
                <a:pathLst>
                  <a:path w="71" h="25">
                    <a:moveTo>
                      <a:pt x="16" y="13"/>
                    </a:moveTo>
                    <a:lnTo>
                      <a:pt x="8" y="25"/>
                    </a:lnTo>
                    <a:lnTo>
                      <a:pt x="13" y="25"/>
                    </a:lnTo>
                    <a:lnTo>
                      <a:pt x="19" y="25"/>
                    </a:lnTo>
                    <a:lnTo>
                      <a:pt x="27" y="25"/>
                    </a:lnTo>
                    <a:lnTo>
                      <a:pt x="36" y="25"/>
                    </a:lnTo>
                    <a:lnTo>
                      <a:pt x="45" y="25"/>
                    </a:lnTo>
                    <a:lnTo>
                      <a:pt x="54" y="25"/>
                    </a:lnTo>
                    <a:lnTo>
                      <a:pt x="63" y="25"/>
                    </a:lnTo>
                    <a:lnTo>
                      <a:pt x="71" y="23"/>
                    </a:lnTo>
                    <a:lnTo>
                      <a:pt x="71" y="0"/>
                    </a:lnTo>
                    <a:lnTo>
                      <a:pt x="63" y="1"/>
                    </a:lnTo>
                    <a:lnTo>
                      <a:pt x="54" y="1"/>
                    </a:lnTo>
                    <a:lnTo>
                      <a:pt x="45" y="1"/>
                    </a:lnTo>
                    <a:lnTo>
                      <a:pt x="36" y="1"/>
                    </a:lnTo>
                    <a:lnTo>
                      <a:pt x="27" y="1"/>
                    </a:lnTo>
                    <a:lnTo>
                      <a:pt x="19" y="1"/>
                    </a:lnTo>
                    <a:lnTo>
                      <a:pt x="13" y="1"/>
                    </a:lnTo>
                    <a:lnTo>
                      <a:pt x="8" y="1"/>
                    </a:lnTo>
                    <a:lnTo>
                      <a:pt x="0" y="13"/>
                    </a:lnTo>
                    <a:lnTo>
                      <a:pt x="8" y="1"/>
                    </a:lnTo>
                    <a:lnTo>
                      <a:pt x="2" y="4"/>
                    </a:lnTo>
                    <a:lnTo>
                      <a:pt x="1" y="13"/>
                    </a:lnTo>
                    <a:lnTo>
                      <a:pt x="2" y="20"/>
                    </a:lnTo>
                    <a:lnTo>
                      <a:pt x="8" y="25"/>
                    </a:lnTo>
                    <a:lnTo>
                      <a:pt x="16" y="1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87" name="Freeform 348"/>
              <p:cNvSpPr>
                <a:spLocks noChangeArrowheads="1"/>
              </p:cNvSpPr>
              <p:nvPr/>
            </p:nvSpPr>
            <p:spPr bwMode="auto">
              <a:xfrm>
                <a:off x="1215" y="429"/>
                <a:ext cx="18" cy="13"/>
              </a:xfrm>
              <a:custGeom>
                <a:avLst/>
                <a:gdLst/>
                <a:ahLst/>
                <a:cxnLst>
                  <a:cxn ang="0">
                    <a:pos x="13" y="25"/>
                  </a:cxn>
                  <a:cxn ang="0">
                    <a:pos x="14" y="20"/>
                  </a:cxn>
                  <a:cxn ang="0">
                    <a:pos x="16" y="15"/>
                  </a:cxn>
                  <a:cxn ang="0">
                    <a:pos x="17" y="10"/>
                  </a:cxn>
                  <a:cxn ang="0">
                    <a:pos x="18" y="4"/>
                  </a:cxn>
                  <a:cxn ang="0">
                    <a:pos x="18" y="0"/>
                  </a:cxn>
                  <a:cxn ang="0">
                    <a:pos x="2" y="0"/>
                  </a:cxn>
                  <a:cxn ang="0">
                    <a:pos x="2" y="1"/>
                  </a:cxn>
                  <a:cxn ang="0">
                    <a:pos x="1" y="4"/>
                  </a:cxn>
                  <a:cxn ang="0">
                    <a:pos x="0" y="9"/>
                  </a:cxn>
                  <a:cxn ang="0">
                    <a:pos x="0" y="12"/>
                  </a:cxn>
                  <a:cxn ang="0">
                    <a:pos x="1" y="7"/>
                  </a:cxn>
                  <a:cxn ang="0">
                    <a:pos x="0" y="12"/>
                  </a:cxn>
                  <a:cxn ang="0">
                    <a:pos x="0" y="20"/>
                  </a:cxn>
                  <a:cxn ang="0">
                    <a:pos x="4" y="26"/>
                  </a:cxn>
                  <a:cxn ang="0">
                    <a:pos x="10" y="26"/>
                  </a:cxn>
                  <a:cxn ang="0">
                    <a:pos x="14" y="20"/>
                  </a:cxn>
                  <a:cxn ang="0">
                    <a:pos x="13" y="25"/>
                  </a:cxn>
                </a:cxnLst>
                <a:rect l="0" t="0" r="r" b="b"/>
                <a:pathLst>
                  <a:path w="18" h="26">
                    <a:moveTo>
                      <a:pt x="13" y="25"/>
                    </a:moveTo>
                    <a:lnTo>
                      <a:pt x="14" y="20"/>
                    </a:lnTo>
                    <a:lnTo>
                      <a:pt x="16" y="15"/>
                    </a:lnTo>
                    <a:lnTo>
                      <a:pt x="17" y="10"/>
                    </a:lnTo>
                    <a:lnTo>
                      <a:pt x="18" y="4"/>
                    </a:lnTo>
                    <a:lnTo>
                      <a:pt x="18" y="0"/>
                    </a:lnTo>
                    <a:lnTo>
                      <a:pt x="2" y="0"/>
                    </a:lnTo>
                    <a:lnTo>
                      <a:pt x="2" y="1"/>
                    </a:lnTo>
                    <a:lnTo>
                      <a:pt x="1" y="4"/>
                    </a:lnTo>
                    <a:lnTo>
                      <a:pt x="0" y="9"/>
                    </a:lnTo>
                    <a:lnTo>
                      <a:pt x="0" y="12"/>
                    </a:lnTo>
                    <a:lnTo>
                      <a:pt x="1" y="7"/>
                    </a:lnTo>
                    <a:lnTo>
                      <a:pt x="0" y="12"/>
                    </a:lnTo>
                    <a:lnTo>
                      <a:pt x="0" y="20"/>
                    </a:lnTo>
                    <a:lnTo>
                      <a:pt x="4" y="26"/>
                    </a:lnTo>
                    <a:lnTo>
                      <a:pt x="10" y="26"/>
                    </a:lnTo>
                    <a:lnTo>
                      <a:pt x="14" y="20"/>
                    </a:lnTo>
                    <a:lnTo>
                      <a:pt x="13" y="25"/>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88" name="Freeform 349"/>
              <p:cNvSpPr>
                <a:spLocks noChangeArrowheads="1"/>
              </p:cNvSpPr>
              <p:nvPr/>
            </p:nvSpPr>
            <p:spPr bwMode="auto">
              <a:xfrm>
                <a:off x="1211" y="433"/>
                <a:ext cx="17" cy="12"/>
              </a:xfrm>
              <a:custGeom>
                <a:avLst/>
                <a:gdLst/>
                <a:ahLst/>
                <a:cxnLst>
                  <a:cxn ang="0">
                    <a:pos x="17" y="12"/>
                  </a:cxn>
                  <a:cxn ang="0">
                    <a:pos x="15" y="21"/>
                  </a:cxn>
                  <a:cxn ang="0">
                    <a:pos x="17" y="18"/>
                  </a:cxn>
                  <a:cxn ang="0">
                    <a:pos x="5" y="0"/>
                  </a:cxn>
                  <a:cxn ang="0">
                    <a:pos x="3" y="3"/>
                  </a:cxn>
                  <a:cxn ang="0">
                    <a:pos x="1" y="12"/>
                  </a:cxn>
                  <a:cxn ang="0">
                    <a:pos x="3" y="3"/>
                  </a:cxn>
                  <a:cxn ang="0">
                    <a:pos x="0" y="12"/>
                  </a:cxn>
                  <a:cxn ang="0">
                    <a:pos x="3" y="21"/>
                  </a:cxn>
                  <a:cxn ang="0">
                    <a:pos x="9" y="25"/>
                  </a:cxn>
                  <a:cxn ang="0">
                    <a:pos x="15" y="21"/>
                  </a:cxn>
                  <a:cxn ang="0">
                    <a:pos x="17" y="12"/>
                  </a:cxn>
                </a:cxnLst>
                <a:rect l="0" t="0" r="r" b="b"/>
                <a:pathLst>
                  <a:path w="17" h="25">
                    <a:moveTo>
                      <a:pt x="17" y="12"/>
                    </a:moveTo>
                    <a:lnTo>
                      <a:pt x="15" y="21"/>
                    </a:lnTo>
                    <a:lnTo>
                      <a:pt x="17" y="18"/>
                    </a:lnTo>
                    <a:lnTo>
                      <a:pt x="5" y="0"/>
                    </a:lnTo>
                    <a:lnTo>
                      <a:pt x="3" y="3"/>
                    </a:lnTo>
                    <a:lnTo>
                      <a:pt x="1" y="12"/>
                    </a:lnTo>
                    <a:lnTo>
                      <a:pt x="3" y="3"/>
                    </a:lnTo>
                    <a:lnTo>
                      <a:pt x="0" y="12"/>
                    </a:lnTo>
                    <a:lnTo>
                      <a:pt x="3" y="21"/>
                    </a:lnTo>
                    <a:lnTo>
                      <a:pt x="9" y="25"/>
                    </a:lnTo>
                    <a:lnTo>
                      <a:pt x="15" y="21"/>
                    </a:lnTo>
                    <a:lnTo>
                      <a:pt x="17" y="1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89" name="Freeform 350"/>
              <p:cNvSpPr>
                <a:spLocks noChangeArrowheads="1"/>
              </p:cNvSpPr>
              <p:nvPr/>
            </p:nvSpPr>
            <p:spPr bwMode="auto">
              <a:xfrm>
                <a:off x="1212" y="438"/>
                <a:ext cx="19" cy="54"/>
              </a:xfrm>
              <a:custGeom>
                <a:avLst/>
                <a:gdLst/>
                <a:ahLst/>
                <a:cxnLst>
                  <a:cxn ang="0">
                    <a:pos x="11" y="84"/>
                  </a:cxn>
                  <a:cxn ang="0">
                    <a:pos x="19" y="96"/>
                  </a:cxn>
                  <a:cxn ang="0">
                    <a:pos x="16" y="0"/>
                  </a:cxn>
                  <a:cxn ang="0">
                    <a:pos x="0" y="0"/>
                  </a:cxn>
                  <a:cxn ang="0">
                    <a:pos x="3" y="96"/>
                  </a:cxn>
                  <a:cxn ang="0">
                    <a:pos x="11" y="108"/>
                  </a:cxn>
                  <a:cxn ang="0">
                    <a:pos x="3" y="96"/>
                  </a:cxn>
                  <a:cxn ang="0">
                    <a:pos x="6" y="105"/>
                  </a:cxn>
                  <a:cxn ang="0">
                    <a:pos x="11" y="106"/>
                  </a:cxn>
                  <a:cxn ang="0">
                    <a:pos x="17" y="105"/>
                  </a:cxn>
                  <a:cxn ang="0">
                    <a:pos x="19" y="96"/>
                  </a:cxn>
                  <a:cxn ang="0">
                    <a:pos x="11" y="84"/>
                  </a:cxn>
                </a:cxnLst>
                <a:rect l="0" t="0" r="r" b="b"/>
                <a:pathLst>
                  <a:path w="19" h="108">
                    <a:moveTo>
                      <a:pt x="11" y="84"/>
                    </a:moveTo>
                    <a:lnTo>
                      <a:pt x="19" y="96"/>
                    </a:lnTo>
                    <a:lnTo>
                      <a:pt x="16" y="0"/>
                    </a:lnTo>
                    <a:lnTo>
                      <a:pt x="0" y="0"/>
                    </a:lnTo>
                    <a:lnTo>
                      <a:pt x="3" y="96"/>
                    </a:lnTo>
                    <a:lnTo>
                      <a:pt x="11" y="108"/>
                    </a:lnTo>
                    <a:lnTo>
                      <a:pt x="3" y="96"/>
                    </a:lnTo>
                    <a:lnTo>
                      <a:pt x="6" y="105"/>
                    </a:lnTo>
                    <a:lnTo>
                      <a:pt x="11" y="106"/>
                    </a:lnTo>
                    <a:lnTo>
                      <a:pt x="17" y="105"/>
                    </a:lnTo>
                    <a:lnTo>
                      <a:pt x="19" y="96"/>
                    </a:lnTo>
                    <a:lnTo>
                      <a:pt x="11" y="8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90" name="Freeform 351"/>
              <p:cNvSpPr>
                <a:spLocks noChangeArrowheads="1"/>
              </p:cNvSpPr>
              <p:nvPr/>
            </p:nvSpPr>
            <p:spPr bwMode="auto">
              <a:xfrm>
                <a:off x="1223" y="481"/>
                <a:ext cx="13" cy="11"/>
              </a:xfrm>
              <a:custGeom>
                <a:avLst/>
                <a:gdLst/>
                <a:ahLst/>
                <a:cxnLst>
                  <a:cxn ang="0">
                    <a:pos x="4" y="0"/>
                  </a:cxn>
                  <a:cxn ang="0">
                    <a:pos x="5" y="0"/>
                  </a:cxn>
                  <a:cxn ang="0">
                    <a:pos x="0" y="0"/>
                  </a:cxn>
                  <a:cxn ang="0">
                    <a:pos x="0" y="24"/>
                  </a:cxn>
                  <a:cxn ang="0">
                    <a:pos x="5" y="24"/>
                  </a:cxn>
                  <a:cxn ang="0">
                    <a:pos x="6" y="24"/>
                  </a:cxn>
                  <a:cxn ang="0">
                    <a:pos x="5" y="24"/>
                  </a:cxn>
                  <a:cxn ang="0">
                    <a:pos x="11" y="19"/>
                  </a:cxn>
                  <a:cxn ang="0">
                    <a:pos x="13" y="12"/>
                  </a:cxn>
                  <a:cxn ang="0">
                    <a:pos x="11" y="3"/>
                  </a:cxn>
                  <a:cxn ang="0">
                    <a:pos x="5" y="0"/>
                  </a:cxn>
                  <a:cxn ang="0">
                    <a:pos x="4" y="0"/>
                  </a:cxn>
                </a:cxnLst>
                <a:rect l="0" t="0" r="r" b="b"/>
                <a:pathLst>
                  <a:path w="13" h="24">
                    <a:moveTo>
                      <a:pt x="4" y="0"/>
                    </a:moveTo>
                    <a:lnTo>
                      <a:pt x="5" y="0"/>
                    </a:lnTo>
                    <a:lnTo>
                      <a:pt x="0" y="0"/>
                    </a:lnTo>
                    <a:lnTo>
                      <a:pt x="0" y="24"/>
                    </a:lnTo>
                    <a:lnTo>
                      <a:pt x="5" y="24"/>
                    </a:lnTo>
                    <a:lnTo>
                      <a:pt x="6" y="24"/>
                    </a:lnTo>
                    <a:lnTo>
                      <a:pt x="5" y="24"/>
                    </a:lnTo>
                    <a:lnTo>
                      <a:pt x="11" y="19"/>
                    </a:lnTo>
                    <a:lnTo>
                      <a:pt x="13" y="12"/>
                    </a:lnTo>
                    <a:lnTo>
                      <a:pt x="11" y="3"/>
                    </a:lnTo>
                    <a:lnTo>
                      <a:pt x="5" y="0"/>
                    </a:lnTo>
                    <a:lnTo>
                      <a:pt x="4"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91" name="Freeform 352"/>
              <p:cNvSpPr>
                <a:spLocks noChangeArrowheads="1"/>
              </p:cNvSpPr>
              <p:nvPr/>
            </p:nvSpPr>
            <p:spPr bwMode="auto">
              <a:xfrm>
                <a:off x="1227" y="480"/>
                <a:ext cx="169" cy="142"/>
              </a:xfrm>
              <a:custGeom>
                <a:avLst/>
                <a:gdLst/>
                <a:ahLst/>
                <a:cxnLst>
                  <a:cxn ang="0">
                    <a:pos x="155" y="284"/>
                  </a:cxn>
                  <a:cxn ang="0">
                    <a:pos x="165" y="274"/>
                  </a:cxn>
                  <a:cxn ang="0">
                    <a:pos x="169" y="234"/>
                  </a:cxn>
                  <a:cxn ang="0">
                    <a:pos x="169" y="201"/>
                  </a:cxn>
                  <a:cxn ang="0">
                    <a:pos x="166" y="167"/>
                  </a:cxn>
                  <a:cxn ang="0">
                    <a:pos x="159" y="137"/>
                  </a:cxn>
                  <a:cxn ang="0">
                    <a:pos x="151" y="111"/>
                  </a:cxn>
                  <a:cxn ang="0">
                    <a:pos x="140" y="87"/>
                  </a:cxn>
                  <a:cxn ang="0">
                    <a:pos x="129" y="67"/>
                  </a:cxn>
                  <a:cxn ang="0">
                    <a:pos x="114" y="51"/>
                  </a:cxn>
                  <a:cxn ang="0">
                    <a:pos x="99" y="36"/>
                  </a:cxn>
                  <a:cxn ang="0">
                    <a:pos x="84" y="25"/>
                  </a:cxn>
                  <a:cxn ang="0">
                    <a:pos x="67" y="16"/>
                  </a:cxn>
                  <a:cxn ang="0">
                    <a:pos x="53" y="7"/>
                  </a:cxn>
                  <a:cxn ang="0">
                    <a:pos x="37" y="3"/>
                  </a:cxn>
                  <a:cxn ang="0">
                    <a:pos x="23" y="0"/>
                  </a:cxn>
                  <a:cxn ang="0">
                    <a:pos x="11" y="0"/>
                  </a:cxn>
                  <a:cxn ang="0">
                    <a:pos x="0" y="1"/>
                  </a:cxn>
                  <a:cxn ang="0">
                    <a:pos x="2" y="25"/>
                  </a:cxn>
                  <a:cxn ang="0">
                    <a:pos x="11" y="23"/>
                  </a:cxn>
                  <a:cxn ang="0">
                    <a:pos x="23" y="23"/>
                  </a:cxn>
                  <a:cxn ang="0">
                    <a:pos x="35" y="26"/>
                  </a:cxn>
                  <a:cxn ang="0">
                    <a:pos x="49" y="30"/>
                  </a:cxn>
                  <a:cxn ang="0">
                    <a:pos x="63" y="36"/>
                  </a:cxn>
                  <a:cxn ang="0">
                    <a:pos x="77" y="45"/>
                  </a:cxn>
                  <a:cxn ang="0">
                    <a:pos x="91" y="57"/>
                  </a:cxn>
                  <a:cxn ang="0">
                    <a:pos x="106" y="68"/>
                  </a:cxn>
                  <a:cxn ang="0">
                    <a:pos x="117" y="84"/>
                  </a:cxn>
                  <a:cxn ang="0">
                    <a:pos x="128" y="102"/>
                  </a:cxn>
                  <a:cxn ang="0">
                    <a:pos x="137" y="122"/>
                  </a:cxn>
                  <a:cxn ang="0">
                    <a:pos x="145" y="145"/>
                  </a:cxn>
                  <a:cxn ang="0">
                    <a:pos x="150" y="170"/>
                  </a:cxn>
                  <a:cxn ang="0">
                    <a:pos x="153" y="201"/>
                  </a:cxn>
                  <a:cxn ang="0">
                    <a:pos x="153" y="234"/>
                  </a:cxn>
                  <a:cxn ang="0">
                    <a:pos x="149" y="271"/>
                  </a:cxn>
                  <a:cxn ang="0">
                    <a:pos x="159" y="261"/>
                  </a:cxn>
                  <a:cxn ang="0">
                    <a:pos x="149" y="271"/>
                  </a:cxn>
                  <a:cxn ang="0">
                    <a:pos x="151" y="279"/>
                  </a:cxn>
                  <a:cxn ang="0">
                    <a:pos x="156" y="282"/>
                  </a:cxn>
                  <a:cxn ang="0">
                    <a:pos x="162" y="281"/>
                  </a:cxn>
                  <a:cxn ang="0">
                    <a:pos x="165" y="274"/>
                  </a:cxn>
                  <a:cxn ang="0">
                    <a:pos x="155" y="284"/>
                  </a:cxn>
                </a:cxnLst>
                <a:rect l="0" t="0" r="r" b="b"/>
                <a:pathLst>
                  <a:path w="169" h="284">
                    <a:moveTo>
                      <a:pt x="155" y="284"/>
                    </a:moveTo>
                    <a:lnTo>
                      <a:pt x="165" y="274"/>
                    </a:lnTo>
                    <a:lnTo>
                      <a:pt x="169" y="234"/>
                    </a:lnTo>
                    <a:lnTo>
                      <a:pt x="169" y="201"/>
                    </a:lnTo>
                    <a:lnTo>
                      <a:pt x="166" y="167"/>
                    </a:lnTo>
                    <a:lnTo>
                      <a:pt x="159" y="137"/>
                    </a:lnTo>
                    <a:lnTo>
                      <a:pt x="151" y="111"/>
                    </a:lnTo>
                    <a:lnTo>
                      <a:pt x="140" y="87"/>
                    </a:lnTo>
                    <a:lnTo>
                      <a:pt x="129" y="67"/>
                    </a:lnTo>
                    <a:lnTo>
                      <a:pt x="114" y="51"/>
                    </a:lnTo>
                    <a:lnTo>
                      <a:pt x="99" y="36"/>
                    </a:lnTo>
                    <a:lnTo>
                      <a:pt x="84" y="25"/>
                    </a:lnTo>
                    <a:lnTo>
                      <a:pt x="67" y="16"/>
                    </a:lnTo>
                    <a:lnTo>
                      <a:pt x="53" y="7"/>
                    </a:lnTo>
                    <a:lnTo>
                      <a:pt x="37" y="3"/>
                    </a:lnTo>
                    <a:lnTo>
                      <a:pt x="23" y="0"/>
                    </a:lnTo>
                    <a:lnTo>
                      <a:pt x="11" y="0"/>
                    </a:lnTo>
                    <a:lnTo>
                      <a:pt x="0" y="1"/>
                    </a:lnTo>
                    <a:lnTo>
                      <a:pt x="2" y="25"/>
                    </a:lnTo>
                    <a:lnTo>
                      <a:pt x="11" y="23"/>
                    </a:lnTo>
                    <a:lnTo>
                      <a:pt x="23" y="23"/>
                    </a:lnTo>
                    <a:lnTo>
                      <a:pt x="35" y="26"/>
                    </a:lnTo>
                    <a:lnTo>
                      <a:pt x="49" y="30"/>
                    </a:lnTo>
                    <a:lnTo>
                      <a:pt x="63" y="36"/>
                    </a:lnTo>
                    <a:lnTo>
                      <a:pt x="77" y="45"/>
                    </a:lnTo>
                    <a:lnTo>
                      <a:pt x="91" y="57"/>
                    </a:lnTo>
                    <a:lnTo>
                      <a:pt x="106" y="68"/>
                    </a:lnTo>
                    <a:lnTo>
                      <a:pt x="117" y="84"/>
                    </a:lnTo>
                    <a:lnTo>
                      <a:pt x="128" y="102"/>
                    </a:lnTo>
                    <a:lnTo>
                      <a:pt x="137" y="122"/>
                    </a:lnTo>
                    <a:lnTo>
                      <a:pt x="145" y="145"/>
                    </a:lnTo>
                    <a:lnTo>
                      <a:pt x="150" y="170"/>
                    </a:lnTo>
                    <a:lnTo>
                      <a:pt x="153" y="201"/>
                    </a:lnTo>
                    <a:lnTo>
                      <a:pt x="153" y="234"/>
                    </a:lnTo>
                    <a:lnTo>
                      <a:pt x="149" y="271"/>
                    </a:lnTo>
                    <a:lnTo>
                      <a:pt x="159" y="261"/>
                    </a:lnTo>
                    <a:lnTo>
                      <a:pt x="149" y="271"/>
                    </a:lnTo>
                    <a:lnTo>
                      <a:pt x="151" y="279"/>
                    </a:lnTo>
                    <a:lnTo>
                      <a:pt x="156" y="282"/>
                    </a:lnTo>
                    <a:lnTo>
                      <a:pt x="162" y="281"/>
                    </a:lnTo>
                    <a:lnTo>
                      <a:pt x="165" y="274"/>
                    </a:lnTo>
                    <a:lnTo>
                      <a:pt x="155" y="28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92" name="Freeform 353"/>
              <p:cNvSpPr>
                <a:spLocks noChangeArrowheads="1"/>
              </p:cNvSpPr>
              <p:nvPr/>
            </p:nvSpPr>
            <p:spPr bwMode="auto">
              <a:xfrm>
                <a:off x="1083" y="538"/>
                <a:ext cx="303" cy="84"/>
              </a:xfrm>
              <a:custGeom>
                <a:avLst/>
                <a:gdLst/>
                <a:ahLst/>
                <a:cxnLst>
                  <a:cxn ang="0">
                    <a:pos x="2" y="21"/>
                  </a:cxn>
                  <a:cxn ang="0">
                    <a:pos x="5" y="24"/>
                  </a:cxn>
                  <a:cxn ang="0">
                    <a:pos x="299" y="168"/>
                  </a:cxn>
                  <a:cxn ang="0">
                    <a:pos x="303" y="145"/>
                  </a:cxn>
                  <a:cxn ang="0">
                    <a:pos x="9" y="0"/>
                  </a:cxn>
                  <a:cxn ang="0">
                    <a:pos x="12" y="3"/>
                  </a:cxn>
                  <a:cxn ang="0">
                    <a:pos x="9" y="0"/>
                  </a:cxn>
                  <a:cxn ang="0">
                    <a:pos x="3" y="2"/>
                  </a:cxn>
                  <a:cxn ang="0">
                    <a:pos x="0" y="9"/>
                  </a:cxn>
                  <a:cxn ang="0">
                    <a:pos x="0" y="18"/>
                  </a:cxn>
                  <a:cxn ang="0">
                    <a:pos x="5" y="24"/>
                  </a:cxn>
                  <a:cxn ang="0">
                    <a:pos x="2" y="21"/>
                  </a:cxn>
                </a:cxnLst>
                <a:rect l="0" t="0" r="r" b="b"/>
                <a:pathLst>
                  <a:path w="303" h="168">
                    <a:moveTo>
                      <a:pt x="2" y="21"/>
                    </a:moveTo>
                    <a:lnTo>
                      <a:pt x="5" y="24"/>
                    </a:lnTo>
                    <a:lnTo>
                      <a:pt x="299" y="168"/>
                    </a:lnTo>
                    <a:lnTo>
                      <a:pt x="303" y="145"/>
                    </a:lnTo>
                    <a:lnTo>
                      <a:pt x="9" y="0"/>
                    </a:lnTo>
                    <a:lnTo>
                      <a:pt x="12" y="3"/>
                    </a:lnTo>
                    <a:lnTo>
                      <a:pt x="9" y="0"/>
                    </a:lnTo>
                    <a:lnTo>
                      <a:pt x="3" y="2"/>
                    </a:lnTo>
                    <a:lnTo>
                      <a:pt x="0" y="9"/>
                    </a:lnTo>
                    <a:lnTo>
                      <a:pt x="0" y="18"/>
                    </a:lnTo>
                    <a:lnTo>
                      <a:pt x="5" y="24"/>
                    </a:lnTo>
                    <a:lnTo>
                      <a:pt x="2" y="2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93" name="Freeform 354"/>
              <p:cNvSpPr>
                <a:spLocks noChangeArrowheads="1"/>
              </p:cNvSpPr>
              <p:nvPr/>
            </p:nvSpPr>
            <p:spPr bwMode="auto">
              <a:xfrm>
                <a:off x="972" y="469"/>
                <a:ext cx="123" cy="79"/>
              </a:xfrm>
              <a:custGeom>
                <a:avLst/>
                <a:gdLst/>
                <a:ahLst/>
                <a:cxnLst>
                  <a:cxn ang="0">
                    <a:pos x="7" y="23"/>
                  </a:cxn>
                  <a:cxn ang="0">
                    <a:pos x="3" y="20"/>
                  </a:cxn>
                  <a:cxn ang="0">
                    <a:pos x="113" y="159"/>
                  </a:cxn>
                  <a:cxn ang="0">
                    <a:pos x="123" y="141"/>
                  </a:cxn>
                  <a:cxn ang="0">
                    <a:pos x="13" y="3"/>
                  </a:cxn>
                  <a:cxn ang="0">
                    <a:pos x="9" y="0"/>
                  </a:cxn>
                  <a:cxn ang="0">
                    <a:pos x="13" y="3"/>
                  </a:cxn>
                  <a:cxn ang="0">
                    <a:pos x="7" y="0"/>
                  </a:cxn>
                  <a:cxn ang="0">
                    <a:pos x="2" y="4"/>
                  </a:cxn>
                  <a:cxn ang="0">
                    <a:pos x="0" y="13"/>
                  </a:cxn>
                  <a:cxn ang="0">
                    <a:pos x="3" y="20"/>
                  </a:cxn>
                  <a:cxn ang="0">
                    <a:pos x="7" y="23"/>
                  </a:cxn>
                </a:cxnLst>
                <a:rect l="0" t="0" r="r" b="b"/>
                <a:pathLst>
                  <a:path w="123" h="159">
                    <a:moveTo>
                      <a:pt x="7" y="23"/>
                    </a:moveTo>
                    <a:lnTo>
                      <a:pt x="3" y="20"/>
                    </a:lnTo>
                    <a:lnTo>
                      <a:pt x="113" y="159"/>
                    </a:lnTo>
                    <a:lnTo>
                      <a:pt x="123" y="141"/>
                    </a:lnTo>
                    <a:lnTo>
                      <a:pt x="13" y="3"/>
                    </a:lnTo>
                    <a:lnTo>
                      <a:pt x="9" y="0"/>
                    </a:lnTo>
                    <a:lnTo>
                      <a:pt x="13" y="3"/>
                    </a:lnTo>
                    <a:lnTo>
                      <a:pt x="7" y="0"/>
                    </a:lnTo>
                    <a:lnTo>
                      <a:pt x="2" y="4"/>
                    </a:lnTo>
                    <a:lnTo>
                      <a:pt x="0" y="13"/>
                    </a:lnTo>
                    <a:lnTo>
                      <a:pt x="3" y="20"/>
                    </a:lnTo>
                    <a:lnTo>
                      <a:pt x="7" y="2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94" name="Freeform 355"/>
              <p:cNvSpPr>
                <a:spLocks noChangeArrowheads="1"/>
              </p:cNvSpPr>
              <p:nvPr/>
            </p:nvSpPr>
            <p:spPr bwMode="auto">
              <a:xfrm>
                <a:off x="968" y="468"/>
                <a:ext cx="13" cy="13"/>
              </a:xfrm>
              <a:custGeom>
                <a:avLst/>
                <a:gdLst/>
                <a:ahLst/>
                <a:cxnLst>
                  <a:cxn ang="0">
                    <a:pos x="7" y="23"/>
                  </a:cxn>
                  <a:cxn ang="0">
                    <a:pos x="6" y="23"/>
                  </a:cxn>
                  <a:cxn ang="0">
                    <a:pos x="11" y="24"/>
                  </a:cxn>
                  <a:cxn ang="0">
                    <a:pos x="13" y="1"/>
                  </a:cxn>
                  <a:cxn ang="0">
                    <a:pos x="8" y="0"/>
                  </a:cxn>
                  <a:cxn ang="0">
                    <a:pos x="7" y="0"/>
                  </a:cxn>
                  <a:cxn ang="0">
                    <a:pos x="8" y="0"/>
                  </a:cxn>
                  <a:cxn ang="0">
                    <a:pos x="2" y="2"/>
                  </a:cxn>
                  <a:cxn ang="0">
                    <a:pos x="0" y="10"/>
                  </a:cxn>
                  <a:cxn ang="0">
                    <a:pos x="1" y="19"/>
                  </a:cxn>
                  <a:cxn ang="0">
                    <a:pos x="6" y="23"/>
                  </a:cxn>
                  <a:cxn ang="0">
                    <a:pos x="7" y="23"/>
                  </a:cxn>
                </a:cxnLst>
                <a:rect l="0" t="0" r="r" b="b"/>
                <a:pathLst>
                  <a:path w="13" h="24">
                    <a:moveTo>
                      <a:pt x="7" y="23"/>
                    </a:moveTo>
                    <a:lnTo>
                      <a:pt x="6" y="23"/>
                    </a:lnTo>
                    <a:lnTo>
                      <a:pt x="11" y="24"/>
                    </a:lnTo>
                    <a:lnTo>
                      <a:pt x="13" y="1"/>
                    </a:lnTo>
                    <a:lnTo>
                      <a:pt x="8" y="0"/>
                    </a:lnTo>
                    <a:lnTo>
                      <a:pt x="7" y="0"/>
                    </a:lnTo>
                    <a:lnTo>
                      <a:pt x="8" y="0"/>
                    </a:lnTo>
                    <a:lnTo>
                      <a:pt x="2" y="2"/>
                    </a:lnTo>
                    <a:lnTo>
                      <a:pt x="0" y="10"/>
                    </a:lnTo>
                    <a:lnTo>
                      <a:pt x="1" y="19"/>
                    </a:lnTo>
                    <a:lnTo>
                      <a:pt x="6" y="23"/>
                    </a:lnTo>
                    <a:lnTo>
                      <a:pt x="7" y="2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95" name="Freeform 356"/>
              <p:cNvSpPr>
                <a:spLocks noChangeArrowheads="1"/>
              </p:cNvSpPr>
              <p:nvPr/>
            </p:nvSpPr>
            <p:spPr bwMode="auto">
              <a:xfrm>
                <a:off x="821" y="460"/>
                <a:ext cx="154" cy="21"/>
              </a:xfrm>
              <a:custGeom>
                <a:avLst/>
                <a:gdLst/>
                <a:ahLst/>
                <a:cxnLst>
                  <a:cxn ang="0">
                    <a:pos x="0" y="1"/>
                  </a:cxn>
                  <a:cxn ang="0">
                    <a:pos x="1" y="0"/>
                  </a:cxn>
                  <a:cxn ang="0">
                    <a:pos x="1" y="21"/>
                  </a:cxn>
                  <a:cxn ang="0">
                    <a:pos x="13" y="32"/>
                  </a:cxn>
                  <a:cxn ang="0">
                    <a:pos x="31" y="36"/>
                  </a:cxn>
                  <a:cxn ang="0">
                    <a:pos x="51" y="37"/>
                  </a:cxn>
                  <a:cxn ang="0">
                    <a:pos x="74" y="39"/>
                  </a:cxn>
                  <a:cxn ang="0">
                    <a:pos x="100" y="40"/>
                  </a:cxn>
                  <a:cxn ang="0">
                    <a:pos x="127" y="40"/>
                  </a:cxn>
                  <a:cxn ang="0">
                    <a:pos x="154" y="39"/>
                  </a:cxn>
                  <a:cxn ang="0">
                    <a:pos x="154" y="16"/>
                  </a:cxn>
                  <a:cxn ang="0">
                    <a:pos x="127" y="17"/>
                  </a:cxn>
                  <a:cxn ang="0">
                    <a:pos x="100" y="17"/>
                  </a:cxn>
                  <a:cxn ang="0">
                    <a:pos x="74" y="16"/>
                  </a:cxn>
                  <a:cxn ang="0">
                    <a:pos x="51" y="14"/>
                  </a:cxn>
                  <a:cxn ang="0">
                    <a:pos x="31" y="13"/>
                  </a:cxn>
                  <a:cxn ang="0">
                    <a:pos x="17" y="8"/>
                  </a:cxn>
                  <a:cxn ang="0">
                    <a:pos x="13" y="7"/>
                  </a:cxn>
                  <a:cxn ang="0">
                    <a:pos x="13" y="14"/>
                  </a:cxn>
                  <a:cxn ang="0">
                    <a:pos x="14" y="13"/>
                  </a:cxn>
                  <a:cxn ang="0">
                    <a:pos x="0" y="1"/>
                  </a:cxn>
                </a:cxnLst>
                <a:rect l="0" t="0" r="r" b="b"/>
                <a:pathLst>
                  <a:path w="154" h="40">
                    <a:moveTo>
                      <a:pt x="0" y="1"/>
                    </a:moveTo>
                    <a:lnTo>
                      <a:pt x="1" y="0"/>
                    </a:lnTo>
                    <a:lnTo>
                      <a:pt x="1" y="21"/>
                    </a:lnTo>
                    <a:lnTo>
                      <a:pt x="13" y="32"/>
                    </a:lnTo>
                    <a:lnTo>
                      <a:pt x="31" y="36"/>
                    </a:lnTo>
                    <a:lnTo>
                      <a:pt x="51" y="37"/>
                    </a:lnTo>
                    <a:lnTo>
                      <a:pt x="74" y="39"/>
                    </a:lnTo>
                    <a:lnTo>
                      <a:pt x="100" y="40"/>
                    </a:lnTo>
                    <a:lnTo>
                      <a:pt x="127" y="40"/>
                    </a:lnTo>
                    <a:lnTo>
                      <a:pt x="154" y="39"/>
                    </a:lnTo>
                    <a:lnTo>
                      <a:pt x="154" y="16"/>
                    </a:lnTo>
                    <a:lnTo>
                      <a:pt x="127" y="17"/>
                    </a:lnTo>
                    <a:lnTo>
                      <a:pt x="100" y="17"/>
                    </a:lnTo>
                    <a:lnTo>
                      <a:pt x="74" y="16"/>
                    </a:lnTo>
                    <a:lnTo>
                      <a:pt x="51" y="14"/>
                    </a:lnTo>
                    <a:lnTo>
                      <a:pt x="31" y="13"/>
                    </a:lnTo>
                    <a:lnTo>
                      <a:pt x="17" y="8"/>
                    </a:lnTo>
                    <a:lnTo>
                      <a:pt x="13" y="7"/>
                    </a:lnTo>
                    <a:lnTo>
                      <a:pt x="13" y="14"/>
                    </a:lnTo>
                    <a:lnTo>
                      <a:pt x="14" y="13"/>
                    </a:lnTo>
                    <a:lnTo>
                      <a:pt x="0" y="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96" name="Freeform 357"/>
              <p:cNvSpPr>
                <a:spLocks noChangeArrowheads="1"/>
              </p:cNvSpPr>
              <p:nvPr/>
            </p:nvSpPr>
            <p:spPr bwMode="auto">
              <a:xfrm>
                <a:off x="821" y="424"/>
                <a:ext cx="52" cy="43"/>
              </a:xfrm>
              <a:custGeom>
                <a:avLst/>
                <a:gdLst/>
                <a:ahLst/>
                <a:cxnLst>
                  <a:cxn ang="0">
                    <a:pos x="42" y="23"/>
                  </a:cxn>
                  <a:cxn ang="0">
                    <a:pos x="40" y="23"/>
                  </a:cxn>
                  <a:cxn ang="0">
                    <a:pos x="38" y="20"/>
                  </a:cxn>
                  <a:cxn ang="0">
                    <a:pos x="38" y="17"/>
                  </a:cxn>
                  <a:cxn ang="0">
                    <a:pos x="35" y="23"/>
                  </a:cxn>
                  <a:cxn ang="0">
                    <a:pos x="29" y="30"/>
                  </a:cxn>
                  <a:cxn ang="0">
                    <a:pos x="21" y="41"/>
                  </a:cxn>
                  <a:cxn ang="0">
                    <a:pos x="13" y="52"/>
                  </a:cxn>
                  <a:cxn ang="0">
                    <a:pos x="6" y="64"/>
                  </a:cxn>
                  <a:cxn ang="0">
                    <a:pos x="0" y="74"/>
                  </a:cxn>
                  <a:cxn ang="0">
                    <a:pos x="14" y="86"/>
                  </a:cxn>
                  <a:cxn ang="0">
                    <a:pos x="18" y="78"/>
                  </a:cxn>
                  <a:cxn ang="0">
                    <a:pos x="26" y="70"/>
                  </a:cxn>
                  <a:cxn ang="0">
                    <a:pos x="34" y="58"/>
                  </a:cxn>
                  <a:cxn ang="0">
                    <a:pos x="41" y="48"/>
                  </a:cxn>
                  <a:cxn ang="0">
                    <a:pos x="47" y="38"/>
                  </a:cxn>
                  <a:cxn ang="0">
                    <a:pos x="52" y="26"/>
                  </a:cxn>
                  <a:cxn ang="0">
                    <a:pos x="52" y="11"/>
                  </a:cxn>
                  <a:cxn ang="0">
                    <a:pos x="44" y="0"/>
                  </a:cxn>
                  <a:cxn ang="0">
                    <a:pos x="42" y="0"/>
                  </a:cxn>
                  <a:cxn ang="0">
                    <a:pos x="44" y="0"/>
                  </a:cxn>
                  <a:cxn ang="0">
                    <a:pos x="38" y="1"/>
                  </a:cxn>
                  <a:cxn ang="0">
                    <a:pos x="35" y="9"/>
                  </a:cxn>
                  <a:cxn ang="0">
                    <a:pos x="35" y="17"/>
                  </a:cxn>
                  <a:cxn ang="0">
                    <a:pos x="40" y="23"/>
                  </a:cxn>
                  <a:cxn ang="0">
                    <a:pos x="42" y="23"/>
                  </a:cxn>
                </a:cxnLst>
                <a:rect l="0" t="0" r="r" b="b"/>
                <a:pathLst>
                  <a:path w="52" h="86">
                    <a:moveTo>
                      <a:pt x="42" y="23"/>
                    </a:moveTo>
                    <a:lnTo>
                      <a:pt x="40" y="23"/>
                    </a:lnTo>
                    <a:lnTo>
                      <a:pt x="38" y="20"/>
                    </a:lnTo>
                    <a:lnTo>
                      <a:pt x="38" y="17"/>
                    </a:lnTo>
                    <a:lnTo>
                      <a:pt x="35" y="23"/>
                    </a:lnTo>
                    <a:lnTo>
                      <a:pt x="29" y="30"/>
                    </a:lnTo>
                    <a:lnTo>
                      <a:pt x="21" y="41"/>
                    </a:lnTo>
                    <a:lnTo>
                      <a:pt x="13" y="52"/>
                    </a:lnTo>
                    <a:lnTo>
                      <a:pt x="6" y="64"/>
                    </a:lnTo>
                    <a:lnTo>
                      <a:pt x="0" y="74"/>
                    </a:lnTo>
                    <a:lnTo>
                      <a:pt x="14" y="86"/>
                    </a:lnTo>
                    <a:lnTo>
                      <a:pt x="18" y="78"/>
                    </a:lnTo>
                    <a:lnTo>
                      <a:pt x="26" y="70"/>
                    </a:lnTo>
                    <a:lnTo>
                      <a:pt x="34" y="58"/>
                    </a:lnTo>
                    <a:lnTo>
                      <a:pt x="41" y="48"/>
                    </a:lnTo>
                    <a:lnTo>
                      <a:pt x="47" y="38"/>
                    </a:lnTo>
                    <a:lnTo>
                      <a:pt x="52" y="26"/>
                    </a:lnTo>
                    <a:lnTo>
                      <a:pt x="52" y="11"/>
                    </a:lnTo>
                    <a:lnTo>
                      <a:pt x="44" y="0"/>
                    </a:lnTo>
                    <a:lnTo>
                      <a:pt x="42" y="0"/>
                    </a:lnTo>
                    <a:lnTo>
                      <a:pt x="44" y="0"/>
                    </a:lnTo>
                    <a:lnTo>
                      <a:pt x="38" y="1"/>
                    </a:lnTo>
                    <a:lnTo>
                      <a:pt x="35" y="9"/>
                    </a:lnTo>
                    <a:lnTo>
                      <a:pt x="35" y="17"/>
                    </a:lnTo>
                    <a:lnTo>
                      <a:pt x="40" y="23"/>
                    </a:lnTo>
                    <a:lnTo>
                      <a:pt x="42" y="2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97" name="Freeform 358"/>
              <p:cNvSpPr>
                <a:spLocks noChangeArrowheads="1"/>
              </p:cNvSpPr>
              <p:nvPr/>
            </p:nvSpPr>
            <p:spPr bwMode="auto">
              <a:xfrm>
                <a:off x="504" y="347"/>
                <a:ext cx="359" cy="89"/>
              </a:xfrm>
              <a:custGeom>
                <a:avLst/>
                <a:gdLst/>
                <a:ahLst/>
                <a:cxnLst>
                  <a:cxn ang="0">
                    <a:pos x="11" y="20"/>
                  </a:cxn>
                  <a:cxn ang="0">
                    <a:pos x="4" y="20"/>
                  </a:cxn>
                  <a:cxn ang="0">
                    <a:pos x="23" y="33"/>
                  </a:cxn>
                  <a:cxn ang="0">
                    <a:pos x="44" y="46"/>
                  </a:cxn>
                  <a:cxn ang="0">
                    <a:pos x="66" y="60"/>
                  </a:cxn>
                  <a:cxn ang="0">
                    <a:pos x="91" y="74"/>
                  </a:cxn>
                  <a:cxn ang="0">
                    <a:pos x="117" y="86"/>
                  </a:cxn>
                  <a:cxn ang="0">
                    <a:pos x="142" y="99"/>
                  </a:cxn>
                  <a:cxn ang="0">
                    <a:pos x="167" y="111"/>
                  </a:cxn>
                  <a:cxn ang="0">
                    <a:pos x="193" y="122"/>
                  </a:cxn>
                  <a:cxn ang="0">
                    <a:pos x="218" y="132"/>
                  </a:cxn>
                  <a:cxn ang="0">
                    <a:pos x="243" y="143"/>
                  </a:cxn>
                  <a:cxn ang="0">
                    <a:pos x="268" y="151"/>
                  </a:cxn>
                  <a:cxn ang="0">
                    <a:pos x="290" y="159"/>
                  </a:cxn>
                  <a:cxn ang="0">
                    <a:pos x="310" y="164"/>
                  </a:cxn>
                  <a:cxn ang="0">
                    <a:pos x="328" y="170"/>
                  </a:cxn>
                  <a:cxn ang="0">
                    <a:pos x="345" y="175"/>
                  </a:cxn>
                  <a:cxn ang="0">
                    <a:pos x="359" y="176"/>
                  </a:cxn>
                  <a:cxn ang="0">
                    <a:pos x="359" y="153"/>
                  </a:cxn>
                  <a:cxn ang="0">
                    <a:pos x="347" y="151"/>
                  </a:cxn>
                  <a:cxn ang="0">
                    <a:pos x="330" y="147"/>
                  </a:cxn>
                  <a:cxn ang="0">
                    <a:pos x="312" y="141"/>
                  </a:cxn>
                  <a:cxn ang="0">
                    <a:pos x="292" y="135"/>
                  </a:cxn>
                  <a:cxn ang="0">
                    <a:pos x="270" y="128"/>
                  </a:cxn>
                  <a:cxn ang="0">
                    <a:pos x="247" y="119"/>
                  </a:cxn>
                  <a:cxn ang="0">
                    <a:pos x="222" y="109"/>
                  </a:cxn>
                  <a:cxn ang="0">
                    <a:pos x="197" y="99"/>
                  </a:cxn>
                  <a:cxn ang="0">
                    <a:pos x="171" y="87"/>
                  </a:cxn>
                  <a:cxn ang="0">
                    <a:pos x="146" y="76"/>
                  </a:cxn>
                  <a:cxn ang="0">
                    <a:pos x="121" y="62"/>
                  </a:cxn>
                  <a:cxn ang="0">
                    <a:pos x="95" y="51"/>
                  </a:cxn>
                  <a:cxn ang="0">
                    <a:pos x="72" y="39"/>
                  </a:cxn>
                  <a:cxn ang="0">
                    <a:pos x="50" y="26"/>
                  </a:cxn>
                  <a:cxn ang="0">
                    <a:pos x="29" y="13"/>
                  </a:cxn>
                  <a:cxn ang="0">
                    <a:pos x="10" y="0"/>
                  </a:cxn>
                  <a:cxn ang="0">
                    <a:pos x="3" y="0"/>
                  </a:cxn>
                  <a:cxn ang="0">
                    <a:pos x="10" y="0"/>
                  </a:cxn>
                  <a:cxn ang="0">
                    <a:pos x="4" y="0"/>
                  </a:cxn>
                  <a:cxn ang="0">
                    <a:pos x="0" y="6"/>
                  </a:cxn>
                  <a:cxn ang="0">
                    <a:pos x="0" y="14"/>
                  </a:cxn>
                  <a:cxn ang="0">
                    <a:pos x="4" y="20"/>
                  </a:cxn>
                  <a:cxn ang="0">
                    <a:pos x="11" y="20"/>
                  </a:cxn>
                </a:cxnLst>
                <a:rect l="0" t="0" r="r" b="b"/>
                <a:pathLst>
                  <a:path w="359" h="176">
                    <a:moveTo>
                      <a:pt x="11" y="20"/>
                    </a:moveTo>
                    <a:lnTo>
                      <a:pt x="4" y="20"/>
                    </a:lnTo>
                    <a:lnTo>
                      <a:pt x="23" y="33"/>
                    </a:lnTo>
                    <a:lnTo>
                      <a:pt x="44" y="46"/>
                    </a:lnTo>
                    <a:lnTo>
                      <a:pt x="66" y="60"/>
                    </a:lnTo>
                    <a:lnTo>
                      <a:pt x="91" y="74"/>
                    </a:lnTo>
                    <a:lnTo>
                      <a:pt x="117" y="86"/>
                    </a:lnTo>
                    <a:lnTo>
                      <a:pt x="142" y="99"/>
                    </a:lnTo>
                    <a:lnTo>
                      <a:pt x="167" y="111"/>
                    </a:lnTo>
                    <a:lnTo>
                      <a:pt x="193" y="122"/>
                    </a:lnTo>
                    <a:lnTo>
                      <a:pt x="218" y="132"/>
                    </a:lnTo>
                    <a:lnTo>
                      <a:pt x="243" y="143"/>
                    </a:lnTo>
                    <a:lnTo>
                      <a:pt x="268" y="151"/>
                    </a:lnTo>
                    <a:lnTo>
                      <a:pt x="290" y="159"/>
                    </a:lnTo>
                    <a:lnTo>
                      <a:pt x="310" y="164"/>
                    </a:lnTo>
                    <a:lnTo>
                      <a:pt x="328" y="170"/>
                    </a:lnTo>
                    <a:lnTo>
                      <a:pt x="345" y="175"/>
                    </a:lnTo>
                    <a:lnTo>
                      <a:pt x="359" y="176"/>
                    </a:lnTo>
                    <a:lnTo>
                      <a:pt x="359" y="153"/>
                    </a:lnTo>
                    <a:lnTo>
                      <a:pt x="347" y="151"/>
                    </a:lnTo>
                    <a:lnTo>
                      <a:pt x="330" y="147"/>
                    </a:lnTo>
                    <a:lnTo>
                      <a:pt x="312" y="141"/>
                    </a:lnTo>
                    <a:lnTo>
                      <a:pt x="292" y="135"/>
                    </a:lnTo>
                    <a:lnTo>
                      <a:pt x="270" y="128"/>
                    </a:lnTo>
                    <a:lnTo>
                      <a:pt x="247" y="119"/>
                    </a:lnTo>
                    <a:lnTo>
                      <a:pt x="222" y="109"/>
                    </a:lnTo>
                    <a:lnTo>
                      <a:pt x="197" y="99"/>
                    </a:lnTo>
                    <a:lnTo>
                      <a:pt x="171" y="87"/>
                    </a:lnTo>
                    <a:lnTo>
                      <a:pt x="146" y="76"/>
                    </a:lnTo>
                    <a:lnTo>
                      <a:pt x="121" y="62"/>
                    </a:lnTo>
                    <a:lnTo>
                      <a:pt x="95" y="51"/>
                    </a:lnTo>
                    <a:lnTo>
                      <a:pt x="72" y="39"/>
                    </a:lnTo>
                    <a:lnTo>
                      <a:pt x="50" y="26"/>
                    </a:lnTo>
                    <a:lnTo>
                      <a:pt x="29" y="13"/>
                    </a:lnTo>
                    <a:lnTo>
                      <a:pt x="10" y="0"/>
                    </a:lnTo>
                    <a:lnTo>
                      <a:pt x="3" y="0"/>
                    </a:lnTo>
                    <a:lnTo>
                      <a:pt x="10" y="0"/>
                    </a:lnTo>
                    <a:lnTo>
                      <a:pt x="4" y="0"/>
                    </a:lnTo>
                    <a:lnTo>
                      <a:pt x="0" y="6"/>
                    </a:lnTo>
                    <a:lnTo>
                      <a:pt x="0" y="14"/>
                    </a:lnTo>
                    <a:lnTo>
                      <a:pt x="4" y="20"/>
                    </a:lnTo>
                    <a:lnTo>
                      <a:pt x="11" y="2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98" name="Freeform 359"/>
              <p:cNvSpPr>
                <a:spLocks noChangeArrowheads="1"/>
              </p:cNvSpPr>
              <p:nvPr/>
            </p:nvSpPr>
            <p:spPr bwMode="auto">
              <a:xfrm>
                <a:off x="496" y="347"/>
                <a:ext cx="19" cy="14"/>
              </a:xfrm>
              <a:custGeom>
                <a:avLst/>
                <a:gdLst/>
                <a:ahLst/>
                <a:cxnLst>
                  <a:cxn ang="0">
                    <a:pos x="13" y="25"/>
                  </a:cxn>
                  <a:cxn ang="0">
                    <a:pos x="13" y="26"/>
                  </a:cxn>
                  <a:cxn ang="0">
                    <a:pos x="19" y="20"/>
                  </a:cxn>
                  <a:cxn ang="0">
                    <a:pos x="11" y="0"/>
                  </a:cxn>
                  <a:cxn ang="0">
                    <a:pos x="5" y="6"/>
                  </a:cxn>
                  <a:cxn ang="0">
                    <a:pos x="5" y="7"/>
                  </a:cxn>
                  <a:cxn ang="0">
                    <a:pos x="5" y="6"/>
                  </a:cxn>
                  <a:cxn ang="0">
                    <a:pos x="0" y="13"/>
                  </a:cxn>
                  <a:cxn ang="0">
                    <a:pos x="1" y="22"/>
                  </a:cxn>
                  <a:cxn ang="0">
                    <a:pos x="7" y="28"/>
                  </a:cxn>
                  <a:cxn ang="0">
                    <a:pos x="13" y="26"/>
                  </a:cxn>
                  <a:cxn ang="0">
                    <a:pos x="13" y="25"/>
                  </a:cxn>
                </a:cxnLst>
                <a:rect l="0" t="0" r="r" b="b"/>
                <a:pathLst>
                  <a:path w="19" h="28">
                    <a:moveTo>
                      <a:pt x="13" y="25"/>
                    </a:moveTo>
                    <a:lnTo>
                      <a:pt x="13" y="26"/>
                    </a:lnTo>
                    <a:lnTo>
                      <a:pt x="19" y="20"/>
                    </a:lnTo>
                    <a:lnTo>
                      <a:pt x="11" y="0"/>
                    </a:lnTo>
                    <a:lnTo>
                      <a:pt x="5" y="6"/>
                    </a:lnTo>
                    <a:lnTo>
                      <a:pt x="5" y="7"/>
                    </a:lnTo>
                    <a:lnTo>
                      <a:pt x="5" y="6"/>
                    </a:lnTo>
                    <a:lnTo>
                      <a:pt x="0" y="13"/>
                    </a:lnTo>
                    <a:lnTo>
                      <a:pt x="1" y="22"/>
                    </a:lnTo>
                    <a:lnTo>
                      <a:pt x="7" y="28"/>
                    </a:lnTo>
                    <a:lnTo>
                      <a:pt x="13" y="26"/>
                    </a:lnTo>
                    <a:lnTo>
                      <a:pt x="13" y="25"/>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699" name="Freeform 360"/>
              <p:cNvSpPr>
                <a:spLocks noChangeArrowheads="1"/>
              </p:cNvSpPr>
              <p:nvPr/>
            </p:nvSpPr>
            <p:spPr bwMode="auto">
              <a:xfrm>
                <a:off x="424" y="351"/>
                <a:ext cx="85" cy="60"/>
              </a:xfrm>
              <a:custGeom>
                <a:avLst/>
                <a:gdLst/>
                <a:ahLst/>
                <a:cxnLst>
                  <a:cxn ang="0">
                    <a:pos x="12" y="120"/>
                  </a:cxn>
                  <a:cxn ang="0">
                    <a:pos x="12" y="120"/>
                  </a:cxn>
                  <a:cxn ang="0">
                    <a:pos x="22" y="104"/>
                  </a:cxn>
                  <a:cxn ang="0">
                    <a:pos x="32" y="89"/>
                  </a:cxn>
                  <a:cxn ang="0">
                    <a:pos x="44" y="73"/>
                  </a:cxn>
                  <a:cxn ang="0">
                    <a:pos x="56" y="57"/>
                  </a:cxn>
                  <a:cxn ang="0">
                    <a:pos x="65" y="42"/>
                  </a:cxn>
                  <a:cxn ang="0">
                    <a:pos x="74" y="31"/>
                  </a:cxn>
                  <a:cxn ang="0">
                    <a:pos x="82" y="22"/>
                  </a:cxn>
                  <a:cxn ang="0">
                    <a:pos x="85" y="18"/>
                  </a:cxn>
                  <a:cxn ang="0">
                    <a:pos x="77" y="0"/>
                  </a:cxn>
                  <a:cxn ang="0">
                    <a:pos x="71" y="5"/>
                  </a:cxn>
                  <a:cxn ang="0">
                    <a:pos x="64" y="13"/>
                  </a:cxn>
                  <a:cxn ang="0">
                    <a:pos x="55" y="25"/>
                  </a:cxn>
                  <a:cxn ang="0">
                    <a:pos x="44" y="39"/>
                  </a:cxn>
                  <a:cxn ang="0">
                    <a:pos x="34" y="55"/>
                  </a:cxn>
                  <a:cxn ang="0">
                    <a:pos x="22" y="72"/>
                  </a:cxn>
                  <a:cxn ang="0">
                    <a:pos x="10" y="89"/>
                  </a:cxn>
                  <a:cxn ang="0">
                    <a:pos x="0" y="105"/>
                  </a:cxn>
                  <a:cxn ang="0">
                    <a:pos x="12" y="120"/>
                  </a:cxn>
                </a:cxnLst>
                <a:rect l="0" t="0" r="r" b="b"/>
                <a:pathLst>
                  <a:path w="85" h="120">
                    <a:moveTo>
                      <a:pt x="12" y="120"/>
                    </a:moveTo>
                    <a:lnTo>
                      <a:pt x="12" y="120"/>
                    </a:lnTo>
                    <a:lnTo>
                      <a:pt x="22" y="104"/>
                    </a:lnTo>
                    <a:lnTo>
                      <a:pt x="32" y="89"/>
                    </a:lnTo>
                    <a:lnTo>
                      <a:pt x="44" y="73"/>
                    </a:lnTo>
                    <a:lnTo>
                      <a:pt x="56" y="57"/>
                    </a:lnTo>
                    <a:lnTo>
                      <a:pt x="65" y="42"/>
                    </a:lnTo>
                    <a:lnTo>
                      <a:pt x="74" y="31"/>
                    </a:lnTo>
                    <a:lnTo>
                      <a:pt x="82" y="22"/>
                    </a:lnTo>
                    <a:lnTo>
                      <a:pt x="85" y="18"/>
                    </a:lnTo>
                    <a:lnTo>
                      <a:pt x="77" y="0"/>
                    </a:lnTo>
                    <a:lnTo>
                      <a:pt x="71" y="5"/>
                    </a:lnTo>
                    <a:lnTo>
                      <a:pt x="64" y="13"/>
                    </a:lnTo>
                    <a:lnTo>
                      <a:pt x="55" y="25"/>
                    </a:lnTo>
                    <a:lnTo>
                      <a:pt x="44" y="39"/>
                    </a:lnTo>
                    <a:lnTo>
                      <a:pt x="34" y="55"/>
                    </a:lnTo>
                    <a:lnTo>
                      <a:pt x="22" y="72"/>
                    </a:lnTo>
                    <a:lnTo>
                      <a:pt x="10" y="89"/>
                    </a:lnTo>
                    <a:lnTo>
                      <a:pt x="0" y="105"/>
                    </a:lnTo>
                    <a:lnTo>
                      <a:pt x="12" y="12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00" name="Freeform 361"/>
              <p:cNvSpPr>
                <a:spLocks noChangeArrowheads="1"/>
              </p:cNvSpPr>
              <p:nvPr/>
            </p:nvSpPr>
            <p:spPr bwMode="auto">
              <a:xfrm>
                <a:off x="338" y="379"/>
                <a:ext cx="98" cy="43"/>
              </a:xfrm>
              <a:custGeom>
                <a:avLst/>
                <a:gdLst/>
                <a:ahLst/>
                <a:cxnLst>
                  <a:cxn ang="0">
                    <a:pos x="2" y="0"/>
                  </a:cxn>
                  <a:cxn ang="0">
                    <a:pos x="2" y="0"/>
                  </a:cxn>
                  <a:cxn ang="0">
                    <a:pos x="0" y="25"/>
                  </a:cxn>
                  <a:cxn ang="0">
                    <a:pos x="6" y="49"/>
                  </a:cxn>
                  <a:cxn ang="0">
                    <a:pos x="18" y="67"/>
                  </a:cxn>
                  <a:cxn ang="0">
                    <a:pos x="34" y="79"/>
                  </a:cxn>
                  <a:cxn ang="0">
                    <a:pos x="52" y="84"/>
                  </a:cxn>
                  <a:cxn ang="0">
                    <a:pos x="68" y="84"/>
                  </a:cxn>
                  <a:cxn ang="0">
                    <a:pos x="84" y="77"/>
                  </a:cxn>
                  <a:cxn ang="0">
                    <a:pos x="98" y="63"/>
                  </a:cxn>
                  <a:cxn ang="0">
                    <a:pos x="86" y="48"/>
                  </a:cxn>
                  <a:cxn ang="0">
                    <a:pos x="78" y="57"/>
                  </a:cxn>
                  <a:cxn ang="0">
                    <a:pos x="66" y="61"/>
                  </a:cxn>
                  <a:cxn ang="0">
                    <a:pos x="52" y="61"/>
                  </a:cxn>
                  <a:cxn ang="0">
                    <a:pos x="38" y="58"/>
                  </a:cxn>
                  <a:cxn ang="0">
                    <a:pos x="28" y="49"/>
                  </a:cxn>
                  <a:cxn ang="0">
                    <a:pos x="20" y="38"/>
                  </a:cxn>
                  <a:cxn ang="0">
                    <a:pos x="16" y="25"/>
                  </a:cxn>
                  <a:cxn ang="0">
                    <a:pos x="18" y="6"/>
                  </a:cxn>
                  <a:cxn ang="0">
                    <a:pos x="2" y="0"/>
                  </a:cxn>
                </a:cxnLst>
                <a:rect l="0" t="0" r="r" b="b"/>
                <a:pathLst>
                  <a:path w="98" h="84">
                    <a:moveTo>
                      <a:pt x="2" y="0"/>
                    </a:moveTo>
                    <a:lnTo>
                      <a:pt x="2" y="0"/>
                    </a:lnTo>
                    <a:lnTo>
                      <a:pt x="0" y="25"/>
                    </a:lnTo>
                    <a:lnTo>
                      <a:pt x="6" y="49"/>
                    </a:lnTo>
                    <a:lnTo>
                      <a:pt x="18" y="67"/>
                    </a:lnTo>
                    <a:lnTo>
                      <a:pt x="34" y="79"/>
                    </a:lnTo>
                    <a:lnTo>
                      <a:pt x="52" y="84"/>
                    </a:lnTo>
                    <a:lnTo>
                      <a:pt x="68" y="84"/>
                    </a:lnTo>
                    <a:lnTo>
                      <a:pt x="84" y="77"/>
                    </a:lnTo>
                    <a:lnTo>
                      <a:pt x="98" y="63"/>
                    </a:lnTo>
                    <a:lnTo>
                      <a:pt x="86" y="48"/>
                    </a:lnTo>
                    <a:lnTo>
                      <a:pt x="78" y="57"/>
                    </a:lnTo>
                    <a:lnTo>
                      <a:pt x="66" y="61"/>
                    </a:lnTo>
                    <a:lnTo>
                      <a:pt x="52" y="61"/>
                    </a:lnTo>
                    <a:lnTo>
                      <a:pt x="38" y="58"/>
                    </a:lnTo>
                    <a:lnTo>
                      <a:pt x="28" y="49"/>
                    </a:lnTo>
                    <a:lnTo>
                      <a:pt x="20" y="38"/>
                    </a:lnTo>
                    <a:lnTo>
                      <a:pt x="16" y="25"/>
                    </a:lnTo>
                    <a:lnTo>
                      <a:pt x="18" y="6"/>
                    </a:lnTo>
                    <a:lnTo>
                      <a:pt x="2"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01" name="Freeform 362"/>
              <p:cNvSpPr>
                <a:spLocks noChangeArrowheads="1"/>
              </p:cNvSpPr>
              <p:nvPr/>
            </p:nvSpPr>
            <p:spPr bwMode="auto">
              <a:xfrm>
                <a:off x="340" y="355"/>
                <a:ext cx="78" cy="27"/>
              </a:xfrm>
              <a:custGeom>
                <a:avLst/>
                <a:gdLst/>
                <a:ahLst/>
                <a:cxnLst>
                  <a:cxn ang="0">
                    <a:pos x="64" y="30"/>
                  </a:cxn>
                  <a:cxn ang="0">
                    <a:pos x="78" y="37"/>
                  </a:cxn>
                  <a:cxn ang="0">
                    <a:pos x="74" y="22"/>
                  </a:cxn>
                  <a:cxn ang="0">
                    <a:pos x="66" y="11"/>
                  </a:cxn>
                  <a:cxn ang="0">
                    <a:pos x="56" y="3"/>
                  </a:cxn>
                  <a:cxn ang="0">
                    <a:pos x="45" y="0"/>
                  </a:cxn>
                  <a:cxn ang="0">
                    <a:pos x="31" y="2"/>
                  </a:cxn>
                  <a:cxn ang="0">
                    <a:pos x="18" y="12"/>
                  </a:cxn>
                  <a:cxn ang="0">
                    <a:pos x="8" y="28"/>
                  </a:cxn>
                  <a:cxn ang="0">
                    <a:pos x="0" y="50"/>
                  </a:cxn>
                  <a:cxn ang="0">
                    <a:pos x="16" y="56"/>
                  </a:cxn>
                  <a:cxn ang="0">
                    <a:pos x="22" y="40"/>
                  </a:cxn>
                  <a:cxn ang="0">
                    <a:pos x="28" y="30"/>
                  </a:cxn>
                  <a:cxn ang="0">
                    <a:pos x="35" y="25"/>
                  </a:cxn>
                  <a:cxn ang="0">
                    <a:pos x="45" y="24"/>
                  </a:cxn>
                  <a:cxn ang="0">
                    <a:pos x="52" y="27"/>
                  </a:cxn>
                  <a:cxn ang="0">
                    <a:pos x="58" y="31"/>
                  </a:cxn>
                  <a:cxn ang="0">
                    <a:pos x="62" y="34"/>
                  </a:cxn>
                  <a:cxn ang="0">
                    <a:pos x="62" y="37"/>
                  </a:cxn>
                  <a:cxn ang="0">
                    <a:pos x="76" y="44"/>
                  </a:cxn>
                  <a:cxn ang="0">
                    <a:pos x="62" y="37"/>
                  </a:cxn>
                  <a:cxn ang="0">
                    <a:pos x="65" y="46"/>
                  </a:cxn>
                  <a:cxn ang="0">
                    <a:pos x="70" y="47"/>
                  </a:cxn>
                  <a:cxn ang="0">
                    <a:pos x="76" y="46"/>
                  </a:cxn>
                  <a:cxn ang="0">
                    <a:pos x="78" y="37"/>
                  </a:cxn>
                  <a:cxn ang="0">
                    <a:pos x="64" y="30"/>
                  </a:cxn>
                </a:cxnLst>
                <a:rect l="0" t="0" r="r" b="b"/>
                <a:pathLst>
                  <a:path w="78" h="56">
                    <a:moveTo>
                      <a:pt x="64" y="30"/>
                    </a:moveTo>
                    <a:lnTo>
                      <a:pt x="78" y="37"/>
                    </a:lnTo>
                    <a:lnTo>
                      <a:pt x="74" y="22"/>
                    </a:lnTo>
                    <a:lnTo>
                      <a:pt x="66" y="11"/>
                    </a:lnTo>
                    <a:lnTo>
                      <a:pt x="56" y="3"/>
                    </a:lnTo>
                    <a:lnTo>
                      <a:pt x="45" y="0"/>
                    </a:lnTo>
                    <a:lnTo>
                      <a:pt x="31" y="2"/>
                    </a:lnTo>
                    <a:lnTo>
                      <a:pt x="18" y="12"/>
                    </a:lnTo>
                    <a:lnTo>
                      <a:pt x="8" y="28"/>
                    </a:lnTo>
                    <a:lnTo>
                      <a:pt x="0" y="50"/>
                    </a:lnTo>
                    <a:lnTo>
                      <a:pt x="16" y="56"/>
                    </a:lnTo>
                    <a:lnTo>
                      <a:pt x="22" y="40"/>
                    </a:lnTo>
                    <a:lnTo>
                      <a:pt x="28" y="30"/>
                    </a:lnTo>
                    <a:lnTo>
                      <a:pt x="35" y="25"/>
                    </a:lnTo>
                    <a:lnTo>
                      <a:pt x="45" y="24"/>
                    </a:lnTo>
                    <a:lnTo>
                      <a:pt x="52" y="27"/>
                    </a:lnTo>
                    <a:lnTo>
                      <a:pt x="58" y="31"/>
                    </a:lnTo>
                    <a:lnTo>
                      <a:pt x="62" y="34"/>
                    </a:lnTo>
                    <a:lnTo>
                      <a:pt x="62" y="37"/>
                    </a:lnTo>
                    <a:lnTo>
                      <a:pt x="76" y="44"/>
                    </a:lnTo>
                    <a:lnTo>
                      <a:pt x="62" y="37"/>
                    </a:lnTo>
                    <a:lnTo>
                      <a:pt x="65" y="46"/>
                    </a:lnTo>
                    <a:lnTo>
                      <a:pt x="70" y="47"/>
                    </a:lnTo>
                    <a:lnTo>
                      <a:pt x="76" y="46"/>
                    </a:lnTo>
                    <a:lnTo>
                      <a:pt x="78" y="37"/>
                    </a:lnTo>
                    <a:lnTo>
                      <a:pt x="64" y="3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02" name="Freeform 363"/>
              <p:cNvSpPr>
                <a:spLocks noChangeArrowheads="1"/>
              </p:cNvSpPr>
              <p:nvPr/>
            </p:nvSpPr>
            <p:spPr bwMode="auto">
              <a:xfrm>
                <a:off x="404" y="332"/>
                <a:ext cx="64" cy="45"/>
              </a:xfrm>
              <a:custGeom>
                <a:avLst/>
                <a:gdLst/>
                <a:ahLst/>
                <a:cxnLst>
                  <a:cxn ang="0">
                    <a:pos x="53" y="22"/>
                  </a:cxn>
                  <a:cxn ang="0">
                    <a:pos x="50" y="5"/>
                  </a:cxn>
                  <a:cxn ang="0">
                    <a:pos x="43" y="18"/>
                  </a:cxn>
                  <a:cxn ang="0">
                    <a:pos x="35" y="28"/>
                  </a:cxn>
                  <a:cxn ang="0">
                    <a:pos x="29" y="38"/>
                  </a:cxn>
                  <a:cxn ang="0">
                    <a:pos x="22" y="47"/>
                  </a:cxn>
                  <a:cxn ang="0">
                    <a:pos x="15" y="56"/>
                  </a:cxn>
                  <a:cxn ang="0">
                    <a:pos x="9" y="63"/>
                  </a:cxn>
                  <a:cxn ang="0">
                    <a:pos x="4" y="69"/>
                  </a:cxn>
                  <a:cxn ang="0">
                    <a:pos x="0" y="75"/>
                  </a:cxn>
                  <a:cxn ang="0">
                    <a:pos x="12" y="89"/>
                  </a:cxn>
                  <a:cxn ang="0">
                    <a:pos x="14" y="86"/>
                  </a:cxn>
                  <a:cxn ang="0">
                    <a:pos x="19" y="80"/>
                  </a:cxn>
                  <a:cxn ang="0">
                    <a:pos x="25" y="73"/>
                  </a:cxn>
                  <a:cxn ang="0">
                    <a:pos x="32" y="64"/>
                  </a:cxn>
                  <a:cxn ang="0">
                    <a:pos x="39" y="56"/>
                  </a:cxn>
                  <a:cxn ang="0">
                    <a:pos x="47" y="45"/>
                  </a:cxn>
                  <a:cxn ang="0">
                    <a:pos x="55" y="32"/>
                  </a:cxn>
                  <a:cxn ang="0">
                    <a:pos x="62" y="19"/>
                  </a:cxn>
                  <a:cxn ang="0">
                    <a:pos x="59" y="2"/>
                  </a:cxn>
                  <a:cxn ang="0">
                    <a:pos x="62" y="19"/>
                  </a:cxn>
                  <a:cxn ang="0">
                    <a:pos x="64" y="11"/>
                  </a:cxn>
                  <a:cxn ang="0">
                    <a:pos x="61" y="3"/>
                  </a:cxn>
                  <a:cxn ang="0">
                    <a:pos x="55" y="0"/>
                  </a:cxn>
                  <a:cxn ang="0">
                    <a:pos x="50" y="5"/>
                  </a:cxn>
                  <a:cxn ang="0">
                    <a:pos x="53" y="22"/>
                  </a:cxn>
                </a:cxnLst>
                <a:rect l="0" t="0" r="r" b="b"/>
                <a:pathLst>
                  <a:path w="64" h="89">
                    <a:moveTo>
                      <a:pt x="53" y="22"/>
                    </a:moveTo>
                    <a:lnTo>
                      <a:pt x="50" y="5"/>
                    </a:lnTo>
                    <a:lnTo>
                      <a:pt x="43" y="18"/>
                    </a:lnTo>
                    <a:lnTo>
                      <a:pt x="35" y="28"/>
                    </a:lnTo>
                    <a:lnTo>
                      <a:pt x="29" y="38"/>
                    </a:lnTo>
                    <a:lnTo>
                      <a:pt x="22" y="47"/>
                    </a:lnTo>
                    <a:lnTo>
                      <a:pt x="15" y="56"/>
                    </a:lnTo>
                    <a:lnTo>
                      <a:pt x="9" y="63"/>
                    </a:lnTo>
                    <a:lnTo>
                      <a:pt x="4" y="69"/>
                    </a:lnTo>
                    <a:lnTo>
                      <a:pt x="0" y="75"/>
                    </a:lnTo>
                    <a:lnTo>
                      <a:pt x="12" y="89"/>
                    </a:lnTo>
                    <a:lnTo>
                      <a:pt x="14" y="86"/>
                    </a:lnTo>
                    <a:lnTo>
                      <a:pt x="19" y="80"/>
                    </a:lnTo>
                    <a:lnTo>
                      <a:pt x="25" y="73"/>
                    </a:lnTo>
                    <a:lnTo>
                      <a:pt x="32" y="64"/>
                    </a:lnTo>
                    <a:lnTo>
                      <a:pt x="39" y="56"/>
                    </a:lnTo>
                    <a:lnTo>
                      <a:pt x="47" y="45"/>
                    </a:lnTo>
                    <a:lnTo>
                      <a:pt x="55" y="32"/>
                    </a:lnTo>
                    <a:lnTo>
                      <a:pt x="62" y="19"/>
                    </a:lnTo>
                    <a:lnTo>
                      <a:pt x="59" y="2"/>
                    </a:lnTo>
                    <a:lnTo>
                      <a:pt x="62" y="19"/>
                    </a:lnTo>
                    <a:lnTo>
                      <a:pt x="64" y="11"/>
                    </a:lnTo>
                    <a:lnTo>
                      <a:pt x="61" y="3"/>
                    </a:lnTo>
                    <a:lnTo>
                      <a:pt x="55" y="0"/>
                    </a:lnTo>
                    <a:lnTo>
                      <a:pt x="50" y="5"/>
                    </a:lnTo>
                    <a:lnTo>
                      <a:pt x="53" y="2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03" name="Freeform 364"/>
              <p:cNvSpPr>
                <a:spLocks noChangeArrowheads="1"/>
              </p:cNvSpPr>
              <p:nvPr/>
            </p:nvSpPr>
            <p:spPr bwMode="auto">
              <a:xfrm>
                <a:off x="434" y="325"/>
                <a:ext cx="29" cy="18"/>
              </a:xfrm>
              <a:custGeom>
                <a:avLst/>
                <a:gdLst/>
                <a:ahLst/>
                <a:cxnLst>
                  <a:cxn ang="0">
                    <a:pos x="7" y="23"/>
                  </a:cxn>
                  <a:cxn ang="0">
                    <a:pos x="4" y="22"/>
                  </a:cxn>
                  <a:cxn ang="0">
                    <a:pos x="11" y="27"/>
                  </a:cxn>
                  <a:cxn ang="0">
                    <a:pos x="18" y="32"/>
                  </a:cxn>
                  <a:cxn ang="0">
                    <a:pos x="21" y="35"/>
                  </a:cxn>
                  <a:cxn ang="0">
                    <a:pos x="23" y="36"/>
                  </a:cxn>
                  <a:cxn ang="0">
                    <a:pos x="29" y="16"/>
                  </a:cxn>
                  <a:cxn ang="0">
                    <a:pos x="29" y="14"/>
                  </a:cxn>
                  <a:cxn ang="0">
                    <a:pos x="24" y="11"/>
                  </a:cxn>
                  <a:cxn ang="0">
                    <a:pos x="19" y="7"/>
                  </a:cxn>
                  <a:cxn ang="0">
                    <a:pos x="12" y="1"/>
                  </a:cxn>
                  <a:cxn ang="0">
                    <a:pos x="9" y="0"/>
                  </a:cxn>
                  <a:cxn ang="0">
                    <a:pos x="12" y="1"/>
                  </a:cxn>
                  <a:cxn ang="0">
                    <a:pos x="6" y="0"/>
                  </a:cxn>
                  <a:cxn ang="0">
                    <a:pos x="1" y="6"/>
                  </a:cxn>
                  <a:cxn ang="0">
                    <a:pos x="0" y="14"/>
                  </a:cxn>
                  <a:cxn ang="0">
                    <a:pos x="4" y="22"/>
                  </a:cxn>
                  <a:cxn ang="0">
                    <a:pos x="7" y="23"/>
                  </a:cxn>
                </a:cxnLst>
                <a:rect l="0" t="0" r="r" b="b"/>
                <a:pathLst>
                  <a:path w="29" h="36">
                    <a:moveTo>
                      <a:pt x="7" y="23"/>
                    </a:moveTo>
                    <a:lnTo>
                      <a:pt x="4" y="22"/>
                    </a:lnTo>
                    <a:lnTo>
                      <a:pt x="11" y="27"/>
                    </a:lnTo>
                    <a:lnTo>
                      <a:pt x="18" y="32"/>
                    </a:lnTo>
                    <a:lnTo>
                      <a:pt x="21" y="35"/>
                    </a:lnTo>
                    <a:lnTo>
                      <a:pt x="23" y="36"/>
                    </a:lnTo>
                    <a:lnTo>
                      <a:pt x="29" y="16"/>
                    </a:lnTo>
                    <a:lnTo>
                      <a:pt x="29" y="14"/>
                    </a:lnTo>
                    <a:lnTo>
                      <a:pt x="24" y="11"/>
                    </a:lnTo>
                    <a:lnTo>
                      <a:pt x="19" y="7"/>
                    </a:lnTo>
                    <a:lnTo>
                      <a:pt x="12" y="1"/>
                    </a:lnTo>
                    <a:lnTo>
                      <a:pt x="9" y="0"/>
                    </a:lnTo>
                    <a:lnTo>
                      <a:pt x="12" y="1"/>
                    </a:lnTo>
                    <a:lnTo>
                      <a:pt x="6" y="0"/>
                    </a:lnTo>
                    <a:lnTo>
                      <a:pt x="1" y="6"/>
                    </a:lnTo>
                    <a:lnTo>
                      <a:pt x="0" y="14"/>
                    </a:lnTo>
                    <a:lnTo>
                      <a:pt x="4" y="22"/>
                    </a:lnTo>
                    <a:lnTo>
                      <a:pt x="7" y="2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04" name="Freeform 365"/>
              <p:cNvSpPr>
                <a:spLocks noChangeArrowheads="1"/>
              </p:cNvSpPr>
              <p:nvPr/>
            </p:nvSpPr>
            <p:spPr bwMode="auto">
              <a:xfrm>
                <a:off x="429" y="324"/>
                <a:ext cx="14" cy="13"/>
              </a:xfrm>
              <a:custGeom>
                <a:avLst/>
                <a:gdLst/>
                <a:ahLst/>
                <a:cxnLst>
                  <a:cxn ang="0">
                    <a:pos x="7" y="24"/>
                  </a:cxn>
                  <a:cxn ang="0">
                    <a:pos x="6" y="24"/>
                  </a:cxn>
                  <a:cxn ang="0">
                    <a:pos x="12" y="25"/>
                  </a:cxn>
                  <a:cxn ang="0">
                    <a:pos x="14" y="2"/>
                  </a:cxn>
                  <a:cxn ang="0">
                    <a:pos x="8" y="0"/>
                  </a:cxn>
                  <a:cxn ang="0">
                    <a:pos x="7" y="0"/>
                  </a:cxn>
                  <a:cxn ang="0">
                    <a:pos x="8" y="0"/>
                  </a:cxn>
                  <a:cxn ang="0">
                    <a:pos x="2" y="3"/>
                  </a:cxn>
                  <a:cxn ang="0">
                    <a:pos x="0" y="10"/>
                  </a:cxn>
                  <a:cxn ang="0">
                    <a:pos x="1" y="19"/>
                  </a:cxn>
                  <a:cxn ang="0">
                    <a:pos x="6" y="24"/>
                  </a:cxn>
                  <a:cxn ang="0">
                    <a:pos x="7" y="24"/>
                  </a:cxn>
                </a:cxnLst>
                <a:rect l="0" t="0" r="r" b="b"/>
                <a:pathLst>
                  <a:path w="14" h="25">
                    <a:moveTo>
                      <a:pt x="7" y="24"/>
                    </a:moveTo>
                    <a:lnTo>
                      <a:pt x="6" y="24"/>
                    </a:lnTo>
                    <a:lnTo>
                      <a:pt x="12" y="25"/>
                    </a:lnTo>
                    <a:lnTo>
                      <a:pt x="14" y="2"/>
                    </a:lnTo>
                    <a:lnTo>
                      <a:pt x="8" y="0"/>
                    </a:lnTo>
                    <a:lnTo>
                      <a:pt x="7" y="0"/>
                    </a:lnTo>
                    <a:lnTo>
                      <a:pt x="8" y="0"/>
                    </a:lnTo>
                    <a:lnTo>
                      <a:pt x="2" y="3"/>
                    </a:lnTo>
                    <a:lnTo>
                      <a:pt x="0" y="10"/>
                    </a:lnTo>
                    <a:lnTo>
                      <a:pt x="1" y="19"/>
                    </a:lnTo>
                    <a:lnTo>
                      <a:pt x="6" y="24"/>
                    </a:lnTo>
                    <a:lnTo>
                      <a:pt x="7" y="2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05" name="Freeform 366"/>
              <p:cNvSpPr>
                <a:spLocks noChangeArrowheads="1"/>
              </p:cNvSpPr>
              <p:nvPr/>
            </p:nvSpPr>
            <p:spPr bwMode="auto">
              <a:xfrm>
                <a:off x="367" y="324"/>
                <a:ext cx="69" cy="13"/>
              </a:xfrm>
              <a:custGeom>
                <a:avLst/>
                <a:gdLst/>
                <a:ahLst/>
                <a:cxnLst>
                  <a:cxn ang="0">
                    <a:pos x="0" y="25"/>
                  </a:cxn>
                  <a:cxn ang="0">
                    <a:pos x="0" y="25"/>
                  </a:cxn>
                  <a:cxn ang="0">
                    <a:pos x="9" y="25"/>
                  </a:cxn>
                  <a:cxn ang="0">
                    <a:pos x="19" y="25"/>
                  </a:cxn>
                  <a:cxn ang="0">
                    <a:pos x="28" y="25"/>
                  </a:cxn>
                  <a:cxn ang="0">
                    <a:pos x="37" y="25"/>
                  </a:cxn>
                  <a:cxn ang="0">
                    <a:pos x="45" y="25"/>
                  </a:cxn>
                  <a:cxn ang="0">
                    <a:pos x="54" y="25"/>
                  </a:cxn>
                  <a:cxn ang="0">
                    <a:pos x="62" y="24"/>
                  </a:cxn>
                  <a:cxn ang="0">
                    <a:pos x="69" y="24"/>
                  </a:cxn>
                  <a:cxn ang="0">
                    <a:pos x="69" y="0"/>
                  </a:cxn>
                  <a:cxn ang="0">
                    <a:pos x="62" y="0"/>
                  </a:cxn>
                  <a:cxn ang="0">
                    <a:pos x="54" y="2"/>
                  </a:cxn>
                  <a:cxn ang="0">
                    <a:pos x="45" y="2"/>
                  </a:cxn>
                  <a:cxn ang="0">
                    <a:pos x="37" y="2"/>
                  </a:cxn>
                  <a:cxn ang="0">
                    <a:pos x="28" y="2"/>
                  </a:cxn>
                  <a:cxn ang="0">
                    <a:pos x="19" y="2"/>
                  </a:cxn>
                  <a:cxn ang="0">
                    <a:pos x="9" y="2"/>
                  </a:cxn>
                  <a:cxn ang="0">
                    <a:pos x="0" y="2"/>
                  </a:cxn>
                  <a:cxn ang="0">
                    <a:pos x="0" y="25"/>
                  </a:cxn>
                </a:cxnLst>
                <a:rect l="0" t="0" r="r" b="b"/>
                <a:pathLst>
                  <a:path w="69" h="25">
                    <a:moveTo>
                      <a:pt x="0" y="25"/>
                    </a:moveTo>
                    <a:lnTo>
                      <a:pt x="0" y="25"/>
                    </a:lnTo>
                    <a:lnTo>
                      <a:pt x="9" y="25"/>
                    </a:lnTo>
                    <a:lnTo>
                      <a:pt x="19" y="25"/>
                    </a:lnTo>
                    <a:lnTo>
                      <a:pt x="28" y="25"/>
                    </a:lnTo>
                    <a:lnTo>
                      <a:pt x="37" y="25"/>
                    </a:lnTo>
                    <a:lnTo>
                      <a:pt x="45" y="25"/>
                    </a:lnTo>
                    <a:lnTo>
                      <a:pt x="54" y="25"/>
                    </a:lnTo>
                    <a:lnTo>
                      <a:pt x="62" y="24"/>
                    </a:lnTo>
                    <a:lnTo>
                      <a:pt x="69" y="24"/>
                    </a:lnTo>
                    <a:lnTo>
                      <a:pt x="69" y="0"/>
                    </a:lnTo>
                    <a:lnTo>
                      <a:pt x="62" y="0"/>
                    </a:lnTo>
                    <a:lnTo>
                      <a:pt x="54" y="2"/>
                    </a:lnTo>
                    <a:lnTo>
                      <a:pt x="45" y="2"/>
                    </a:lnTo>
                    <a:lnTo>
                      <a:pt x="37" y="2"/>
                    </a:lnTo>
                    <a:lnTo>
                      <a:pt x="28" y="2"/>
                    </a:lnTo>
                    <a:lnTo>
                      <a:pt x="19" y="2"/>
                    </a:lnTo>
                    <a:lnTo>
                      <a:pt x="9" y="2"/>
                    </a:lnTo>
                    <a:lnTo>
                      <a:pt x="0" y="2"/>
                    </a:lnTo>
                    <a:lnTo>
                      <a:pt x="0" y="25"/>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06" name="Freeform 367"/>
              <p:cNvSpPr>
                <a:spLocks noChangeArrowheads="1"/>
              </p:cNvSpPr>
              <p:nvPr/>
            </p:nvSpPr>
            <p:spPr bwMode="auto">
              <a:xfrm>
                <a:off x="272" y="298"/>
                <a:ext cx="95" cy="39"/>
              </a:xfrm>
              <a:custGeom>
                <a:avLst/>
                <a:gdLst/>
                <a:ahLst/>
                <a:cxnLst>
                  <a:cxn ang="0">
                    <a:pos x="83" y="22"/>
                  </a:cxn>
                  <a:cxn ang="0">
                    <a:pos x="87" y="0"/>
                  </a:cxn>
                  <a:cxn ang="0">
                    <a:pos x="54" y="3"/>
                  </a:cxn>
                  <a:cxn ang="0">
                    <a:pos x="28" y="9"/>
                  </a:cxn>
                  <a:cxn ang="0">
                    <a:pos x="10" y="19"/>
                  </a:cxn>
                  <a:cxn ang="0">
                    <a:pos x="0" y="36"/>
                  </a:cxn>
                  <a:cxn ang="0">
                    <a:pos x="8" y="58"/>
                  </a:cxn>
                  <a:cxn ang="0">
                    <a:pos x="27" y="68"/>
                  </a:cxn>
                  <a:cxn ang="0">
                    <a:pos x="55" y="74"/>
                  </a:cxn>
                  <a:cxn ang="0">
                    <a:pos x="95" y="77"/>
                  </a:cxn>
                  <a:cxn ang="0">
                    <a:pos x="95" y="54"/>
                  </a:cxn>
                  <a:cxn ang="0">
                    <a:pos x="55" y="51"/>
                  </a:cxn>
                  <a:cxn ang="0">
                    <a:pos x="29" y="45"/>
                  </a:cxn>
                  <a:cxn ang="0">
                    <a:pos x="16" y="38"/>
                  </a:cxn>
                  <a:cxn ang="0">
                    <a:pos x="16" y="39"/>
                  </a:cxn>
                  <a:cxn ang="0">
                    <a:pos x="18" y="39"/>
                  </a:cxn>
                  <a:cxn ang="0">
                    <a:pos x="32" y="32"/>
                  </a:cxn>
                  <a:cxn ang="0">
                    <a:pos x="54" y="26"/>
                  </a:cxn>
                  <a:cxn ang="0">
                    <a:pos x="87" y="23"/>
                  </a:cxn>
                  <a:cxn ang="0">
                    <a:pos x="91" y="1"/>
                  </a:cxn>
                  <a:cxn ang="0">
                    <a:pos x="87" y="23"/>
                  </a:cxn>
                  <a:cxn ang="0">
                    <a:pos x="93" y="19"/>
                  </a:cxn>
                  <a:cxn ang="0">
                    <a:pos x="95" y="12"/>
                  </a:cxn>
                  <a:cxn ang="0">
                    <a:pos x="93" y="3"/>
                  </a:cxn>
                  <a:cxn ang="0">
                    <a:pos x="87" y="0"/>
                  </a:cxn>
                  <a:cxn ang="0">
                    <a:pos x="83" y="22"/>
                  </a:cxn>
                </a:cxnLst>
                <a:rect l="0" t="0" r="r" b="b"/>
                <a:pathLst>
                  <a:path w="95" h="77">
                    <a:moveTo>
                      <a:pt x="83" y="22"/>
                    </a:moveTo>
                    <a:lnTo>
                      <a:pt x="87" y="0"/>
                    </a:lnTo>
                    <a:lnTo>
                      <a:pt x="54" y="3"/>
                    </a:lnTo>
                    <a:lnTo>
                      <a:pt x="28" y="9"/>
                    </a:lnTo>
                    <a:lnTo>
                      <a:pt x="10" y="19"/>
                    </a:lnTo>
                    <a:lnTo>
                      <a:pt x="0" y="36"/>
                    </a:lnTo>
                    <a:lnTo>
                      <a:pt x="8" y="58"/>
                    </a:lnTo>
                    <a:lnTo>
                      <a:pt x="27" y="68"/>
                    </a:lnTo>
                    <a:lnTo>
                      <a:pt x="55" y="74"/>
                    </a:lnTo>
                    <a:lnTo>
                      <a:pt x="95" y="77"/>
                    </a:lnTo>
                    <a:lnTo>
                      <a:pt x="95" y="54"/>
                    </a:lnTo>
                    <a:lnTo>
                      <a:pt x="55" y="51"/>
                    </a:lnTo>
                    <a:lnTo>
                      <a:pt x="29" y="45"/>
                    </a:lnTo>
                    <a:lnTo>
                      <a:pt x="16" y="38"/>
                    </a:lnTo>
                    <a:lnTo>
                      <a:pt x="16" y="39"/>
                    </a:lnTo>
                    <a:lnTo>
                      <a:pt x="18" y="39"/>
                    </a:lnTo>
                    <a:lnTo>
                      <a:pt x="32" y="32"/>
                    </a:lnTo>
                    <a:lnTo>
                      <a:pt x="54" y="26"/>
                    </a:lnTo>
                    <a:lnTo>
                      <a:pt x="87" y="23"/>
                    </a:lnTo>
                    <a:lnTo>
                      <a:pt x="91" y="1"/>
                    </a:lnTo>
                    <a:lnTo>
                      <a:pt x="87" y="23"/>
                    </a:lnTo>
                    <a:lnTo>
                      <a:pt x="93" y="19"/>
                    </a:lnTo>
                    <a:lnTo>
                      <a:pt x="95" y="12"/>
                    </a:lnTo>
                    <a:lnTo>
                      <a:pt x="93" y="3"/>
                    </a:lnTo>
                    <a:lnTo>
                      <a:pt x="87" y="0"/>
                    </a:lnTo>
                    <a:lnTo>
                      <a:pt x="83" y="2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07" name="Freeform 368"/>
              <p:cNvSpPr>
                <a:spLocks noChangeArrowheads="1"/>
              </p:cNvSpPr>
              <p:nvPr/>
            </p:nvSpPr>
            <p:spPr bwMode="auto">
              <a:xfrm>
                <a:off x="348" y="296"/>
                <a:ext cx="15" cy="13"/>
              </a:xfrm>
              <a:custGeom>
                <a:avLst/>
                <a:gdLst/>
                <a:ahLst/>
                <a:cxnLst>
                  <a:cxn ang="0">
                    <a:pos x="5" y="22"/>
                  </a:cxn>
                  <a:cxn ang="0">
                    <a:pos x="4" y="22"/>
                  </a:cxn>
                  <a:cxn ang="0">
                    <a:pos x="7" y="25"/>
                  </a:cxn>
                  <a:cxn ang="0">
                    <a:pos x="15" y="4"/>
                  </a:cxn>
                  <a:cxn ang="0">
                    <a:pos x="12" y="1"/>
                  </a:cxn>
                  <a:cxn ang="0">
                    <a:pos x="11" y="1"/>
                  </a:cxn>
                  <a:cxn ang="0">
                    <a:pos x="12" y="1"/>
                  </a:cxn>
                  <a:cxn ang="0">
                    <a:pos x="6" y="0"/>
                  </a:cxn>
                  <a:cxn ang="0">
                    <a:pos x="1" y="6"/>
                  </a:cxn>
                  <a:cxn ang="0">
                    <a:pos x="0" y="15"/>
                  </a:cxn>
                  <a:cxn ang="0">
                    <a:pos x="4" y="22"/>
                  </a:cxn>
                  <a:cxn ang="0">
                    <a:pos x="5" y="22"/>
                  </a:cxn>
                </a:cxnLst>
                <a:rect l="0" t="0" r="r" b="b"/>
                <a:pathLst>
                  <a:path w="15" h="25">
                    <a:moveTo>
                      <a:pt x="5" y="22"/>
                    </a:moveTo>
                    <a:lnTo>
                      <a:pt x="4" y="22"/>
                    </a:lnTo>
                    <a:lnTo>
                      <a:pt x="7" y="25"/>
                    </a:lnTo>
                    <a:lnTo>
                      <a:pt x="15" y="4"/>
                    </a:lnTo>
                    <a:lnTo>
                      <a:pt x="12" y="1"/>
                    </a:lnTo>
                    <a:lnTo>
                      <a:pt x="11" y="1"/>
                    </a:lnTo>
                    <a:lnTo>
                      <a:pt x="12" y="1"/>
                    </a:lnTo>
                    <a:lnTo>
                      <a:pt x="6" y="0"/>
                    </a:lnTo>
                    <a:lnTo>
                      <a:pt x="1" y="6"/>
                    </a:lnTo>
                    <a:lnTo>
                      <a:pt x="0" y="15"/>
                    </a:lnTo>
                    <a:lnTo>
                      <a:pt x="4" y="22"/>
                    </a:lnTo>
                    <a:lnTo>
                      <a:pt x="5" y="2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08" name="Freeform 369"/>
              <p:cNvSpPr>
                <a:spLocks noChangeArrowheads="1"/>
              </p:cNvSpPr>
              <p:nvPr/>
            </p:nvSpPr>
            <p:spPr bwMode="auto">
              <a:xfrm>
                <a:off x="291" y="249"/>
                <a:ext cx="68" cy="58"/>
              </a:xfrm>
              <a:custGeom>
                <a:avLst/>
                <a:gdLst/>
                <a:ahLst/>
                <a:cxnLst>
                  <a:cxn ang="0">
                    <a:pos x="0" y="9"/>
                  </a:cxn>
                  <a:cxn ang="0">
                    <a:pos x="0" y="9"/>
                  </a:cxn>
                  <a:cxn ang="0">
                    <a:pos x="4" y="21"/>
                  </a:cxn>
                  <a:cxn ang="0">
                    <a:pos x="9" y="35"/>
                  </a:cxn>
                  <a:cxn ang="0">
                    <a:pos x="17" y="50"/>
                  </a:cxn>
                  <a:cxn ang="0">
                    <a:pos x="24" y="66"/>
                  </a:cxn>
                  <a:cxn ang="0">
                    <a:pos x="32" y="80"/>
                  </a:cxn>
                  <a:cxn ang="0">
                    <a:pos x="42" y="96"/>
                  </a:cxn>
                  <a:cxn ang="0">
                    <a:pos x="52" y="107"/>
                  </a:cxn>
                  <a:cxn ang="0">
                    <a:pos x="62" y="117"/>
                  </a:cxn>
                  <a:cxn ang="0">
                    <a:pos x="68" y="96"/>
                  </a:cxn>
                  <a:cxn ang="0">
                    <a:pos x="60" y="89"/>
                  </a:cxn>
                  <a:cxn ang="0">
                    <a:pos x="52" y="79"/>
                  </a:cxn>
                  <a:cxn ang="0">
                    <a:pos x="44" y="66"/>
                  </a:cxn>
                  <a:cxn ang="0">
                    <a:pos x="36" y="51"/>
                  </a:cxn>
                  <a:cxn ang="0">
                    <a:pos x="29" y="38"/>
                  </a:cxn>
                  <a:cxn ang="0">
                    <a:pos x="23" y="24"/>
                  </a:cxn>
                  <a:cxn ang="0">
                    <a:pos x="18" y="12"/>
                  </a:cxn>
                  <a:cxn ang="0">
                    <a:pos x="14" y="0"/>
                  </a:cxn>
                  <a:cxn ang="0">
                    <a:pos x="0" y="9"/>
                  </a:cxn>
                </a:cxnLst>
                <a:rect l="0" t="0" r="r" b="b"/>
                <a:pathLst>
                  <a:path w="68" h="117">
                    <a:moveTo>
                      <a:pt x="0" y="9"/>
                    </a:moveTo>
                    <a:lnTo>
                      <a:pt x="0" y="9"/>
                    </a:lnTo>
                    <a:lnTo>
                      <a:pt x="4" y="21"/>
                    </a:lnTo>
                    <a:lnTo>
                      <a:pt x="9" y="35"/>
                    </a:lnTo>
                    <a:lnTo>
                      <a:pt x="17" y="50"/>
                    </a:lnTo>
                    <a:lnTo>
                      <a:pt x="24" y="66"/>
                    </a:lnTo>
                    <a:lnTo>
                      <a:pt x="32" y="80"/>
                    </a:lnTo>
                    <a:lnTo>
                      <a:pt x="42" y="96"/>
                    </a:lnTo>
                    <a:lnTo>
                      <a:pt x="52" y="107"/>
                    </a:lnTo>
                    <a:lnTo>
                      <a:pt x="62" y="117"/>
                    </a:lnTo>
                    <a:lnTo>
                      <a:pt x="68" y="96"/>
                    </a:lnTo>
                    <a:lnTo>
                      <a:pt x="60" y="89"/>
                    </a:lnTo>
                    <a:lnTo>
                      <a:pt x="52" y="79"/>
                    </a:lnTo>
                    <a:lnTo>
                      <a:pt x="44" y="66"/>
                    </a:lnTo>
                    <a:lnTo>
                      <a:pt x="36" y="51"/>
                    </a:lnTo>
                    <a:lnTo>
                      <a:pt x="29" y="38"/>
                    </a:lnTo>
                    <a:lnTo>
                      <a:pt x="23" y="24"/>
                    </a:lnTo>
                    <a:lnTo>
                      <a:pt x="18" y="12"/>
                    </a:lnTo>
                    <a:lnTo>
                      <a:pt x="14" y="0"/>
                    </a:lnTo>
                    <a:lnTo>
                      <a:pt x="0" y="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09" name="Freeform 370"/>
              <p:cNvSpPr>
                <a:spLocks noChangeArrowheads="1"/>
              </p:cNvSpPr>
              <p:nvPr/>
            </p:nvSpPr>
            <p:spPr bwMode="auto">
              <a:xfrm>
                <a:off x="429" y="324"/>
                <a:ext cx="7" cy="12"/>
              </a:xfrm>
              <a:custGeom>
                <a:avLst/>
                <a:gdLst/>
                <a:ahLst/>
                <a:cxnLst>
                  <a:cxn ang="0">
                    <a:pos x="7" y="0"/>
                  </a:cxn>
                  <a:cxn ang="0">
                    <a:pos x="1" y="3"/>
                  </a:cxn>
                  <a:cxn ang="0">
                    <a:pos x="0" y="12"/>
                  </a:cxn>
                  <a:cxn ang="0">
                    <a:pos x="1" y="19"/>
                  </a:cxn>
                  <a:cxn ang="0">
                    <a:pos x="7" y="24"/>
                  </a:cxn>
                  <a:cxn ang="0">
                    <a:pos x="7" y="0"/>
                  </a:cxn>
                </a:cxnLst>
                <a:rect l="0" t="0" r="r" b="b"/>
                <a:pathLst>
                  <a:path w="7" h="24">
                    <a:moveTo>
                      <a:pt x="7" y="0"/>
                    </a:moveTo>
                    <a:lnTo>
                      <a:pt x="1" y="3"/>
                    </a:lnTo>
                    <a:lnTo>
                      <a:pt x="0" y="12"/>
                    </a:lnTo>
                    <a:lnTo>
                      <a:pt x="1" y="19"/>
                    </a:lnTo>
                    <a:lnTo>
                      <a:pt x="7" y="24"/>
                    </a:lnTo>
                    <a:lnTo>
                      <a:pt x="7"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10" name="Freeform 371"/>
              <p:cNvSpPr>
                <a:spLocks noChangeArrowheads="1"/>
              </p:cNvSpPr>
              <p:nvPr/>
            </p:nvSpPr>
            <p:spPr bwMode="auto">
              <a:xfrm>
                <a:off x="436" y="299"/>
                <a:ext cx="194" cy="37"/>
              </a:xfrm>
              <a:custGeom>
                <a:avLst/>
                <a:gdLst/>
                <a:ahLst/>
                <a:cxnLst>
                  <a:cxn ang="0">
                    <a:pos x="184" y="0"/>
                  </a:cxn>
                  <a:cxn ang="0">
                    <a:pos x="178" y="4"/>
                  </a:cxn>
                  <a:cxn ang="0">
                    <a:pos x="171" y="10"/>
                  </a:cxn>
                  <a:cxn ang="0">
                    <a:pos x="162" y="13"/>
                  </a:cxn>
                  <a:cxn ang="0">
                    <a:pos x="151" y="19"/>
                  </a:cxn>
                  <a:cxn ang="0">
                    <a:pos x="140" y="23"/>
                  </a:cxn>
                  <a:cxn ang="0">
                    <a:pos x="126" y="27"/>
                  </a:cxn>
                  <a:cxn ang="0">
                    <a:pos x="112" y="30"/>
                  </a:cxn>
                  <a:cxn ang="0">
                    <a:pos x="98" y="35"/>
                  </a:cxn>
                  <a:cxn ang="0">
                    <a:pos x="84" y="38"/>
                  </a:cxn>
                  <a:cxn ang="0">
                    <a:pos x="69" y="41"/>
                  </a:cxn>
                  <a:cxn ang="0">
                    <a:pos x="55" y="43"/>
                  </a:cxn>
                  <a:cxn ang="0">
                    <a:pos x="42" y="45"/>
                  </a:cxn>
                  <a:cxn ang="0">
                    <a:pos x="29" y="46"/>
                  </a:cxn>
                  <a:cxn ang="0">
                    <a:pos x="18" y="48"/>
                  </a:cxn>
                  <a:cxn ang="0">
                    <a:pos x="8" y="49"/>
                  </a:cxn>
                  <a:cxn ang="0">
                    <a:pos x="0" y="49"/>
                  </a:cxn>
                  <a:cxn ang="0">
                    <a:pos x="0" y="73"/>
                  </a:cxn>
                  <a:cxn ang="0">
                    <a:pos x="8" y="73"/>
                  </a:cxn>
                  <a:cxn ang="0">
                    <a:pos x="18" y="71"/>
                  </a:cxn>
                  <a:cxn ang="0">
                    <a:pos x="29" y="70"/>
                  </a:cxn>
                  <a:cxn ang="0">
                    <a:pos x="42" y="68"/>
                  </a:cxn>
                  <a:cxn ang="0">
                    <a:pos x="55" y="67"/>
                  </a:cxn>
                  <a:cxn ang="0">
                    <a:pos x="71" y="64"/>
                  </a:cxn>
                  <a:cxn ang="0">
                    <a:pos x="86" y="61"/>
                  </a:cxn>
                  <a:cxn ang="0">
                    <a:pos x="100" y="58"/>
                  </a:cxn>
                  <a:cxn ang="0">
                    <a:pos x="114" y="54"/>
                  </a:cxn>
                  <a:cxn ang="0">
                    <a:pos x="128" y="51"/>
                  </a:cxn>
                  <a:cxn ang="0">
                    <a:pos x="142" y="46"/>
                  </a:cxn>
                  <a:cxn ang="0">
                    <a:pos x="155" y="42"/>
                  </a:cxn>
                  <a:cxn ang="0">
                    <a:pos x="166" y="36"/>
                  </a:cxn>
                  <a:cxn ang="0">
                    <a:pos x="177" y="30"/>
                  </a:cxn>
                  <a:cxn ang="0">
                    <a:pos x="187" y="25"/>
                  </a:cxn>
                  <a:cxn ang="0">
                    <a:pos x="194" y="17"/>
                  </a:cxn>
                  <a:cxn ang="0">
                    <a:pos x="184" y="0"/>
                  </a:cxn>
                </a:cxnLst>
                <a:rect l="0" t="0" r="r" b="b"/>
                <a:pathLst>
                  <a:path w="194" h="73">
                    <a:moveTo>
                      <a:pt x="184" y="0"/>
                    </a:moveTo>
                    <a:lnTo>
                      <a:pt x="178" y="4"/>
                    </a:lnTo>
                    <a:lnTo>
                      <a:pt x="171" y="10"/>
                    </a:lnTo>
                    <a:lnTo>
                      <a:pt x="162" y="13"/>
                    </a:lnTo>
                    <a:lnTo>
                      <a:pt x="151" y="19"/>
                    </a:lnTo>
                    <a:lnTo>
                      <a:pt x="140" y="23"/>
                    </a:lnTo>
                    <a:lnTo>
                      <a:pt x="126" y="27"/>
                    </a:lnTo>
                    <a:lnTo>
                      <a:pt x="112" y="30"/>
                    </a:lnTo>
                    <a:lnTo>
                      <a:pt x="98" y="35"/>
                    </a:lnTo>
                    <a:lnTo>
                      <a:pt x="84" y="38"/>
                    </a:lnTo>
                    <a:lnTo>
                      <a:pt x="69" y="41"/>
                    </a:lnTo>
                    <a:lnTo>
                      <a:pt x="55" y="43"/>
                    </a:lnTo>
                    <a:lnTo>
                      <a:pt x="42" y="45"/>
                    </a:lnTo>
                    <a:lnTo>
                      <a:pt x="29" y="46"/>
                    </a:lnTo>
                    <a:lnTo>
                      <a:pt x="18" y="48"/>
                    </a:lnTo>
                    <a:lnTo>
                      <a:pt x="8" y="49"/>
                    </a:lnTo>
                    <a:lnTo>
                      <a:pt x="0" y="49"/>
                    </a:lnTo>
                    <a:lnTo>
                      <a:pt x="0" y="73"/>
                    </a:lnTo>
                    <a:lnTo>
                      <a:pt x="8" y="73"/>
                    </a:lnTo>
                    <a:lnTo>
                      <a:pt x="18" y="71"/>
                    </a:lnTo>
                    <a:lnTo>
                      <a:pt x="29" y="70"/>
                    </a:lnTo>
                    <a:lnTo>
                      <a:pt x="42" y="68"/>
                    </a:lnTo>
                    <a:lnTo>
                      <a:pt x="55" y="67"/>
                    </a:lnTo>
                    <a:lnTo>
                      <a:pt x="71" y="64"/>
                    </a:lnTo>
                    <a:lnTo>
                      <a:pt x="86" y="61"/>
                    </a:lnTo>
                    <a:lnTo>
                      <a:pt x="100" y="58"/>
                    </a:lnTo>
                    <a:lnTo>
                      <a:pt x="114" y="54"/>
                    </a:lnTo>
                    <a:lnTo>
                      <a:pt x="128" y="51"/>
                    </a:lnTo>
                    <a:lnTo>
                      <a:pt x="142" y="46"/>
                    </a:lnTo>
                    <a:lnTo>
                      <a:pt x="155" y="42"/>
                    </a:lnTo>
                    <a:lnTo>
                      <a:pt x="166" y="36"/>
                    </a:lnTo>
                    <a:lnTo>
                      <a:pt x="177" y="30"/>
                    </a:lnTo>
                    <a:lnTo>
                      <a:pt x="187" y="25"/>
                    </a:lnTo>
                    <a:lnTo>
                      <a:pt x="194" y="17"/>
                    </a:lnTo>
                    <a:lnTo>
                      <a:pt x="184"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11" name="Freeform 372"/>
              <p:cNvSpPr>
                <a:spLocks noChangeArrowheads="1"/>
              </p:cNvSpPr>
              <p:nvPr/>
            </p:nvSpPr>
            <p:spPr bwMode="auto">
              <a:xfrm>
                <a:off x="620" y="298"/>
                <a:ext cx="13" cy="10"/>
              </a:xfrm>
              <a:custGeom>
                <a:avLst/>
                <a:gdLst/>
                <a:ahLst/>
                <a:cxnLst>
                  <a:cxn ang="0">
                    <a:pos x="10" y="20"/>
                  </a:cxn>
                  <a:cxn ang="0">
                    <a:pos x="13" y="13"/>
                  </a:cxn>
                  <a:cxn ang="0">
                    <a:pos x="11" y="4"/>
                  </a:cxn>
                  <a:cxn ang="0">
                    <a:pos x="6" y="0"/>
                  </a:cxn>
                  <a:cxn ang="0">
                    <a:pos x="0" y="3"/>
                  </a:cxn>
                  <a:cxn ang="0">
                    <a:pos x="10" y="20"/>
                  </a:cxn>
                </a:cxnLst>
                <a:rect l="0" t="0" r="r" b="b"/>
                <a:pathLst>
                  <a:path w="13" h="20">
                    <a:moveTo>
                      <a:pt x="10" y="20"/>
                    </a:moveTo>
                    <a:lnTo>
                      <a:pt x="13" y="13"/>
                    </a:lnTo>
                    <a:lnTo>
                      <a:pt x="11" y="4"/>
                    </a:lnTo>
                    <a:lnTo>
                      <a:pt x="6" y="0"/>
                    </a:lnTo>
                    <a:lnTo>
                      <a:pt x="0" y="3"/>
                    </a:lnTo>
                    <a:lnTo>
                      <a:pt x="10" y="2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12" name="Freeform 373"/>
              <p:cNvSpPr>
                <a:spLocks noChangeArrowheads="1"/>
              </p:cNvSpPr>
              <p:nvPr/>
            </p:nvSpPr>
            <p:spPr bwMode="auto">
              <a:xfrm>
                <a:off x="359" y="296"/>
                <a:ext cx="61" cy="14"/>
              </a:xfrm>
              <a:custGeom>
                <a:avLst/>
                <a:gdLst/>
                <a:ahLst/>
                <a:cxnLst>
                  <a:cxn ang="0">
                    <a:pos x="61" y="0"/>
                  </a:cxn>
                  <a:cxn ang="0">
                    <a:pos x="59" y="0"/>
                  </a:cxn>
                  <a:cxn ang="0">
                    <a:pos x="55" y="0"/>
                  </a:cxn>
                  <a:cxn ang="0">
                    <a:pos x="49" y="1"/>
                  </a:cxn>
                  <a:cxn ang="0">
                    <a:pos x="40" y="1"/>
                  </a:cxn>
                  <a:cxn ang="0">
                    <a:pos x="31" y="1"/>
                  </a:cxn>
                  <a:cxn ang="0">
                    <a:pos x="20" y="3"/>
                  </a:cxn>
                  <a:cxn ang="0">
                    <a:pos x="10" y="3"/>
                  </a:cxn>
                  <a:cxn ang="0">
                    <a:pos x="0" y="3"/>
                  </a:cxn>
                  <a:cxn ang="0">
                    <a:pos x="0" y="26"/>
                  </a:cxn>
                  <a:cxn ang="0">
                    <a:pos x="10" y="26"/>
                  </a:cxn>
                  <a:cxn ang="0">
                    <a:pos x="20" y="26"/>
                  </a:cxn>
                  <a:cxn ang="0">
                    <a:pos x="31" y="25"/>
                  </a:cxn>
                  <a:cxn ang="0">
                    <a:pos x="40" y="25"/>
                  </a:cxn>
                  <a:cxn ang="0">
                    <a:pos x="49" y="25"/>
                  </a:cxn>
                  <a:cxn ang="0">
                    <a:pos x="55" y="23"/>
                  </a:cxn>
                  <a:cxn ang="0">
                    <a:pos x="59" y="23"/>
                  </a:cxn>
                  <a:cxn ang="0">
                    <a:pos x="61" y="23"/>
                  </a:cxn>
                  <a:cxn ang="0">
                    <a:pos x="61" y="0"/>
                  </a:cxn>
                </a:cxnLst>
                <a:rect l="0" t="0" r="r" b="b"/>
                <a:pathLst>
                  <a:path w="61" h="26">
                    <a:moveTo>
                      <a:pt x="61" y="0"/>
                    </a:moveTo>
                    <a:lnTo>
                      <a:pt x="59" y="0"/>
                    </a:lnTo>
                    <a:lnTo>
                      <a:pt x="55" y="0"/>
                    </a:lnTo>
                    <a:lnTo>
                      <a:pt x="49" y="1"/>
                    </a:lnTo>
                    <a:lnTo>
                      <a:pt x="40" y="1"/>
                    </a:lnTo>
                    <a:lnTo>
                      <a:pt x="31" y="1"/>
                    </a:lnTo>
                    <a:lnTo>
                      <a:pt x="20" y="3"/>
                    </a:lnTo>
                    <a:lnTo>
                      <a:pt x="10" y="3"/>
                    </a:lnTo>
                    <a:lnTo>
                      <a:pt x="0" y="3"/>
                    </a:lnTo>
                    <a:lnTo>
                      <a:pt x="0" y="26"/>
                    </a:lnTo>
                    <a:lnTo>
                      <a:pt x="10" y="26"/>
                    </a:lnTo>
                    <a:lnTo>
                      <a:pt x="20" y="26"/>
                    </a:lnTo>
                    <a:lnTo>
                      <a:pt x="31" y="25"/>
                    </a:lnTo>
                    <a:lnTo>
                      <a:pt x="40" y="25"/>
                    </a:lnTo>
                    <a:lnTo>
                      <a:pt x="49" y="25"/>
                    </a:lnTo>
                    <a:lnTo>
                      <a:pt x="55" y="23"/>
                    </a:lnTo>
                    <a:lnTo>
                      <a:pt x="59" y="23"/>
                    </a:lnTo>
                    <a:lnTo>
                      <a:pt x="61" y="23"/>
                    </a:lnTo>
                    <a:lnTo>
                      <a:pt x="61"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13" name="Freeform 374"/>
              <p:cNvSpPr>
                <a:spLocks noChangeArrowheads="1"/>
              </p:cNvSpPr>
              <p:nvPr/>
            </p:nvSpPr>
            <p:spPr bwMode="auto">
              <a:xfrm>
                <a:off x="1109" y="181"/>
                <a:ext cx="7" cy="12"/>
              </a:xfrm>
              <a:custGeom>
                <a:avLst/>
                <a:gdLst/>
                <a:ahLst/>
                <a:cxnLst>
                  <a:cxn ang="0">
                    <a:pos x="7" y="0"/>
                  </a:cxn>
                  <a:cxn ang="0">
                    <a:pos x="1" y="3"/>
                  </a:cxn>
                  <a:cxn ang="0">
                    <a:pos x="0" y="12"/>
                  </a:cxn>
                  <a:cxn ang="0">
                    <a:pos x="1" y="19"/>
                  </a:cxn>
                  <a:cxn ang="0">
                    <a:pos x="7" y="23"/>
                  </a:cxn>
                  <a:cxn ang="0">
                    <a:pos x="7" y="0"/>
                  </a:cxn>
                </a:cxnLst>
                <a:rect l="0" t="0" r="r" b="b"/>
                <a:pathLst>
                  <a:path w="7" h="23">
                    <a:moveTo>
                      <a:pt x="7" y="0"/>
                    </a:moveTo>
                    <a:lnTo>
                      <a:pt x="1" y="3"/>
                    </a:lnTo>
                    <a:lnTo>
                      <a:pt x="0" y="12"/>
                    </a:lnTo>
                    <a:lnTo>
                      <a:pt x="1" y="19"/>
                    </a:lnTo>
                    <a:lnTo>
                      <a:pt x="7" y="23"/>
                    </a:lnTo>
                    <a:lnTo>
                      <a:pt x="7"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14" name="Freeform 375"/>
              <p:cNvSpPr>
                <a:spLocks noChangeArrowheads="1"/>
              </p:cNvSpPr>
              <p:nvPr/>
            </p:nvSpPr>
            <p:spPr bwMode="auto">
              <a:xfrm>
                <a:off x="1116" y="181"/>
                <a:ext cx="46" cy="12"/>
              </a:xfrm>
              <a:custGeom>
                <a:avLst/>
                <a:gdLst/>
                <a:ahLst/>
                <a:cxnLst>
                  <a:cxn ang="0">
                    <a:pos x="46" y="0"/>
                  </a:cxn>
                  <a:cxn ang="0">
                    <a:pos x="39" y="0"/>
                  </a:cxn>
                  <a:cxn ang="0">
                    <a:pos x="33" y="0"/>
                  </a:cxn>
                  <a:cxn ang="0">
                    <a:pos x="26" y="0"/>
                  </a:cxn>
                  <a:cxn ang="0">
                    <a:pos x="20" y="0"/>
                  </a:cxn>
                  <a:cxn ang="0">
                    <a:pos x="15" y="2"/>
                  </a:cxn>
                  <a:cxn ang="0">
                    <a:pos x="9" y="2"/>
                  </a:cxn>
                  <a:cxn ang="0">
                    <a:pos x="4" y="2"/>
                  </a:cxn>
                  <a:cxn ang="0">
                    <a:pos x="0" y="2"/>
                  </a:cxn>
                  <a:cxn ang="0">
                    <a:pos x="0" y="25"/>
                  </a:cxn>
                  <a:cxn ang="0">
                    <a:pos x="4" y="25"/>
                  </a:cxn>
                  <a:cxn ang="0">
                    <a:pos x="9" y="25"/>
                  </a:cxn>
                  <a:cxn ang="0">
                    <a:pos x="15" y="25"/>
                  </a:cxn>
                  <a:cxn ang="0">
                    <a:pos x="20" y="24"/>
                  </a:cxn>
                  <a:cxn ang="0">
                    <a:pos x="26" y="24"/>
                  </a:cxn>
                  <a:cxn ang="0">
                    <a:pos x="33" y="24"/>
                  </a:cxn>
                  <a:cxn ang="0">
                    <a:pos x="39" y="24"/>
                  </a:cxn>
                  <a:cxn ang="0">
                    <a:pos x="46" y="24"/>
                  </a:cxn>
                  <a:cxn ang="0">
                    <a:pos x="46" y="0"/>
                  </a:cxn>
                </a:cxnLst>
                <a:rect l="0" t="0" r="r" b="b"/>
                <a:pathLst>
                  <a:path w="46" h="25">
                    <a:moveTo>
                      <a:pt x="46" y="0"/>
                    </a:moveTo>
                    <a:lnTo>
                      <a:pt x="39" y="0"/>
                    </a:lnTo>
                    <a:lnTo>
                      <a:pt x="33" y="0"/>
                    </a:lnTo>
                    <a:lnTo>
                      <a:pt x="26" y="0"/>
                    </a:lnTo>
                    <a:lnTo>
                      <a:pt x="20" y="0"/>
                    </a:lnTo>
                    <a:lnTo>
                      <a:pt x="15" y="2"/>
                    </a:lnTo>
                    <a:lnTo>
                      <a:pt x="9" y="2"/>
                    </a:lnTo>
                    <a:lnTo>
                      <a:pt x="4" y="2"/>
                    </a:lnTo>
                    <a:lnTo>
                      <a:pt x="0" y="2"/>
                    </a:lnTo>
                    <a:lnTo>
                      <a:pt x="0" y="25"/>
                    </a:lnTo>
                    <a:lnTo>
                      <a:pt x="4" y="25"/>
                    </a:lnTo>
                    <a:lnTo>
                      <a:pt x="9" y="25"/>
                    </a:lnTo>
                    <a:lnTo>
                      <a:pt x="15" y="25"/>
                    </a:lnTo>
                    <a:lnTo>
                      <a:pt x="20" y="24"/>
                    </a:lnTo>
                    <a:lnTo>
                      <a:pt x="26" y="24"/>
                    </a:lnTo>
                    <a:lnTo>
                      <a:pt x="33" y="24"/>
                    </a:lnTo>
                    <a:lnTo>
                      <a:pt x="39" y="24"/>
                    </a:lnTo>
                    <a:lnTo>
                      <a:pt x="46" y="24"/>
                    </a:lnTo>
                    <a:lnTo>
                      <a:pt x="46"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15" name="Freeform 376"/>
              <p:cNvSpPr>
                <a:spLocks noChangeArrowheads="1"/>
              </p:cNvSpPr>
              <p:nvPr/>
            </p:nvSpPr>
            <p:spPr bwMode="auto">
              <a:xfrm>
                <a:off x="1162" y="181"/>
                <a:ext cx="8" cy="11"/>
              </a:xfrm>
              <a:custGeom>
                <a:avLst/>
                <a:gdLst/>
                <a:ahLst/>
                <a:cxnLst>
                  <a:cxn ang="0">
                    <a:pos x="0" y="24"/>
                  </a:cxn>
                  <a:cxn ang="0">
                    <a:pos x="6" y="19"/>
                  </a:cxn>
                  <a:cxn ang="0">
                    <a:pos x="8" y="12"/>
                  </a:cxn>
                  <a:cxn ang="0">
                    <a:pos x="6" y="3"/>
                  </a:cxn>
                  <a:cxn ang="0">
                    <a:pos x="0" y="0"/>
                  </a:cxn>
                  <a:cxn ang="0">
                    <a:pos x="0" y="24"/>
                  </a:cxn>
                </a:cxnLst>
                <a:rect l="0" t="0" r="r" b="b"/>
                <a:pathLst>
                  <a:path w="8" h="24">
                    <a:moveTo>
                      <a:pt x="0" y="24"/>
                    </a:moveTo>
                    <a:lnTo>
                      <a:pt x="6" y="19"/>
                    </a:lnTo>
                    <a:lnTo>
                      <a:pt x="8" y="12"/>
                    </a:lnTo>
                    <a:lnTo>
                      <a:pt x="6" y="3"/>
                    </a:lnTo>
                    <a:lnTo>
                      <a:pt x="0" y="0"/>
                    </a:lnTo>
                    <a:lnTo>
                      <a:pt x="0" y="2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16" name="Freeform 377"/>
              <p:cNvSpPr>
                <a:spLocks noChangeArrowheads="1"/>
              </p:cNvSpPr>
              <p:nvPr/>
            </p:nvSpPr>
            <p:spPr bwMode="auto">
              <a:xfrm>
                <a:off x="1516" y="54"/>
                <a:ext cx="10" cy="506"/>
              </a:xfrm>
              <a:custGeom>
                <a:avLst/>
                <a:gdLst/>
                <a:ahLst/>
                <a:cxnLst>
                  <a:cxn ang="0">
                    <a:pos x="2" y="6"/>
                  </a:cxn>
                  <a:cxn ang="0">
                    <a:pos x="0" y="1006"/>
                  </a:cxn>
                  <a:cxn ang="0">
                    <a:pos x="0" y="1008"/>
                  </a:cxn>
                  <a:cxn ang="0">
                    <a:pos x="1" y="1011"/>
                  </a:cxn>
                  <a:cxn ang="0">
                    <a:pos x="3" y="1012"/>
                  </a:cxn>
                  <a:cxn ang="0">
                    <a:pos x="4" y="1012"/>
                  </a:cxn>
                  <a:cxn ang="0">
                    <a:pos x="5" y="1012"/>
                  </a:cxn>
                  <a:cxn ang="0">
                    <a:pos x="6" y="1011"/>
                  </a:cxn>
                  <a:cxn ang="0">
                    <a:pos x="7" y="1008"/>
                  </a:cxn>
                  <a:cxn ang="0">
                    <a:pos x="7" y="1006"/>
                  </a:cxn>
                  <a:cxn ang="0">
                    <a:pos x="10" y="6"/>
                  </a:cxn>
                  <a:cxn ang="0">
                    <a:pos x="10" y="4"/>
                  </a:cxn>
                  <a:cxn ang="0">
                    <a:pos x="9" y="2"/>
                  </a:cxn>
                  <a:cxn ang="0">
                    <a:pos x="7" y="0"/>
                  </a:cxn>
                  <a:cxn ang="0">
                    <a:pos x="6" y="0"/>
                  </a:cxn>
                  <a:cxn ang="0">
                    <a:pos x="5" y="0"/>
                  </a:cxn>
                  <a:cxn ang="0">
                    <a:pos x="3" y="2"/>
                  </a:cxn>
                  <a:cxn ang="0">
                    <a:pos x="2" y="4"/>
                  </a:cxn>
                  <a:cxn ang="0">
                    <a:pos x="2" y="6"/>
                  </a:cxn>
                </a:cxnLst>
                <a:rect l="0" t="0" r="r" b="b"/>
                <a:pathLst>
                  <a:path w="10" h="1012">
                    <a:moveTo>
                      <a:pt x="2" y="6"/>
                    </a:moveTo>
                    <a:lnTo>
                      <a:pt x="0" y="1006"/>
                    </a:lnTo>
                    <a:lnTo>
                      <a:pt x="0" y="1008"/>
                    </a:lnTo>
                    <a:lnTo>
                      <a:pt x="1" y="1011"/>
                    </a:lnTo>
                    <a:lnTo>
                      <a:pt x="3" y="1012"/>
                    </a:lnTo>
                    <a:lnTo>
                      <a:pt x="4" y="1012"/>
                    </a:lnTo>
                    <a:lnTo>
                      <a:pt x="5" y="1012"/>
                    </a:lnTo>
                    <a:lnTo>
                      <a:pt x="6" y="1011"/>
                    </a:lnTo>
                    <a:lnTo>
                      <a:pt x="7" y="1008"/>
                    </a:lnTo>
                    <a:lnTo>
                      <a:pt x="7" y="1006"/>
                    </a:lnTo>
                    <a:lnTo>
                      <a:pt x="10" y="6"/>
                    </a:lnTo>
                    <a:lnTo>
                      <a:pt x="10" y="4"/>
                    </a:lnTo>
                    <a:lnTo>
                      <a:pt x="9" y="2"/>
                    </a:lnTo>
                    <a:lnTo>
                      <a:pt x="7" y="0"/>
                    </a:lnTo>
                    <a:lnTo>
                      <a:pt x="6" y="0"/>
                    </a:lnTo>
                    <a:lnTo>
                      <a:pt x="5" y="0"/>
                    </a:lnTo>
                    <a:lnTo>
                      <a:pt x="3" y="2"/>
                    </a:lnTo>
                    <a:lnTo>
                      <a:pt x="2" y="4"/>
                    </a:lnTo>
                    <a:lnTo>
                      <a:pt x="2" y="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17" name="Freeform 378"/>
              <p:cNvSpPr>
                <a:spLocks noChangeArrowheads="1"/>
              </p:cNvSpPr>
              <p:nvPr/>
            </p:nvSpPr>
            <p:spPr bwMode="auto">
              <a:xfrm>
                <a:off x="1289" y="425"/>
                <a:ext cx="16" cy="5"/>
              </a:xfrm>
              <a:custGeom>
                <a:avLst/>
                <a:gdLst/>
                <a:ahLst/>
                <a:cxnLst>
                  <a:cxn ang="0">
                    <a:pos x="0" y="0"/>
                  </a:cxn>
                  <a:cxn ang="0">
                    <a:pos x="3" y="8"/>
                  </a:cxn>
                  <a:cxn ang="0">
                    <a:pos x="8" y="10"/>
                  </a:cxn>
                  <a:cxn ang="0">
                    <a:pos x="14" y="8"/>
                  </a:cxn>
                  <a:cxn ang="0">
                    <a:pos x="16" y="0"/>
                  </a:cxn>
                  <a:cxn ang="0">
                    <a:pos x="0" y="0"/>
                  </a:cxn>
                </a:cxnLst>
                <a:rect l="0" t="0" r="r" b="b"/>
                <a:pathLst>
                  <a:path w="16" h="10">
                    <a:moveTo>
                      <a:pt x="0" y="0"/>
                    </a:moveTo>
                    <a:lnTo>
                      <a:pt x="3" y="8"/>
                    </a:lnTo>
                    <a:lnTo>
                      <a:pt x="8" y="10"/>
                    </a:lnTo>
                    <a:lnTo>
                      <a:pt x="14" y="8"/>
                    </a:lnTo>
                    <a:lnTo>
                      <a:pt x="16" y="0"/>
                    </a:lnTo>
                    <a:lnTo>
                      <a:pt x="0"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18" name="Freeform 379"/>
              <p:cNvSpPr>
                <a:spLocks noChangeArrowheads="1"/>
              </p:cNvSpPr>
              <p:nvPr/>
            </p:nvSpPr>
            <p:spPr bwMode="auto">
              <a:xfrm>
                <a:off x="1289" y="227"/>
                <a:ext cx="16" cy="198"/>
              </a:xfrm>
              <a:custGeom>
                <a:avLst/>
                <a:gdLst/>
                <a:ahLst/>
                <a:cxnLst>
                  <a:cxn ang="0">
                    <a:pos x="8" y="0"/>
                  </a:cxn>
                  <a:cxn ang="0">
                    <a:pos x="0" y="0"/>
                  </a:cxn>
                  <a:cxn ang="0">
                    <a:pos x="0" y="398"/>
                  </a:cxn>
                  <a:cxn ang="0">
                    <a:pos x="16" y="398"/>
                  </a:cxn>
                  <a:cxn ang="0">
                    <a:pos x="16" y="0"/>
                  </a:cxn>
                  <a:cxn ang="0">
                    <a:pos x="8" y="0"/>
                  </a:cxn>
                </a:cxnLst>
                <a:rect l="0" t="0" r="r" b="b"/>
                <a:pathLst>
                  <a:path w="16" h="398">
                    <a:moveTo>
                      <a:pt x="8" y="0"/>
                    </a:moveTo>
                    <a:lnTo>
                      <a:pt x="0" y="0"/>
                    </a:lnTo>
                    <a:lnTo>
                      <a:pt x="0" y="398"/>
                    </a:lnTo>
                    <a:lnTo>
                      <a:pt x="16" y="398"/>
                    </a:lnTo>
                    <a:lnTo>
                      <a:pt x="16" y="0"/>
                    </a:lnTo>
                    <a:lnTo>
                      <a:pt x="8"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19" name="Freeform 380"/>
              <p:cNvSpPr>
                <a:spLocks noChangeArrowheads="1"/>
              </p:cNvSpPr>
              <p:nvPr/>
            </p:nvSpPr>
            <p:spPr bwMode="auto">
              <a:xfrm>
                <a:off x="1289" y="221"/>
                <a:ext cx="16" cy="6"/>
              </a:xfrm>
              <a:custGeom>
                <a:avLst/>
                <a:gdLst/>
                <a:ahLst/>
                <a:cxnLst>
                  <a:cxn ang="0">
                    <a:pos x="16" y="11"/>
                  </a:cxn>
                  <a:cxn ang="0">
                    <a:pos x="14" y="2"/>
                  </a:cxn>
                  <a:cxn ang="0">
                    <a:pos x="8" y="0"/>
                  </a:cxn>
                  <a:cxn ang="0">
                    <a:pos x="3" y="2"/>
                  </a:cxn>
                  <a:cxn ang="0">
                    <a:pos x="0" y="11"/>
                  </a:cxn>
                  <a:cxn ang="0">
                    <a:pos x="16" y="11"/>
                  </a:cxn>
                </a:cxnLst>
                <a:rect l="0" t="0" r="r" b="b"/>
                <a:pathLst>
                  <a:path w="16" h="11">
                    <a:moveTo>
                      <a:pt x="16" y="11"/>
                    </a:moveTo>
                    <a:lnTo>
                      <a:pt x="14" y="2"/>
                    </a:lnTo>
                    <a:lnTo>
                      <a:pt x="8" y="0"/>
                    </a:lnTo>
                    <a:lnTo>
                      <a:pt x="3" y="2"/>
                    </a:lnTo>
                    <a:lnTo>
                      <a:pt x="0" y="11"/>
                    </a:lnTo>
                    <a:lnTo>
                      <a:pt x="16" y="1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20" name="Freeform 381"/>
              <p:cNvSpPr>
                <a:spLocks noChangeArrowheads="1"/>
              </p:cNvSpPr>
              <p:nvPr/>
            </p:nvSpPr>
            <p:spPr bwMode="auto">
              <a:xfrm>
                <a:off x="1483" y="305"/>
                <a:ext cx="1" cy="32"/>
              </a:xfrm>
              <a:custGeom>
                <a:avLst/>
                <a:gdLst/>
                <a:ahLst/>
                <a:cxnLst>
                  <a:cxn ang="0">
                    <a:pos x="0" y="0"/>
                  </a:cxn>
                  <a:cxn ang="0">
                    <a:pos x="0" y="63"/>
                  </a:cxn>
                  <a:cxn ang="0">
                    <a:pos x="0" y="0"/>
                  </a:cxn>
                </a:cxnLst>
                <a:rect l="0" t="0" r="r" b="b"/>
                <a:pathLst>
                  <a:path w="1" h="63">
                    <a:moveTo>
                      <a:pt x="0" y="0"/>
                    </a:moveTo>
                    <a:lnTo>
                      <a:pt x="0" y="63"/>
                    </a:lnTo>
                    <a:lnTo>
                      <a:pt x="0"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21" name="Freeform 382"/>
              <p:cNvSpPr>
                <a:spLocks noChangeArrowheads="1"/>
              </p:cNvSpPr>
              <p:nvPr/>
            </p:nvSpPr>
            <p:spPr bwMode="auto">
              <a:xfrm>
                <a:off x="1475" y="299"/>
                <a:ext cx="16" cy="6"/>
              </a:xfrm>
              <a:custGeom>
                <a:avLst/>
                <a:gdLst/>
                <a:ahLst/>
                <a:cxnLst>
                  <a:cxn ang="0">
                    <a:pos x="16" y="11"/>
                  </a:cxn>
                  <a:cxn ang="0">
                    <a:pos x="14" y="3"/>
                  </a:cxn>
                  <a:cxn ang="0">
                    <a:pos x="8" y="0"/>
                  </a:cxn>
                  <a:cxn ang="0">
                    <a:pos x="3" y="3"/>
                  </a:cxn>
                  <a:cxn ang="0">
                    <a:pos x="0" y="11"/>
                  </a:cxn>
                  <a:cxn ang="0">
                    <a:pos x="16" y="11"/>
                  </a:cxn>
                </a:cxnLst>
                <a:rect l="0" t="0" r="r" b="b"/>
                <a:pathLst>
                  <a:path w="16" h="11">
                    <a:moveTo>
                      <a:pt x="16" y="11"/>
                    </a:moveTo>
                    <a:lnTo>
                      <a:pt x="14" y="3"/>
                    </a:lnTo>
                    <a:lnTo>
                      <a:pt x="8" y="0"/>
                    </a:lnTo>
                    <a:lnTo>
                      <a:pt x="3" y="3"/>
                    </a:lnTo>
                    <a:lnTo>
                      <a:pt x="0" y="11"/>
                    </a:lnTo>
                    <a:lnTo>
                      <a:pt x="16" y="1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22" name="Freeform 383"/>
              <p:cNvSpPr>
                <a:spLocks noChangeArrowheads="1"/>
              </p:cNvSpPr>
              <p:nvPr/>
            </p:nvSpPr>
            <p:spPr bwMode="auto">
              <a:xfrm>
                <a:off x="1475" y="305"/>
                <a:ext cx="16" cy="32"/>
              </a:xfrm>
              <a:custGeom>
                <a:avLst/>
                <a:gdLst/>
                <a:ahLst/>
                <a:cxnLst>
                  <a:cxn ang="0">
                    <a:pos x="8" y="63"/>
                  </a:cxn>
                  <a:cxn ang="0">
                    <a:pos x="16" y="63"/>
                  </a:cxn>
                  <a:cxn ang="0">
                    <a:pos x="16" y="0"/>
                  </a:cxn>
                  <a:cxn ang="0">
                    <a:pos x="0" y="0"/>
                  </a:cxn>
                  <a:cxn ang="0">
                    <a:pos x="0" y="63"/>
                  </a:cxn>
                  <a:cxn ang="0">
                    <a:pos x="8" y="63"/>
                  </a:cxn>
                </a:cxnLst>
                <a:rect l="0" t="0" r="r" b="b"/>
                <a:pathLst>
                  <a:path w="16" h="63">
                    <a:moveTo>
                      <a:pt x="8" y="63"/>
                    </a:moveTo>
                    <a:lnTo>
                      <a:pt x="16" y="63"/>
                    </a:lnTo>
                    <a:lnTo>
                      <a:pt x="16" y="0"/>
                    </a:lnTo>
                    <a:lnTo>
                      <a:pt x="0" y="0"/>
                    </a:lnTo>
                    <a:lnTo>
                      <a:pt x="0" y="63"/>
                    </a:lnTo>
                    <a:lnTo>
                      <a:pt x="8" y="6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23" name="Freeform 384"/>
              <p:cNvSpPr>
                <a:spLocks noChangeArrowheads="1"/>
              </p:cNvSpPr>
              <p:nvPr/>
            </p:nvSpPr>
            <p:spPr bwMode="auto">
              <a:xfrm>
                <a:off x="1475" y="337"/>
                <a:ext cx="16" cy="5"/>
              </a:xfrm>
              <a:custGeom>
                <a:avLst/>
                <a:gdLst/>
                <a:ahLst/>
                <a:cxnLst>
                  <a:cxn ang="0">
                    <a:pos x="0" y="0"/>
                  </a:cxn>
                  <a:cxn ang="0">
                    <a:pos x="3" y="9"/>
                  </a:cxn>
                  <a:cxn ang="0">
                    <a:pos x="8" y="10"/>
                  </a:cxn>
                  <a:cxn ang="0">
                    <a:pos x="14" y="9"/>
                  </a:cxn>
                  <a:cxn ang="0">
                    <a:pos x="16" y="0"/>
                  </a:cxn>
                  <a:cxn ang="0">
                    <a:pos x="0" y="0"/>
                  </a:cxn>
                </a:cxnLst>
                <a:rect l="0" t="0" r="r" b="b"/>
                <a:pathLst>
                  <a:path w="16" h="10">
                    <a:moveTo>
                      <a:pt x="0" y="0"/>
                    </a:moveTo>
                    <a:lnTo>
                      <a:pt x="3" y="9"/>
                    </a:lnTo>
                    <a:lnTo>
                      <a:pt x="8" y="10"/>
                    </a:lnTo>
                    <a:lnTo>
                      <a:pt x="14" y="9"/>
                    </a:lnTo>
                    <a:lnTo>
                      <a:pt x="16" y="0"/>
                    </a:lnTo>
                    <a:lnTo>
                      <a:pt x="0"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24" name="Freeform 385"/>
              <p:cNvSpPr>
                <a:spLocks noChangeArrowheads="1"/>
              </p:cNvSpPr>
              <p:nvPr/>
            </p:nvSpPr>
            <p:spPr bwMode="auto">
              <a:xfrm>
                <a:off x="1225" y="411"/>
                <a:ext cx="8" cy="3"/>
              </a:xfrm>
              <a:custGeom>
                <a:avLst/>
                <a:gdLst/>
                <a:ahLst/>
                <a:cxnLst>
                  <a:cxn ang="0">
                    <a:pos x="0" y="0"/>
                  </a:cxn>
                  <a:cxn ang="0">
                    <a:pos x="1" y="4"/>
                  </a:cxn>
                  <a:cxn ang="0">
                    <a:pos x="3" y="7"/>
                  </a:cxn>
                  <a:cxn ang="0">
                    <a:pos x="6" y="5"/>
                  </a:cxn>
                  <a:cxn ang="0">
                    <a:pos x="8" y="2"/>
                  </a:cxn>
                  <a:cxn ang="0">
                    <a:pos x="0" y="0"/>
                  </a:cxn>
                </a:cxnLst>
                <a:rect l="0" t="0" r="r" b="b"/>
                <a:pathLst>
                  <a:path w="8" h="7">
                    <a:moveTo>
                      <a:pt x="0" y="0"/>
                    </a:moveTo>
                    <a:lnTo>
                      <a:pt x="1" y="4"/>
                    </a:lnTo>
                    <a:lnTo>
                      <a:pt x="3" y="7"/>
                    </a:lnTo>
                    <a:lnTo>
                      <a:pt x="6" y="5"/>
                    </a:lnTo>
                    <a:lnTo>
                      <a:pt x="8" y="2"/>
                    </a:lnTo>
                    <a:lnTo>
                      <a:pt x="0"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25" name="Freeform 386"/>
              <p:cNvSpPr>
                <a:spLocks noChangeArrowheads="1"/>
              </p:cNvSpPr>
              <p:nvPr/>
            </p:nvSpPr>
            <p:spPr bwMode="auto">
              <a:xfrm>
                <a:off x="1133" y="365"/>
                <a:ext cx="102" cy="47"/>
              </a:xfrm>
              <a:custGeom>
                <a:avLst/>
                <a:gdLst/>
                <a:ahLst/>
                <a:cxnLst>
                  <a:cxn ang="0">
                    <a:pos x="0" y="16"/>
                  </a:cxn>
                  <a:cxn ang="0">
                    <a:pos x="0" y="16"/>
                  </a:cxn>
                  <a:cxn ang="0">
                    <a:pos x="31" y="11"/>
                  </a:cxn>
                  <a:cxn ang="0">
                    <a:pos x="56" y="14"/>
                  </a:cxn>
                  <a:cxn ang="0">
                    <a:pos x="72" y="23"/>
                  </a:cxn>
                  <a:cxn ang="0">
                    <a:pos x="84" y="36"/>
                  </a:cxn>
                  <a:cxn ang="0">
                    <a:pos x="90" y="51"/>
                  </a:cxn>
                  <a:cxn ang="0">
                    <a:pos x="94" y="65"/>
                  </a:cxn>
                  <a:cxn ang="0">
                    <a:pos x="94" y="81"/>
                  </a:cxn>
                  <a:cxn ang="0">
                    <a:pos x="92" y="92"/>
                  </a:cxn>
                  <a:cxn ang="0">
                    <a:pos x="100" y="94"/>
                  </a:cxn>
                  <a:cxn ang="0">
                    <a:pos x="102" y="81"/>
                  </a:cxn>
                  <a:cxn ang="0">
                    <a:pos x="102" y="65"/>
                  </a:cxn>
                  <a:cxn ang="0">
                    <a:pos x="98" y="48"/>
                  </a:cxn>
                  <a:cxn ang="0">
                    <a:pos x="90" y="27"/>
                  </a:cxn>
                  <a:cxn ang="0">
                    <a:pos x="76" y="14"/>
                  </a:cxn>
                  <a:cxn ang="0">
                    <a:pos x="56" y="3"/>
                  </a:cxn>
                  <a:cxn ang="0">
                    <a:pos x="31" y="0"/>
                  </a:cxn>
                  <a:cxn ang="0">
                    <a:pos x="0" y="4"/>
                  </a:cxn>
                  <a:cxn ang="0">
                    <a:pos x="0" y="16"/>
                  </a:cxn>
                </a:cxnLst>
                <a:rect l="0" t="0" r="r" b="b"/>
                <a:pathLst>
                  <a:path w="102" h="94">
                    <a:moveTo>
                      <a:pt x="0" y="16"/>
                    </a:moveTo>
                    <a:lnTo>
                      <a:pt x="0" y="16"/>
                    </a:lnTo>
                    <a:lnTo>
                      <a:pt x="31" y="11"/>
                    </a:lnTo>
                    <a:lnTo>
                      <a:pt x="56" y="14"/>
                    </a:lnTo>
                    <a:lnTo>
                      <a:pt x="72" y="23"/>
                    </a:lnTo>
                    <a:lnTo>
                      <a:pt x="84" y="36"/>
                    </a:lnTo>
                    <a:lnTo>
                      <a:pt x="90" y="51"/>
                    </a:lnTo>
                    <a:lnTo>
                      <a:pt x="94" y="65"/>
                    </a:lnTo>
                    <a:lnTo>
                      <a:pt x="94" y="81"/>
                    </a:lnTo>
                    <a:lnTo>
                      <a:pt x="92" y="92"/>
                    </a:lnTo>
                    <a:lnTo>
                      <a:pt x="100" y="94"/>
                    </a:lnTo>
                    <a:lnTo>
                      <a:pt x="102" y="81"/>
                    </a:lnTo>
                    <a:lnTo>
                      <a:pt x="102" y="65"/>
                    </a:lnTo>
                    <a:lnTo>
                      <a:pt x="98" y="48"/>
                    </a:lnTo>
                    <a:lnTo>
                      <a:pt x="90" y="27"/>
                    </a:lnTo>
                    <a:lnTo>
                      <a:pt x="76" y="14"/>
                    </a:lnTo>
                    <a:lnTo>
                      <a:pt x="56" y="3"/>
                    </a:lnTo>
                    <a:lnTo>
                      <a:pt x="31" y="0"/>
                    </a:lnTo>
                    <a:lnTo>
                      <a:pt x="0" y="4"/>
                    </a:lnTo>
                    <a:lnTo>
                      <a:pt x="0" y="1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26" name="Freeform 387"/>
              <p:cNvSpPr>
                <a:spLocks noChangeArrowheads="1"/>
              </p:cNvSpPr>
              <p:nvPr/>
            </p:nvSpPr>
            <p:spPr bwMode="auto">
              <a:xfrm>
                <a:off x="1061" y="367"/>
                <a:ext cx="72" cy="15"/>
              </a:xfrm>
              <a:custGeom>
                <a:avLst/>
                <a:gdLst/>
                <a:ahLst/>
                <a:cxnLst>
                  <a:cxn ang="0">
                    <a:pos x="0" y="31"/>
                  </a:cxn>
                  <a:cxn ang="0">
                    <a:pos x="2" y="31"/>
                  </a:cxn>
                  <a:cxn ang="0">
                    <a:pos x="7" y="29"/>
                  </a:cxn>
                  <a:cxn ang="0">
                    <a:pos x="14" y="26"/>
                  </a:cxn>
                  <a:cxn ang="0">
                    <a:pos x="24" y="25"/>
                  </a:cxn>
                  <a:cxn ang="0">
                    <a:pos x="35" y="22"/>
                  </a:cxn>
                  <a:cxn ang="0">
                    <a:pos x="47" y="19"/>
                  </a:cxn>
                  <a:cxn ang="0">
                    <a:pos x="59" y="15"/>
                  </a:cxn>
                  <a:cxn ang="0">
                    <a:pos x="72" y="12"/>
                  </a:cxn>
                  <a:cxn ang="0">
                    <a:pos x="72" y="0"/>
                  </a:cxn>
                  <a:cxn ang="0">
                    <a:pos x="59" y="3"/>
                  </a:cxn>
                  <a:cxn ang="0">
                    <a:pos x="47" y="7"/>
                  </a:cxn>
                  <a:cxn ang="0">
                    <a:pos x="35" y="10"/>
                  </a:cxn>
                  <a:cxn ang="0">
                    <a:pos x="24" y="13"/>
                  </a:cxn>
                  <a:cxn ang="0">
                    <a:pos x="14" y="15"/>
                  </a:cxn>
                  <a:cxn ang="0">
                    <a:pos x="5" y="18"/>
                  </a:cxn>
                  <a:cxn ang="0">
                    <a:pos x="2" y="19"/>
                  </a:cxn>
                  <a:cxn ang="0">
                    <a:pos x="0" y="19"/>
                  </a:cxn>
                  <a:cxn ang="0">
                    <a:pos x="0" y="31"/>
                  </a:cxn>
                </a:cxnLst>
                <a:rect l="0" t="0" r="r" b="b"/>
                <a:pathLst>
                  <a:path w="72" h="31">
                    <a:moveTo>
                      <a:pt x="0" y="31"/>
                    </a:moveTo>
                    <a:lnTo>
                      <a:pt x="2" y="31"/>
                    </a:lnTo>
                    <a:lnTo>
                      <a:pt x="7" y="29"/>
                    </a:lnTo>
                    <a:lnTo>
                      <a:pt x="14" y="26"/>
                    </a:lnTo>
                    <a:lnTo>
                      <a:pt x="24" y="25"/>
                    </a:lnTo>
                    <a:lnTo>
                      <a:pt x="35" y="22"/>
                    </a:lnTo>
                    <a:lnTo>
                      <a:pt x="47" y="19"/>
                    </a:lnTo>
                    <a:lnTo>
                      <a:pt x="59" y="15"/>
                    </a:lnTo>
                    <a:lnTo>
                      <a:pt x="72" y="12"/>
                    </a:lnTo>
                    <a:lnTo>
                      <a:pt x="72" y="0"/>
                    </a:lnTo>
                    <a:lnTo>
                      <a:pt x="59" y="3"/>
                    </a:lnTo>
                    <a:lnTo>
                      <a:pt x="47" y="7"/>
                    </a:lnTo>
                    <a:lnTo>
                      <a:pt x="35" y="10"/>
                    </a:lnTo>
                    <a:lnTo>
                      <a:pt x="24" y="13"/>
                    </a:lnTo>
                    <a:lnTo>
                      <a:pt x="14" y="15"/>
                    </a:lnTo>
                    <a:lnTo>
                      <a:pt x="5" y="18"/>
                    </a:lnTo>
                    <a:lnTo>
                      <a:pt x="2" y="19"/>
                    </a:lnTo>
                    <a:lnTo>
                      <a:pt x="0" y="19"/>
                    </a:lnTo>
                    <a:lnTo>
                      <a:pt x="0" y="3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27" name="Freeform 388"/>
              <p:cNvSpPr>
                <a:spLocks noChangeArrowheads="1"/>
              </p:cNvSpPr>
              <p:nvPr/>
            </p:nvSpPr>
            <p:spPr bwMode="auto">
              <a:xfrm>
                <a:off x="1057" y="377"/>
                <a:ext cx="4" cy="5"/>
              </a:xfrm>
              <a:custGeom>
                <a:avLst/>
                <a:gdLst/>
                <a:ahLst/>
                <a:cxnLst>
                  <a:cxn ang="0">
                    <a:pos x="4" y="0"/>
                  </a:cxn>
                  <a:cxn ang="0">
                    <a:pos x="1" y="2"/>
                  </a:cxn>
                  <a:cxn ang="0">
                    <a:pos x="0" y="6"/>
                  </a:cxn>
                  <a:cxn ang="0">
                    <a:pos x="1" y="10"/>
                  </a:cxn>
                  <a:cxn ang="0">
                    <a:pos x="4" y="12"/>
                  </a:cxn>
                  <a:cxn ang="0">
                    <a:pos x="4" y="0"/>
                  </a:cxn>
                </a:cxnLst>
                <a:rect l="0" t="0" r="r" b="b"/>
                <a:pathLst>
                  <a:path w="4" h="12">
                    <a:moveTo>
                      <a:pt x="4" y="0"/>
                    </a:moveTo>
                    <a:lnTo>
                      <a:pt x="1" y="2"/>
                    </a:lnTo>
                    <a:lnTo>
                      <a:pt x="0" y="6"/>
                    </a:lnTo>
                    <a:lnTo>
                      <a:pt x="1" y="10"/>
                    </a:lnTo>
                    <a:lnTo>
                      <a:pt x="4" y="12"/>
                    </a:lnTo>
                    <a:lnTo>
                      <a:pt x="4"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28" name="Freeform 389"/>
              <p:cNvSpPr>
                <a:spLocks noChangeArrowheads="1"/>
              </p:cNvSpPr>
              <p:nvPr/>
            </p:nvSpPr>
            <p:spPr bwMode="auto">
              <a:xfrm>
                <a:off x="874" y="390"/>
                <a:ext cx="115" cy="22"/>
              </a:xfrm>
              <a:custGeom>
                <a:avLst/>
                <a:gdLst/>
                <a:ahLst/>
                <a:cxnLst>
                  <a:cxn ang="0">
                    <a:pos x="0" y="44"/>
                  </a:cxn>
                  <a:cxn ang="0">
                    <a:pos x="9" y="43"/>
                  </a:cxn>
                  <a:cxn ang="0">
                    <a:pos x="22" y="40"/>
                  </a:cxn>
                  <a:cxn ang="0">
                    <a:pos x="37" y="35"/>
                  </a:cxn>
                  <a:cxn ang="0">
                    <a:pos x="54" y="31"/>
                  </a:cxn>
                  <a:cxn ang="0">
                    <a:pos x="70" y="27"/>
                  </a:cxn>
                  <a:cxn ang="0">
                    <a:pos x="87" y="22"/>
                  </a:cxn>
                  <a:cxn ang="0">
                    <a:pos x="103" y="16"/>
                  </a:cxn>
                  <a:cxn ang="0">
                    <a:pos x="115" y="12"/>
                  </a:cxn>
                  <a:cxn ang="0">
                    <a:pos x="113" y="0"/>
                  </a:cxn>
                  <a:cxn ang="0">
                    <a:pos x="101" y="5"/>
                  </a:cxn>
                  <a:cxn ang="0">
                    <a:pos x="87" y="11"/>
                  </a:cxn>
                  <a:cxn ang="0">
                    <a:pos x="70" y="15"/>
                  </a:cxn>
                  <a:cxn ang="0">
                    <a:pos x="54" y="19"/>
                  </a:cxn>
                  <a:cxn ang="0">
                    <a:pos x="37" y="24"/>
                  </a:cxn>
                  <a:cxn ang="0">
                    <a:pos x="22" y="28"/>
                  </a:cxn>
                  <a:cxn ang="0">
                    <a:pos x="9" y="31"/>
                  </a:cxn>
                  <a:cxn ang="0">
                    <a:pos x="0" y="32"/>
                  </a:cxn>
                  <a:cxn ang="0">
                    <a:pos x="0" y="44"/>
                  </a:cxn>
                </a:cxnLst>
                <a:rect l="0" t="0" r="r" b="b"/>
                <a:pathLst>
                  <a:path w="115" h="44">
                    <a:moveTo>
                      <a:pt x="0" y="44"/>
                    </a:moveTo>
                    <a:lnTo>
                      <a:pt x="9" y="43"/>
                    </a:lnTo>
                    <a:lnTo>
                      <a:pt x="22" y="40"/>
                    </a:lnTo>
                    <a:lnTo>
                      <a:pt x="37" y="35"/>
                    </a:lnTo>
                    <a:lnTo>
                      <a:pt x="54" y="31"/>
                    </a:lnTo>
                    <a:lnTo>
                      <a:pt x="70" y="27"/>
                    </a:lnTo>
                    <a:lnTo>
                      <a:pt x="87" y="22"/>
                    </a:lnTo>
                    <a:lnTo>
                      <a:pt x="103" y="16"/>
                    </a:lnTo>
                    <a:lnTo>
                      <a:pt x="115" y="12"/>
                    </a:lnTo>
                    <a:lnTo>
                      <a:pt x="113" y="0"/>
                    </a:lnTo>
                    <a:lnTo>
                      <a:pt x="101" y="5"/>
                    </a:lnTo>
                    <a:lnTo>
                      <a:pt x="87" y="11"/>
                    </a:lnTo>
                    <a:lnTo>
                      <a:pt x="70" y="15"/>
                    </a:lnTo>
                    <a:lnTo>
                      <a:pt x="54" y="19"/>
                    </a:lnTo>
                    <a:lnTo>
                      <a:pt x="37" y="24"/>
                    </a:lnTo>
                    <a:lnTo>
                      <a:pt x="22" y="28"/>
                    </a:lnTo>
                    <a:lnTo>
                      <a:pt x="9" y="31"/>
                    </a:lnTo>
                    <a:lnTo>
                      <a:pt x="0" y="32"/>
                    </a:lnTo>
                    <a:lnTo>
                      <a:pt x="0" y="4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29" name="Freeform 390"/>
              <p:cNvSpPr>
                <a:spLocks noChangeArrowheads="1"/>
              </p:cNvSpPr>
              <p:nvPr/>
            </p:nvSpPr>
            <p:spPr bwMode="auto">
              <a:xfrm>
                <a:off x="1025" y="296"/>
                <a:ext cx="8" cy="4"/>
              </a:xfrm>
              <a:custGeom>
                <a:avLst/>
                <a:gdLst/>
                <a:ahLst/>
                <a:cxnLst>
                  <a:cxn ang="0">
                    <a:pos x="8" y="7"/>
                  </a:cxn>
                  <a:cxn ang="0">
                    <a:pos x="7" y="3"/>
                  </a:cxn>
                  <a:cxn ang="0">
                    <a:pos x="5" y="0"/>
                  </a:cxn>
                  <a:cxn ang="0">
                    <a:pos x="2" y="0"/>
                  </a:cxn>
                  <a:cxn ang="0">
                    <a:pos x="0" y="4"/>
                  </a:cxn>
                  <a:cxn ang="0">
                    <a:pos x="8" y="7"/>
                  </a:cxn>
                </a:cxnLst>
                <a:rect l="0" t="0" r="r" b="b"/>
                <a:pathLst>
                  <a:path w="8" h="7">
                    <a:moveTo>
                      <a:pt x="8" y="7"/>
                    </a:moveTo>
                    <a:lnTo>
                      <a:pt x="7" y="3"/>
                    </a:lnTo>
                    <a:lnTo>
                      <a:pt x="5" y="0"/>
                    </a:lnTo>
                    <a:lnTo>
                      <a:pt x="2" y="0"/>
                    </a:lnTo>
                    <a:lnTo>
                      <a:pt x="0" y="4"/>
                    </a:lnTo>
                    <a:lnTo>
                      <a:pt x="8" y="7"/>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30" name="Freeform 391"/>
              <p:cNvSpPr>
                <a:spLocks noChangeArrowheads="1"/>
              </p:cNvSpPr>
              <p:nvPr/>
            </p:nvSpPr>
            <p:spPr bwMode="auto">
              <a:xfrm>
                <a:off x="981" y="299"/>
                <a:ext cx="52" cy="118"/>
              </a:xfrm>
              <a:custGeom>
                <a:avLst/>
                <a:gdLst/>
                <a:ahLst/>
                <a:cxnLst>
                  <a:cxn ang="0">
                    <a:pos x="5" y="226"/>
                  </a:cxn>
                  <a:cxn ang="0">
                    <a:pos x="9" y="233"/>
                  </a:cxn>
                  <a:cxn ang="0">
                    <a:pos x="52" y="3"/>
                  </a:cxn>
                  <a:cxn ang="0">
                    <a:pos x="44" y="0"/>
                  </a:cxn>
                  <a:cxn ang="0">
                    <a:pos x="1" y="230"/>
                  </a:cxn>
                  <a:cxn ang="0">
                    <a:pos x="5" y="238"/>
                  </a:cxn>
                  <a:cxn ang="0">
                    <a:pos x="1" y="230"/>
                  </a:cxn>
                  <a:cxn ang="0">
                    <a:pos x="0" y="238"/>
                  </a:cxn>
                  <a:cxn ang="0">
                    <a:pos x="5" y="238"/>
                  </a:cxn>
                  <a:cxn ang="0">
                    <a:pos x="5" y="226"/>
                  </a:cxn>
                </a:cxnLst>
                <a:rect l="0" t="0" r="r" b="b"/>
                <a:pathLst>
                  <a:path w="52" h="238">
                    <a:moveTo>
                      <a:pt x="5" y="226"/>
                    </a:moveTo>
                    <a:lnTo>
                      <a:pt x="9" y="233"/>
                    </a:lnTo>
                    <a:lnTo>
                      <a:pt x="52" y="3"/>
                    </a:lnTo>
                    <a:lnTo>
                      <a:pt x="44" y="0"/>
                    </a:lnTo>
                    <a:lnTo>
                      <a:pt x="1" y="230"/>
                    </a:lnTo>
                    <a:lnTo>
                      <a:pt x="5" y="238"/>
                    </a:lnTo>
                    <a:lnTo>
                      <a:pt x="1" y="230"/>
                    </a:lnTo>
                    <a:lnTo>
                      <a:pt x="0" y="238"/>
                    </a:lnTo>
                    <a:lnTo>
                      <a:pt x="5" y="238"/>
                    </a:lnTo>
                    <a:lnTo>
                      <a:pt x="5" y="22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31" name="Freeform 392"/>
              <p:cNvSpPr>
                <a:spLocks noChangeArrowheads="1"/>
              </p:cNvSpPr>
              <p:nvPr/>
            </p:nvSpPr>
            <p:spPr bwMode="auto">
              <a:xfrm>
                <a:off x="986" y="410"/>
                <a:ext cx="46" cy="7"/>
              </a:xfrm>
              <a:custGeom>
                <a:avLst/>
                <a:gdLst/>
                <a:ahLst/>
                <a:cxnLst>
                  <a:cxn ang="0">
                    <a:pos x="44" y="0"/>
                  </a:cxn>
                  <a:cxn ang="0">
                    <a:pos x="39" y="2"/>
                  </a:cxn>
                  <a:cxn ang="0">
                    <a:pos x="32" y="3"/>
                  </a:cxn>
                  <a:cxn ang="0">
                    <a:pos x="24" y="3"/>
                  </a:cxn>
                  <a:cxn ang="0">
                    <a:pos x="17" y="3"/>
                  </a:cxn>
                  <a:cxn ang="0">
                    <a:pos x="10" y="3"/>
                  </a:cxn>
                  <a:cxn ang="0">
                    <a:pos x="5" y="3"/>
                  </a:cxn>
                  <a:cxn ang="0">
                    <a:pos x="1" y="3"/>
                  </a:cxn>
                  <a:cxn ang="0">
                    <a:pos x="0" y="3"/>
                  </a:cxn>
                  <a:cxn ang="0">
                    <a:pos x="0" y="15"/>
                  </a:cxn>
                  <a:cxn ang="0">
                    <a:pos x="1" y="15"/>
                  </a:cxn>
                  <a:cxn ang="0">
                    <a:pos x="5" y="15"/>
                  </a:cxn>
                  <a:cxn ang="0">
                    <a:pos x="10" y="15"/>
                  </a:cxn>
                  <a:cxn ang="0">
                    <a:pos x="17" y="15"/>
                  </a:cxn>
                  <a:cxn ang="0">
                    <a:pos x="24" y="15"/>
                  </a:cxn>
                  <a:cxn ang="0">
                    <a:pos x="32" y="15"/>
                  </a:cxn>
                  <a:cxn ang="0">
                    <a:pos x="39" y="13"/>
                  </a:cxn>
                  <a:cxn ang="0">
                    <a:pos x="46" y="12"/>
                  </a:cxn>
                  <a:cxn ang="0">
                    <a:pos x="44" y="0"/>
                  </a:cxn>
                </a:cxnLst>
                <a:rect l="0" t="0" r="r" b="b"/>
                <a:pathLst>
                  <a:path w="46" h="15">
                    <a:moveTo>
                      <a:pt x="44" y="0"/>
                    </a:moveTo>
                    <a:lnTo>
                      <a:pt x="39" y="2"/>
                    </a:lnTo>
                    <a:lnTo>
                      <a:pt x="32" y="3"/>
                    </a:lnTo>
                    <a:lnTo>
                      <a:pt x="24" y="3"/>
                    </a:lnTo>
                    <a:lnTo>
                      <a:pt x="17" y="3"/>
                    </a:lnTo>
                    <a:lnTo>
                      <a:pt x="10" y="3"/>
                    </a:lnTo>
                    <a:lnTo>
                      <a:pt x="5" y="3"/>
                    </a:lnTo>
                    <a:lnTo>
                      <a:pt x="1" y="3"/>
                    </a:lnTo>
                    <a:lnTo>
                      <a:pt x="0" y="3"/>
                    </a:lnTo>
                    <a:lnTo>
                      <a:pt x="0" y="15"/>
                    </a:lnTo>
                    <a:lnTo>
                      <a:pt x="1" y="15"/>
                    </a:lnTo>
                    <a:lnTo>
                      <a:pt x="5" y="15"/>
                    </a:lnTo>
                    <a:lnTo>
                      <a:pt x="10" y="15"/>
                    </a:lnTo>
                    <a:lnTo>
                      <a:pt x="17" y="15"/>
                    </a:lnTo>
                    <a:lnTo>
                      <a:pt x="24" y="15"/>
                    </a:lnTo>
                    <a:lnTo>
                      <a:pt x="32" y="15"/>
                    </a:lnTo>
                    <a:lnTo>
                      <a:pt x="39" y="13"/>
                    </a:lnTo>
                    <a:lnTo>
                      <a:pt x="46" y="12"/>
                    </a:lnTo>
                    <a:lnTo>
                      <a:pt x="44"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32" name="Freeform 393"/>
              <p:cNvSpPr>
                <a:spLocks noChangeArrowheads="1"/>
              </p:cNvSpPr>
              <p:nvPr/>
            </p:nvSpPr>
            <p:spPr bwMode="auto">
              <a:xfrm>
                <a:off x="1030" y="410"/>
                <a:ext cx="5" cy="6"/>
              </a:xfrm>
              <a:custGeom>
                <a:avLst/>
                <a:gdLst/>
                <a:ahLst/>
                <a:cxnLst>
                  <a:cxn ang="0">
                    <a:pos x="2" y="12"/>
                  </a:cxn>
                  <a:cxn ang="0">
                    <a:pos x="5" y="9"/>
                  </a:cxn>
                  <a:cxn ang="0">
                    <a:pos x="5" y="4"/>
                  </a:cxn>
                  <a:cxn ang="0">
                    <a:pos x="3" y="2"/>
                  </a:cxn>
                  <a:cxn ang="0">
                    <a:pos x="0" y="0"/>
                  </a:cxn>
                  <a:cxn ang="0">
                    <a:pos x="2" y="12"/>
                  </a:cxn>
                </a:cxnLst>
                <a:rect l="0" t="0" r="r" b="b"/>
                <a:pathLst>
                  <a:path w="5" h="12">
                    <a:moveTo>
                      <a:pt x="2" y="12"/>
                    </a:moveTo>
                    <a:lnTo>
                      <a:pt x="5" y="9"/>
                    </a:lnTo>
                    <a:lnTo>
                      <a:pt x="5" y="4"/>
                    </a:lnTo>
                    <a:lnTo>
                      <a:pt x="3" y="2"/>
                    </a:lnTo>
                    <a:lnTo>
                      <a:pt x="0" y="0"/>
                    </a:lnTo>
                    <a:lnTo>
                      <a:pt x="2" y="1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33" name="Freeform 394"/>
              <p:cNvSpPr>
                <a:spLocks noChangeArrowheads="1"/>
              </p:cNvSpPr>
              <p:nvPr/>
            </p:nvSpPr>
            <p:spPr bwMode="auto">
              <a:xfrm>
                <a:off x="896" y="445"/>
                <a:ext cx="5" cy="6"/>
              </a:xfrm>
              <a:custGeom>
                <a:avLst/>
                <a:gdLst/>
                <a:ahLst/>
                <a:cxnLst>
                  <a:cxn ang="0">
                    <a:pos x="3" y="0"/>
                  </a:cxn>
                  <a:cxn ang="0">
                    <a:pos x="1" y="3"/>
                  </a:cxn>
                  <a:cxn ang="0">
                    <a:pos x="0" y="7"/>
                  </a:cxn>
                  <a:cxn ang="0">
                    <a:pos x="2" y="10"/>
                  </a:cxn>
                  <a:cxn ang="0">
                    <a:pos x="5" y="12"/>
                  </a:cxn>
                  <a:cxn ang="0">
                    <a:pos x="3" y="0"/>
                  </a:cxn>
                </a:cxnLst>
                <a:rect l="0" t="0" r="r" b="b"/>
                <a:pathLst>
                  <a:path w="5" h="12">
                    <a:moveTo>
                      <a:pt x="3" y="0"/>
                    </a:moveTo>
                    <a:lnTo>
                      <a:pt x="1" y="3"/>
                    </a:lnTo>
                    <a:lnTo>
                      <a:pt x="0" y="7"/>
                    </a:lnTo>
                    <a:lnTo>
                      <a:pt x="2" y="10"/>
                    </a:lnTo>
                    <a:lnTo>
                      <a:pt x="5" y="12"/>
                    </a:lnTo>
                    <a:lnTo>
                      <a:pt x="3"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34" name="Freeform 395"/>
              <p:cNvSpPr>
                <a:spLocks noChangeArrowheads="1"/>
              </p:cNvSpPr>
              <p:nvPr/>
            </p:nvSpPr>
            <p:spPr bwMode="auto">
              <a:xfrm>
                <a:off x="899" y="411"/>
                <a:ext cx="295" cy="40"/>
              </a:xfrm>
              <a:custGeom>
                <a:avLst/>
                <a:gdLst/>
                <a:ahLst/>
                <a:cxnLst>
                  <a:cxn ang="0">
                    <a:pos x="295" y="11"/>
                  </a:cxn>
                  <a:cxn ang="0">
                    <a:pos x="286" y="4"/>
                  </a:cxn>
                  <a:cxn ang="0">
                    <a:pos x="273" y="1"/>
                  </a:cxn>
                  <a:cxn ang="0">
                    <a:pos x="259" y="0"/>
                  </a:cxn>
                  <a:cxn ang="0">
                    <a:pos x="241" y="0"/>
                  </a:cxn>
                  <a:cxn ang="0">
                    <a:pos x="222" y="2"/>
                  </a:cxn>
                  <a:cxn ang="0">
                    <a:pos x="200" y="5"/>
                  </a:cxn>
                  <a:cxn ang="0">
                    <a:pos x="176" y="10"/>
                  </a:cxn>
                  <a:cxn ang="0">
                    <a:pos x="153" y="14"/>
                  </a:cxn>
                  <a:cxn ang="0">
                    <a:pos x="129" y="21"/>
                  </a:cxn>
                  <a:cxn ang="0">
                    <a:pos x="106" y="27"/>
                  </a:cxn>
                  <a:cxn ang="0">
                    <a:pos x="83" y="35"/>
                  </a:cxn>
                  <a:cxn ang="0">
                    <a:pos x="60" y="42"/>
                  </a:cxn>
                  <a:cxn ang="0">
                    <a:pos x="41" y="49"/>
                  </a:cxn>
                  <a:cxn ang="0">
                    <a:pos x="24" y="56"/>
                  </a:cxn>
                  <a:cxn ang="0">
                    <a:pos x="10" y="62"/>
                  </a:cxn>
                  <a:cxn ang="0">
                    <a:pos x="0" y="68"/>
                  </a:cxn>
                  <a:cxn ang="0">
                    <a:pos x="2" y="80"/>
                  </a:cxn>
                  <a:cxn ang="0">
                    <a:pos x="12" y="74"/>
                  </a:cxn>
                  <a:cxn ang="0">
                    <a:pos x="26" y="68"/>
                  </a:cxn>
                  <a:cxn ang="0">
                    <a:pos x="43" y="61"/>
                  </a:cxn>
                  <a:cxn ang="0">
                    <a:pos x="62" y="53"/>
                  </a:cxn>
                  <a:cxn ang="0">
                    <a:pos x="83" y="46"/>
                  </a:cxn>
                  <a:cxn ang="0">
                    <a:pos x="106" y="39"/>
                  </a:cxn>
                  <a:cxn ang="0">
                    <a:pos x="129" y="33"/>
                  </a:cxn>
                  <a:cxn ang="0">
                    <a:pos x="153" y="26"/>
                  </a:cxn>
                  <a:cxn ang="0">
                    <a:pos x="176" y="21"/>
                  </a:cxn>
                  <a:cxn ang="0">
                    <a:pos x="200" y="17"/>
                  </a:cxn>
                  <a:cxn ang="0">
                    <a:pos x="222" y="14"/>
                  </a:cxn>
                  <a:cxn ang="0">
                    <a:pos x="241" y="11"/>
                  </a:cxn>
                  <a:cxn ang="0">
                    <a:pos x="259" y="11"/>
                  </a:cxn>
                  <a:cxn ang="0">
                    <a:pos x="273" y="13"/>
                  </a:cxn>
                  <a:cxn ang="0">
                    <a:pos x="284" y="16"/>
                  </a:cxn>
                  <a:cxn ang="0">
                    <a:pos x="290" y="20"/>
                  </a:cxn>
                  <a:cxn ang="0">
                    <a:pos x="295" y="11"/>
                  </a:cxn>
                </a:cxnLst>
                <a:rect l="0" t="0" r="r" b="b"/>
                <a:pathLst>
                  <a:path w="295" h="80">
                    <a:moveTo>
                      <a:pt x="295" y="11"/>
                    </a:moveTo>
                    <a:lnTo>
                      <a:pt x="286" y="4"/>
                    </a:lnTo>
                    <a:lnTo>
                      <a:pt x="273" y="1"/>
                    </a:lnTo>
                    <a:lnTo>
                      <a:pt x="259" y="0"/>
                    </a:lnTo>
                    <a:lnTo>
                      <a:pt x="241" y="0"/>
                    </a:lnTo>
                    <a:lnTo>
                      <a:pt x="222" y="2"/>
                    </a:lnTo>
                    <a:lnTo>
                      <a:pt x="200" y="5"/>
                    </a:lnTo>
                    <a:lnTo>
                      <a:pt x="176" y="10"/>
                    </a:lnTo>
                    <a:lnTo>
                      <a:pt x="153" y="14"/>
                    </a:lnTo>
                    <a:lnTo>
                      <a:pt x="129" y="21"/>
                    </a:lnTo>
                    <a:lnTo>
                      <a:pt x="106" y="27"/>
                    </a:lnTo>
                    <a:lnTo>
                      <a:pt x="83" y="35"/>
                    </a:lnTo>
                    <a:lnTo>
                      <a:pt x="60" y="42"/>
                    </a:lnTo>
                    <a:lnTo>
                      <a:pt x="41" y="49"/>
                    </a:lnTo>
                    <a:lnTo>
                      <a:pt x="24" y="56"/>
                    </a:lnTo>
                    <a:lnTo>
                      <a:pt x="10" y="62"/>
                    </a:lnTo>
                    <a:lnTo>
                      <a:pt x="0" y="68"/>
                    </a:lnTo>
                    <a:lnTo>
                      <a:pt x="2" y="80"/>
                    </a:lnTo>
                    <a:lnTo>
                      <a:pt x="12" y="74"/>
                    </a:lnTo>
                    <a:lnTo>
                      <a:pt x="26" y="68"/>
                    </a:lnTo>
                    <a:lnTo>
                      <a:pt x="43" y="61"/>
                    </a:lnTo>
                    <a:lnTo>
                      <a:pt x="62" y="53"/>
                    </a:lnTo>
                    <a:lnTo>
                      <a:pt x="83" y="46"/>
                    </a:lnTo>
                    <a:lnTo>
                      <a:pt x="106" y="39"/>
                    </a:lnTo>
                    <a:lnTo>
                      <a:pt x="129" y="33"/>
                    </a:lnTo>
                    <a:lnTo>
                      <a:pt x="153" y="26"/>
                    </a:lnTo>
                    <a:lnTo>
                      <a:pt x="176" y="21"/>
                    </a:lnTo>
                    <a:lnTo>
                      <a:pt x="200" y="17"/>
                    </a:lnTo>
                    <a:lnTo>
                      <a:pt x="222" y="14"/>
                    </a:lnTo>
                    <a:lnTo>
                      <a:pt x="241" y="11"/>
                    </a:lnTo>
                    <a:lnTo>
                      <a:pt x="259" y="11"/>
                    </a:lnTo>
                    <a:lnTo>
                      <a:pt x="273" y="13"/>
                    </a:lnTo>
                    <a:lnTo>
                      <a:pt x="284" y="16"/>
                    </a:lnTo>
                    <a:lnTo>
                      <a:pt x="290" y="20"/>
                    </a:lnTo>
                    <a:lnTo>
                      <a:pt x="295" y="1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35" name="Freeform 396"/>
              <p:cNvSpPr>
                <a:spLocks noChangeArrowheads="1"/>
              </p:cNvSpPr>
              <p:nvPr/>
            </p:nvSpPr>
            <p:spPr bwMode="auto">
              <a:xfrm>
                <a:off x="1189" y="417"/>
                <a:ext cx="7" cy="4"/>
              </a:xfrm>
              <a:custGeom>
                <a:avLst/>
                <a:gdLst/>
                <a:ahLst/>
                <a:cxnLst>
                  <a:cxn ang="0">
                    <a:pos x="0" y="9"/>
                  </a:cxn>
                  <a:cxn ang="0">
                    <a:pos x="3" y="9"/>
                  </a:cxn>
                  <a:cxn ang="0">
                    <a:pos x="6" y="6"/>
                  </a:cxn>
                  <a:cxn ang="0">
                    <a:pos x="7" y="3"/>
                  </a:cxn>
                  <a:cxn ang="0">
                    <a:pos x="5" y="0"/>
                  </a:cxn>
                  <a:cxn ang="0">
                    <a:pos x="0" y="9"/>
                  </a:cxn>
                </a:cxnLst>
                <a:rect l="0" t="0" r="r" b="b"/>
                <a:pathLst>
                  <a:path w="7" h="9">
                    <a:moveTo>
                      <a:pt x="0" y="9"/>
                    </a:moveTo>
                    <a:lnTo>
                      <a:pt x="3" y="9"/>
                    </a:lnTo>
                    <a:lnTo>
                      <a:pt x="6" y="6"/>
                    </a:lnTo>
                    <a:lnTo>
                      <a:pt x="7" y="3"/>
                    </a:lnTo>
                    <a:lnTo>
                      <a:pt x="5" y="0"/>
                    </a:lnTo>
                    <a:lnTo>
                      <a:pt x="0" y="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36" name="Freeform 397"/>
              <p:cNvSpPr>
                <a:spLocks noChangeArrowheads="1"/>
              </p:cNvSpPr>
              <p:nvPr/>
            </p:nvSpPr>
            <p:spPr bwMode="auto">
              <a:xfrm>
                <a:off x="1082" y="288"/>
                <a:ext cx="8" cy="4"/>
              </a:xfrm>
              <a:custGeom>
                <a:avLst/>
                <a:gdLst/>
                <a:ahLst/>
                <a:cxnLst>
                  <a:cxn ang="0">
                    <a:pos x="8" y="7"/>
                  </a:cxn>
                  <a:cxn ang="0">
                    <a:pos x="7" y="3"/>
                  </a:cxn>
                  <a:cxn ang="0">
                    <a:pos x="5" y="0"/>
                  </a:cxn>
                  <a:cxn ang="0">
                    <a:pos x="2" y="0"/>
                  </a:cxn>
                  <a:cxn ang="0">
                    <a:pos x="0" y="4"/>
                  </a:cxn>
                  <a:cxn ang="0">
                    <a:pos x="8" y="7"/>
                  </a:cxn>
                </a:cxnLst>
                <a:rect l="0" t="0" r="r" b="b"/>
                <a:pathLst>
                  <a:path w="8" h="7">
                    <a:moveTo>
                      <a:pt x="8" y="7"/>
                    </a:moveTo>
                    <a:lnTo>
                      <a:pt x="7" y="3"/>
                    </a:lnTo>
                    <a:lnTo>
                      <a:pt x="5" y="0"/>
                    </a:lnTo>
                    <a:lnTo>
                      <a:pt x="2" y="0"/>
                    </a:lnTo>
                    <a:lnTo>
                      <a:pt x="0" y="4"/>
                    </a:lnTo>
                    <a:lnTo>
                      <a:pt x="8" y="7"/>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37" name="Freeform 398"/>
              <p:cNvSpPr>
                <a:spLocks noChangeArrowheads="1"/>
              </p:cNvSpPr>
              <p:nvPr/>
            </p:nvSpPr>
            <p:spPr bwMode="auto">
              <a:xfrm>
                <a:off x="1042" y="291"/>
                <a:ext cx="48" cy="118"/>
              </a:xfrm>
              <a:custGeom>
                <a:avLst/>
                <a:gdLst/>
                <a:ahLst/>
                <a:cxnLst>
                  <a:cxn ang="0">
                    <a:pos x="4" y="236"/>
                  </a:cxn>
                  <a:cxn ang="0">
                    <a:pos x="8" y="238"/>
                  </a:cxn>
                  <a:cxn ang="0">
                    <a:pos x="48" y="3"/>
                  </a:cxn>
                  <a:cxn ang="0">
                    <a:pos x="40" y="0"/>
                  </a:cxn>
                  <a:cxn ang="0">
                    <a:pos x="0" y="235"/>
                  </a:cxn>
                  <a:cxn ang="0">
                    <a:pos x="4" y="236"/>
                  </a:cxn>
                </a:cxnLst>
                <a:rect l="0" t="0" r="r" b="b"/>
                <a:pathLst>
                  <a:path w="48" h="238">
                    <a:moveTo>
                      <a:pt x="4" y="236"/>
                    </a:moveTo>
                    <a:lnTo>
                      <a:pt x="8" y="238"/>
                    </a:lnTo>
                    <a:lnTo>
                      <a:pt x="48" y="3"/>
                    </a:lnTo>
                    <a:lnTo>
                      <a:pt x="40" y="0"/>
                    </a:lnTo>
                    <a:lnTo>
                      <a:pt x="0" y="235"/>
                    </a:lnTo>
                    <a:lnTo>
                      <a:pt x="4" y="23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38" name="Freeform 399"/>
              <p:cNvSpPr>
                <a:spLocks noChangeArrowheads="1"/>
              </p:cNvSpPr>
              <p:nvPr/>
            </p:nvSpPr>
            <p:spPr bwMode="auto">
              <a:xfrm>
                <a:off x="1042" y="408"/>
                <a:ext cx="8" cy="4"/>
              </a:xfrm>
              <a:custGeom>
                <a:avLst/>
                <a:gdLst/>
                <a:ahLst/>
                <a:cxnLst>
                  <a:cxn ang="0">
                    <a:pos x="0" y="0"/>
                  </a:cxn>
                  <a:cxn ang="0">
                    <a:pos x="1" y="4"/>
                  </a:cxn>
                  <a:cxn ang="0">
                    <a:pos x="3" y="7"/>
                  </a:cxn>
                  <a:cxn ang="0">
                    <a:pos x="6" y="6"/>
                  </a:cxn>
                  <a:cxn ang="0">
                    <a:pos x="8" y="3"/>
                  </a:cxn>
                  <a:cxn ang="0">
                    <a:pos x="0" y="0"/>
                  </a:cxn>
                </a:cxnLst>
                <a:rect l="0" t="0" r="r" b="b"/>
                <a:pathLst>
                  <a:path w="8" h="7">
                    <a:moveTo>
                      <a:pt x="0" y="0"/>
                    </a:moveTo>
                    <a:lnTo>
                      <a:pt x="1" y="4"/>
                    </a:lnTo>
                    <a:lnTo>
                      <a:pt x="3" y="7"/>
                    </a:lnTo>
                    <a:lnTo>
                      <a:pt x="6" y="6"/>
                    </a:lnTo>
                    <a:lnTo>
                      <a:pt x="8" y="3"/>
                    </a:lnTo>
                    <a:lnTo>
                      <a:pt x="0"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39" name="Freeform 400"/>
              <p:cNvSpPr>
                <a:spLocks noChangeArrowheads="1"/>
              </p:cNvSpPr>
              <p:nvPr/>
            </p:nvSpPr>
            <p:spPr bwMode="auto">
              <a:xfrm>
                <a:off x="1227" y="232"/>
                <a:ext cx="8" cy="3"/>
              </a:xfrm>
              <a:custGeom>
                <a:avLst/>
                <a:gdLst/>
                <a:ahLst/>
                <a:cxnLst>
                  <a:cxn ang="0">
                    <a:pos x="0" y="0"/>
                  </a:cxn>
                  <a:cxn ang="0">
                    <a:pos x="1" y="5"/>
                  </a:cxn>
                  <a:cxn ang="0">
                    <a:pos x="4" y="6"/>
                  </a:cxn>
                  <a:cxn ang="0">
                    <a:pos x="7" y="5"/>
                  </a:cxn>
                  <a:cxn ang="0">
                    <a:pos x="8" y="0"/>
                  </a:cxn>
                  <a:cxn ang="0">
                    <a:pos x="0" y="0"/>
                  </a:cxn>
                </a:cxnLst>
                <a:rect l="0" t="0" r="r" b="b"/>
                <a:pathLst>
                  <a:path w="8" h="6">
                    <a:moveTo>
                      <a:pt x="0" y="0"/>
                    </a:moveTo>
                    <a:lnTo>
                      <a:pt x="1" y="5"/>
                    </a:lnTo>
                    <a:lnTo>
                      <a:pt x="4" y="6"/>
                    </a:lnTo>
                    <a:lnTo>
                      <a:pt x="7" y="5"/>
                    </a:lnTo>
                    <a:lnTo>
                      <a:pt x="8" y="0"/>
                    </a:lnTo>
                    <a:lnTo>
                      <a:pt x="0"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40" name="Freeform 401"/>
              <p:cNvSpPr>
                <a:spLocks noChangeArrowheads="1"/>
              </p:cNvSpPr>
              <p:nvPr/>
            </p:nvSpPr>
            <p:spPr bwMode="auto">
              <a:xfrm>
                <a:off x="1109" y="205"/>
                <a:ext cx="126" cy="27"/>
              </a:xfrm>
              <a:custGeom>
                <a:avLst/>
                <a:gdLst/>
                <a:ahLst/>
                <a:cxnLst>
                  <a:cxn ang="0">
                    <a:pos x="2" y="29"/>
                  </a:cxn>
                  <a:cxn ang="0">
                    <a:pos x="2" y="29"/>
                  </a:cxn>
                  <a:cxn ang="0">
                    <a:pos x="29" y="17"/>
                  </a:cxn>
                  <a:cxn ang="0">
                    <a:pos x="53" y="13"/>
                  </a:cxn>
                  <a:cxn ang="0">
                    <a:pos x="73" y="11"/>
                  </a:cxn>
                  <a:cxn ang="0">
                    <a:pos x="90" y="16"/>
                  </a:cxn>
                  <a:cxn ang="0">
                    <a:pos x="102" y="21"/>
                  </a:cxn>
                  <a:cxn ang="0">
                    <a:pos x="110" y="32"/>
                  </a:cxn>
                  <a:cxn ang="0">
                    <a:pos x="115" y="42"/>
                  </a:cxn>
                  <a:cxn ang="0">
                    <a:pos x="118" y="53"/>
                  </a:cxn>
                  <a:cxn ang="0">
                    <a:pos x="126" y="53"/>
                  </a:cxn>
                  <a:cxn ang="0">
                    <a:pos x="123" y="36"/>
                  </a:cxn>
                  <a:cxn ang="0">
                    <a:pos x="116" y="23"/>
                  </a:cxn>
                  <a:cxn ang="0">
                    <a:pos x="106" y="13"/>
                  </a:cxn>
                  <a:cxn ang="0">
                    <a:pos x="92" y="4"/>
                  </a:cxn>
                  <a:cxn ang="0">
                    <a:pos x="73" y="0"/>
                  </a:cxn>
                  <a:cxn ang="0">
                    <a:pos x="53" y="1"/>
                  </a:cxn>
                  <a:cxn ang="0">
                    <a:pos x="29" y="5"/>
                  </a:cxn>
                  <a:cxn ang="0">
                    <a:pos x="0" y="17"/>
                  </a:cxn>
                  <a:cxn ang="0">
                    <a:pos x="2" y="29"/>
                  </a:cxn>
                </a:cxnLst>
                <a:rect l="0" t="0" r="r" b="b"/>
                <a:pathLst>
                  <a:path w="126" h="53">
                    <a:moveTo>
                      <a:pt x="2" y="29"/>
                    </a:moveTo>
                    <a:lnTo>
                      <a:pt x="2" y="29"/>
                    </a:lnTo>
                    <a:lnTo>
                      <a:pt x="29" y="17"/>
                    </a:lnTo>
                    <a:lnTo>
                      <a:pt x="53" y="13"/>
                    </a:lnTo>
                    <a:lnTo>
                      <a:pt x="73" y="11"/>
                    </a:lnTo>
                    <a:lnTo>
                      <a:pt x="90" y="16"/>
                    </a:lnTo>
                    <a:lnTo>
                      <a:pt x="102" y="21"/>
                    </a:lnTo>
                    <a:lnTo>
                      <a:pt x="110" y="32"/>
                    </a:lnTo>
                    <a:lnTo>
                      <a:pt x="115" y="42"/>
                    </a:lnTo>
                    <a:lnTo>
                      <a:pt x="118" y="53"/>
                    </a:lnTo>
                    <a:lnTo>
                      <a:pt x="126" y="53"/>
                    </a:lnTo>
                    <a:lnTo>
                      <a:pt x="123" y="36"/>
                    </a:lnTo>
                    <a:lnTo>
                      <a:pt x="116" y="23"/>
                    </a:lnTo>
                    <a:lnTo>
                      <a:pt x="106" y="13"/>
                    </a:lnTo>
                    <a:lnTo>
                      <a:pt x="92" y="4"/>
                    </a:lnTo>
                    <a:lnTo>
                      <a:pt x="73" y="0"/>
                    </a:lnTo>
                    <a:lnTo>
                      <a:pt x="53" y="1"/>
                    </a:lnTo>
                    <a:lnTo>
                      <a:pt x="29" y="5"/>
                    </a:lnTo>
                    <a:lnTo>
                      <a:pt x="0" y="17"/>
                    </a:lnTo>
                    <a:lnTo>
                      <a:pt x="2" y="2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41" name="Freeform 402"/>
              <p:cNvSpPr>
                <a:spLocks noChangeArrowheads="1"/>
              </p:cNvSpPr>
              <p:nvPr/>
            </p:nvSpPr>
            <p:spPr bwMode="auto">
              <a:xfrm>
                <a:off x="871" y="213"/>
                <a:ext cx="240" cy="89"/>
              </a:xfrm>
              <a:custGeom>
                <a:avLst/>
                <a:gdLst/>
                <a:ahLst/>
                <a:cxnLst>
                  <a:cxn ang="0">
                    <a:pos x="8" y="167"/>
                  </a:cxn>
                  <a:cxn ang="0">
                    <a:pos x="8" y="167"/>
                  </a:cxn>
                  <a:cxn ang="0">
                    <a:pos x="11" y="163"/>
                  </a:cxn>
                  <a:cxn ang="0">
                    <a:pos x="17" y="153"/>
                  </a:cxn>
                  <a:cxn ang="0">
                    <a:pos x="29" y="143"/>
                  </a:cxn>
                  <a:cxn ang="0">
                    <a:pos x="43" y="131"/>
                  </a:cxn>
                  <a:cxn ang="0">
                    <a:pos x="59" y="118"/>
                  </a:cxn>
                  <a:cxn ang="0">
                    <a:pos x="77" y="106"/>
                  </a:cxn>
                  <a:cxn ang="0">
                    <a:pos x="98" y="93"/>
                  </a:cxn>
                  <a:cxn ang="0">
                    <a:pos x="118" y="80"/>
                  </a:cxn>
                  <a:cxn ang="0">
                    <a:pos x="139" y="67"/>
                  </a:cxn>
                  <a:cxn ang="0">
                    <a:pos x="159" y="55"/>
                  </a:cxn>
                  <a:cxn ang="0">
                    <a:pos x="179" y="44"/>
                  </a:cxn>
                  <a:cxn ang="0">
                    <a:pos x="197" y="33"/>
                  </a:cxn>
                  <a:cxn ang="0">
                    <a:pos x="215" y="25"/>
                  </a:cxn>
                  <a:cxn ang="0">
                    <a:pos x="229" y="17"/>
                  </a:cxn>
                  <a:cxn ang="0">
                    <a:pos x="240" y="12"/>
                  </a:cxn>
                  <a:cxn ang="0">
                    <a:pos x="238" y="0"/>
                  </a:cxn>
                  <a:cxn ang="0">
                    <a:pos x="227" y="6"/>
                  </a:cxn>
                  <a:cxn ang="0">
                    <a:pos x="213" y="13"/>
                  </a:cxn>
                  <a:cxn ang="0">
                    <a:pos x="195" y="22"/>
                  </a:cxn>
                  <a:cxn ang="0">
                    <a:pos x="177" y="32"/>
                  </a:cxn>
                  <a:cxn ang="0">
                    <a:pos x="157" y="44"/>
                  </a:cxn>
                  <a:cxn ang="0">
                    <a:pos x="137" y="55"/>
                  </a:cxn>
                  <a:cxn ang="0">
                    <a:pos x="116" y="68"/>
                  </a:cxn>
                  <a:cxn ang="0">
                    <a:pos x="96" y="82"/>
                  </a:cxn>
                  <a:cxn ang="0">
                    <a:pos x="75" y="95"/>
                  </a:cxn>
                  <a:cxn ang="0">
                    <a:pos x="55" y="109"/>
                  </a:cxn>
                  <a:cxn ang="0">
                    <a:pos x="39" y="122"/>
                  </a:cxn>
                  <a:cxn ang="0">
                    <a:pos x="25" y="134"/>
                  </a:cxn>
                  <a:cxn ang="0">
                    <a:pos x="13" y="144"/>
                  </a:cxn>
                  <a:cxn ang="0">
                    <a:pos x="5" y="154"/>
                  </a:cxn>
                  <a:cxn ang="0">
                    <a:pos x="0" y="165"/>
                  </a:cxn>
                  <a:cxn ang="0">
                    <a:pos x="2" y="176"/>
                  </a:cxn>
                  <a:cxn ang="0">
                    <a:pos x="8" y="167"/>
                  </a:cxn>
                </a:cxnLst>
                <a:rect l="0" t="0" r="r" b="b"/>
                <a:pathLst>
                  <a:path w="240" h="176">
                    <a:moveTo>
                      <a:pt x="8" y="167"/>
                    </a:moveTo>
                    <a:lnTo>
                      <a:pt x="8" y="167"/>
                    </a:lnTo>
                    <a:lnTo>
                      <a:pt x="11" y="163"/>
                    </a:lnTo>
                    <a:lnTo>
                      <a:pt x="17" y="153"/>
                    </a:lnTo>
                    <a:lnTo>
                      <a:pt x="29" y="143"/>
                    </a:lnTo>
                    <a:lnTo>
                      <a:pt x="43" y="131"/>
                    </a:lnTo>
                    <a:lnTo>
                      <a:pt x="59" y="118"/>
                    </a:lnTo>
                    <a:lnTo>
                      <a:pt x="77" y="106"/>
                    </a:lnTo>
                    <a:lnTo>
                      <a:pt x="98" y="93"/>
                    </a:lnTo>
                    <a:lnTo>
                      <a:pt x="118" y="80"/>
                    </a:lnTo>
                    <a:lnTo>
                      <a:pt x="139" y="67"/>
                    </a:lnTo>
                    <a:lnTo>
                      <a:pt x="159" y="55"/>
                    </a:lnTo>
                    <a:lnTo>
                      <a:pt x="179" y="44"/>
                    </a:lnTo>
                    <a:lnTo>
                      <a:pt x="197" y="33"/>
                    </a:lnTo>
                    <a:lnTo>
                      <a:pt x="215" y="25"/>
                    </a:lnTo>
                    <a:lnTo>
                      <a:pt x="229" y="17"/>
                    </a:lnTo>
                    <a:lnTo>
                      <a:pt x="240" y="12"/>
                    </a:lnTo>
                    <a:lnTo>
                      <a:pt x="238" y="0"/>
                    </a:lnTo>
                    <a:lnTo>
                      <a:pt x="227" y="6"/>
                    </a:lnTo>
                    <a:lnTo>
                      <a:pt x="213" y="13"/>
                    </a:lnTo>
                    <a:lnTo>
                      <a:pt x="195" y="22"/>
                    </a:lnTo>
                    <a:lnTo>
                      <a:pt x="177" y="32"/>
                    </a:lnTo>
                    <a:lnTo>
                      <a:pt x="157" y="44"/>
                    </a:lnTo>
                    <a:lnTo>
                      <a:pt x="137" y="55"/>
                    </a:lnTo>
                    <a:lnTo>
                      <a:pt x="116" y="68"/>
                    </a:lnTo>
                    <a:lnTo>
                      <a:pt x="96" y="82"/>
                    </a:lnTo>
                    <a:lnTo>
                      <a:pt x="75" y="95"/>
                    </a:lnTo>
                    <a:lnTo>
                      <a:pt x="55" y="109"/>
                    </a:lnTo>
                    <a:lnTo>
                      <a:pt x="39" y="122"/>
                    </a:lnTo>
                    <a:lnTo>
                      <a:pt x="25" y="134"/>
                    </a:lnTo>
                    <a:lnTo>
                      <a:pt x="13" y="144"/>
                    </a:lnTo>
                    <a:lnTo>
                      <a:pt x="5" y="154"/>
                    </a:lnTo>
                    <a:lnTo>
                      <a:pt x="0" y="165"/>
                    </a:lnTo>
                    <a:lnTo>
                      <a:pt x="2" y="176"/>
                    </a:lnTo>
                    <a:lnTo>
                      <a:pt x="8" y="167"/>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42" name="Freeform 403"/>
              <p:cNvSpPr>
                <a:spLocks noChangeArrowheads="1"/>
              </p:cNvSpPr>
              <p:nvPr/>
            </p:nvSpPr>
            <p:spPr bwMode="auto">
              <a:xfrm>
                <a:off x="873" y="297"/>
                <a:ext cx="7" cy="5"/>
              </a:xfrm>
              <a:custGeom>
                <a:avLst/>
                <a:gdLst/>
                <a:ahLst/>
                <a:cxnLst>
                  <a:cxn ang="0">
                    <a:pos x="0" y="9"/>
                  </a:cxn>
                  <a:cxn ang="0">
                    <a:pos x="3" y="11"/>
                  </a:cxn>
                  <a:cxn ang="0">
                    <a:pos x="6" y="9"/>
                  </a:cxn>
                  <a:cxn ang="0">
                    <a:pos x="7" y="5"/>
                  </a:cxn>
                  <a:cxn ang="0">
                    <a:pos x="6" y="0"/>
                  </a:cxn>
                  <a:cxn ang="0">
                    <a:pos x="0" y="9"/>
                  </a:cxn>
                </a:cxnLst>
                <a:rect l="0" t="0" r="r" b="b"/>
                <a:pathLst>
                  <a:path w="7" h="11">
                    <a:moveTo>
                      <a:pt x="0" y="9"/>
                    </a:moveTo>
                    <a:lnTo>
                      <a:pt x="3" y="11"/>
                    </a:lnTo>
                    <a:lnTo>
                      <a:pt x="6" y="9"/>
                    </a:lnTo>
                    <a:lnTo>
                      <a:pt x="7" y="5"/>
                    </a:lnTo>
                    <a:lnTo>
                      <a:pt x="6" y="0"/>
                    </a:lnTo>
                    <a:lnTo>
                      <a:pt x="0" y="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43" name="Freeform 404"/>
              <p:cNvSpPr>
                <a:spLocks noChangeArrowheads="1"/>
              </p:cNvSpPr>
              <p:nvPr/>
            </p:nvSpPr>
            <p:spPr bwMode="auto">
              <a:xfrm>
                <a:off x="1049" y="229"/>
                <a:ext cx="8" cy="3"/>
              </a:xfrm>
              <a:custGeom>
                <a:avLst/>
                <a:gdLst/>
                <a:ahLst/>
                <a:cxnLst>
                  <a:cxn ang="0">
                    <a:pos x="0" y="0"/>
                  </a:cxn>
                  <a:cxn ang="0">
                    <a:pos x="1" y="4"/>
                  </a:cxn>
                  <a:cxn ang="0">
                    <a:pos x="4" y="5"/>
                  </a:cxn>
                  <a:cxn ang="0">
                    <a:pos x="7" y="4"/>
                  </a:cxn>
                  <a:cxn ang="0">
                    <a:pos x="8" y="0"/>
                  </a:cxn>
                  <a:cxn ang="0">
                    <a:pos x="0" y="0"/>
                  </a:cxn>
                </a:cxnLst>
                <a:rect l="0" t="0" r="r" b="b"/>
                <a:pathLst>
                  <a:path w="8" h="5">
                    <a:moveTo>
                      <a:pt x="0" y="0"/>
                    </a:moveTo>
                    <a:lnTo>
                      <a:pt x="1" y="4"/>
                    </a:lnTo>
                    <a:lnTo>
                      <a:pt x="4" y="5"/>
                    </a:lnTo>
                    <a:lnTo>
                      <a:pt x="7" y="4"/>
                    </a:lnTo>
                    <a:lnTo>
                      <a:pt x="8" y="0"/>
                    </a:lnTo>
                    <a:lnTo>
                      <a:pt x="0"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44" name="Freeform 405"/>
              <p:cNvSpPr>
                <a:spLocks noChangeArrowheads="1"/>
              </p:cNvSpPr>
              <p:nvPr/>
            </p:nvSpPr>
            <p:spPr bwMode="auto">
              <a:xfrm>
                <a:off x="1049" y="167"/>
                <a:ext cx="25" cy="62"/>
              </a:xfrm>
              <a:custGeom>
                <a:avLst/>
                <a:gdLst/>
                <a:ahLst/>
                <a:cxnLst>
                  <a:cxn ang="0">
                    <a:pos x="21" y="0"/>
                  </a:cxn>
                  <a:cxn ang="0">
                    <a:pos x="17" y="0"/>
                  </a:cxn>
                  <a:cxn ang="0">
                    <a:pos x="0" y="124"/>
                  </a:cxn>
                  <a:cxn ang="0">
                    <a:pos x="8" y="124"/>
                  </a:cxn>
                  <a:cxn ang="0">
                    <a:pos x="25" y="0"/>
                  </a:cxn>
                  <a:cxn ang="0">
                    <a:pos x="21" y="0"/>
                  </a:cxn>
                </a:cxnLst>
                <a:rect l="0" t="0" r="r" b="b"/>
                <a:pathLst>
                  <a:path w="25" h="124">
                    <a:moveTo>
                      <a:pt x="21" y="0"/>
                    </a:moveTo>
                    <a:lnTo>
                      <a:pt x="17" y="0"/>
                    </a:lnTo>
                    <a:lnTo>
                      <a:pt x="0" y="124"/>
                    </a:lnTo>
                    <a:lnTo>
                      <a:pt x="8" y="124"/>
                    </a:lnTo>
                    <a:lnTo>
                      <a:pt x="25" y="0"/>
                    </a:lnTo>
                    <a:lnTo>
                      <a:pt x="21"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45" name="Freeform 406"/>
              <p:cNvSpPr>
                <a:spLocks noChangeArrowheads="1"/>
              </p:cNvSpPr>
              <p:nvPr/>
            </p:nvSpPr>
            <p:spPr bwMode="auto">
              <a:xfrm>
                <a:off x="1066" y="164"/>
                <a:ext cx="8" cy="3"/>
              </a:xfrm>
              <a:custGeom>
                <a:avLst/>
                <a:gdLst/>
                <a:ahLst/>
                <a:cxnLst>
                  <a:cxn ang="0">
                    <a:pos x="8" y="6"/>
                  </a:cxn>
                  <a:cxn ang="0">
                    <a:pos x="7" y="1"/>
                  </a:cxn>
                  <a:cxn ang="0">
                    <a:pos x="4" y="0"/>
                  </a:cxn>
                  <a:cxn ang="0">
                    <a:pos x="1" y="1"/>
                  </a:cxn>
                  <a:cxn ang="0">
                    <a:pos x="0" y="6"/>
                  </a:cxn>
                  <a:cxn ang="0">
                    <a:pos x="8" y="6"/>
                  </a:cxn>
                </a:cxnLst>
                <a:rect l="0" t="0" r="r" b="b"/>
                <a:pathLst>
                  <a:path w="8" h="6">
                    <a:moveTo>
                      <a:pt x="8" y="6"/>
                    </a:moveTo>
                    <a:lnTo>
                      <a:pt x="7" y="1"/>
                    </a:lnTo>
                    <a:lnTo>
                      <a:pt x="4" y="0"/>
                    </a:lnTo>
                    <a:lnTo>
                      <a:pt x="1" y="1"/>
                    </a:lnTo>
                    <a:lnTo>
                      <a:pt x="0" y="6"/>
                    </a:lnTo>
                    <a:lnTo>
                      <a:pt x="8" y="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46" name="Freeform 407"/>
              <p:cNvSpPr>
                <a:spLocks noChangeArrowheads="1"/>
              </p:cNvSpPr>
              <p:nvPr/>
            </p:nvSpPr>
            <p:spPr bwMode="auto">
              <a:xfrm>
                <a:off x="1133" y="100"/>
                <a:ext cx="8" cy="3"/>
              </a:xfrm>
              <a:custGeom>
                <a:avLst/>
                <a:gdLst/>
                <a:ahLst/>
                <a:cxnLst>
                  <a:cxn ang="0">
                    <a:pos x="8" y="6"/>
                  </a:cxn>
                  <a:cxn ang="0">
                    <a:pos x="7" y="1"/>
                  </a:cxn>
                  <a:cxn ang="0">
                    <a:pos x="4" y="0"/>
                  </a:cxn>
                  <a:cxn ang="0">
                    <a:pos x="1" y="1"/>
                  </a:cxn>
                  <a:cxn ang="0">
                    <a:pos x="0" y="6"/>
                  </a:cxn>
                  <a:cxn ang="0">
                    <a:pos x="8" y="6"/>
                  </a:cxn>
                </a:cxnLst>
                <a:rect l="0" t="0" r="r" b="b"/>
                <a:pathLst>
                  <a:path w="8" h="6">
                    <a:moveTo>
                      <a:pt x="8" y="6"/>
                    </a:moveTo>
                    <a:lnTo>
                      <a:pt x="7" y="1"/>
                    </a:lnTo>
                    <a:lnTo>
                      <a:pt x="4" y="0"/>
                    </a:lnTo>
                    <a:lnTo>
                      <a:pt x="1" y="1"/>
                    </a:lnTo>
                    <a:lnTo>
                      <a:pt x="0" y="6"/>
                    </a:lnTo>
                    <a:lnTo>
                      <a:pt x="8" y="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47" name="Freeform 408"/>
              <p:cNvSpPr>
                <a:spLocks noChangeArrowheads="1"/>
              </p:cNvSpPr>
              <p:nvPr/>
            </p:nvSpPr>
            <p:spPr bwMode="auto">
              <a:xfrm>
                <a:off x="1101" y="103"/>
                <a:ext cx="40" cy="115"/>
              </a:xfrm>
              <a:custGeom>
                <a:avLst/>
                <a:gdLst/>
                <a:ahLst/>
                <a:cxnLst>
                  <a:cxn ang="0">
                    <a:pos x="4" y="230"/>
                  </a:cxn>
                  <a:cxn ang="0">
                    <a:pos x="8" y="230"/>
                  </a:cxn>
                  <a:cxn ang="0">
                    <a:pos x="40" y="0"/>
                  </a:cxn>
                  <a:cxn ang="0">
                    <a:pos x="32" y="0"/>
                  </a:cxn>
                  <a:cxn ang="0">
                    <a:pos x="0" y="230"/>
                  </a:cxn>
                  <a:cxn ang="0">
                    <a:pos x="4" y="230"/>
                  </a:cxn>
                </a:cxnLst>
                <a:rect l="0" t="0" r="r" b="b"/>
                <a:pathLst>
                  <a:path w="40" h="230">
                    <a:moveTo>
                      <a:pt x="4" y="230"/>
                    </a:moveTo>
                    <a:lnTo>
                      <a:pt x="8" y="230"/>
                    </a:lnTo>
                    <a:lnTo>
                      <a:pt x="40" y="0"/>
                    </a:lnTo>
                    <a:lnTo>
                      <a:pt x="32" y="0"/>
                    </a:lnTo>
                    <a:lnTo>
                      <a:pt x="0" y="230"/>
                    </a:lnTo>
                    <a:lnTo>
                      <a:pt x="4" y="23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48" name="Freeform 409"/>
              <p:cNvSpPr>
                <a:spLocks noChangeArrowheads="1"/>
              </p:cNvSpPr>
              <p:nvPr/>
            </p:nvSpPr>
            <p:spPr bwMode="auto">
              <a:xfrm>
                <a:off x="1101" y="218"/>
                <a:ext cx="8" cy="3"/>
              </a:xfrm>
              <a:custGeom>
                <a:avLst/>
                <a:gdLst/>
                <a:ahLst/>
                <a:cxnLst>
                  <a:cxn ang="0">
                    <a:pos x="0" y="0"/>
                  </a:cxn>
                  <a:cxn ang="0">
                    <a:pos x="1" y="4"/>
                  </a:cxn>
                  <a:cxn ang="0">
                    <a:pos x="4" y="6"/>
                  </a:cxn>
                  <a:cxn ang="0">
                    <a:pos x="7" y="4"/>
                  </a:cxn>
                  <a:cxn ang="0">
                    <a:pos x="8" y="0"/>
                  </a:cxn>
                  <a:cxn ang="0">
                    <a:pos x="0" y="0"/>
                  </a:cxn>
                </a:cxnLst>
                <a:rect l="0" t="0" r="r" b="b"/>
                <a:pathLst>
                  <a:path w="8" h="6">
                    <a:moveTo>
                      <a:pt x="0" y="0"/>
                    </a:moveTo>
                    <a:lnTo>
                      <a:pt x="1" y="4"/>
                    </a:lnTo>
                    <a:lnTo>
                      <a:pt x="4" y="6"/>
                    </a:lnTo>
                    <a:lnTo>
                      <a:pt x="7" y="4"/>
                    </a:lnTo>
                    <a:lnTo>
                      <a:pt x="8" y="0"/>
                    </a:lnTo>
                    <a:lnTo>
                      <a:pt x="0"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49" name="Freeform 410"/>
              <p:cNvSpPr>
                <a:spLocks noChangeArrowheads="1"/>
              </p:cNvSpPr>
              <p:nvPr/>
            </p:nvSpPr>
            <p:spPr bwMode="auto">
              <a:xfrm>
                <a:off x="1159" y="184"/>
                <a:ext cx="8" cy="3"/>
              </a:xfrm>
              <a:custGeom>
                <a:avLst/>
                <a:gdLst/>
                <a:ahLst/>
                <a:cxnLst>
                  <a:cxn ang="0">
                    <a:pos x="0" y="0"/>
                  </a:cxn>
                  <a:cxn ang="0">
                    <a:pos x="1" y="5"/>
                  </a:cxn>
                  <a:cxn ang="0">
                    <a:pos x="3" y="8"/>
                  </a:cxn>
                  <a:cxn ang="0">
                    <a:pos x="6" y="6"/>
                  </a:cxn>
                  <a:cxn ang="0">
                    <a:pos x="8" y="3"/>
                  </a:cxn>
                  <a:cxn ang="0">
                    <a:pos x="0" y="0"/>
                  </a:cxn>
                </a:cxnLst>
                <a:rect l="0" t="0" r="r" b="b"/>
                <a:pathLst>
                  <a:path w="8" h="8">
                    <a:moveTo>
                      <a:pt x="0" y="0"/>
                    </a:moveTo>
                    <a:lnTo>
                      <a:pt x="1" y="5"/>
                    </a:lnTo>
                    <a:lnTo>
                      <a:pt x="3" y="8"/>
                    </a:lnTo>
                    <a:lnTo>
                      <a:pt x="6" y="6"/>
                    </a:lnTo>
                    <a:lnTo>
                      <a:pt x="8" y="3"/>
                    </a:lnTo>
                    <a:lnTo>
                      <a:pt x="0"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50" name="Freeform 411"/>
              <p:cNvSpPr>
                <a:spLocks noChangeArrowheads="1"/>
              </p:cNvSpPr>
              <p:nvPr/>
            </p:nvSpPr>
            <p:spPr bwMode="auto">
              <a:xfrm>
                <a:off x="1159" y="115"/>
                <a:ext cx="35" cy="70"/>
              </a:xfrm>
              <a:custGeom>
                <a:avLst/>
                <a:gdLst/>
                <a:ahLst/>
                <a:cxnLst>
                  <a:cxn ang="0">
                    <a:pos x="30" y="2"/>
                  </a:cxn>
                  <a:cxn ang="0">
                    <a:pos x="26" y="0"/>
                  </a:cxn>
                  <a:cxn ang="0">
                    <a:pos x="0" y="137"/>
                  </a:cxn>
                  <a:cxn ang="0">
                    <a:pos x="8" y="140"/>
                  </a:cxn>
                  <a:cxn ang="0">
                    <a:pos x="35" y="3"/>
                  </a:cxn>
                  <a:cxn ang="0">
                    <a:pos x="30" y="2"/>
                  </a:cxn>
                </a:cxnLst>
                <a:rect l="0" t="0" r="r" b="b"/>
                <a:pathLst>
                  <a:path w="35" h="140">
                    <a:moveTo>
                      <a:pt x="30" y="2"/>
                    </a:moveTo>
                    <a:lnTo>
                      <a:pt x="26" y="0"/>
                    </a:lnTo>
                    <a:lnTo>
                      <a:pt x="0" y="137"/>
                    </a:lnTo>
                    <a:lnTo>
                      <a:pt x="8" y="140"/>
                    </a:lnTo>
                    <a:lnTo>
                      <a:pt x="35" y="3"/>
                    </a:lnTo>
                    <a:lnTo>
                      <a:pt x="30" y="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51" name="Freeform 412"/>
              <p:cNvSpPr>
                <a:spLocks noChangeArrowheads="1"/>
              </p:cNvSpPr>
              <p:nvPr/>
            </p:nvSpPr>
            <p:spPr bwMode="auto">
              <a:xfrm>
                <a:off x="1185" y="113"/>
                <a:ext cx="9" cy="4"/>
              </a:xfrm>
              <a:custGeom>
                <a:avLst/>
                <a:gdLst/>
                <a:ahLst/>
                <a:cxnLst>
                  <a:cxn ang="0">
                    <a:pos x="9" y="7"/>
                  </a:cxn>
                  <a:cxn ang="0">
                    <a:pos x="7" y="3"/>
                  </a:cxn>
                  <a:cxn ang="0">
                    <a:pos x="5" y="0"/>
                  </a:cxn>
                  <a:cxn ang="0">
                    <a:pos x="2" y="0"/>
                  </a:cxn>
                  <a:cxn ang="0">
                    <a:pos x="0" y="4"/>
                  </a:cxn>
                  <a:cxn ang="0">
                    <a:pos x="9" y="7"/>
                  </a:cxn>
                </a:cxnLst>
                <a:rect l="0" t="0" r="r" b="b"/>
                <a:pathLst>
                  <a:path w="9" h="7">
                    <a:moveTo>
                      <a:pt x="9" y="7"/>
                    </a:moveTo>
                    <a:lnTo>
                      <a:pt x="7" y="3"/>
                    </a:lnTo>
                    <a:lnTo>
                      <a:pt x="5" y="0"/>
                    </a:lnTo>
                    <a:lnTo>
                      <a:pt x="2" y="0"/>
                    </a:lnTo>
                    <a:lnTo>
                      <a:pt x="0" y="4"/>
                    </a:lnTo>
                    <a:lnTo>
                      <a:pt x="9" y="7"/>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52" name="Freeform 413"/>
              <p:cNvSpPr>
                <a:spLocks noChangeArrowheads="1"/>
              </p:cNvSpPr>
              <p:nvPr/>
            </p:nvSpPr>
            <p:spPr bwMode="auto">
              <a:xfrm>
                <a:off x="1297" y="6"/>
                <a:ext cx="8" cy="4"/>
              </a:xfrm>
              <a:custGeom>
                <a:avLst/>
                <a:gdLst/>
                <a:ahLst/>
                <a:cxnLst>
                  <a:cxn ang="0">
                    <a:pos x="8" y="7"/>
                  </a:cxn>
                  <a:cxn ang="0">
                    <a:pos x="7" y="3"/>
                  </a:cxn>
                  <a:cxn ang="0">
                    <a:pos x="5" y="0"/>
                  </a:cxn>
                  <a:cxn ang="0">
                    <a:pos x="2" y="0"/>
                  </a:cxn>
                  <a:cxn ang="0">
                    <a:pos x="0" y="4"/>
                  </a:cxn>
                  <a:cxn ang="0">
                    <a:pos x="8" y="7"/>
                  </a:cxn>
                </a:cxnLst>
                <a:rect l="0" t="0" r="r" b="b"/>
                <a:pathLst>
                  <a:path w="8" h="7">
                    <a:moveTo>
                      <a:pt x="8" y="7"/>
                    </a:moveTo>
                    <a:lnTo>
                      <a:pt x="7" y="3"/>
                    </a:lnTo>
                    <a:lnTo>
                      <a:pt x="5" y="0"/>
                    </a:lnTo>
                    <a:lnTo>
                      <a:pt x="2" y="0"/>
                    </a:lnTo>
                    <a:lnTo>
                      <a:pt x="0" y="4"/>
                    </a:lnTo>
                    <a:lnTo>
                      <a:pt x="8" y="7"/>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53" name="Freeform 414"/>
              <p:cNvSpPr>
                <a:spLocks noChangeArrowheads="1"/>
              </p:cNvSpPr>
              <p:nvPr/>
            </p:nvSpPr>
            <p:spPr bwMode="auto">
              <a:xfrm>
                <a:off x="1291" y="8"/>
                <a:ext cx="14" cy="15"/>
              </a:xfrm>
              <a:custGeom>
                <a:avLst/>
                <a:gdLst/>
                <a:ahLst/>
                <a:cxnLst>
                  <a:cxn ang="0">
                    <a:pos x="6" y="30"/>
                  </a:cxn>
                  <a:cxn ang="0">
                    <a:pos x="9" y="25"/>
                  </a:cxn>
                  <a:cxn ang="0">
                    <a:pos x="10" y="18"/>
                  </a:cxn>
                  <a:cxn ang="0">
                    <a:pos x="12" y="11"/>
                  </a:cxn>
                  <a:cxn ang="0">
                    <a:pos x="14" y="3"/>
                  </a:cxn>
                  <a:cxn ang="0">
                    <a:pos x="6" y="0"/>
                  </a:cxn>
                  <a:cxn ang="0">
                    <a:pos x="4" y="8"/>
                  </a:cxn>
                  <a:cxn ang="0">
                    <a:pos x="2" y="15"/>
                  </a:cxn>
                  <a:cxn ang="0">
                    <a:pos x="1" y="19"/>
                  </a:cxn>
                  <a:cxn ang="0">
                    <a:pos x="0" y="21"/>
                  </a:cxn>
                  <a:cxn ang="0">
                    <a:pos x="6" y="30"/>
                  </a:cxn>
                </a:cxnLst>
                <a:rect l="0" t="0" r="r" b="b"/>
                <a:pathLst>
                  <a:path w="14" h="30">
                    <a:moveTo>
                      <a:pt x="6" y="30"/>
                    </a:moveTo>
                    <a:lnTo>
                      <a:pt x="9" y="25"/>
                    </a:lnTo>
                    <a:lnTo>
                      <a:pt x="10" y="18"/>
                    </a:lnTo>
                    <a:lnTo>
                      <a:pt x="12" y="11"/>
                    </a:lnTo>
                    <a:lnTo>
                      <a:pt x="14" y="3"/>
                    </a:lnTo>
                    <a:lnTo>
                      <a:pt x="6" y="0"/>
                    </a:lnTo>
                    <a:lnTo>
                      <a:pt x="4" y="8"/>
                    </a:lnTo>
                    <a:lnTo>
                      <a:pt x="2" y="15"/>
                    </a:lnTo>
                    <a:lnTo>
                      <a:pt x="1" y="19"/>
                    </a:lnTo>
                    <a:lnTo>
                      <a:pt x="0" y="21"/>
                    </a:lnTo>
                    <a:lnTo>
                      <a:pt x="6" y="3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54" name="Freeform 415"/>
              <p:cNvSpPr>
                <a:spLocks noChangeArrowheads="1"/>
              </p:cNvSpPr>
              <p:nvPr/>
            </p:nvSpPr>
            <p:spPr bwMode="auto">
              <a:xfrm>
                <a:off x="1290" y="18"/>
                <a:ext cx="7" cy="5"/>
              </a:xfrm>
              <a:custGeom>
                <a:avLst/>
                <a:gdLst/>
                <a:ahLst/>
                <a:cxnLst>
                  <a:cxn ang="0">
                    <a:pos x="1" y="0"/>
                  </a:cxn>
                  <a:cxn ang="0">
                    <a:pos x="0" y="4"/>
                  </a:cxn>
                  <a:cxn ang="0">
                    <a:pos x="1" y="9"/>
                  </a:cxn>
                  <a:cxn ang="0">
                    <a:pos x="4" y="10"/>
                  </a:cxn>
                  <a:cxn ang="0">
                    <a:pos x="7" y="9"/>
                  </a:cxn>
                  <a:cxn ang="0">
                    <a:pos x="1" y="0"/>
                  </a:cxn>
                </a:cxnLst>
                <a:rect l="0" t="0" r="r" b="b"/>
                <a:pathLst>
                  <a:path w="7" h="10">
                    <a:moveTo>
                      <a:pt x="1" y="0"/>
                    </a:moveTo>
                    <a:lnTo>
                      <a:pt x="0" y="4"/>
                    </a:lnTo>
                    <a:lnTo>
                      <a:pt x="1" y="9"/>
                    </a:lnTo>
                    <a:lnTo>
                      <a:pt x="4" y="10"/>
                    </a:lnTo>
                    <a:lnTo>
                      <a:pt x="7" y="9"/>
                    </a:lnTo>
                    <a:lnTo>
                      <a:pt x="1"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55" name="Freeform 416"/>
              <p:cNvSpPr>
                <a:spLocks noChangeArrowheads="1"/>
              </p:cNvSpPr>
              <p:nvPr/>
            </p:nvSpPr>
            <p:spPr bwMode="auto">
              <a:xfrm>
                <a:off x="1003" y="163"/>
                <a:ext cx="61" cy="60"/>
              </a:xfrm>
              <a:custGeom>
                <a:avLst/>
                <a:gdLst/>
                <a:ahLst/>
                <a:cxnLst>
                  <a:cxn ang="0">
                    <a:pos x="61" y="24"/>
                  </a:cxn>
                  <a:cxn ang="0">
                    <a:pos x="18" y="0"/>
                  </a:cxn>
                  <a:cxn ang="0">
                    <a:pos x="0" y="119"/>
                  </a:cxn>
                  <a:cxn ang="0">
                    <a:pos x="54" y="85"/>
                  </a:cxn>
                  <a:cxn ang="0">
                    <a:pos x="61" y="24"/>
                  </a:cxn>
                </a:cxnLst>
                <a:rect l="0" t="0" r="r" b="b"/>
                <a:pathLst>
                  <a:path w="61" h="119">
                    <a:moveTo>
                      <a:pt x="61" y="24"/>
                    </a:moveTo>
                    <a:lnTo>
                      <a:pt x="18" y="0"/>
                    </a:lnTo>
                    <a:lnTo>
                      <a:pt x="0" y="119"/>
                    </a:lnTo>
                    <a:lnTo>
                      <a:pt x="54" y="85"/>
                    </a:lnTo>
                    <a:lnTo>
                      <a:pt x="61" y="24"/>
                    </a:lnTo>
                    <a:close/>
                  </a:path>
                </a:pathLst>
              </a:custGeom>
              <a:solidFill>
                <a:srgbClr val="F2F4F7"/>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56" name="Freeform 417"/>
              <p:cNvSpPr>
                <a:spLocks noChangeArrowheads="1"/>
              </p:cNvSpPr>
              <p:nvPr/>
            </p:nvSpPr>
            <p:spPr bwMode="auto">
              <a:xfrm>
                <a:off x="1063" y="173"/>
                <a:ext cx="5" cy="6"/>
              </a:xfrm>
              <a:custGeom>
                <a:avLst/>
                <a:gdLst/>
                <a:ahLst/>
                <a:cxnLst>
                  <a:cxn ang="0">
                    <a:pos x="0" y="12"/>
                  </a:cxn>
                  <a:cxn ang="0">
                    <a:pos x="3" y="11"/>
                  </a:cxn>
                  <a:cxn ang="0">
                    <a:pos x="5" y="8"/>
                  </a:cxn>
                  <a:cxn ang="0">
                    <a:pos x="5" y="3"/>
                  </a:cxn>
                  <a:cxn ang="0">
                    <a:pos x="2" y="0"/>
                  </a:cxn>
                  <a:cxn ang="0">
                    <a:pos x="0" y="12"/>
                  </a:cxn>
                </a:cxnLst>
                <a:rect l="0" t="0" r="r" b="b"/>
                <a:pathLst>
                  <a:path w="5" h="12">
                    <a:moveTo>
                      <a:pt x="0" y="12"/>
                    </a:moveTo>
                    <a:lnTo>
                      <a:pt x="3" y="11"/>
                    </a:lnTo>
                    <a:lnTo>
                      <a:pt x="5" y="8"/>
                    </a:lnTo>
                    <a:lnTo>
                      <a:pt x="5" y="3"/>
                    </a:lnTo>
                    <a:lnTo>
                      <a:pt x="2" y="0"/>
                    </a:lnTo>
                    <a:lnTo>
                      <a:pt x="0" y="1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57" name="Freeform 418"/>
              <p:cNvSpPr>
                <a:spLocks noChangeArrowheads="1"/>
              </p:cNvSpPr>
              <p:nvPr/>
            </p:nvSpPr>
            <p:spPr bwMode="auto">
              <a:xfrm>
                <a:off x="1017" y="159"/>
                <a:ext cx="48" cy="20"/>
              </a:xfrm>
              <a:custGeom>
                <a:avLst/>
                <a:gdLst/>
                <a:ahLst/>
                <a:cxnLst>
                  <a:cxn ang="0">
                    <a:pos x="8" y="9"/>
                  </a:cxn>
                  <a:cxn ang="0">
                    <a:pos x="3" y="14"/>
                  </a:cxn>
                  <a:cxn ang="0">
                    <a:pos x="46" y="39"/>
                  </a:cxn>
                  <a:cxn ang="0">
                    <a:pos x="48" y="27"/>
                  </a:cxn>
                  <a:cxn ang="0">
                    <a:pos x="5" y="3"/>
                  </a:cxn>
                  <a:cxn ang="0">
                    <a:pos x="0" y="9"/>
                  </a:cxn>
                  <a:cxn ang="0">
                    <a:pos x="5" y="3"/>
                  </a:cxn>
                  <a:cxn ang="0">
                    <a:pos x="1" y="0"/>
                  </a:cxn>
                  <a:cxn ang="0">
                    <a:pos x="0" y="9"/>
                  </a:cxn>
                  <a:cxn ang="0">
                    <a:pos x="8" y="9"/>
                  </a:cxn>
                </a:cxnLst>
                <a:rect l="0" t="0" r="r" b="b"/>
                <a:pathLst>
                  <a:path w="48" h="39">
                    <a:moveTo>
                      <a:pt x="8" y="9"/>
                    </a:moveTo>
                    <a:lnTo>
                      <a:pt x="3" y="14"/>
                    </a:lnTo>
                    <a:lnTo>
                      <a:pt x="46" y="39"/>
                    </a:lnTo>
                    <a:lnTo>
                      <a:pt x="48" y="27"/>
                    </a:lnTo>
                    <a:lnTo>
                      <a:pt x="5" y="3"/>
                    </a:lnTo>
                    <a:lnTo>
                      <a:pt x="0" y="9"/>
                    </a:lnTo>
                    <a:lnTo>
                      <a:pt x="5" y="3"/>
                    </a:lnTo>
                    <a:lnTo>
                      <a:pt x="1" y="0"/>
                    </a:lnTo>
                    <a:lnTo>
                      <a:pt x="0" y="9"/>
                    </a:lnTo>
                    <a:lnTo>
                      <a:pt x="8" y="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58" name="Freeform 419"/>
              <p:cNvSpPr>
                <a:spLocks noChangeArrowheads="1"/>
              </p:cNvSpPr>
              <p:nvPr/>
            </p:nvSpPr>
            <p:spPr bwMode="auto">
              <a:xfrm>
                <a:off x="997" y="163"/>
                <a:ext cx="28" cy="65"/>
              </a:xfrm>
              <a:custGeom>
                <a:avLst/>
                <a:gdLst/>
                <a:ahLst/>
                <a:cxnLst>
                  <a:cxn ang="0">
                    <a:pos x="5" y="113"/>
                  </a:cxn>
                  <a:cxn ang="0">
                    <a:pos x="10" y="119"/>
                  </a:cxn>
                  <a:cxn ang="0">
                    <a:pos x="28" y="0"/>
                  </a:cxn>
                  <a:cxn ang="0">
                    <a:pos x="20" y="0"/>
                  </a:cxn>
                  <a:cxn ang="0">
                    <a:pos x="2" y="119"/>
                  </a:cxn>
                  <a:cxn ang="0">
                    <a:pos x="7" y="125"/>
                  </a:cxn>
                  <a:cxn ang="0">
                    <a:pos x="2" y="119"/>
                  </a:cxn>
                  <a:cxn ang="0">
                    <a:pos x="0" y="129"/>
                  </a:cxn>
                  <a:cxn ang="0">
                    <a:pos x="7" y="125"/>
                  </a:cxn>
                  <a:cxn ang="0">
                    <a:pos x="5" y="113"/>
                  </a:cxn>
                </a:cxnLst>
                <a:rect l="0" t="0" r="r" b="b"/>
                <a:pathLst>
                  <a:path w="28" h="129">
                    <a:moveTo>
                      <a:pt x="5" y="113"/>
                    </a:moveTo>
                    <a:lnTo>
                      <a:pt x="10" y="119"/>
                    </a:lnTo>
                    <a:lnTo>
                      <a:pt x="28" y="0"/>
                    </a:lnTo>
                    <a:lnTo>
                      <a:pt x="20" y="0"/>
                    </a:lnTo>
                    <a:lnTo>
                      <a:pt x="2" y="119"/>
                    </a:lnTo>
                    <a:lnTo>
                      <a:pt x="7" y="125"/>
                    </a:lnTo>
                    <a:lnTo>
                      <a:pt x="2" y="119"/>
                    </a:lnTo>
                    <a:lnTo>
                      <a:pt x="0" y="129"/>
                    </a:lnTo>
                    <a:lnTo>
                      <a:pt x="7" y="125"/>
                    </a:lnTo>
                    <a:lnTo>
                      <a:pt x="5" y="11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59" name="Freeform 420"/>
              <p:cNvSpPr>
                <a:spLocks noChangeArrowheads="1"/>
              </p:cNvSpPr>
              <p:nvPr/>
            </p:nvSpPr>
            <p:spPr bwMode="auto">
              <a:xfrm>
                <a:off x="1002" y="203"/>
                <a:ext cx="56" cy="23"/>
              </a:xfrm>
              <a:custGeom>
                <a:avLst/>
                <a:gdLst/>
                <a:ahLst/>
                <a:cxnLst>
                  <a:cxn ang="0">
                    <a:pos x="55" y="5"/>
                  </a:cxn>
                  <a:cxn ang="0">
                    <a:pos x="54" y="0"/>
                  </a:cxn>
                  <a:cxn ang="0">
                    <a:pos x="0" y="33"/>
                  </a:cxn>
                  <a:cxn ang="0">
                    <a:pos x="2" y="45"/>
                  </a:cxn>
                  <a:cxn ang="0">
                    <a:pos x="56" y="11"/>
                  </a:cxn>
                  <a:cxn ang="0">
                    <a:pos x="55" y="5"/>
                  </a:cxn>
                </a:cxnLst>
                <a:rect l="0" t="0" r="r" b="b"/>
                <a:pathLst>
                  <a:path w="56" h="45">
                    <a:moveTo>
                      <a:pt x="55" y="5"/>
                    </a:moveTo>
                    <a:lnTo>
                      <a:pt x="54" y="0"/>
                    </a:lnTo>
                    <a:lnTo>
                      <a:pt x="0" y="33"/>
                    </a:lnTo>
                    <a:lnTo>
                      <a:pt x="2" y="45"/>
                    </a:lnTo>
                    <a:lnTo>
                      <a:pt x="56" y="11"/>
                    </a:lnTo>
                    <a:lnTo>
                      <a:pt x="55" y="5"/>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60" name="Freeform 421"/>
              <p:cNvSpPr>
                <a:spLocks noChangeArrowheads="1"/>
              </p:cNvSpPr>
              <p:nvPr/>
            </p:nvSpPr>
            <p:spPr bwMode="auto">
              <a:xfrm>
                <a:off x="1056" y="203"/>
                <a:ext cx="5" cy="6"/>
              </a:xfrm>
              <a:custGeom>
                <a:avLst/>
                <a:gdLst/>
                <a:ahLst/>
                <a:cxnLst>
                  <a:cxn ang="0">
                    <a:pos x="2" y="11"/>
                  </a:cxn>
                  <a:cxn ang="0">
                    <a:pos x="5" y="8"/>
                  </a:cxn>
                  <a:cxn ang="0">
                    <a:pos x="5" y="4"/>
                  </a:cxn>
                  <a:cxn ang="0">
                    <a:pos x="3" y="1"/>
                  </a:cxn>
                  <a:cxn ang="0">
                    <a:pos x="0" y="0"/>
                  </a:cxn>
                  <a:cxn ang="0">
                    <a:pos x="2" y="11"/>
                  </a:cxn>
                </a:cxnLst>
                <a:rect l="0" t="0" r="r" b="b"/>
                <a:pathLst>
                  <a:path w="5" h="11">
                    <a:moveTo>
                      <a:pt x="2" y="11"/>
                    </a:moveTo>
                    <a:lnTo>
                      <a:pt x="5" y="8"/>
                    </a:lnTo>
                    <a:lnTo>
                      <a:pt x="5" y="4"/>
                    </a:lnTo>
                    <a:lnTo>
                      <a:pt x="3" y="1"/>
                    </a:lnTo>
                    <a:lnTo>
                      <a:pt x="0" y="0"/>
                    </a:lnTo>
                    <a:lnTo>
                      <a:pt x="2" y="1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61" name="Freeform 422"/>
              <p:cNvSpPr>
                <a:spLocks noChangeArrowheads="1"/>
              </p:cNvSpPr>
              <p:nvPr/>
            </p:nvSpPr>
            <p:spPr bwMode="auto">
              <a:xfrm>
                <a:off x="401" y="75"/>
                <a:ext cx="8" cy="3"/>
              </a:xfrm>
              <a:custGeom>
                <a:avLst/>
                <a:gdLst/>
                <a:ahLst/>
                <a:cxnLst>
                  <a:cxn ang="0">
                    <a:pos x="8" y="6"/>
                  </a:cxn>
                  <a:cxn ang="0">
                    <a:pos x="7" y="2"/>
                  </a:cxn>
                  <a:cxn ang="0">
                    <a:pos x="4" y="0"/>
                  </a:cxn>
                  <a:cxn ang="0">
                    <a:pos x="1" y="2"/>
                  </a:cxn>
                  <a:cxn ang="0">
                    <a:pos x="0" y="6"/>
                  </a:cxn>
                  <a:cxn ang="0">
                    <a:pos x="8" y="6"/>
                  </a:cxn>
                </a:cxnLst>
                <a:rect l="0" t="0" r="r" b="b"/>
                <a:pathLst>
                  <a:path w="8" h="6">
                    <a:moveTo>
                      <a:pt x="8" y="6"/>
                    </a:moveTo>
                    <a:lnTo>
                      <a:pt x="7" y="2"/>
                    </a:lnTo>
                    <a:lnTo>
                      <a:pt x="4" y="0"/>
                    </a:lnTo>
                    <a:lnTo>
                      <a:pt x="1" y="2"/>
                    </a:lnTo>
                    <a:lnTo>
                      <a:pt x="0" y="6"/>
                    </a:lnTo>
                    <a:lnTo>
                      <a:pt x="8" y="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62" name="Freeform 423"/>
              <p:cNvSpPr>
                <a:spLocks noChangeArrowheads="1"/>
              </p:cNvSpPr>
              <p:nvPr/>
            </p:nvSpPr>
            <p:spPr bwMode="auto">
              <a:xfrm>
                <a:off x="401" y="78"/>
                <a:ext cx="8" cy="18"/>
              </a:xfrm>
              <a:custGeom>
                <a:avLst/>
                <a:gdLst/>
                <a:ahLst/>
                <a:cxnLst>
                  <a:cxn ang="0">
                    <a:pos x="4" y="37"/>
                  </a:cxn>
                  <a:cxn ang="0">
                    <a:pos x="8" y="37"/>
                  </a:cxn>
                  <a:cxn ang="0">
                    <a:pos x="8" y="0"/>
                  </a:cxn>
                  <a:cxn ang="0">
                    <a:pos x="0" y="0"/>
                  </a:cxn>
                  <a:cxn ang="0">
                    <a:pos x="0" y="37"/>
                  </a:cxn>
                  <a:cxn ang="0">
                    <a:pos x="4" y="37"/>
                  </a:cxn>
                </a:cxnLst>
                <a:rect l="0" t="0" r="r" b="b"/>
                <a:pathLst>
                  <a:path w="8" h="37">
                    <a:moveTo>
                      <a:pt x="4" y="37"/>
                    </a:moveTo>
                    <a:lnTo>
                      <a:pt x="8" y="37"/>
                    </a:lnTo>
                    <a:lnTo>
                      <a:pt x="8" y="0"/>
                    </a:lnTo>
                    <a:lnTo>
                      <a:pt x="0" y="0"/>
                    </a:lnTo>
                    <a:lnTo>
                      <a:pt x="0" y="37"/>
                    </a:lnTo>
                    <a:lnTo>
                      <a:pt x="4" y="37"/>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63" name="Freeform 424"/>
              <p:cNvSpPr>
                <a:spLocks noChangeArrowheads="1"/>
              </p:cNvSpPr>
              <p:nvPr/>
            </p:nvSpPr>
            <p:spPr bwMode="auto">
              <a:xfrm>
                <a:off x="401" y="96"/>
                <a:ext cx="8" cy="3"/>
              </a:xfrm>
              <a:custGeom>
                <a:avLst/>
                <a:gdLst/>
                <a:ahLst/>
                <a:cxnLst>
                  <a:cxn ang="0">
                    <a:pos x="0" y="0"/>
                  </a:cxn>
                  <a:cxn ang="0">
                    <a:pos x="1" y="4"/>
                  </a:cxn>
                  <a:cxn ang="0">
                    <a:pos x="4" y="5"/>
                  </a:cxn>
                  <a:cxn ang="0">
                    <a:pos x="7" y="4"/>
                  </a:cxn>
                  <a:cxn ang="0">
                    <a:pos x="8" y="0"/>
                  </a:cxn>
                  <a:cxn ang="0">
                    <a:pos x="0" y="0"/>
                  </a:cxn>
                </a:cxnLst>
                <a:rect l="0" t="0" r="r" b="b"/>
                <a:pathLst>
                  <a:path w="8" h="5">
                    <a:moveTo>
                      <a:pt x="0" y="0"/>
                    </a:moveTo>
                    <a:lnTo>
                      <a:pt x="1" y="4"/>
                    </a:lnTo>
                    <a:lnTo>
                      <a:pt x="4" y="5"/>
                    </a:lnTo>
                    <a:lnTo>
                      <a:pt x="7" y="4"/>
                    </a:lnTo>
                    <a:lnTo>
                      <a:pt x="8" y="0"/>
                    </a:lnTo>
                    <a:lnTo>
                      <a:pt x="0"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64" name="Freeform 425"/>
              <p:cNvSpPr>
                <a:spLocks noChangeArrowheads="1"/>
              </p:cNvSpPr>
              <p:nvPr/>
            </p:nvSpPr>
            <p:spPr bwMode="auto">
              <a:xfrm>
                <a:off x="403" y="109"/>
                <a:ext cx="8" cy="3"/>
              </a:xfrm>
              <a:custGeom>
                <a:avLst/>
                <a:gdLst/>
                <a:ahLst/>
                <a:cxnLst>
                  <a:cxn ang="0">
                    <a:pos x="8" y="6"/>
                  </a:cxn>
                  <a:cxn ang="0">
                    <a:pos x="7" y="1"/>
                  </a:cxn>
                  <a:cxn ang="0">
                    <a:pos x="4" y="0"/>
                  </a:cxn>
                  <a:cxn ang="0">
                    <a:pos x="1" y="1"/>
                  </a:cxn>
                  <a:cxn ang="0">
                    <a:pos x="0" y="6"/>
                  </a:cxn>
                  <a:cxn ang="0">
                    <a:pos x="8" y="6"/>
                  </a:cxn>
                </a:cxnLst>
                <a:rect l="0" t="0" r="r" b="b"/>
                <a:pathLst>
                  <a:path w="8" h="6">
                    <a:moveTo>
                      <a:pt x="8" y="6"/>
                    </a:moveTo>
                    <a:lnTo>
                      <a:pt x="7" y="1"/>
                    </a:lnTo>
                    <a:lnTo>
                      <a:pt x="4" y="0"/>
                    </a:lnTo>
                    <a:lnTo>
                      <a:pt x="1" y="1"/>
                    </a:lnTo>
                    <a:lnTo>
                      <a:pt x="0" y="6"/>
                    </a:lnTo>
                    <a:lnTo>
                      <a:pt x="8" y="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65" name="Freeform 426"/>
              <p:cNvSpPr>
                <a:spLocks noChangeArrowheads="1"/>
              </p:cNvSpPr>
              <p:nvPr/>
            </p:nvSpPr>
            <p:spPr bwMode="auto">
              <a:xfrm>
                <a:off x="403" y="112"/>
                <a:ext cx="8" cy="75"/>
              </a:xfrm>
              <a:custGeom>
                <a:avLst/>
                <a:gdLst/>
                <a:ahLst/>
                <a:cxnLst>
                  <a:cxn ang="0">
                    <a:pos x="4" y="150"/>
                  </a:cxn>
                  <a:cxn ang="0">
                    <a:pos x="8" y="150"/>
                  </a:cxn>
                  <a:cxn ang="0">
                    <a:pos x="8" y="0"/>
                  </a:cxn>
                  <a:cxn ang="0">
                    <a:pos x="0" y="0"/>
                  </a:cxn>
                  <a:cxn ang="0">
                    <a:pos x="0" y="150"/>
                  </a:cxn>
                  <a:cxn ang="0">
                    <a:pos x="4" y="150"/>
                  </a:cxn>
                </a:cxnLst>
                <a:rect l="0" t="0" r="r" b="b"/>
                <a:pathLst>
                  <a:path w="8" h="150">
                    <a:moveTo>
                      <a:pt x="4" y="150"/>
                    </a:moveTo>
                    <a:lnTo>
                      <a:pt x="8" y="150"/>
                    </a:lnTo>
                    <a:lnTo>
                      <a:pt x="8" y="0"/>
                    </a:lnTo>
                    <a:lnTo>
                      <a:pt x="0" y="0"/>
                    </a:lnTo>
                    <a:lnTo>
                      <a:pt x="0" y="150"/>
                    </a:lnTo>
                    <a:lnTo>
                      <a:pt x="4" y="15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66" name="Freeform 427"/>
              <p:cNvSpPr>
                <a:spLocks noChangeArrowheads="1"/>
              </p:cNvSpPr>
              <p:nvPr/>
            </p:nvSpPr>
            <p:spPr bwMode="auto">
              <a:xfrm>
                <a:off x="403" y="187"/>
                <a:ext cx="8" cy="3"/>
              </a:xfrm>
              <a:custGeom>
                <a:avLst/>
                <a:gdLst/>
                <a:ahLst/>
                <a:cxnLst>
                  <a:cxn ang="0">
                    <a:pos x="0" y="0"/>
                  </a:cxn>
                  <a:cxn ang="0">
                    <a:pos x="1" y="4"/>
                  </a:cxn>
                  <a:cxn ang="0">
                    <a:pos x="4" y="5"/>
                  </a:cxn>
                  <a:cxn ang="0">
                    <a:pos x="7" y="4"/>
                  </a:cxn>
                  <a:cxn ang="0">
                    <a:pos x="8" y="0"/>
                  </a:cxn>
                  <a:cxn ang="0">
                    <a:pos x="0" y="0"/>
                  </a:cxn>
                </a:cxnLst>
                <a:rect l="0" t="0" r="r" b="b"/>
                <a:pathLst>
                  <a:path w="8" h="5">
                    <a:moveTo>
                      <a:pt x="0" y="0"/>
                    </a:moveTo>
                    <a:lnTo>
                      <a:pt x="1" y="4"/>
                    </a:lnTo>
                    <a:lnTo>
                      <a:pt x="4" y="5"/>
                    </a:lnTo>
                    <a:lnTo>
                      <a:pt x="7" y="4"/>
                    </a:lnTo>
                    <a:lnTo>
                      <a:pt x="8" y="0"/>
                    </a:lnTo>
                    <a:lnTo>
                      <a:pt x="0"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67" name="Freeform 428"/>
              <p:cNvSpPr>
                <a:spLocks noChangeArrowheads="1"/>
              </p:cNvSpPr>
              <p:nvPr/>
            </p:nvSpPr>
            <p:spPr bwMode="auto">
              <a:xfrm>
                <a:off x="403" y="242"/>
                <a:ext cx="8" cy="3"/>
              </a:xfrm>
              <a:custGeom>
                <a:avLst/>
                <a:gdLst/>
                <a:ahLst/>
                <a:cxnLst>
                  <a:cxn ang="0">
                    <a:pos x="8" y="6"/>
                  </a:cxn>
                  <a:cxn ang="0">
                    <a:pos x="7" y="1"/>
                  </a:cxn>
                  <a:cxn ang="0">
                    <a:pos x="4" y="0"/>
                  </a:cxn>
                  <a:cxn ang="0">
                    <a:pos x="1" y="1"/>
                  </a:cxn>
                  <a:cxn ang="0">
                    <a:pos x="0" y="6"/>
                  </a:cxn>
                  <a:cxn ang="0">
                    <a:pos x="8" y="6"/>
                  </a:cxn>
                </a:cxnLst>
                <a:rect l="0" t="0" r="r" b="b"/>
                <a:pathLst>
                  <a:path w="8" h="6">
                    <a:moveTo>
                      <a:pt x="8" y="6"/>
                    </a:moveTo>
                    <a:lnTo>
                      <a:pt x="7" y="1"/>
                    </a:lnTo>
                    <a:lnTo>
                      <a:pt x="4" y="0"/>
                    </a:lnTo>
                    <a:lnTo>
                      <a:pt x="1" y="1"/>
                    </a:lnTo>
                    <a:lnTo>
                      <a:pt x="0" y="6"/>
                    </a:lnTo>
                    <a:lnTo>
                      <a:pt x="8" y="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68" name="Freeform 429"/>
              <p:cNvSpPr>
                <a:spLocks noChangeArrowheads="1"/>
              </p:cNvSpPr>
              <p:nvPr/>
            </p:nvSpPr>
            <p:spPr bwMode="auto">
              <a:xfrm>
                <a:off x="403" y="245"/>
                <a:ext cx="8" cy="10"/>
              </a:xfrm>
              <a:custGeom>
                <a:avLst/>
                <a:gdLst/>
                <a:ahLst/>
                <a:cxnLst>
                  <a:cxn ang="0">
                    <a:pos x="4" y="20"/>
                  </a:cxn>
                  <a:cxn ang="0">
                    <a:pos x="8" y="20"/>
                  </a:cxn>
                  <a:cxn ang="0">
                    <a:pos x="8" y="0"/>
                  </a:cxn>
                  <a:cxn ang="0">
                    <a:pos x="0" y="0"/>
                  </a:cxn>
                  <a:cxn ang="0">
                    <a:pos x="0" y="20"/>
                  </a:cxn>
                  <a:cxn ang="0">
                    <a:pos x="4" y="20"/>
                  </a:cxn>
                </a:cxnLst>
                <a:rect l="0" t="0" r="r" b="b"/>
                <a:pathLst>
                  <a:path w="8" h="20">
                    <a:moveTo>
                      <a:pt x="4" y="20"/>
                    </a:moveTo>
                    <a:lnTo>
                      <a:pt x="8" y="20"/>
                    </a:lnTo>
                    <a:lnTo>
                      <a:pt x="8" y="0"/>
                    </a:lnTo>
                    <a:lnTo>
                      <a:pt x="0" y="0"/>
                    </a:lnTo>
                    <a:lnTo>
                      <a:pt x="0" y="20"/>
                    </a:lnTo>
                    <a:lnTo>
                      <a:pt x="4" y="2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69" name="Freeform 430"/>
              <p:cNvSpPr>
                <a:spLocks noChangeArrowheads="1"/>
              </p:cNvSpPr>
              <p:nvPr/>
            </p:nvSpPr>
            <p:spPr bwMode="auto">
              <a:xfrm>
                <a:off x="403" y="255"/>
                <a:ext cx="8" cy="3"/>
              </a:xfrm>
              <a:custGeom>
                <a:avLst/>
                <a:gdLst/>
                <a:ahLst/>
                <a:cxnLst>
                  <a:cxn ang="0">
                    <a:pos x="0" y="0"/>
                  </a:cxn>
                  <a:cxn ang="0">
                    <a:pos x="1" y="4"/>
                  </a:cxn>
                  <a:cxn ang="0">
                    <a:pos x="4" y="6"/>
                  </a:cxn>
                  <a:cxn ang="0">
                    <a:pos x="7" y="4"/>
                  </a:cxn>
                  <a:cxn ang="0">
                    <a:pos x="8" y="0"/>
                  </a:cxn>
                  <a:cxn ang="0">
                    <a:pos x="0" y="0"/>
                  </a:cxn>
                </a:cxnLst>
                <a:rect l="0" t="0" r="r" b="b"/>
                <a:pathLst>
                  <a:path w="8" h="6">
                    <a:moveTo>
                      <a:pt x="0" y="0"/>
                    </a:moveTo>
                    <a:lnTo>
                      <a:pt x="1" y="4"/>
                    </a:lnTo>
                    <a:lnTo>
                      <a:pt x="4" y="6"/>
                    </a:lnTo>
                    <a:lnTo>
                      <a:pt x="7" y="4"/>
                    </a:lnTo>
                    <a:lnTo>
                      <a:pt x="8" y="0"/>
                    </a:lnTo>
                    <a:lnTo>
                      <a:pt x="0"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70" name="Freeform 431"/>
              <p:cNvSpPr>
                <a:spLocks noChangeArrowheads="1"/>
              </p:cNvSpPr>
              <p:nvPr/>
            </p:nvSpPr>
            <p:spPr bwMode="auto">
              <a:xfrm>
                <a:off x="403" y="267"/>
                <a:ext cx="8" cy="3"/>
              </a:xfrm>
              <a:custGeom>
                <a:avLst/>
                <a:gdLst/>
                <a:ahLst/>
                <a:cxnLst>
                  <a:cxn ang="0">
                    <a:pos x="8" y="6"/>
                  </a:cxn>
                  <a:cxn ang="0">
                    <a:pos x="7" y="2"/>
                  </a:cxn>
                  <a:cxn ang="0">
                    <a:pos x="4" y="0"/>
                  </a:cxn>
                  <a:cxn ang="0">
                    <a:pos x="1" y="2"/>
                  </a:cxn>
                  <a:cxn ang="0">
                    <a:pos x="0" y="6"/>
                  </a:cxn>
                  <a:cxn ang="0">
                    <a:pos x="8" y="6"/>
                  </a:cxn>
                </a:cxnLst>
                <a:rect l="0" t="0" r="r" b="b"/>
                <a:pathLst>
                  <a:path w="8" h="6">
                    <a:moveTo>
                      <a:pt x="8" y="6"/>
                    </a:moveTo>
                    <a:lnTo>
                      <a:pt x="7" y="2"/>
                    </a:lnTo>
                    <a:lnTo>
                      <a:pt x="4" y="0"/>
                    </a:lnTo>
                    <a:lnTo>
                      <a:pt x="1" y="2"/>
                    </a:lnTo>
                    <a:lnTo>
                      <a:pt x="0" y="6"/>
                    </a:lnTo>
                    <a:lnTo>
                      <a:pt x="8" y="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71" name="Freeform 432"/>
              <p:cNvSpPr>
                <a:spLocks noChangeArrowheads="1"/>
              </p:cNvSpPr>
              <p:nvPr/>
            </p:nvSpPr>
            <p:spPr bwMode="auto">
              <a:xfrm>
                <a:off x="403" y="270"/>
                <a:ext cx="8" cy="28"/>
              </a:xfrm>
              <a:custGeom>
                <a:avLst/>
                <a:gdLst/>
                <a:ahLst/>
                <a:cxnLst>
                  <a:cxn ang="0">
                    <a:pos x="4" y="57"/>
                  </a:cxn>
                  <a:cxn ang="0">
                    <a:pos x="8" y="57"/>
                  </a:cxn>
                  <a:cxn ang="0">
                    <a:pos x="8" y="0"/>
                  </a:cxn>
                  <a:cxn ang="0">
                    <a:pos x="0" y="0"/>
                  </a:cxn>
                  <a:cxn ang="0">
                    <a:pos x="0" y="57"/>
                  </a:cxn>
                  <a:cxn ang="0">
                    <a:pos x="4" y="57"/>
                  </a:cxn>
                </a:cxnLst>
                <a:rect l="0" t="0" r="r" b="b"/>
                <a:pathLst>
                  <a:path w="8" h="57">
                    <a:moveTo>
                      <a:pt x="4" y="57"/>
                    </a:moveTo>
                    <a:lnTo>
                      <a:pt x="8" y="57"/>
                    </a:lnTo>
                    <a:lnTo>
                      <a:pt x="8" y="0"/>
                    </a:lnTo>
                    <a:lnTo>
                      <a:pt x="0" y="0"/>
                    </a:lnTo>
                    <a:lnTo>
                      <a:pt x="0" y="57"/>
                    </a:lnTo>
                    <a:lnTo>
                      <a:pt x="4" y="57"/>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72" name="Freeform 433"/>
              <p:cNvSpPr>
                <a:spLocks noChangeArrowheads="1"/>
              </p:cNvSpPr>
              <p:nvPr/>
            </p:nvSpPr>
            <p:spPr bwMode="auto">
              <a:xfrm>
                <a:off x="403" y="298"/>
                <a:ext cx="8" cy="3"/>
              </a:xfrm>
              <a:custGeom>
                <a:avLst/>
                <a:gdLst/>
                <a:ahLst/>
                <a:cxnLst>
                  <a:cxn ang="0">
                    <a:pos x="0" y="0"/>
                  </a:cxn>
                  <a:cxn ang="0">
                    <a:pos x="1" y="4"/>
                  </a:cxn>
                  <a:cxn ang="0">
                    <a:pos x="4" y="6"/>
                  </a:cxn>
                  <a:cxn ang="0">
                    <a:pos x="7" y="4"/>
                  </a:cxn>
                  <a:cxn ang="0">
                    <a:pos x="8" y="0"/>
                  </a:cxn>
                  <a:cxn ang="0">
                    <a:pos x="0" y="0"/>
                  </a:cxn>
                </a:cxnLst>
                <a:rect l="0" t="0" r="r" b="b"/>
                <a:pathLst>
                  <a:path w="8" h="6">
                    <a:moveTo>
                      <a:pt x="0" y="0"/>
                    </a:moveTo>
                    <a:lnTo>
                      <a:pt x="1" y="4"/>
                    </a:lnTo>
                    <a:lnTo>
                      <a:pt x="4" y="6"/>
                    </a:lnTo>
                    <a:lnTo>
                      <a:pt x="7" y="4"/>
                    </a:lnTo>
                    <a:lnTo>
                      <a:pt x="8" y="0"/>
                    </a:lnTo>
                    <a:lnTo>
                      <a:pt x="0"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73" name="Freeform 434"/>
              <p:cNvSpPr>
                <a:spLocks noChangeArrowheads="1"/>
              </p:cNvSpPr>
              <p:nvPr/>
            </p:nvSpPr>
            <p:spPr bwMode="auto">
              <a:xfrm>
                <a:off x="374" y="102"/>
                <a:ext cx="4" cy="6"/>
              </a:xfrm>
              <a:custGeom>
                <a:avLst/>
                <a:gdLst/>
                <a:ahLst/>
                <a:cxnLst>
                  <a:cxn ang="0">
                    <a:pos x="4" y="0"/>
                  </a:cxn>
                  <a:cxn ang="0">
                    <a:pos x="1" y="2"/>
                  </a:cxn>
                  <a:cxn ang="0">
                    <a:pos x="0" y="6"/>
                  </a:cxn>
                  <a:cxn ang="0">
                    <a:pos x="1" y="10"/>
                  </a:cxn>
                  <a:cxn ang="0">
                    <a:pos x="4" y="12"/>
                  </a:cxn>
                  <a:cxn ang="0">
                    <a:pos x="4" y="0"/>
                  </a:cxn>
                </a:cxnLst>
                <a:rect l="0" t="0" r="r" b="b"/>
                <a:pathLst>
                  <a:path w="4" h="12">
                    <a:moveTo>
                      <a:pt x="4" y="0"/>
                    </a:moveTo>
                    <a:lnTo>
                      <a:pt x="1" y="2"/>
                    </a:lnTo>
                    <a:lnTo>
                      <a:pt x="0" y="6"/>
                    </a:lnTo>
                    <a:lnTo>
                      <a:pt x="1" y="10"/>
                    </a:lnTo>
                    <a:lnTo>
                      <a:pt x="4" y="12"/>
                    </a:lnTo>
                    <a:lnTo>
                      <a:pt x="4"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74" name="Freeform 435"/>
              <p:cNvSpPr>
                <a:spLocks noChangeArrowheads="1"/>
              </p:cNvSpPr>
              <p:nvPr/>
            </p:nvSpPr>
            <p:spPr bwMode="auto">
              <a:xfrm>
                <a:off x="378" y="102"/>
                <a:ext cx="63" cy="6"/>
              </a:xfrm>
              <a:custGeom>
                <a:avLst/>
                <a:gdLst/>
                <a:ahLst/>
                <a:cxnLst>
                  <a:cxn ang="0">
                    <a:pos x="63" y="6"/>
                  </a:cxn>
                  <a:cxn ang="0">
                    <a:pos x="63" y="0"/>
                  </a:cxn>
                  <a:cxn ang="0">
                    <a:pos x="0" y="0"/>
                  </a:cxn>
                  <a:cxn ang="0">
                    <a:pos x="0" y="12"/>
                  </a:cxn>
                  <a:cxn ang="0">
                    <a:pos x="63" y="12"/>
                  </a:cxn>
                  <a:cxn ang="0">
                    <a:pos x="63" y="6"/>
                  </a:cxn>
                </a:cxnLst>
                <a:rect l="0" t="0" r="r" b="b"/>
                <a:pathLst>
                  <a:path w="63" h="12">
                    <a:moveTo>
                      <a:pt x="63" y="6"/>
                    </a:moveTo>
                    <a:lnTo>
                      <a:pt x="63" y="0"/>
                    </a:lnTo>
                    <a:lnTo>
                      <a:pt x="0" y="0"/>
                    </a:lnTo>
                    <a:lnTo>
                      <a:pt x="0" y="12"/>
                    </a:lnTo>
                    <a:lnTo>
                      <a:pt x="63" y="12"/>
                    </a:lnTo>
                    <a:lnTo>
                      <a:pt x="63" y="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75" name="Freeform 436"/>
              <p:cNvSpPr>
                <a:spLocks noChangeArrowheads="1"/>
              </p:cNvSpPr>
              <p:nvPr/>
            </p:nvSpPr>
            <p:spPr bwMode="auto">
              <a:xfrm>
                <a:off x="441" y="102"/>
                <a:ext cx="4" cy="6"/>
              </a:xfrm>
              <a:custGeom>
                <a:avLst/>
                <a:gdLst/>
                <a:ahLst/>
                <a:cxnLst>
                  <a:cxn ang="0">
                    <a:pos x="0" y="12"/>
                  </a:cxn>
                  <a:cxn ang="0">
                    <a:pos x="3" y="10"/>
                  </a:cxn>
                  <a:cxn ang="0">
                    <a:pos x="4" y="6"/>
                  </a:cxn>
                  <a:cxn ang="0">
                    <a:pos x="3" y="2"/>
                  </a:cxn>
                  <a:cxn ang="0">
                    <a:pos x="0" y="0"/>
                  </a:cxn>
                  <a:cxn ang="0">
                    <a:pos x="0" y="12"/>
                  </a:cxn>
                </a:cxnLst>
                <a:rect l="0" t="0" r="r" b="b"/>
                <a:pathLst>
                  <a:path w="4" h="12">
                    <a:moveTo>
                      <a:pt x="0" y="12"/>
                    </a:moveTo>
                    <a:lnTo>
                      <a:pt x="3" y="10"/>
                    </a:lnTo>
                    <a:lnTo>
                      <a:pt x="4" y="6"/>
                    </a:lnTo>
                    <a:lnTo>
                      <a:pt x="3" y="2"/>
                    </a:lnTo>
                    <a:lnTo>
                      <a:pt x="0" y="0"/>
                    </a:lnTo>
                    <a:lnTo>
                      <a:pt x="0" y="1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76" name="Freeform 437"/>
              <p:cNvSpPr>
                <a:spLocks noChangeArrowheads="1"/>
              </p:cNvSpPr>
              <p:nvPr/>
            </p:nvSpPr>
            <p:spPr bwMode="auto">
              <a:xfrm>
                <a:off x="379" y="259"/>
                <a:ext cx="4" cy="6"/>
              </a:xfrm>
              <a:custGeom>
                <a:avLst/>
                <a:gdLst/>
                <a:ahLst/>
                <a:cxnLst>
                  <a:cxn ang="0">
                    <a:pos x="4" y="0"/>
                  </a:cxn>
                  <a:cxn ang="0">
                    <a:pos x="1" y="1"/>
                  </a:cxn>
                  <a:cxn ang="0">
                    <a:pos x="0" y="6"/>
                  </a:cxn>
                  <a:cxn ang="0">
                    <a:pos x="1" y="10"/>
                  </a:cxn>
                  <a:cxn ang="0">
                    <a:pos x="4" y="11"/>
                  </a:cxn>
                  <a:cxn ang="0">
                    <a:pos x="4" y="0"/>
                  </a:cxn>
                </a:cxnLst>
                <a:rect l="0" t="0" r="r" b="b"/>
                <a:pathLst>
                  <a:path w="4" h="11">
                    <a:moveTo>
                      <a:pt x="4" y="0"/>
                    </a:moveTo>
                    <a:lnTo>
                      <a:pt x="1" y="1"/>
                    </a:lnTo>
                    <a:lnTo>
                      <a:pt x="0" y="6"/>
                    </a:lnTo>
                    <a:lnTo>
                      <a:pt x="1" y="10"/>
                    </a:lnTo>
                    <a:lnTo>
                      <a:pt x="4" y="11"/>
                    </a:lnTo>
                    <a:lnTo>
                      <a:pt x="4"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77" name="Freeform 438"/>
              <p:cNvSpPr>
                <a:spLocks noChangeArrowheads="1"/>
              </p:cNvSpPr>
              <p:nvPr/>
            </p:nvSpPr>
            <p:spPr bwMode="auto">
              <a:xfrm>
                <a:off x="383" y="259"/>
                <a:ext cx="55" cy="6"/>
              </a:xfrm>
              <a:custGeom>
                <a:avLst/>
                <a:gdLst/>
                <a:ahLst/>
                <a:cxnLst>
                  <a:cxn ang="0">
                    <a:pos x="55" y="6"/>
                  </a:cxn>
                  <a:cxn ang="0">
                    <a:pos x="55" y="0"/>
                  </a:cxn>
                  <a:cxn ang="0">
                    <a:pos x="0" y="0"/>
                  </a:cxn>
                  <a:cxn ang="0">
                    <a:pos x="0" y="11"/>
                  </a:cxn>
                  <a:cxn ang="0">
                    <a:pos x="55" y="11"/>
                  </a:cxn>
                  <a:cxn ang="0">
                    <a:pos x="55" y="6"/>
                  </a:cxn>
                </a:cxnLst>
                <a:rect l="0" t="0" r="r" b="b"/>
                <a:pathLst>
                  <a:path w="55" h="11">
                    <a:moveTo>
                      <a:pt x="55" y="6"/>
                    </a:moveTo>
                    <a:lnTo>
                      <a:pt x="55" y="0"/>
                    </a:lnTo>
                    <a:lnTo>
                      <a:pt x="0" y="0"/>
                    </a:lnTo>
                    <a:lnTo>
                      <a:pt x="0" y="11"/>
                    </a:lnTo>
                    <a:lnTo>
                      <a:pt x="55" y="11"/>
                    </a:lnTo>
                    <a:lnTo>
                      <a:pt x="55" y="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78" name="Freeform 439"/>
              <p:cNvSpPr>
                <a:spLocks noChangeArrowheads="1"/>
              </p:cNvSpPr>
              <p:nvPr/>
            </p:nvSpPr>
            <p:spPr bwMode="auto">
              <a:xfrm>
                <a:off x="438" y="259"/>
                <a:ext cx="4" cy="6"/>
              </a:xfrm>
              <a:custGeom>
                <a:avLst/>
                <a:gdLst/>
                <a:ahLst/>
                <a:cxnLst>
                  <a:cxn ang="0">
                    <a:pos x="0" y="11"/>
                  </a:cxn>
                  <a:cxn ang="0">
                    <a:pos x="3" y="10"/>
                  </a:cxn>
                  <a:cxn ang="0">
                    <a:pos x="4" y="6"/>
                  </a:cxn>
                  <a:cxn ang="0">
                    <a:pos x="3" y="1"/>
                  </a:cxn>
                  <a:cxn ang="0">
                    <a:pos x="0" y="0"/>
                  </a:cxn>
                  <a:cxn ang="0">
                    <a:pos x="0" y="11"/>
                  </a:cxn>
                </a:cxnLst>
                <a:rect l="0" t="0" r="r" b="b"/>
                <a:pathLst>
                  <a:path w="4" h="11">
                    <a:moveTo>
                      <a:pt x="0" y="11"/>
                    </a:moveTo>
                    <a:lnTo>
                      <a:pt x="3" y="10"/>
                    </a:lnTo>
                    <a:lnTo>
                      <a:pt x="4" y="6"/>
                    </a:lnTo>
                    <a:lnTo>
                      <a:pt x="3" y="1"/>
                    </a:lnTo>
                    <a:lnTo>
                      <a:pt x="0" y="0"/>
                    </a:lnTo>
                    <a:lnTo>
                      <a:pt x="0" y="1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79" name="Freeform 440"/>
              <p:cNvSpPr>
                <a:spLocks noChangeArrowheads="1"/>
              </p:cNvSpPr>
              <p:nvPr/>
            </p:nvSpPr>
            <p:spPr bwMode="auto">
              <a:xfrm>
                <a:off x="441" y="296"/>
                <a:ext cx="4" cy="6"/>
              </a:xfrm>
              <a:custGeom>
                <a:avLst/>
                <a:gdLst/>
                <a:ahLst/>
                <a:cxnLst>
                  <a:cxn ang="0">
                    <a:pos x="4" y="0"/>
                  </a:cxn>
                  <a:cxn ang="0">
                    <a:pos x="1" y="1"/>
                  </a:cxn>
                  <a:cxn ang="0">
                    <a:pos x="0" y="6"/>
                  </a:cxn>
                  <a:cxn ang="0">
                    <a:pos x="1" y="10"/>
                  </a:cxn>
                  <a:cxn ang="0">
                    <a:pos x="4" y="12"/>
                  </a:cxn>
                  <a:cxn ang="0">
                    <a:pos x="4" y="0"/>
                  </a:cxn>
                </a:cxnLst>
                <a:rect l="0" t="0" r="r" b="b"/>
                <a:pathLst>
                  <a:path w="4" h="12">
                    <a:moveTo>
                      <a:pt x="4" y="0"/>
                    </a:moveTo>
                    <a:lnTo>
                      <a:pt x="1" y="1"/>
                    </a:lnTo>
                    <a:lnTo>
                      <a:pt x="0" y="6"/>
                    </a:lnTo>
                    <a:lnTo>
                      <a:pt x="1" y="10"/>
                    </a:lnTo>
                    <a:lnTo>
                      <a:pt x="4" y="12"/>
                    </a:lnTo>
                    <a:lnTo>
                      <a:pt x="4"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80" name="Freeform 441"/>
              <p:cNvSpPr>
                <a:spLocks noChangeArrowheads="1"/>
              </p:cNvSpPr>
              <p:nvPr/>
            </p:nvSpPr>
            <p:spPr bwMode="auto">
              <a:xfrm>
                <a:off x="445" y="292"/>
                <a:ext cx="54" cy="10"/>
              </a:xfrm>
              <a:custGeom>
                <a:avLst/>
                <a:gdLst/>
                <a:ahLst/>
                <a:cxnLst>
                  <a:cxn ang="0">
                    <a:pos x="54" y="0"/>
                  </a:cxn>
                  <a:cxn ang="0">
                    <a:pos x="50" y="2"/>
                  </a:cxn>
                  <a:cxn ang="0">
                    <a:pos x="45" y="2"/>
                  </a:cxn>
                  <a:cxn ang="0">
                    <a:pos x="41" y="3"/>
                  </a:cxn>
                  <a:cxn ang="0">
                    <a:pos x="35" y="5"/>
                  </a:cxn>
                  <a:cxn ang="0">
                    <a:pos x="28" y="5"/>
                  </a:cxn>
                  <a:cxn ang="0">
                    <a:pos x="20" y="6"/>
                  </a:cxn>
                  <a:cxn ang="0">
                    <a:pos x="11" y="8"/>
                  </a:cxn>
                  <a:cxn ang="0">
                    <a:pos x="0" y="9"/>
                  </a:cxn>
                  <a:cxn ang="0">
                    <a:pos x="0" y="21"/>
                  </a:cxn>
                  <a:cxn ang="0">
                    <a:pos x="11" y="19"/>
                  </a:cxn>
                  <a:cxn ang="0">
                    <a:pos x="20" y="18"/>
                  </a:cxn>
                  <a:cxn ang="0">
                    <a:pos x="28" y="16"/>
                  </a:cxn>
                  <a:cxn ang="0">
                    <a:pos x="35" y="16"/>
                  </a:cxn>
                  <a:cxn ang="0">
                    <a:pos x="41" y="15"/>
                  </a:cxn>
                  <a:cxn ang="0">
                    <a:pos x="45" y="13"/>
                  </a:cxn>
                  <a:cxn ang="0">
                    <a:pos x="50" y="13"/>
                  </a:cxn>
                  <a:cxn ang="0">
                    <a:pos x="54" y="12"/>
                  </a:cxn>
                  <a:cxn ang="0">
                    <a:pos x="54" y="0"/>
                  </a:cxn>
                </a:cxnLst>
                <a:rect l="0" t="0" r="r" b="b"/>
                <a:pathLst>
                  <a:path w="54" h="21">
                    <a:moveTo>
                      <a:pt x="54" y="0"/>
                    </a:moveTo>
                    <a:lnTo>
                      <a:pt x="50" y="2"/>
                    </a:lnTo>
                    <a:lnTo>
                      <a:pt x="45" y="2"/>
                    </a:lnTo>
                    <a:lnTo>
                      <a:pt x="41" y="3"/>
                    </a:lnTo>
                    <a:lnTo>
                      <a:pt x="35" y="5"/>
                    </a:lnTo>
                    <a:lnTo>
                      <a:pt x="28" y="5"/>
                    </a:lnTo>
                    <a:lnTo>
                      <a:pt x="20" y="6"/>
                    </a:lnTo>
                    <a:lnTo>
                      <a:pt x="11" y="8"/>
                    </a:lnTo>
                    <a:lnTo>
                      <a:pt x="0" y="9"/>
                    </a:lnTo>
                    <a:lnTo>
                      <a:pt x="0" y="21"/>
                    </a:lnTo>
                    <a:lnTo>
                      <a:pt x="11" y="19"/>
                    </a:lnTo>
                    <a:lnTo>
                      <a:pt x="20" y="18"/>
                    </a:lnTo>
                    <a:lnTo>
                      <a:pt x="28" y="16"/>
                    </a:lnTo>
                    <a:lnTo>
                      <a:pt x="35" y="16"/>
                    </a:lnTo>
                    <a:lnTo>
                      <a:pt x="41" y="15"/>
                    </a:lnTo>
                    <a:lnTo>
                      <a:pt x="45" y="13"/>
                    </a:lnTo>
                    <a:lnTo>
                      <a:pt x="50" y="13"/>
                    </a:lnTo>
                    <a:lnTo>
                      <a:pt x="54" y="12"/>
                    </a:lnTo>
                    <a:lnTo>
                      <a:pt x="54"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81" name="Freeform 442"/>
              <p:cNvSpPr>
                <a:spLocks noChangeArrowheads="1"/>
              </p:cNvSpPr>
              <p:nvPr/>
            </p:nvSpPr>
            <p:spPr bwMode="auto">
              <a:xfrm>
                <a:off x="499" y="292"/>
                <a:ext cx="5" cy="6"/>
              </a:xfrm>
              <a:custGeom>
                <a:avLst/>
                <a:gdLst/>
                <a:ahLst/>
                <a:cxnLst>
                  <a:cxn ang="0">
                    <a:pos x="0" y="12"/>
                  </a:cxn>
                  <a:cxn ang="0">
                    <a:pos x="4" y="10"/>
                  </a:cxn>
                  <a:cxn ang="0">
                    <a:pos x="5" y="6"/>
                  </a:cxn>
                  <a:cxn ang="0">
                    <a:pos x="4" y="2"/>
                  </a:cxn>
                  <a:cxn ang="0">
                    <a:pos x="0" y="0"/>
                  </a:cxn>
                  <a:cxn ang="0">
                    <a:pos x="0" y="12"/>
                  </a:cxn>
                </a:cxnLst>
                <a:rect l="0" t="0" r="r" b="b"/>
                <a:pathLst>
                  <a:path w="5" h="12">
                    <a:moveTo>
                      <a:pt x="0" y="12"/>
                    </a:moveTo>
                    <a:lnTo>
                      <a:pt x="4" y="10"/>
                    </a:lnTo>
                    <a:lnTo>
                      <a:pt x="5" y="6"/>
                    </a:lnTo>
                    <a:lnTo>
                      <a:pt x="4" y="2"/>
                    </a:lnTo>
                    <a:lnTo>
                      <a:pt x="0" y="0"/>
                    </a:lnTo>
                    <a:lnTo>
                      <a:pt x="0" y="1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82" name="Freeform 443"/>
              <p:cNvSpPr>
                <a:spLocks noChangeArrowheads="1"/>
              </p:cNvSpPr>
              <p:nvPr/>
            </p:nvSpPr>
            <p:spPr bwMode="auto">
              <a:xfrm>
                <a:off x="515" y="291"/>
                <a:ext cx="4" cy="5"/>
              </a:xfrm>
              <a:custGeom>
                <a:avLst/>
                <a:gdLst/>
                <a:ahLst/>
                <a:cxnLst>
                  <a:cxn ang="0">
                    <a:pos x="4" y="0"/>
                  </a:cxn>
                  <a:cxn ang="0">
                    <a:pos x="1" y="2"/>
                  </a:cxn>
                  <a:cxn ang="0">
                    <a:pos x="0" y="6"/>
                  </a:cxn>
                  <a:cxn ang="0">
                    <a:pos x="1" y="11"/>
                  </a:cxn>
                  <a:cxn ang="0">
                    <a:pos x="4" y="12"/>
                  </a:cxn>
                  <a:cxn ang="0">
                    <a:pos x="4" y="0"/>
                  </a:cxn>
                </a:cxnLst>
                <a:rect l="0" t="0" r="r" b="b"/>
                <a:pathLst>
                  <a:path w="4" h="12">
                    <a:moveTo>
                      <a:pt x="4" y="0"/>
                    </a:moveTo>
                    <a:lnTo>
                      <a:pt x="1" y="2"/>
                    </a:lnTo>
                    <a:lnTo>
                      <a:pt x="0" y="6"/>
                    </a:lnTo>
                    <a:lnTo>
                      <a:pt x="1" y="11"/>
                    </a:lnTo>
                    <a:lnTo>
                      <a:pt x="4" y="12"/>
                    </a:lnTo>
                    <a:lnTo>
                      <a:pt x="4"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83" name="Freeform 444"/>
              <p:cNvSpPr>
                <a:spLocks noChangeArrowheads="1"/>
              </p:cNvSpPr>
              <p:nvPr/>
            </p:nvSpPr>
            <p:spPr bwMode="auto">
              <a:xfrm>
                <a:off x="519" y="289"/>
                <a:ext cx="75" cy="7"/>
              </a:xfrm>
              <a:custGeom>
                <a:avLst/>
                <a:gdLst/>
                <a:ahLst/>
                <a:cxnLst>
                  <a:cxn ang="0">
                    <a:pos x="75" y="0"/>
                  </a:cxn>
                  <a:cxn ang="0">
                    <a:pos x="71" y="0"/>
                  </a:cxn>
                  <a:cxn ang="0">
                    <a:pos x="64" y="0"/>
                  </a:cxn>
                  <a:cxn ang="0">
                    <a:pos x="55" y="0"/>
                  </a:cxn>
                  <a:cxn ang="0">
                    <a:pos x="45" y="0"/>
                  </a:cxn>
                  <a:cxn ang="0">
                    <a:pos x="34" y="0"/>
                  </a:cxn>
                  <a:cxn ang="0">
                    <a:pos x="22" y="2"/>
                  </a:cxn>
                  <a:cxn ang="0">
                    <a:pos x="11" y="2"/>
                  </a:cxn>
                  <a:cxn ang="0">
                    <a:pos x="0" y="3"/>
                  </a:cxn>
                  <a:cxn ang="0">
                    <a:pos x="0" y="15"/>
                  </a:cxn>
                  <a:cxn ang="0">
                    <a:pos x="11" y="14"/>
                  </a:cxn>
                  <a:cxn ang="0">
                    <a:pos x="22" y="14"/>
                  </a:cxn>
                  <a:cxn ang="0">
                    <a:pos x="34" y="12"/>
                  </a:cxn>
                  <a:cxn ang="0">
                    <a:pos x="45" y="12"/>
                  </a:cxn>
                  <a:cxn ang="0">
                    <a:pos x="55" y="12"/>
                  </a:cxn>
                  <a:cxn ang="0">
                    <a:pos x="64" y="12"/>
                  </a:cxn>
                  <a:cxn ang="0">
                    <a:pos x="71" y="12"/>
                  </a:cxn>
                  <a:cxn ang="0">
                    <a:pos x="75" y="12"/>
                  </a:cxn>
                  <a:cxn ang="0">
                    <a:pos x="75" y="0"/>
                  </a:cxn>
                </a:cxnLst>
                <a:rect l="0" t="0" r="r" b="b"/>
                <a:pathLst>
                  <a:path w="75" h="15">
                    <a:moveTo>
                      <a:pt x="75" y="0"/>
                    </a:moveTo>
                    <a:lnTo>
                      <a:pt x="71" y="0"/>
                    </a:lnTo>
                    <a:lnTo>
                      <a:pt x="64" y="0"/>
                    </a:lnTo>
                    <a:lnTo>
                      <a:pt x="55" y="0"/>
                    </a:lnTo>
                    <a:lnTo>
                      <a:pt x="45" y="0"/>
                    </a:lnTo>
                    <a:lnTo>
                      <a:pt x="34" y="0"/>
                    </a:lnTo>
                    <a:lnTo>
                      <a:pt x="22" y="2"/>
                    </a:lnTo>
                    <a:lnTo>
                      <a:pt x="11" y="2"/>
                    </a:lnTo>
                    <a:lnTo>
                      <a:pt x="0" y="3"/>
                    </a:lnTo>
                    <a:lnTo>
                      <a:pt x="0" y="15"/>
                    </a:lnTo>
                    <a:lnTo>
                      <a:pt x="11" y="14"/>
                    </a:lnTo>
                    <a:lnTo>
                      <a:pt x="22" y="14"/>
                    </a:lnTo>
                    <a:lnTo>
                      <a:pt x="34" y="12"/>
                    </a:lnTo>
                    <a:lnTo>
                      <a:pt x="45" y="12"/>
                    </a:lnTo>
                    <a:lnTo>
                      <a:pt x="55" y="12"/>
                    </a:lnTo>
                    <a:lnTo>
                      <a:pt x="64" y="12"/>
                    </a:lnTo>
                    <a:lnTo>
                      <a:pt x="71" y="12"/>
                    </a:lnTo>
                    <a:lnTo>
                      <a:pt x="75" y="12"/>
                    </a:lnTo>
                    <a:lnTo>
                      <a:pt x="75"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84" name="Freeform 445"/>
              <p:cNvSpPr>
                <a:spLocks noChangeArrowheads="1"/>
              </p:cNvSpPr>
              <p:nvPr/>
            </p:nvSpPr>
            <p:spPr bwMode="auto">
              <a:xfrm>
                <a:off x="594" y="289"/>
                <a:ext cx="4" cy="6"/>
              </a:xfrm>
              <a:custGeom>
                <a:avLst/>
                <a:gdLst/>
                <a:ahLst/>
                <a:cxnLst>
                  <a:cxn ang="0">
                    <a:pos x="0" y="12"/>
                  </a:cxn>
                  <a:cxn ang="0">
                    <a:pos x="3" y="11"/>
                  </a:cxn>
                  <a:cxn ang="0">
                    <a:pos x="4" y="6"/>
                  </a:cxn>
                  <a:cxn ang="0">
                    <a:pos x="3" y="2"/>
                  </a:cxn>
                  <a:cxn ang="0">
                    <a:pos x="0" y="0"/>
                  </a:cxn>
                  <a:cxn ang="0">
                    <a:pos x="0" y="12"/>
                  </a:cxn>
                </a:cxnLst>
                <a:rect l="0" t="0" r="r" b="b"/>
                <a:pathLst>
                  <a:path w="4" h="12">
                    <a:moveTo>
                      <a:pt x="0" y="12"/>
                    </a:moveTo>
                    <a:lnTo>
                      <a:pt x="3" y="11"/>
                    </a:lnTo>
                    <a:lnTo>
                      <a:pt x="4" y="6"/>
                    </a:lnTo>
                    <a:lnTo>
                      <a:pt x="3" y="2"/>
                    </a:lnTo>
                    <a:lnTo>
                      <a:pt x="0" y="0"/>
                    </a:lnTo>
                    <a:lnTo>
                      <a:pt x="0" y="1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85" name="Freeform 446"/>
              <p:cNvSpPr>
                <a:spLocks noChangeArrowheads="1"/>
              </p:cNvSpPr>
              <p:nvPr/>
            </p:nvSpPr>
            <p:spPr bwMode="auto">
              <a:xfrm>
                <a:off x="509" y="288"/>
                <a:ext cx="6" cy="5"/>
              </a:xfrm>
              <a:custGeom>
                <a:avLst/>
                <a:gdLst/>
                <a:ahLst/>
                <a:cxnLst>
                  <a:cxn ang="0">
                    <a:pos x="2" y="0"/>
                  </a:cxn>
                  <a:cxn ang="0">
                    <a:pos x="0" y="3"/>
                  </a:cxn>
                  <a:cxn ang="0">
                    <a:pos x="1" y="6"/>
                  </a:cxn>
                  <a:cxn ang="0">
                    <a:pos x="3" y="9"/>
                  </a:cxn>
                  <a:cxn ang="0">
                    <a:pos x="6" y="9"/>
                  </a:cxn>
                  <a:cxn ang="0">
                    <a:pos x="2" y="0"/>
                  </a:cxn>
                </a:cxnLst>
                <a:rect l="0" t="0" r="r" b="b"/>
                <a:pathLst>
                  <a:path w="6" h="9">
                    <a:moveTo>
                      <a:pt x="2" y="0"/>
                    </a:moveTo>
                    <a:lnTo>
                      <a:pt x="0" y="3"/>
                    </a:lnTo>
                    <a:lnTo>
                      <a:pt x="1" y="6"/>
                    </a:lnTo>
                    <a:lnTo>
                      <a:pt x="3" y="9"/>
                    </a:lnTo>
                    <a:lnTo>
                      <a:pt x="6" y="9"/>
                    </a:lnTo>
                    <a:lnTo>
                      <a:pt x="2"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86" name="Freeform 447"/>
              <p:cNvSpPr>
                <a:spLocks noChangeArrowheads="1"/>
              </p:cNvSpPr>
              <p:nvPr/>
            </p:nvSpPr>
            <p:spPr bwMode="auto">
              <a:xfrm>
                <a:off x="511" y="243"/>
                <a:ext cx="139" cy="50"/>
              </a:xfrm>
              <a:custGeom>
                <a:avLst/>
                <a:gdLst/>
                <a:ahLst/>
                <a:cxnLst>
                  <a:cxn ang="0">
                    <a:pos x="137" y="0"/>
                  </a:cxn>
                  <a:cxn ang="0">
                    <a:pos x="123" y="8"/>
                  </a:cxn>
                  <a:cxn ang="0">
                    <a:pos x="106" y="19"/>
                  </a:cxn>
                  <a:cxn ang="0">
                    <a:pos x="87" y="29"/>
                  </a:cxn>
                  <a:cxn ang="0">
                    <a:pos x="67" y="40"/>
                  </a:cxn>
                  <a:cxn ang="0">
                    <a:pos x="48" y="54"/>
                  </a:cxn>
                  <a:cxn ang="0">
                    <a:pos x="29" y="65"/>
                  </a:cxn>
                  <a:cxn ang="0">
                    <a:pos x="13" y="78"/>
                  </a:cxn>
                  <a:cxn ang="0">
                    <a:pos x="0" y="90"/>
                  </a:cxn>
                  <a:cxn ang="0">
                    <a:pos x="4" y="99"/>
                  </a:cxn>
                  <a:cxn ang="0">
                    <a:pos x="17" y="87"/>
                  </a:cxn>
                  <a:cxn ang="0">
                    <a:pos x="31" y="77"/>
                  </a:cxn>
                  <a:cxn ang="0">
                    <a:pos x="50" y="65"/>
                  </a:cxn>
                  <a:cxn ang="0">
                    <a:pos x="69" y="52"/>
                  </a:cxn>
                  <a:cxn ang="0">
                    <a:pos x="89" y="40"/>
                  </a:cxn>
                  <a:cxn ang="0">
                    <a:pos x="108" y="30"/>
                  </a:cxn>
                  <a:cxn ang="0">
                    <a:pos x="125" y="20"/>
                  </a:cxn>
                  <a:cxn ang="0">
                    <a:pos x="139" y="11"/>
                  </a:cxn>
                  <a:cxn ang="0">
                    <a:pos x="137" y="0"/>
                  </a:cxn>
                </a:cxnLst>
                <a:rect l="0" t="0" r="r" b="b"/>
                <a:pathLst>
                  <a:path w="139" h="99">
                    <a:moveTo>
                      <a:pt x="137" y="0"/>
                    </a:moveTo>
                    <a:lnTo>
                      <a:pt x="123" y="8"/>
                    </a:lnTo>
                    <a:lnTo>
                      <a:pt x="106" y="19"/>
                    </a:lnTo>
                    <a:lnTo>
                      <a:pt x="87" y="29"/>
                    </a:lnTo>
                    <a:lnTo>
                      <a:pt x="67" y="40"/>
                    </a:lnTo>
                    <a:lnTo>
                      <a:pt x="48" y="54"/>
                    </a:lnTo>
                    <a:lnTo>
                      <a:pt x="29" y="65"/>
                    </a:lnTo>
                    <a:lnTo>
                      <a:pt x="13" y="78"/>
                    </a:lnTo>
                    <a:lnTo>
                      <a:pt x="0" y="90"/>
                    </a:lnTo>
                    <a:lnTo>
                      <a:pt x="4" y="99"/>
                    </a:lnTo>
                    <a:lnTo>
                      <a:pt x="17" y="87"/>
                    </a:lnTo>
                    <a:lnTo>
                      <a:pt x="31" y="77"/>
                    </a:lnTo>
                    <a:lnTo>
                      <a:pt x="50" y="65"/>
                    </a:lnTo>
                    <a:lnTo>
                      <a:pt x="69" y="52"/>
                    </a:lnTo>
                    <a:lnTo>
                      <a:pt x="89" y="40"/>
                    </a:lnTo>
                    <a:lnTo>
                      <a:pt x="108" y="30"/>
                    </a:lnTo>
                    <a:lnTo>
                      <a:pt x="125" y="20"/>
                    </a:lnTo>
                    <a:lnTo>
                      <a:pt x="139" y="11"/>
                    </a:lnTo>
                    <a:lnTo>
                      <a:pt x="137"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87" name="Freeform 448"/>
              <p:cNvSpPr>
                <a:spLocks noChangeArrowheads="1"/>
              </p:cNvSpPr>
              <p:nvPr/>
            </p:nvSpPr>
            <p:spPr bwMode="auto">
              <a:xfrm>
                <a:off x="648" y="243"/>
                <a:ext cx="5" cy="6"/>
              </a:xfrm>
              <a:custGeom>
                <a:avLst/>
                <a:gdLst/>
                <a:ahLst/>
                <a:cxnLst>
                  <a:cxn ang="0">
                    <a:pos x="2" y="11"/>
                  </a:cxn>
                  <a:cxn ang="0">
                    <a:pos x="5" y="8"/>
                  </a:cxn>
                  <a:cxn ang="0">
                    <a:pos x="5" y="4"/>
                  </a:cxn>
                  <a:cxn ang="0">
                    <a:pos x="3" y="1"/>
                  </a:cxn>
                  <a:cxn ang="0">
                    <a:pos x="0" y="0"/>
                  </a:cxn>
                  <a:cxn ang="0">
                    <a:pos x="2" y="11"/>
                  </a:cxn>
                </a:cxnLst>
                <a:rect l="0" t="0" r="r" b="b"/>
                <a:pathLst>
                  <a:path w="5" h="11">
                    <a:moveTo>
                      <a:pt x="2" y="11"/>
                    </a:moveTo>
                    <a:lnTo>
                      <a:pt x="5" y="8"/>
                    </a:lnTo>
                    <a:lnTo>
                      <a:pt x="5" y="4"/>
                    </a:lnTo>
                    <a:lnTo>
                      <a:pt x="3" y="1"/>
                    </a:lnTo>
                    <a:lnTo>
                      <a:pt x="0" y="0"/>
                    </a:lnTo>
                    <a:lnTo>
                      <a:pt x="2" y="1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88" name="Freeform 449"/>
              <p:cNvSpPr>
                <a:spLocks noChangeArrowheads="1"/>
              </p:cNvSpPr>
              <p:nvPr/>
            </p:nvSpPr>
            <p:spPr bwMode="auto">
              <a:xfrm>
                <a:off x="972" y="469"/>
                <a:ext cx="13" cy="10"/>
              </a:xfrm>
              <a:custGeom>
                <a:avLst/>
                <a:gdLst/>
                <a:ahLst/>
                <a:cxnLst>
                  <a:cxn ang="0">
                    <a:pos x="13" y="3"/>
                  </a:cxn>
                  <a:cxn ang="0">
                    <a:pos x="7" y="0"/>
                  </a:cxn>
                  <a:cxn ang="0">
                    <a:pos x="2" y="4"/>
                  </a:cxn>
                  <a:cxn ang="0">
                    <a:pos x="0" y="13"/>
                  </a:cxn>
                  <a:cxn ang="0">
                    <a:pos x="3" y="20"/>
                  </a:cxn>
                  <a:cxn ang="0">
                    <a:pos x="13" y="3"/>
                  </a:cxn>
                </a:cxnLst>
                <a:rect l="0" t="0" r="r" b="b"/>
                <a:pathLst>
                  <a:path w="13" h="20">
                    <a:moveTo>
                      <a:pt x="13" y="3"/>
                    </a:moveTo>
                    <a:lnTo>
                      <a:pt x="7" y="0"/>
                    </a:lnTo>
                    <a:lnTo>
                      <a:pt x="2" y="4"/>
                    </a:lnTo>
                    <a:lnTo>
                      <a:pt x="0" y="13"/>
                    </a:lnTo>
                    <a:lnTo>
                      <a:pt x="3" y="20"/>
                    </a:lnTo>
                    <a:lnTo>
                      <a:pt x="13" y="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89" name="Freeform 450"/>
              <p:cNvSpPr>
                <a:spLocks noChangeArrowheads="1"/>
              </p:cNvSpPr>
              <p:nvPr/>
            </p:nvSpPr>
            <p:spPr bwMode="auto">
              <a:xfrm>
                <a:off x="975" y="470"/>
                <a:ext cx="112" cy="73"/>
              </a:xfrm>
              <a:custGeom>
                <a:avLst/>
                <a:gdLst/>
                <a:ahLst/>
                <a:cxnLst>
                  <a:cxn ang="0">
                    <a:pos x="107" y="135"/>
                  </a:cxn>
                  <a:cxn ang="0">
                    <a:pos x="112" y="127"/>
                  </a:cxn>
                  <a:cxn ang="0">
                    <a:pos x="10" y="0"/>
                  </a:cxn>
                  <a:cxn ang="0">
                    <a:pos x="0" y="17"/>
                  </a:cxn>
                  <a:cxn ang="0">
                    <a:pos x="101" y="144"/>
                  </a:cxn>
                  <a:cxn ang="0">
                    <a:pos x="107" y="135"/>
                  </a:cxn>
                </a:cxnLst>
                <a:rect l="0" t="0" r="r" b="b"/>
                <a:pathLst>
                  <a:path w="112" h="144">
                    <a:moveTo>
                      <a:pt x="107" y="135"/>
                    </a:moveTo>
                    <a:lnTo>
                      <a:pt x="112" y="127"/>
                    </a:lnTo>
                    <a:lnTo>
                      <a:pt x="10" y="0"/>
                    </a:lnTo>
                    <a:lnTo>
                      <a:pt x="0" y="17"/>
                    </a:lnTo>
                    <a:lnTo>
                      <a:pt x="101" y="144"/>
                    </a:lnTo>
                    <a:lnTo>
                      <a:pt x="107" y="135"/>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90" name="Freeform 451"/>
              <p:cNvSpPr>
                <a:spLocks noChangeArrowheads="1"/>
              </p:cNvSpPr>
              <p:nvPr/>
            </p:nvSpPr>
            <p:spPr bwMode="auto">
              <a:xfrm>
                <a:off x="1076" y="534"/>
                <a:ext cx="14" cy="9"/>
              </a:xfrm>
              <a:custGeom>
                <a:avLst/>
                <a:gdLst/>
                <a:ahLst/>
                <a:cxnLst>
                  <a:cxn ang="0">
                    <a:pos x="0" y="17"/>
                  </a:cxn>
                  <a:cxn ang="0">
                    <a:pos x="7" y="19"/>
                  </a:cxn>
                  <a:cxn ang="0">
                    <a:pos x="12" y="14"/>
                  </a:cxn>
                  <a:cxn ang="0">
                    <a:pos x="14" y="7"/>
                  </a:cxn>
                  <a:cxn ang="0">
                    <a:pos x="11" y="0"/>
                  </a:cxn>
                  <a:cxn ang="0">
                    <a:pos x="0" y="17"/>
                  </a:cxn>
                </a:cxnLst>
                <a:rect l="0" t="0" r="r" b="b"/>
                <a:pathLst>
                  <a:path w="14" h="19">
                    <a:moveTo>
                      <a:pt x="0" y="17"/>
                    </a:moveTo>
                    <a:lnTo>
                      <a:pt x="7" y="19"/>
                    </a:lnTo>
                    <a:lnTo>
                      <a:pt x="12" y="14"/>
                    </a:lnTo>
                    <a:lnTo>
                      <a:pt x="14" y="7"/>
                    </a:lnTo>
                    <a:lnTo>
                      <a:pt x="11" y="0"/>
                    </a:lnTo>
                    <a:lnTo>
                      <a:pt x="0" y="17"/>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91" name="Freeform 452"/>
              <p:cNvSpPr>
                <a:spLocks noChangeArrowheads="1"/>
              </p:cNvSpPr>
              <p:nvPr/>
            </p:nvSpPr>
            <p:spPr bwMode="auto">
              <a:xfrm>
                <a:off x="504" y="347"/>
                <a:ext cx="985" cy="128"/>
              </a:xfrm>
              <a:custGeom>
                <a:avLst/>
                <a:gdLst/>
                <a:ahLst/>
                <a:cxnLst>
                  <a:cxn ang="0">
                    <a:pos x="747" y="133"/>
                  </a:cxn>
                  <a:cxn ang="0">
                    <a:pos x="775" y="130"/>
                  </a:cxn>
                  <a:cxn ang="0">
                    <a:pos x="790" y="127"/>
                  </a:cxn>
                  <a:cxn ang="0">
                    <a:pos x="811" y="147"/>
                  </a:cxn>
                  <a:cxn ang="0">
                    <a:pos x="854" y="147"/>
                  </a:cxn>
                  <a:cxn ang="0">
                    <a:pos x="894" y="145"/>
                  </a:cxn>
                  <a:cxn ang="0">
                    <a:pos x="930" y="137"/>
                  </a:cxn>
                  <a:cxn ang="0">
                    <a:pos x="957" y="127"/>
                  </a:cxn>
                  <a:cxn ang="0">
                    <a:pos x="975" y="113"/>
                  </a:cxn>
                  <a:cxn ang="0">
                    <a:pos x="982" y="136"/>
                  </a:cxn>
                  <a:cxn ang="0">
                    <a:pos x="965" y="156"/>
                  </a:cxn>
                  <a:cxn ang="0">
                    <a:pos x="933" y="169"/>
                  </a:cxn>
                  <a:cxn ang="0">
                    <a:pos x="887" y="178"/>
                  </a:cxn>
                  <a:cxn ang="0">
                    <a:pos x="830" y="181"/>
                  </a:cxn>
                  <a:cxn ang="0">
                    <a:pos x="784" y="164"/>
                  </a:cxn>
                  <a:cxn ang="0">
                    <a:pos x="758" y="165"/>
                  </a:cxn>
                  <a:cxn ang="0">
                    <a:pos x="732" y="165"/>
                  </a:cxn>
                  <a:cxn ang="0">
                    <a:pos x="721" y="168"/>
                  </a:cxn>
                  <a:cxn ang="0">
                    <a:pos x="718" y="181"/>
                  </a:cxn>
                  <a:cxn ang="0">
                    <a:pos x="687" y="209"/>
                  </a:cxn>
                  <a:cxn ang="0">
                    <a:pos x="637" y="229"/>
                  </a:cxn>
                  <a:cxn ang="0">
                    <a:pos x="578" y="242"/>
                  </a:cxn>
                  <a:cxn ang="0">
                    <a:pos x="520" y="251"/>
                  </a:cxn>
                  <a:cxn ang="0">
                    <a:pos x="475" y="255"/>
                  </a:cxn>
                  <a:cxn ang="0">
                    <a:pos x="412" y="257"/>
                  </a:cxn>
                  <a:cxn ang="0">
                    <a:pos x="346" y="252"/>
                  </a:cxn>
                  <a:cxn ang="0">
                    <a:pos x="324" y="235"/>
                  </a:cxn>
                  <a:cxn ang="0">
                    <a:pos x="345" y="204"/>
                  </a:cxn>
                  <a:cxn ang="0">
                    <a:pos x="362" y="177"/>
                  </a:cxn>
                  <a:cxn ang="0">
                    <a:pos x="346" y="164"/>
                  </a:cxn>
                  <a:cxn ang="0">
                    <a:pos x="290" y="147"/>
                  </a:cxn>
                  <a:cxn ang="0">
                    <a:pos x="217" y="121"/>
                  </a:cxn>
                  <a:cxn ang="0">
                    <a:pos x="139" y="86"/>
                  </a:cxn>
                  <a:cxn ang="0">
                    <a:pos x="63" y="48"/>
                  </a:cxn>
                  <a:cxn ang="0">
                    <a:pos x="0" y="9"/>
                  </a:cxn>
                  <a:cxn ang="0">
                    <a:pos x="43" y="22"/>
                  </a:cxn>
                  <a:cxn ang="0">
                    <a:pos x="118" y="60"/>
                  </a:cxn>
                  <a:cxn ang="0">
                    <a:pos x="201" y="95"/>
                  </a:cxn>
                  <a:cxn ang="0">
                    <a:pos x="286" y="123"/>
                  </a:cxn>
                  <a:cxn ang="0">
                    <a:pos x="361" y="134"/>
                  </a:cxn>
                  <a:cxn ang="0">
                    <a:pos x="394" y="142"/>
                  </a:cxn>
                  <a:cxn ang="0">
                    <a:pos x="370" y="182"/>
                  </a:cxn>
                  <a:cxn ang="0">
                    <a:pos x="345" y="220"/>
                  </a:cxn>
                  <a:cxn ang="0">
                    <a:pos x="339" y="233"/>
                  </a:cxn>
                  <a:cxn ang="0">
                    <a:pos x="359" y="236"/>
                  </a:cxn>
                  <a:cxn ang="0">
                    <a:pos x="393" y="238"/>
                  </a:cxn>
                  <a:cxn ang="0">
                    <a:pos x="436" y="238"/>
                  </a:cxn>
                  <a:cxn ang="0">
                    <a:pos x="483" y="233"/>
                  </a:cxn>
                  <a:cxn ang="0">
                    <a:pos x="525" y="228"/>
                  </a:cxn>
                  <a:cxn ang="0">
                    <a:pos x="566" y="223"/>
                  </a:cxn>
                  <a:cxn ang="0">
                    <a:pos x="615" y="216"/>
                  </a:cxn>
                  <a:cxn ang="0">
                    <a:pos x="662" y="201"/>
                  </a:cxn>
                  <a:cxn ang="0">
                    <a:pos x="701" y="177"/>
                  </a:cxn>
                  <a:cxn ang="0">
                    <a:pos x="722" y="136"/>
                  </a:cxn>
                </a:cxnLst>
                <a:rect l="0" t="0" r="r" b="b"/>
                <a:pathLst>
                  <a:path w="985" h="257">
                    <a:moveTo>
                      <a:pt x="730" y="134"/>
                    </a:moveTo>
                    <a:lnTo>
                      <a:pt x="738" y="134"/>
                    </a:lnTo>
                    <a:lnTo>
                      <a:pt x="747" y="133"/>
                    </a:lnTo>
                    <a:lnTo>
                      <a:pt x="757" y="133"/>
                    </a:lnTo>
                    <a:lnTo>
                      <a:pt x="766" y="131"/>
                    </a:lnTo>
                    <a:lnTo>
                      <a:pt x="775" y="130"/>
                    </a:lnTo>
                    <a:lnTo>
                      <a:pt x="782" y="129"/>
                    </a:lnTo>
                    <a:lnTo>
                      <a:pt x="787" y="129"/>
                    </a:lnTo>
                    <a:lnTo>
                      <a:pt x="790" y="127"/>
                    </a:lnTo>
                    <a:lnTo>
                      <a:pt x="790" y="147"/>
                    </a:lnTo>
                    <a:lnTo>
                      <a:pt x="795" y="147"/>
                    </a:lnTo>
                    <a:lnTo>
                      <a:pt x="811" y="147"/>
                    </a:lnTo>
                    <a:lnTo>
                      <a:pt x="825" y="147"/>
                    </a:lnTo>
                    <a:lnTo>
                      <a:pt x="840" y="147"/>
                    </a:lnTo>
                    <a:lnTo>
                      <a:pt x="854" y="147"/>
                    </a:lnTo>
                    <a:lnTo>
                      <a:pt x="868" y="146"/>
                    </a:lnTo>
                    <a:lnTo>
                      <a:pt x="881" y="146"/>
                    </a:lnTo>
                    <a:lnTo>
                      <a:pt x="894" y="145"/>
                    </a:lnTo>
                    <a:lnTo>
                      <a:pt x="906" y="142"/>
                    </a:lnTo>
                    <a:lnTo>
                      <a:pt x="918" y="140"/>
                    </a:lnTo>
                    <a:lnTo>
                      <a:pt x="930" y="137"/>
                    </a:lnTo>
                    <a:lnTo>
                      <a:pt x="940" y="134"/>
                    </a:lnTo>
                    <a:lnTo>
                      <a:pt x="949" y="130"/>
                    </a:lnTo>
                    <a:lnTo>
                      <a:pt x="957" y="127"/>
                    </a:lnTo>
                    <a:lnTo>
                      <a:pt x="964" y="123"/>
                    </a:lnTo>
                    <a:lnTo>
                      <a:pt x="970" y="118"/>
                    </a:lnTo>
                    <a:lnTo>
                      <a:pt x="975" y="113"/>
                    </a:lnTo>
                    <a:lnTo>
                      <a:pt x="985" y="120"/>
                    </a:lnTo>
                    <a:lnTo>
                      <a:pt x="984" y="129"/>
                    </a:lnTo>
                    <a:lnTo>
                      <a:pt x="982" y="136"/>
                    </a:lnTo>
                    <a:lnTo>
                      <a:pt x="978" y="143"/>
                    </a:lnTo>
                    <a:lnTo>
                      <a:pt x="972" y="149"/>
                    </a:lnTo>
                    <a:lnTo>
                      <a:pt x="965" y="156"/>
                    </a:lnTo>
                    <a:lnTo>
                      <a:pt x="956" y="161"/>
                    </a:lnTo>
                    <a:lnTo>
                      <a:pt x="945" y="165"/>
                    </a:lnTo>
                    <a:lnTo>
                      <a:pt x="933" y="169"/>
                    </a:lnTo>
                    <a:lnTo>
                      <a:pt x="919" y="172"/>
                    </a:lnTo>
                    <a:lnTo>
                      <a:pt x="904" y="175"/>
                    </a:lnTo>
                    <a:lnTo>
                      <a:pt x="887" y="178"/>
                    </a:lnTo>
                    <a:lnTo>
                      <a:pt x="869" y="180"/>
                    </a:lnTo>
                    <a:lnTo>
                      <a:pt x="850" y="181"/>
                    </a:lnTo>
                    <a:lnTo>
                      <a:pt x="830" y="181"/>
                    </a:lnTo>
                    <a:lnTo>
                      <a:pt x="808" y="181"/>
                    </a:lnTo>
                    <a:lnTo>
                      <a:pt x="784" y="181"/>
                    </a:lnTo>
                    <a:lnTo>
                      <a:pt x="784" y="164"/>
                    </a:lnTo>
                    <a:lnTo>
                      <a:pt x="776" y="165"/>
                    </a:lnTo>
                    <a:lnTo>
                      <a:pt x="767" y="165"/>
                    </a:lnTo>
                    <a:lnTo>
                      <a:pt x="758" y="165"/>
                    </a:lnTo>
                    <a:lnTo>
                      <a:pt x="749" y="165"/>
                    </a:lnTo>
                    <a:lnTo>
                      <a:pt x="740" y="165"/>
                    </a:lnTo>
                    <a:lnTo>
                      <a:pt x="732" y="165"/>
                    </a:lnTo>
                    <a:lnTo>
                      <a:pt x="726" y="165"/>
                    </a:lnTo>
                    <a:lnTo>
                      <a:pt x="721" y="165"/>
                    </a:lnTo>
                    <a:lnTo>
                      <a:pt x="721" y="168"/>
                    </a:lnTo>
                    <a:lnTo>
                      <a:pt x="720" y="172"/>
                    </a:lnTo>
                    <a:lnTo>
                      <a:pt x="719" y="177"/>
                    </a:lnTo>
                    <a:lnTo>
                      <a:pt x="718" y="181"/>
                    </a:lnTo>
                    <a:lnTo>
                      <a:pt x="711" y="191"/>
                    </a:lnTo>
                    <a:lnTo>
                      <a:pt x="701" y="201"/>
                    </a:lnTo>
                    <a:lnTo>
                      <a:pt x="687" y="209"/>
                    </a:lnTo>
                    <a:lnTo>
                      <a:pt x="672" y="217"/>
                    </a:lnTo>
                    <a:lnTo>
                      <a:pt x="656" y="223"/>
                    </a:lnTo>
                    <a:lnTo>
                      <a:pt x="637" y="229"/>
                    </a:lnTo>
                    <a:lnTo>
                      <a:pt x="618" y="235"/>
                    </a:lnTo>
                    <a:lnTo>
                      <a:pt x="598" y="239"/>
                    </a:lnTo>
                    <a:lnTo>
                      <a:pt x="578" y="242"/>
                    </a:lnTo>
                    <a:lnTo>
                      <a:pt x="557" y="246"/>
                    </a:lnTo>
                    <a:lnTo>
                      <a:pt x="538" y="248"/>
                    </a:lnTo>
                    <a:lnTo>
                      <a:pt x="520" y="251"/>
                    </a:lnTo>
                    <a:lnTo>
                      <a:pt x="503" y="252"/>
                    </a:lnTo>
                    <a:lnTo>
                      <a:pt x="488" y="254"/>
                    </a:lnTo>
                    <a:lnTo>
                      <a:pt x="475" y="255"/>
                    </a:lnTo>
                    <a:lnTo>
                      <a:pt x="465" y="255"/>
                    </a:lnTo>
                    <a:lnTo>
                      <a:pt x="438" y="257"/>
                    </a:lnTo>
                    <a:lnTo>
                      <a:pt x="412" y="257"/>
                    </a:lnTo>
                    <a:lnTo>
                      <a:pt x="387" y="255"/>
                    </a:lnTo>
                    <a:lnTo>
                      <a:pt x="365" y="254"/>
                    </a:lnTo>
                    <a:lnTo>
                      <a:pt x="346" y="252"/>
                    </a:lnTo>
                    <a:lnTo>
                      <a:pt x="332" y="248"/>
                    </a:lnTo>
                    <a:lnTo>
                      <a:pt x="324" y="242"/>
                    </a:lnTo>
                    <a:lnTo>
                      <a:pt x="324" y="235"/>
                    </a:lnTo>
                    <a:lnTo>
                      <a:pt x="329" y="226"/>
                    </a:lnTo>
                    <a:lnTo>
                      <a:pt x="336" y="216"/>
                    </a:lnTo>
                    <a:lnTo>
                      <a:pt x="345" y="204"/>
                    </a:lnTo>
                    <a:lnTo>
                      <a:pt x="352" y="194"/>
                    </a:lnTo>
                    <a:lnTo>
                      <a:pt x="358" y="185"/>
                    </a:lnTo>
                    <a:lnTo>
                      <a:pt x="362" y="177"/>
                    </a:lnTo>
                    <a:lnTo>
                      <a:pt x="362" y="171"/>
                    </a:lnTo>
                    <a:lnTo>
                      <a:pt x="359" y="166"/>
                    </a:lnTo>
                    <a:lnTo>
                      <a:pt x="346" y="164"/>
                    </a:lnTo>
                    <a:lnTo>
                      <a:pt x="329" y="161"/>
                    </a:lnTo>
                    <a:lnTo>
                      <a:pt x="310" y="155"/>
                    </a:lnTo>
                    <a:lnTo>
                      <a:pt x="290" y="147"/>
                    </a:lnTo>
                    <a:lnTo>
                      <a:pt x="267" y="140"/>
                    </a:lnTo>
                    <a:lnTo>
                      <a:pt x="243" y="131"/>
                    </a:lnTo>
                    <a:lnTo>
                      <a:pt x="217" y="121"/>
                    </a:lnTo>
                    <a:lnTo>
                      <a:pt x="192" y="110"/>
                    </a:lnTo>
                    <a:lnTo>
                      <a:pt x="166" y="98"/>
                    </a:lnTo>
                    <a:lnTo>
                      <a:pt x="139" y="86"/>
                    </a:lnTo>
                    <a:lnTo>
                      <a:pt x="114" y="73"/>
                    </a:lnTo>
                    <a:lnTo>
                      <a:pt x="87" y="62"/>
                    </a:lnTo>
                    <a:lnTo>
                      <a:pt x="63" y="48"/>
                    </a:lnTo>
                    <a:lnTo>
                      <a:pt x="40" y="35"/>
                    </a:lnTo>
                    <a:lnTo>
                      <a:pt x="19" y="22"/>
                    </a:lnTo>
                    <a:lnTo>
                      <a:pt x="0" y="9"/>
                    </a:lnTo>
                    <a:lnTo>
                      <a:pt x="4" y="0"/>
                    </a:lnTo>
                    <a:lnTo>
                      <a:pt x="22" y="11"/>
                    </a:lnTo>
                    <a:lnTo>
                      <a:pt x="43" y="22"/>
                    </a:lnTo>
                    <a:lnTo>
                      <a:pt x="66" y="34"/>
                    </a:lnTo>
                    <a:lnTo>
                      <a:pt x="91" y="47"/>
                    </a:lnTo>
                    <a:lnTo>
                      <a:pt x="118" y="60"/>
                    </a:lnTo>
                    <a:lnTo>
                      <a:pt x="145" y="72"/>
                    </a:lnTo>
                    <a:lnTo>
                      <a:pt x="173" y="85"/>
                    </a:lnTo>
                    <a:lnTo>
                      <a:pt x="201" y="95"/>
                    </a:lnTo>
                    <a:lnTo>
                      <a:pt x="230" y="107"/>
                    </a:lnTo>
                    <a:lnTo>
                      <a:pt x="258" y="115"/>
                    </a:lnTo>
                    <a:lnTo>
                      <a:pt x="286" y="123"/>
                    </a:lnTo>
                    <a:lnTo>
                      <a:pt x="312" y="130"/>
                    </a:lnTo>
                    <a:lnTo>
                      <a:pt x="337" y="133"/>
                    </a:lnTo>
                    <a:lnTo>
                      <a:pt x="361" y="134"/>
                    </a:lnTo>
                    <a:lnTo>
                      <a:pt x="382" y="134"/>
                    </a:lnTo>
                    <a:lnTo>
                      <a:pt x="400" y="130"/>
                    </a:lnTo>
                    <a:lnTo>
                      <a:pt x="394" y="142"/>
                    </a:lnTo>
                    <a:lnTo>
                      <a:pt x="387" y="155"/>
                    </a:lnTo>
                    <a:lnTo>
                      <a:pt x="379" y="169"/>
                    </a:lnTo>
                    <a:lnTo>
                      <a:pt x="370" y="182"/>
                    </a:lnTo>
                    <a:lnTo>
                      <a:pt x="361" y="196"/>
                    </a:lnTo>
                    <a:lnTo>
                      <a:pt x="353" y="209"/>
                    </a:lnTo>
                    <a:lnTo>
                      <a:pt x="345" y="220"/>
                    </a:lnTo>
                    <a:lnTo>
                      <a:pt x="337" y="229"/>
                    </a:lnTo>
                    <a:lnTo>
                      <a:pt x="337" y="230"/>
                    </a:lnTo>
                    <a:lnTo>
                      <a:pt x="339" y="233"/>
                    </a:lnTo>
                    <a:lnTo>
                      <a:pt x="344" y="235"/>
                    </a:lnTo>
                    <a:lnTo>
                      <a:pt x="350" y="236"/>
                    </a:lnTo>
                    <a:lnTo>
                      <a:pt x="359" y="236"/>
                    </a:lnTo>
                    <a:lnTo>
                      <a:pt x="369" y="238"/>
                    </a:lnTo>
                    <a:lnTo>
                      <a:pt x="380" y="238"/>
                    </a:lnTo>
                    <a:lnTo>
                      <a:pt x="393" y="238"/>
                    </a:lnTo>
                    <a:lnTo>
                      <a:pt x="406" y="238"/>
                    </a:lnTo>
                    <a:lnTo>
                      <a:pt x="421" y="238"/>
                    </a:lnTo>
                    <a:lnTo>
                      <a:pt x="436" y="238"/>
                    </a:lnTo>
                    <a:lnTo>
                      <a:pt x="451" y="236"/>
                    </a:lnTo>
                    <a:lnTo>
                      <a:pt x="468" y="235"/>
                    </a:lnTo>
                    <a:lnTo>
                      <a:pt x="483" y="233"/>
                    </a:lnTo>
                    <a:lnTo>
                      <a:pt x="499" y="232"/>
                    </a:lnTo>
                    <a:lnTo>
                      <a:pt x="514" y="229"/>
                    </a:lnTo>
                    <a:lnTo>
                      <a:pt x="525" y="228"/>
                    </a:lnTo>
                    <a:lnTo>
                      <a:pt x="538" y="226"/>
                    </a:lnTo>
                    <a:lnTo>
                      <a:pt x="552" y="225"/>
                    </a:lnTo>
                    <a:lnTo>
                      <a:pt x="566" y="223"/>
                    </a:lnTo>
                    <a:lnTo>
                      <a:pt x="583" y="222"/>
                    </a:lnTo>
                    <a:lnTo>
                      <a:pt x="599" y="219"/>
                    </a:lnTo>
                    <a:lnTo>
                      <a:pt x="615" y="216"/>
                    </a:lnTo>
                    <a:lnTo>
                      <a:pt x="632" y="213"/>
                    </a:lnTo>
                    <a:lnTo>
                      <a:pt x="647" y="207"/>
                    </a:lnTo>
                    <a:lnTo>
                      <a:pt x="662" y="201"/>
                    </a:lnTo>
                    <a:lnTo>
                      <a:pt x="676" y="196"/>
                    </a:lnTo>
                    <a:lnTo>
                      <a:pt x="690" y="187"/>
                    </a:lnTo>
                    <a:lnTo>
                      <a:pt x="701" y="177"/>
                    </a:lnTo>
                    <a:lnTo>
                      <a:pt x="710" y="165"/>
                    </a:lnTo>
                    <a:lnTo>
                      <a:pt x="717" y="152"/>
                    </a:lnTo>
                    <a:lnTo>
                      <a:pt x="722" y="136"/>
                    </a:lnTo>
                    <a:lnTo>
                      <a:pt x="730" y="13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92" name="Freeform 453"/>
              <p:cNvSpPr>
                <a:spLocks noChangeArrowheads="1"/>
              </p:cNvSpPr>
              <p:nvPr/>
            </p:nvSpPr>
            <p:spPr bwMode="auto">
              <a:xfrm>
                <a:off x="876" y="248"/>
                <a:ext cx="359" cy="53"/>
              </a:xfrm>
              <a:custGeom>
                <a:avLst/>
                <a:gdLst/>
                <a:ahLst/>
                <a:cxnLst>
                  <a:cxn ang="0">
                    <a:pos x="0" y="102"/>
                  </a:cxn>
                  <a:cxn ang="0">
                    <a:pos x="19" y="103"/>
                  </a:cxn>
                  <a:cxn ang="0">
                    <a:pos x="40" y="105"/>
                  </a:cxn>
                  <a:cxn ang="0">
                    <a:pos x="62" y="105"/>
                  </a:cxn>
                  <a:cxn ang="0">
                    <a:pos x="85" y="105"/>
                  </a:cxn>
                  <a:cxn ang="0">
                    <a:pos x="107" y="103"/>
                  </a:cxn>
                  <a:cxn ang="0">
                    <a:pos x="127" y="103"/>
                  </a:cxn>
                  <a:cxn ang="0">
                    <a:pos x="143" y="100"/>
                  </a:cxn>
                  <a:cxn ang="0">
                    <a:pos x="155" y="99"/>
                  </a:cxn>
                  <a:cxn ang="0">
                    <a:pos x="159" y="93"/>
                  </a:cxn>
                  <a:cxn ang="0">
                    <a:pos x="162" y="89"/>
                  </a:cxn>
                  <a:cxn ang="0">
                    <a:pos x="165" y="83"/>
                  </a:cxn>
                  <a:cxn ang="0">
                    <a:pos x="169" y="78"/>
                  </a:cxn>
                  <a:cxn ang="0">
                    <a:pos x="175" y="76"/>
                  </a:cxn>
                  <a:cxn ang="0">
                    <a:pos x="183" y="74"/>
                  </a:cxn>
                  <a:cxn ang="0">
                    <a:pos x="194" y="73"/>
                  </a:cxn>
                  <a:cxn ang="0">
                    <a:pos x="210" y="74"/>
                  </a:cxn>
                  <a:cxn ang="0">
                    <a:pos x="208" y="86"/>
                  </a:cxn>
                  <a:cxn ang="0">
                    <a:pos x="225" y="84"/>
                  </a:cxn>
                  <a:cxn ang="0">
                    <a:pos x="245" y="80"/>
                  </a:cxn>
                  <a:cxn ang="0">
                    <a:pos x="266" y="76"/>
                  </a:cxn>
                  <a:cxn ang="0">
                    <a:pos x="288" y="68"/>
                  </a:cxn>
                  <a:cxn ang="0">
                    <a:pos x="309" y="58"/>
                  </a:cxn>
                  <a:cxn ang="0">
                    <a:pos x="329" y="48"/>
                  </a:cxn>
                  <a:cxn ang="0">
                    <a:pos x="346" y="33"/>
                  </a:cxn>
                  <a:cxn ang="0">
                    <a:pos x="358" y="17"/>
                  </a:cxn>
                  <a:cxn ang="0">
                    <a:pos x="359" y="10"/>
                  </a:cxn>
                  <a:cxn ang="0">
                    <a:pos x="356" y="9"/>
                  </a:cxn>
                  <a:cxn ang="0">
                    <a:pos x="349" y="9"/>
                  </a:cxn>
                  <a:cxn ang="0">
                    <a:pos x="342" y="13"/>
                  </a:cxn>
                  <a:cxn ang="0">
                    <a:pos x="336" y="16"/>
                  </a:cxn>
                  <a:cxn ang="0">
                    <a:pos x="333" y="13"/>
                  </a:cxn>
                  <a:cxn ang="0">
                    <a:pos x="332" y="7"/>
                  </a:cxn>
                  <a:cxn ang="0">
                    <a:pos x="333" y="1"/>
                  </a:cxn>
                  <a:cxn ang="0">
                    <a:pos x="332" y="0"/>
                  </a:cxn>
                  <a:cxn ang="0">
                    <a:pos x="327" y="1"/>
                  </a:cxn>
                  <a:cxn ang="0">
                    <a:pos x="320" y="4"/>
                  </a:cxn>
                  <a:cxn ang="0">
                    <a:pos x="310" y="9"/>
                  </a:cxn>
                  <a:cxn ang="0">
                    <a:pos x="299" y="14"/>
                  </a:cxn>
                  <a:cxn ang="0">
                    <a:pos x="288" y="20"/>
                  </a:cxn>
                  <a:cxn ang="0">
                    <a:pos x="277" y="28"/>
                  </a:cxn>
                  <a:cxn ang="0">
                    <a:pos x="267" y="32"/>
                  </a:cxn>
                  <a:cxn ang="0">
                    <a:pos x="261" y="35"/>
                  </a:cxn>
                  <a:cxn ang="0">
                    <a:pos x="254" y="38"/>
                  </a:cxn>
                  <a:cxn ang="0">
                    <a:pos x="245" y="42"/>
                  </a:cxn>
                  <a:cxn ang="0">
                    <a:pos x="234" y="46"/>
                  </a:cxn>
                  <a:cxn ang="0">
                    <a:pos x="222" y="52"/>
                  </a:cxn>
                  <a:cxn ang="0">
                    <a:pos x="209" y="57"/>
                  </a:cxn>
                  <a:cxn ang="0">
                    <a:pos x="193" y="62"/>
                  </a:cxn>
                  <a:cxn ang="0">
                    <a:pos x="177" y="67"/>
                  </a:cxn>
                  <a:cxn ang="0">
                    <a:pos x="159" y="73"/>
                  </a:cxn>
                  <a:cxn ang="0">
                    <a:pos x="141" y="77"/>
                  </a:cxn>
                  <a:cxn ang="0">
                    <a:pos x="121" y="81"/>
                  </a:cxn>
                  <a:cxn ang="0">
                    <a:pos x="100" y="86"/>
                  </a:cxn>
                  <a:cxn ang="0">
                    <a:pos x="77" y="87"/>
                  </a:cxn>
                  <a:cxn ang="0">
                    <a:pos x="54" y="90"/>
                  </a:cxn>
                  <a:cxn ang="0">
                    <a:pos x="31" y="90"/>
                  </a:cxn>
                  <a:cxn ang="0">
                    <a:pos x="6" y="90"/>
                  </a:cxn>
                  <a:cxn ang="0">
                    <a:pos x="0" y="102"/>
                  </a:cxn>
                </a:cxnLst>
                <a:rect l="0" t="0" r="r" b="b"/>
                <a:pathLst>
                  <a:path w="359" h="105">
                    <a:moveTo>
                      <a:pt x="0" y="102"/>
                    </a:moveTo>
                    <a:lnTo>
                      <a:pt x="19" y="103"/>
                    </a:lnTo>
                    <a:lnTo>
                      <a:pt x="40" y="105"/>
                    </a:lnTo>
                    <a:lnTo>
                      <a:pt x="62" y="105"/>
                    </a:lnTo>
                    <a:lnTo>
                      <a:pt x="85" y="105"/>
                    </a:lnTo>
                    <a:lnTo>
                      <a:pt x="107" y="103"/>
                    </a:lnTo>
                    <a:lnTo>
                      <a:pt x="127" y="103"/>
                    </a:lnTo>
                    <a:lnTo>
                      <a:pt x="143" y="100"/>
                    </a:lnTo>
                    <a:lnTo>
                      <a:pt x="155" y="99"/>
                    </a:lnTo>
                    <a:lnTo>
                      <a:pt x="159" y="93"/>
                    </a:lnTo>
                    <a:lnTo>
                      <a:pt x="162" y="89"/>
                    </a:lnTo>
                    <a:lnTo>
                      <a:pt x="165" y="83"/>
                    </a:lnTo>
                    <a:lnTo>
                      <a:pt x="169" y="78"/>
                    </a:lnTo>
                    <a:lnTo>
                      <a:pt x="175" y="76"/>
                    </a:lnTo>
                    <a:lnTo>
                      <a:pt x="183" y="74"/>
                    </a:lnTo>
                    <a:lnTo>
                      <a:pt x="194" y="73"/>
                    </a:lnTo>
                    <a:lnTo>
                      <a:pt x="210" y="74"/>
                    </a:lnTo>
                    <a:lnTo>
                      <a:pt x="208" y="86"/>
                    </a:lnTo>
                    <a:lnTo>
                      <a:pt x="225" y="84"/>
                    </a:lnTo>
                    <a:lnTo>
                      <a:pt x="245" y="80"/>
                    </a:lnTo>
                    <a:lnTo>
                      <a:pt x="266" y="76"/>
                    </a:lnTo>
                    <a:lnTo>
                      <a:pt x="288" y="68"/>
                    </a:lnTo>
                    <a:lnTo>
                      <a:pt x="309" y="58"/>
                    </a:lnTo>
                    <a:lnTo>
                      <a:pt x="329" y="48"/>
                    </a:lnTo>
                    <a:lnTo>
                      <a:pt x="346" y="33"/>
                    </a:lnTo>
                    <a:lnTo>
                      <a:pt x="358" y="17"/>
                    </a:lnTo>
                    <a:lnTo>
                      <a:pt x="359" y="10"/>
                    </a:lnTo>
                    <a:lnTo>
                      <a:pt x="356" y="9"/>
                    </a:lnTo>
                    <a:lnTo>
                      <a:pt x="349" y="9"/>
                    </a:lnTo>
                    <a:lnTo>
                      <a:pt x="342" y="13"/>
                    </a:lnTo>
                    <a:lnTo>
                      <a:pt x="336" y="16"/>
                    </a:lnTo>
                    <a:lnTo>
                      <a:pt x="333" y="13"/>
                    </a:lnTo>
                    <a:lnTo>
                      <a:pt x="332" y="7"/>
                    </a:lnTo>
                    <a:lnTo>
                      <a:pt x="333" y="1"/>
                    </a:lnTo>
                    <a:lnTo>
                      <a:pt x="332" y="0"/>
                    </a:lnTo>
                    <a:lnTo>
                      <a:pt x="327" y="1"/>
                    </a:lnTo>
                    <a:lnTo>
                      <a:pt x="320" y="4"/>
                    </a:lnTo>
                    <a:lnTo>
                      <a:pt x="310" y="9"/>
                    </a:lnTo>
                    <a:lnTo>
                      <a:pt x="299" y="14"/>
                    </a:lnTo>
                    <a:lnTo>
                      <a:pt x="288" y="20"/>
                    </a:lnTo>
                    <a:lnTo>
                      <a:pt x="277" y="28"/>
                    </a:lnTo>
                    <a:lnTo>
                      <a:pt x="267" y="32"/>
                    </a:lnTo>
                    <a:lnTo>
                      <a:pt x="261" y="35"/>
                    </a:lnTo>
                    <a:lnTo>
                      <a:pt x="254" y="38"/>
                    </a:lnTo>
                    <a:lnTo>
                      <a:pt x="245" y="42"/>
                    </a:lnTo>
                    <a:lnTo>
                      <a:pt x="234" y="46"/>
                    </a:lnTo>
                    <a:lnTo>
                      <a:pt x="222" y="52"/>
                    </a:lnTo>
                    <a:lnTo>
                      <a:pt x="209" y="57"/>
                    </a:lnTo>
                    <a:lnTo>
                      <a:pt x="193" y="62"/>
                    </a:lnTo>
                    <a:lnTo>
                      <a:pt x="177" y="67"/>
                    </a:lnTo>
                    <a:lnTo>
                      <a:pt x="159" y="73"/>
                    </a:lnTo>
                    <a:lnTo>
                      <a:pt x="141" y="77"/>
                    </a:lnTo>
                    <a:lnTo>
                      <a:pt x="121" y="81"/>
                    </a:lnTo>
                    <a:lnTo>
                      <a:pt x="100" y="86"/>
                    </a:lnTo>
                    <a:lnTo>
                      <a:pt x="77" y="87"/>
                    </a:lnTo>
                    <a:lnTo>
                      <a:pt x="54" y="90"/>
                    </a:lnTo>
                    <a:lnTo>
                      <a:pt x="31" y="90"/>
                    </a:lnTo>
                    <a:lnTo>
                      <a:pt x="6" y="90"/>
                    </a:lnTo>
                    <a:lnTo>
                      <a:pt x="0" y="10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93" name="Freeform 454"/>
              <p:cNvSpPr>
                <a:spLocks noChangeArrowheads="1"/>
              </p:cNvSpPr>
              <p:nvPr/>
            </p:nvSpPr>
            <p:spPr bwMode="auto">
              <a:xfrm>
                <a:off x="976" y="23"/>
                <a:ext cx="360" cy="109"/>
              </a:xfrm>
              <a:custGeom>
                <a:avLst/>
                <a:gdLst/>
                <a:ahLst/>
                <a:cxnLst>
                  <a:cxn ang="0">
                    <a:pos x="12" y="160"/>
                  </a:cxn>
                  <a:cxn ang="0">
                    <a:pos x="39" y="186"/>
                  </a:cxn>
                  <a:cxn ang="0">
                    <a:pos x="65" y="206"/>
                  </a:cxn>
                  <a:cxn ang="0">
                    <a:pos x="84" y="218"/>
                  </a:cxn>
                  <a:cxn ang="0">
                    <a:pos x="100" y="216"/>
                  </a:cxn>
                  <a:cxn ang="0">
                    <a:pos x="112" y="176"/>
                  </a:cxn>
                  <a:cxn ang="0">
                    <a:pos x="125" y="165"/>
                  </a:cxn>
                  <a:cxn ang="0">
                    <a:pos x="140" y="155"/>
                  </a:cxn>
                  <a:cxn ang="0">
                    <a:pos x="157" y="152"/>
                  </a:cxn>
                  <a:cxn ang="0">
                    <a:pos x="162" y="199"/>
                  </a:cxn>
                  <a:cxn ang="0">
                    <a:pos x="171" y="192"/>
                  </a:cxn>
                  <a:cxn ang="0">
                    <a:pos x="189" y="177"/>
                  </a:cxn>
                  <a:cxn ang="0">
                    <a:pos x="207" y="170"/>
                  </a:cxn>
                  <a:cxn ang="0">
                    <a:pos x="213" y="182"/>
                  </a:cxn>
                  <a:cxn ang="0">
                    <a:pos x="233" y="177"/>
                  </a:cxn>
                  <a:cxn ang="0">
                    <a:pos x="275" y="158"/>
                  </a:cxn>
                  <a:cxn ang="0">
                    <a:pos x="323" y="131"/>
                  </a:cxn>
                  <a:cxn ang="0">
                    <a:pos x="360" y="97"/>
                  </a:cxn>
                  <a:cxn ang="0">
                    <a:pos x="350" y="84"/>
                  </a:cxn>
                  <a:cxn ang="0">
                    <a:pos x="338" y="69"/>
                  </a:cxn>
                  <a:cxn ang="0">
                    <a:pos x="336" y="50"/>
                  </a:cxn>
                  <a:cxn ang="0">
                    <a:pos x="325" y="37"/>
                  </a:cxn>
                  <a:cxn ang="0">
                    <a:pos x="313" y="24"/>
                  </a:cxn>
                  <a:cxn ang="0">
                    <a:pos x="316" y="7"/>
                  </a:cxn>
                  <a:cxn ang="0">
                    <a:pos x="314" y="0"/>
                  </a:cxn>
                  <a:cxn ang="0">
                    <a:pos x="303" y="14"/>
                  </a:cxn>
                  <a:cxn ang="0">
                    <a:pos x="289" y="32"/>
                  </a:cxn>
                  <a:cxn ang="0">
                    <a:pos x="265" y="50"/>
                  </a:cxn>
                  <a:cxn ang="0">
                    <a:pos x="232" y="68"/>
                  </a:cxn>
                  <a:cxn ang="0">
                    <a:pos x="192" y="85"/>
                  </a:cxn>
                  <a:cxn ang="0">
                    <a:pos x="147" y="103"/>
                  </a:cxn>
                  <a:cxn ang="0">
                    <a:pos x="98" y="117"/>
                  </a:cxn>
                  <a:cxn ang="0">
                    <a:pos x="49" y="132"/>
                  </a:cxn>
                  <a:cxn ang="0">
                    <a:pos x="0" y="145"/>
                  </a:cxn>
                </a:cxnLst>
                <a:rect l="0" t="0" r="r" b="b"/>
                <a:pathLst>
                  <a:path w="360" h="218">
                    <a:moveTo>
                      <a:pt x="0" y="145"/>
                    </a:moveTo>
                    <a:lnTo>
                      <a:pt x="12" y="160"/>
                    </a:lnTo>
                    <a:lnTo>
                      <a:pt x="25" y="173"/>
                    </a:lnTo>
                    <a:lnTo>
                      <a:pt x="39" y="186"/>
                    </a:lnTo>
                    <a:lnTo>
                      <a:pt x="52" y="198"/>
                    </a:lnTo>
                    <a:lnTo>
                      <a:pt x="65" y="206"/>
                    </a:lnTo>
                    <a:lnTo>
                      <a:pt x="76" y="214"/>
                    </a:lnTo>
                    <a:lnTo>
                      <a:pt x="84" y="218"/>
                    </a:lnTo>
                    <a:lnTo>
                      <a:pt x="89" y="218"/>
                    </a:lnTo>
                    <a:lnTo>
                      <a:pt x="100" y="216"/>
                    </a:lnTo>
                    <a:lnTo>
                      <a:pt x="107" y="182"/>
                    </a:lnTo>
                    <a:lnTo>
                      <a:pt x="112" y="176"/>
                    </a:lnTo>
                    <a:lnTo>
                      <a:pt x="118" y="170"/>
                    </a:lnTo>
                    <a:lnTo>
                      <a:pt x="125" y="165"/>
                    </a:lnTo>
                    <a:lnTo>
                      <a:pt x="132" y="160"/>
                    </a:lnTo>
                    <a:lnTo>
                      <a:pt x="140" y="155"/>
                    </a:lnTo>
                    <a:lnTo>
                      <a:pt x="148" y="154"/>
                    </a:lnTo>
                    <a:lnTo>
                      <a:pt x="157" y="152"/>
                    </a:lnTo>
                    <a:lnTo>
                      <a:pt x="165" y="155"/>
                    </a:lnTo>
                    <a:lnTo>
                      <a:pt x="162" y="199"/>
                    </a:lnTo>
                    <a:lnTo>
                      <a:pt x="164" y="196"/>
                    </a:lnTo>
                    <a:lnTo>
                      <a:pt x="171" y="192"/>
                    </a:lnTo>
                    <a:lnTo>
                      <a:pt x="179" y="184"/>
                    </a:lnTo>
                    <a:lnTo>
                      <a:pt x="189" y="177"/>
                    </a:lnTo>
                    <a:lnTo>
                      <a:pt x="199" y="171"/>
                    </a:lnTo>
                    <a:lnTo>
                      <a:pt x="207" y="170"/>
                    </a:lnTo>
                    <a:lnTo>
                      <a:pt x="212" y="173"/>
                    </a:lnTo>
                    <a:lnTo>
                      <a:pt x="213" y="182"/>
                    </a:lnTo>
                    <a:lnTo>
                      <a:pt x="220" y="182"/>
                    </a:lnTo>
                    <a:lnTo>
                      <a:pt x="233" y="177"/>
                    </a:lnTo>
                    <a:lnTo>
                      <a:pt x="252" y="168"/>
                    </a:lnTo>
                    <a:lnTo>
                      <a:pt x="275" y="158"/>
                    </a:lnTo>
                    <a:lnTo>
                      <a:pt x="299" y="145"/>
                    </a:lnTo>
                    <a:lnTo>
                      <a:pt x="323" y="131"/>
                    </a:lnTo>
                    <a:lnTo>
                      <a:pt x="344" y="115"/>
                    </a:lnTo>
                    <a:lnTo>
                      <a:pt x="360" y="97"/>
                    </a:lnTo>
                    <a:lnTo>
                      <a:pt x="357" y="90"/>
                    </a:lnTo>
                    <a:lnTo>
                      <a:pt x="350" y="84"/>
                    </a:lnTo>
                    <a:lnTo>
                      <a:pt x="342" y="77"/>
                    </a:lnTo>
                    <a:lnTo>
                      <a:pt x="338" y="69"/>
                    </a:lnTo>
                    <a:lnTo>
                      <a:pt x="337" y="59"/>
                    </a:lnTo>
                    <a:lnTo>
                      <a:pt x="336" y="50"/>
                    </a:lnTo>
                    <a:lnTo>
                      <a:pt x="331" y="43"/>
                    </a:lnTo>
                    <a:lnTo>
                      <a:pt x="325" y="37"/>
                    </a:lnTo>
                    <a:lnTo>
                      <a:pt x="317" y="32"/>
                    </a:lnTo>
                    <a:lnTo>
                      <a:pt x="313" y="24"/>
                    </a:lnTo>
                    <a:lnTo>
                      <a:pt x="313" y="16"/>
                    </a:lnTo>
                    <a:lnTo>
                      <a:pt x="316" y="7"/>
                    </a:lnTo>
                    <a:lnTo>
                      <a:pt x="317" y="2"/>
                    </a:lnTo>
                    <a:lnTo>
                      <a:pt x="314" y="0"/>
                    </a:lnTo>
                    <a:lnTo>
                      <a:pt x="310" y="2"/>
                    </a:lnTo>
                    <a:lnTo>
                      <a:pt x="303" y="14"/>
                    </a:lnTo>
                    <a:lnTo>
                      <a:pt x="298" y="23"/>
                    </a:lnTo>
                    <a:lnTo>
                      <a:pt x="289" y="32"/>
                    </a:lnTo>
                    <a:lnTo>
                      <a:pt x="278" y="42"/>
                    </a:lnTo>
                    <a:lnTo>
                      <a:pt x="265" y="50"/>
                    </a:lnTo>
                    <a:lnTo>
                      <a:pt x="250" y="59"/>
                    </a:lnTo>
                    <a:lnTo>
                      <a:pt x="232" y="68"/>
                    </a:lnTo>
                    <a:lnTo>
                      <a:pt x="212" y="77"/>
                    </a:lnTo>
                    <a:lnTo>
                      <a:pt x="192" y="85"/>
                    </a:lnTo>
                    <a:lnTo>
                      <a:pt x="170" y="94"/>
                    </a:lnTo>
                    <a:lnTo>
                      <a:pt x="147" y="103"/>
                    </a:lnTo>
                    <a:lnTo>
                      <a:pt x="123" y="110"/>
                    </a:lnTo>
                    <a:lnTo>
                      <a:pt x="98" y="117"/>
                    </a:lnTo>
                    <a:lnTo>
                      <a:pt x="74" y="125"/>
                    </a:lnTo>
                    <a:lnTo>
                      <a:pt x="49" y="132"/>
                    </a:lnTo>
                    <a:lnTo>
                      <a:pt x="24" y="139"/>
                    </a:lnTo>
                    <a:lnTo>
                      <a:pt x="0" y="145"/>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94" name="Freeform 455"/>
              <p:cNvSpPr>
                <a:spLocks noChangeArrowheads="1"/>
              </p:cNvSpPr>
              <p:nvPr/>
            </p:nvSpPr>
            <p:spPr bwMode="auto">
              <a:xfrm>
                <a:off x="1030" y="468"/>
                <a:ext cx="99" cy="53"/>
              </a:xfrm>
              <a:custGeom>
                <a:avLst/>
                <a:gdLst/>
                <a:ahLst/>
                <a:cxnLst>
                  <a:cxn ang="0">
                    <a:pos x="0" y="7"/>
                  </a:cxn>
                  <a:cxn ang="0">
                    <a:pos x="86" y="104"/>
                  </a:cxn>
                  <a:cxn ang="0">
                    <a:pos x="88" y="99"/>
                  </a:cxn>
                  <a:cxn ang="0">
                    <a:pos x="91" y="93"/>
                  </a:cxn>
                  <a:cxn ang="0">
                    <a:pos x="94" y="88"/>
                  </a:cxn>
                  <a:cxn ang="0">
                    <a:pos x="99" y="83"/>
                  </a:cxn>
                  <a:cxn ang="0">
                    <a:pos x="91" y="75"/>
                  </a:cxn>
                  <a:cxn ang="0">
                    <a:pos x="83" y="65"/>
                  </a:cxn>
                  <a:cxn ang="0">
                    <a:pos x="75" y="53"/>
                  </a:cxn>
                  <a:cxn ang="0">
                    <a:pos x="67" y="40"/>
                  </a:cxn>
                  <a:cxn ang="0">
                    <a:pos x="59" y="29"/>
                  </a:cxn>
                  <a:cxn ang="0">
                    <a:pos x="52" y="17"/>
                  </a:cxn>
                  <a:cxn ang="0">
                    <a:pos x="45" y="8"/>
                  </a:cxn>
                  <a:cxn ang="0">
                    <a:pos x="41" y="1"/>
                  </a:cxn>
                  <a:cxn ang="0">
                    <a:pos x="38" y="0"/>
                  </a:cxn>
                  <a:cxn ang="0">
                    <a:pos x="33" y="0"/>
                  </a:cxn>
                  <a:cxn ang="0">
                    <a:pos x="27" y="0"/>
                  </a:cxn>
                  <a:cxn ang="0">
                    <a:pos x="20" y="1"/>
                  </a:cxn>
                  <a:cxn ang="0">
                    <a:pos x="13" y="2"/>
                  </a:cxn>
                  <a:cxn ang="0">
                    <a:pos x="7" y="5"/>
                  </a:cxn>
                  <a:cxn ang="0">
                    <a:pos x="2" y="7"/>
                  </a:cxn>
                  <a:cxn ang="0">
                    <a:pos x="0" y="7"/>
                  </a:cxn>
                </a:cxnLst>
                <a:rect l="0" t="0" r="r" b="b"/>
                <a:pathLst>
                  <a:path w="99" h="104">
                    <a:moveTo>
                      <a:pt x="0" y="7"/>
                    </a:moveTo>
                    <a:lnTo>
                      <a:pt x="86" y="104"/>
                    </a:lnTo>
                    <a:lnTo>
                      <a:pt x="88" y="99"/>
                    </a:lnTo>
                    <a:lnTo>
                      <a:pt x="91" y="93"/>
                    </a:lnTo>
                    <a:lnTo>
                      <a:pt x="94" y="88"/>
                    </a:lnTo>
                    <a:lnTo>
                      <a:pt x="99" y="83"/>
                    </a:lnTo>
                    <a:lnTo>
                      <a:pt x="91" y="75"/>
                    </a:lnTo>
                    <a:lnTo>
                      <a:pt x="83" y="65"/>
                    </a:lnTo>
                    <a:lnTo>
                      <a:pt x="75" y="53"/>
                    </a:lnTo>
                    <a:lnTo>
                      <a:pt x="67" y="40"/>
                    </a:lnTo>
                    <a:lnTo>
                      <a:pt x="59" y="29"/>
                    </a:lnTo>
                    <a:lnTo>
                      <a:pt x="52" y="17"/>
                    </a:lnTo>
                    <a:lnTo>
                      <a:pt x="45" y="8"/>
                    </a:lnTo>
                    <a:lnTo>
                      <a:pt x="41" y="1"/>
                    </a:lnTo>
                    <a:lnTo>
                      <a:pt x="38" y="0"/>
                    </a:lnTo>
                    <a:lnTo>
                      <a:pt x="33" y="0"/>
                    </a:lnTo>
                    <a:lnTo>
                      <a:pt x="27" y="0"/>
                    </a:lnTo>
                    <a:lnTo>
                      <a:pt x="20" y="1"/>
                    </a:lnTo>
                    <a:lnTo>
                      <a:pt x="13" y="2"/>
                    </a:lnTo>
                    <a:lnTo>
                      <a:pt x="7" y="5"/>
                    </a:lnTo>
                    <a:lnTo>
                      <a:pt x="2" y="7"/>
                    </a:lnTo>
                    <a:lnTo>
                      <a:pt x="0" y="7"/>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95" name="Freeform 456"/>
              <p:cNvSpPr>
                <a:spLocks noChangeArrowheads="1"/>
              </p:cNvSpPr>
              <p:nvPr/>
            </p:nvSpPr>
            <p:spPr bwMode="auto">
              <a:xfrm>
                <a:off x="1092" y="460"/>
                <a:ext cx="13" cy="9"/>
              </a:xfrm>
              <a:custGeom>
                <a:avLst/>
                <a:gdLst/>
                <a:ahLst/>
                <a:cxnLst>
                  <a:cxn ang="0">
                    <a:pos x="13" y="4"/>
                  </a:cxn>
                  <a:cxn ang="0">
                    <a:pos x="8" y="0"/>
                  </a:cxn>
                  <a:cxn ang="0">
                    <a:pos x="3" y="3"/>
                  </a:cxn>
                  <a:cxn ang="0">
                    <a:pos x="0" y="10"/>
                  </a:cxn>
                  <a:cxn ang="0">
                    <a:pos x="1" y="19"/>
                  </a:cxn>
                  <a:cxn ang="0">
                    <a:pos x="13" y="4"/>
                  </a:cxn>
                </a:cxnLst>
                <a:rect l="0" t="0" r="r" b="b"/>
                <a:pathLst>
                  <a:path w="13" h="19">
                    <a:moveTo>
                      <a:pt x="13" y="4"/>
                    </a:moveTo>
                    <a:lnTo>
                      <a:pt x="8" y="0"/>
                    </a:lnTo>
                    <a:lnTo>
                      <a:pt x="3" y="3"/>
                    </a:lnTo>
                    <a:lnTo>
                      <a:pt x="0" y="10"/>
                    </a:lnTo>
                    <a:lnTo>
                      <a:pt x="1" y="19"/>
                    </a:lnTo>
                    <a:lnTo>
                      <a:pt x="13" y="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96" name="Freeform 457"/>
              <p:cNvSpPr>
                <a:spLocks noChangeArrowheads="1"/>
              </p:cNvSpPr>
              <p:nvPr/>
            </p:nvSpPr>
            <p:spPr bwMode="auto">
              <a:xfrm>
                <a:off x="1093" y="462"/>
                <a:ext cx="46" cy="33"/>
              </a:xfrm>
              <a:custGeom>
                <a:avLst/>
                <a:gdLst/>
                <a:ahLst/>
                <a:cxnLst>
                  <a:cxn ang="0">
                    <a:pos x="46" y="46"/>
                  </a:cxn>
                  <a:cxn ang="0">
                    <a:pos x="42" y="41"/>
                  </a:cxn>
                  <a:cxn ang="0">
                    <a:pos x="37" y="37"/>
                  </a:cxn>
                  <a:cxn ang="0">
                    <a:pos x="34" y="34"/>
                  </a:cxn>
                  <a:cxn ang="0">
                    <a:pos x="29" y="30"/>
                  </a:cxn>
                  <a:cxn ang="0">
                    <a:pos x="25" y="22"/>
                  </a:cxn>
                  <a:cxn ang="0">
                    <a:pos x="21" y="16"/>
                  </a:cxn>
                  <a:cxn ang="0">
                    <a:pos x="17" y="8"/>
                  </a:cxn>
                  <a:cxn ang="0">
                    <a:pos x="12" y="0"/>
                  </a:cxn>
                  <a:cxn ang="0">
                    <a:pos x="0" y="15"/>
                  </a:cxn>
                  <a:cxn ang="0">
                    <a:pos x="5" y="22"/>
                  </a:cxn>
                  <a:cxn ang="0">
                    <a:pos x="9" y="31"/>
                  </a:cxn>
                  <a:cxn ang="0">
                    <a:pos x="15" y="37"/>
                  </a:cxn>
                  <a:cxn ang="0">
                    <a:pos x="19" y="44"/>
                  </a:cxn>
                  <a:cxn ang="0">
                    <a:pos x="24" y="51"/>
                  </a:cxn>
                  <a:cxn ang="0">
                    <a:pos x="29" y="57"/>
                  </a:cxn>
                  <a:cxn ang="0">
                    <a:pos x="34" y="62"/>
                  </a:cxn>
                  <a:cxn ang="0">
                    <a:pos x="40" y="66"/>
                  </a:cxn>
                  <a:cxn ang="0">
                    <a:pos x="46" y="46"/>
                  </a:cxn>
                </a:cxnLst>
                <a:rect l="0" t="0" r="r" b="b"/>
                <a:pathLst>
                  <a:path w="46" h="66">
                    <a:moveTo>
                      <a:pt x="46" y="46"/>
                    </a:moveTo>
                    <a:lnTo>
                      <a:pt x="42" y="41"/>
                    </a:lnTo>
                    <a:lnTo>
                      <a:pt x="37" y="37"/>
                    </a:lnTo>
                    <a:lnTo>
                      <a:pt x="34" y="34"/>
                    </a:lnTo>
                    <a:lnTo>
                      <a:pt x="29" y="30"/>
                    </a:lnTo>
                    <a:lnTo>
                      <a:pt x="25" y="22"/>
                    </a:lnTo>
                    <a:lnTo>
                      <a:pt x="21" y="16"/>
                    </a:lnTo>
                    <a:lnTo>
                      <a:pt x="17" y="8"/>
                    </a:lnTo>
                    <a:lnTo>
                      <a:pt x="12" y="0"/>
                    </a:lnTo>
                    <a:lnTo>
                      <a:pt x="0" y="15"/>
                    </a:lnTo>
                    <a:lnTo>
                      <a:pt x="5" y="22"/>
                    </a:lnTo>
                    <a:lnTo>
                      <a:pt x="9" y="31"/>
                    </a:lnTo>
                    <a:lnTo>
                      <a:pt x="15" y="37"/>
                    </a:lnTo>
                    <a:lnTo>
                      <a:pt x="19" y="44"/>
                    </a:lnTo>
                    <a:lnTo>
                      <a:pt x="24" y="51"/>
                    </a:lnTo>
                    <a:lnTo>
                      <a:pt x="29" y="57"/>
                    </a:lnTo>
                    <a:lnTo>
                      <a:pt x="34" y="62"/>
                    </a:lnTo>
                    <a:lnTo>
                      <a:pt x="40" y="66"/>
                    </a:lnTo>
                    <a:lnTo>
                      <a:pt x="46" y="4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97" name="Freeform 458"/>
              <p:cNvSpPr>
                <a:spLocks noChangeArrowheads="1"/>
              </p:cNvSpPr>
              <p:nvPr/>
            </p:nvSpPr>
            <p:spPr bwMode="auto">
              <a:xfrm>
                <a:off x="1133" y="484"/>
                <a:ext cx="10" cy="11"/>
              </a:xfrm>
              <a:custGeom>
                <a:avLst/>
                <a:gdLst/>
                <a:ahLst/>
                <a:cxnLst>
                  <a:cxn ang="0">
                    <a:pos x="0" y="20"/>
                  </a:cxn>
                  <a:cxn ang="0">
                    <a:pos x="6" y="20"/>
                  </a:cxn>
                  <a:cxn ang="0">
                    <a:pos x="10" y="14"/>
                  </a:cxn>
                  <a:cxn ang="0">
                    <a:pos x="10" y="5"/>
                  </a:cxn>
                  <a:cxn ang="0">
                    <a:pos x="6" y="0"/>
                  </a:cxn>
                  <a:cxn ang="0">
                    <a:pos x="0" y="20"/>
                  </a:cxn>
                </a:cxnLst>
                <a:rect l="0" t="0" r="r" b="b"/>
                <a:pathLst>
                  <a:path w="10" h="20">
                    <a:moveTo>
                      <a:pt x="0" y="20"/>
                    </a:moveTo>
                    <a:lnTo>
                      <a:pt x="6" y="20"/>
                    </a:lnTo>
                    <a:lnTo>
                      <a:pt x="10" y="14"/>
                    </a:lnTo>
                    <a:lnTo>
                      <a:pt x="10" y="5"/>
                    </a:lnTo>
                    <a:lnTo>
                      <a:pt x="6" y="0"/>
                    </a:lnTo>
                    <a:lnTo>
                      <a:pt x="0" y="2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98" name="Freeform 459"/>
              <p:cNvSpPr>
                <a:spLocks noChangeArrowheads="1"/>
              </p:cNvSpPr>
              <p:nvPr/>
            </p:nvSpPr>
            <p:spPr bwMode="auto">
              <a:xfrm>
                <a:off x="1124" y="457"/>
                <a:ext cx="16" cy="7"/>
              </a:xfrm>
              <a:custGeom>
                <a:avLst/>
                <a:gdLst/>
                <a:ahLst/>
                <a:cxnLst>
                  <a:cxn ang="0">
                    <a:pos x="16" y="10"/>
                  </a:cxn>
                  <a:cxn ang="0">
                    <a:pos x="13" y="3"/>
                  </a:cxn>
                  <a:cxn ang="0">
                    <a:pos x="7" y="0"/>
                  </a:cxn>
                  <a:cxn ang="0">
                    <a:pos x="2" y="4"/>
                  </a:cxn>
                  <a:cxn ang="0">
                    <a:pos x="0" y="13"/>
                  </a:cxn>
                  <a:cxn ang="0">
                    <a:pos x="16" y="10"/>
                  </a:cxn>
                </a:cxnLst>
                <a:rect l="0" t="0" r="r" b="b"/>
                <a:pathLst>
                  <a:path w="16" h="13">
                    <a:moveTo>
                      <a:pt x="16" y="10"/>
                    </a:moveTo>
                    <a:lnTo>
                      <a:pt x="13" y="3"/>
                    </a:lnTo>
                    <a:lnTo>
                      <a:pt x="7" y="0"/>
                    </a:lnTo>
                    <a:lnTo>
                      <a:pt x="2" y="4"/>
                    </a:lnTo>
                    <a:lnTo>
                      <a:pt x="0" y="13"/>
                    </a:lnTo>
                    <a:lnTo>
                      <a:pt x="16" y="1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799" name="Freeform 460"/>
              <p:cNvSpPr>
                <a:spLocks noChangeArrowheads="1"/>
              </p:cNvSpPr>
              <p:nvPr/>
            </p:nvSpPr>
            <p:spPr bwMode="auto">
              <a:xfrm>
                <a:off x="1124" y="462"/>
                <a:ext cx="27" cy="45"/>
              </a:xfrm>
              <a:custGeom>
                <a:avLst/>
                <a:gdLst/>
                <a:ahLst/>
                <a:cxnLst>
                  <a:cxn ang="0">
                    <a:pos x="23" y="89"/>
                  </a:cxn>
                  <a:cxn ang="0">
                    <a:pos x="26" y="79"/>
                  </a:cxn>
                  <a:cxn ang="0">
                    <a:pos x="16" y="0"/>
                  </a:cxn>
                  <a:cxn ang="0">
                    <a:pos x="0" y="3"/>
                  </a:cxn>
                  <a:cxn ang="0">
                    <a:pos x="10" y="81"/>
                  </a:cxn>
                  <a:cxn ang="0">
                    <a:pos x="13" y="71"/>
                  </a:cxn>
                  <a:cxn ang="0">
                    <a:pos x="23" y="89"/>
                  </a:cxn>
                  <a:cxn ang="0">
                    <a:pos x="27" y="84"/>
                  </a:cxn>
                  <a:cxn ang="0">
                    <a:pos x="26" y="79"/>
                  </a:cxn>
                  <a:cxn ang="0">
                    <a:pos x="23" y="89"/>
                  </a:cxn>
                </a:cxnLst>
                <a:rect l="0" t="0" r="r" b="b"/>
                <a:pathLst>
                  <a:path w="27" h="89">
                    <a:moveTo>
                      <a:pt x="23" y="89"/>
                    </a:moveTo>
                    <a:lnTo>
                      <a:pt x="26" y="79"/>
                    </a:lnTo>
                    <a:lnTo>
                      <a:pt x="16" y="0"/>
                    </a:lnTo>
                    <a:lnTo>
                      <a:pt x="0" y="3"/>
                    </a:lnTo>
                    <a:lnTo>
                      <a:pt x="10" y="81"/>
                    </a:lnTo>
                    <a:lnTo>
                      <a:pt x="13" y="71"/>
                    </a:lnTo>
                    <a:lnTo>
                      <a:pt x="23" y="89"/>
                    </a:lnTo>
                    <a:lnTo>
                      <a:pt x="27" y="84"/>
                    </a:lnTo>
                    <a:lnTo>
                      <a:pt x="26" y="79"/>
                    </a:lnTo>
                    <a:lnTo>
                      <a:pt x="23" y="8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00" name="Freeform 461"/>
              <p:cNvSpPr>
                <a:spLocks noChangeArrowheads="1"/>
              </p:cNvSpPr>
              <p:nvPr/>
            </p:nvSpPr>
            <p:spPr bwMode="auto">
              <a:xfrm>
                <a:off x="1124" y="498"/>
                <a:ext cx="23" cy="16"/>
              </a:xfrm>
              <a:custGeom>
                <a:avLst/>
                <a:gdLst/>
                <a:ahLst/>
                <a:cxnLst>
                  <a:cxn ang="0">
                    <a:pos x="5" y="24"/>
                  </a:cxn>
                  <a:cxn ang="0">
                    <a:pos x="10" y="32"/>
                  </a:cxn>
                  <a:cxn ang="0">
                    <a:pos x="23" y="18"/>
                  </a:cxn>
                  <a:cxn ang="0">
                    <a:pos x="13" y="0"/>
                  </a:cxn>
                  <a:cxn ang="0">
                    <a:pos x="0" y="15"/>
                  </a:cxn>
                  <a:cxn ang="0">
                    <a:pos x="5" y="24"/>
                  </a:cxn>
                </a:cxnLst>
                <a:rect l="0" t="0" r="r" b="b"/>
                <a:pathLst>
                  <a:path w="23" h="32">
                    <a:moveTo>
                      <a:pt x="5" y="24"/>
                    </a:moveTo>
                    <a:lnTo>
                      <a:pt x="10" y="32"/>
                    </a:lnTo>
                    <a:lnTo>
                      <a:pt x="23" y="18"/>
                    </a:lnTo>
                    <a:lnTo>
                      <a:pt x="13" y="0"/>
                    </a:lnTo>
                    <a:lnTo>
                      <a:pt x="0" y="15"/>
                    </a:lnTo>
                    <a:lnTo>
                      <a:pt x="5" y="2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01" name="Freeform 462"/>
              <p:cNvSpPr>
                <a:spLocks noChangeArrowheads="1"/>
              </p:cNvSpPr>
              <p:nvPr/>
            </p:nvSpPr>
            <p:spPr bwMode="auto">
              <a:xfrm>
                <a:off x="1121" y="505"/>
                <a:ext cx="13" cy="10"/>
              </a:xfrm>
              <a:custGeom>
                <a:avLst/>
                <a:gdLst/>
                <a:ahLst/>
                <a:cxnLst>
                  <a:cxn ang="0">
                    <a:pos x="3" y="0"/>
                  </a:cxn>
                  <a:cxn ang="0">
                    <a:pos x="0" y="7"/>
                  </a:cxn>
                  <a:cxn ang="0">
                    <a:pos x="2" y="14"/>
                  </a:cxn>
                  <a:cxn ang="0">
                    <a:pos x="7" y="19"/>
                  </a:cxn>
                  <a:cxn ang="0">
                    <a:pos x="13" y="17"/>
                  </a:cxn>
                  <a:cxn ang="0">
                    <a:pos x="3" y="0"/>
                  </a:cxn>
                </a:cxnLst>
                <a:rect l="0" t="0" r="r" b="b"/>
                <a:pathLst>
                  <a:path w="13" h="19">
                    <a:moveTo>
                      <a:pt x="3" y="0"/>
                    </a:moveTo>
                    <a:lnTo>
                      <a:pt x="0" y="7"/>
                    </a:lnTo>
                    <a:lnTo>
                      <a:pt x="2" y="14"/>
                    </a:lnTo>
                    <a:lnTo>
                      <a:pt x="7" y="19"/>
                    </a:lnTo>
                    <a:lnTo>
                      <a:pt x="13" y="17"/>
                    </a:lnTo>
                    <a:lnTo>
                      <a:pt x="3"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02" name="Freeform 463"/>
              <p:cNvSpPr>
                <a:spLocks noChangeArrowheads="1"/>
              </p:cNvSpPr>
              <p:nvPr/>
            </p:nvSpPr>
            <p:spPr bwMode="auto">
              <a:xfrm>
                <a:off x="1177" y="448"/>
                <a:ext cx="17" cy="6"/>
              </a:xfrm>
              <a:custGeom>
                <a:avLst/>
                <a:gdLst/>
                <a:ahLst/>
                <a:cxnLst>
                  <a:cxn ang="0">
                    <a:pos x="17" y="10"/>
                  </a:cxn>
                  <a:cxn ang="0">
                    <a:pos x="13" y="3"/>
                  </a:cxn>
                  <a:cxn ang="0">
                    <a:pos x="7" y="0"/>
                  </a:cxn>
                  <a:cxn ang="0">
                    <a:pos x="2" y="4"/>
                  </a:cxn>
                  <a:cxn ang="0">
                    <a:pos x="0" y="13"/>
                  </a:cxn>
                  <a:cxn ang="0">
                    <a:pos x="17" y="10"/>
                  </a:cxn>
                </a:cxnLst>
                <a:rect l="0" t="0" r="r" b="b"/>
                <a:pathLst>
                  <a:path w="17" h="13">
                    <a:moveTo>
                      <a:pt x="17" y="10"/>
                    </a:moveTo>
                    <a:lnTo>
                      <a:pt x="13" y="3"/>
                    </a:lnTo>
                    <a:lnTo>
                      <a:pt x="7" y="0"/>
                    </a:lnTo>
                    <a:lnTo>
                      <a:pt x="2" y="4"/>
                    </a:lnTo>
                    <a:lnTo>
                      <a:pt x="0" y="13"/>
                    </a:lnTo>
                    <a:lnTo>
                      <a:pt x="17" y="1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03" name="Freeform 464"/>
              <p:cNvSpPr>
                <a:spLocks noChangeArrowheads="1"/>
              </p:cNvSpPr>
              <p:nvPr/>
            </p:nvSpPr>
            <p:spPr bwMode="auto">
              <a:xfrm>
                <a:off x="1177" y="453"/>
                <a:ext cx="25" cy="44"/>
              </a:xfrm>
              <a:custGeom>
                <a:avLst/>
                <a:gdLst/>
                <a:ahLst/>
                <a:cxnLst>
                  <a:cxn ang="0">
                    <a:pos x="17" y="87"/>
                  </a:cxn>
                  <a:cxn ang="0">
                    <a:pos x="25" y="86"/>
                  </a:cxn>
                  <a:cxn ang="0">
                    <a:pos x="17" y="0"/>
                  </a:cxn>
                  <a:cxn ang="0">
                    <a:pos x="0" y="3"/>
                  </a:cxn>
                  <a:cxn ang="0">
                    <a:pos x="8" y="89"/>
                  </a:cxn>
                  <a:cxn ang="0">
                    <a:pos x="17" y="87"/>
                  </a:cxn>
                </a:cxnLst>
                <a:rect l="0" t="0" r="r" b="b"/>
                <a:pathLst>
                  <a:path w="25" h="89">
                    <a:moveTo>
                      <a:pt x="17" y="87"/>
                    </a:moveTo>
                    <a:lnTo>
                      <a:pt x="25" y="86"/>
                    </a:lnTo>
                    <a:lnTo>
                      <a:pt x="17" y="0"/>
                    </a:lnTo>
                    <a:lnTo>
                      <a:pt x="0" y="3"/>
                    </a:lnTo>
                    <a:lnTo>
                      <a:pt x="8" y="89"/>
                    </a:lnTo>
                    <a:lnTo>
                      <a:pt x="17" y="87"/>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04" name="Freeform 465"/>
              <p:cNvSpPr>
                <a:spLocks noChangeArrowheads="1"/>
              </p:cNvSpPr>
              <p:nvPr/>
            </p:nvSpPr>
            <p:spPr bwMode="auto">
              <a:xfrm>
                <a:off x="1185" y="496"/>
                <a:ext cx="17" cy="6"/>
              </a:xfrm>
              <a:custGeom>
                <a:avLst/>
                <a:gdLst/>
                <a:ahLst/>
                <a:cxnLst>
                  <a:cxn ang="0">
                    <a:pos x="0" y="3"/>
                  </a:cxn>
                  <a:cxn ang="0">
                    <a:pos x="3" y="10"/>
                  </a:cxn>
                  <a:cxn ang="0">
                    <a:pos x="10" y="12"/>
                  </a:cxn>
                  <a:cxn ang="0">
                    <a:pos x="15" y="9"/>
                  </a:cxn>
                  <a:cxn ang="0">
                    <a:pos x="17" y="0"/>
                  </a:cxn>
                  <a:cxn ang="0">
                    <a:pos x="0" y="3"/>
                  </a:cxn>
                </a:cxnLst>
                <a:rect l="0" t="0" r="r" b="b"/>
                <a:pathLst>
                  <a:path w="17" h="12">
                    <a:moveTo>
                      <a:pt x="0" y="3"/>
                    </a:moveTo>
                    <a:lnTo>
                      <a:pt x="3" y="10"/>
                    </a:lnTo>
                    <a:lnTo>
                      <a:pt x="10" y="12"/>
                    </a:lnTo>
                    <a:lnTo>
                      <a:pt x="15" y="9"/>
                    </a:lnTo>
                    <a:lnTo>
                      <a:pt x="17" y="0"/>
                    </a:lnTo>
                    <a:lnTo>
                      <a:pt x="0" y="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05" name="Freeform 466"/>
              <p:cNvSpPr>
                <a:spLocks noChangeArrowheads="1"/>
              </p:cNvSpPr>
              <p:nvPr/>
            </p:nvSpPr>
            <p:spPr bwMode="auto">
              <a:xfrm>
                <a:off x="1212" y="433"/>
                <a:ext cx="16" cy="5"/>
              </a:xfrm>
              <a:custGeom>
                <a:avLst/>
                <a:gdLst/>
                <a:ahLst/>
                <a:cxnLst>
                  <a:cxn ang="0">
                    <a:pos x="16" y="12"/>
                  </a:cxn>
                  <a:cxn ang="0">
                    <a:pos x="14" y="3"/>
                  </a:cxn>
                  <a:cxn ang="0">
                    <a:pos x="8" y="0"/>
                  </a:cxn>
                  <a:cxn ang="0">
                    <a:pos x="3" y="3"/>
                  </a:cxn>
                  <a:cxn ang="0">
                    <a:pos x="0" y="12"/>
                  </a:cxn>
                  <a:cxn ang="0">
                    <a:pos x="16" y="12"/>
                  </a:cxn>
                </a:cxnLst>
                <a:rect l="0" t="0" r="r" b="b"/>
                <a:pathLst>
                  <a:path w="16" h="12">
                    <a:moveTo>
                      <a:pt x="16" y="12"/>
                    </a:moveTo>
                    <a:lnTo>
                      <a:pt x="14" y="3"/>
                    </a:lnTo>
                    <a:lnTo>
                      <a:pt x="8" y="0"/>
                    </a:lnTo>
                    <a:lnTo>
                      <a:pt x="3" y="3"/>
                    </a:lnTo>
                    <a:lnTo>
                      <a:pt x="0" y="12"/>
                    </a:lnTo>
                    <a:lnTo>
                      <a:pt x="16" y="1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06" name="Freeform 467"/>
              <p:cNvSpPr>
                <a:spLocks noChangeArrowheads="1"/>
              </p:cNvSpPr>
              <p:nvPr/>
            </p:nvSpPr>
            <p:spPr bwMode="auto">
              <a:xfrm>
                <a:off x="1212" y="438"/>
                <a:ext cx="19" cy="48"/>
              </a:xfrm>
              <a:custGeom>
                <a:avLst/>
                <a:gdLst/>
                <a:ahLst/>
                <a:cxnLst>
                  <a:cxn ang="0">
                    <a:pos x="19" y="96"/>
                  </a:cxn>
                  <a:cxn ang="0">
                    <a:pos x="19" y="96"/>
                  </a:cxn>
                  <a:cxn ang="0">
                    <a:pos x="16" y="0"/>
                  </a:cxn>
                  <a:cxn ang="0">
                    <a:pos x="0" y="0"/>
                  </a:cxn>
                  <a:cxn ang="0">
                    <a:pos x="3" y="96"/>
                  </a:cxn>
                  <a:cxn ang="0">
                    <a:pos x="19" y="96"/>
                  </a:cxn>
                </a:cxnLst>
                <a:rect l="0" t="0" r="r" b="b"/>
                <a:pathLst>
                  <a:path w="19" h="96">
                    <a:moveTo>
                      <a:pt x="19" y="96"/>
                    </a:moveTo>
                    <a:lnTo>
                      <a:pt x="19" y="96"/>
                    </a:lnTo>
                    <a:lnTo>
                      <a:pt x="16" y="0"/>
                    </a:lnTo>
                    <a:lnTo>
                      <a:pt x="0" y="0"/>
                    </a:lnTo>
                    <a:lnTo>
                      <a:pt x="3" y="96"/>
                    </a:lnTo>
                    <a:lnTo>
                      <a:pt x="19" y="9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07" name="Freeform 468"/>
              <p:cNvSpPr>
                <a:spLocks noChangeArrowheads="1"/>
              </p:cNvSpPr>
              <p:nvPr/>
            </p:nvSpPr>
            <p:spPr bwMode="auto">
              <a:xfrm>
                <a:off x="1215" y="486"/>
                <a:ext cx="16" cy="9"/>
              </a:xfrm>
              <a:custGeom>
                <a:avLst/>
                <a:gdLst/>
                <a:ahLst/>
                <a:cxnLst>
                  <a:cxn ang="0">
                    <a:pos x="8" y="16"/>
                  </a:cxn>
                  <a:cxn ang="0">
                    <a:pos x="16" y="16"/>
                  </a:cxn>
                  <a:cxn ang="0">
                    <a:pos x="16" y="0"/>
                  </a:cxn>
                  <a:cxn ang="0">
                    <a:pos x="0" y="0"/>
                  </a:cxn>
                  <a:cxn ang="0">
                    <a:pos x="0" y="16"/>
                  </a:cxn>
                  <a:cxn ang="0">
                    <a:pos x="8" y="16"/>
                  </a:cxn>
                </a:cxnLst>
                <a:rect l="0" t="0" r="r" b="b"/>
                <a:pathLst>
                  <a:path w="16" h="16">
                    <a:moveTo>
                      <a:pt x="8" y="16"/>
                    </a:moveTo>
                    <a:lnTo>
                      <a:pt x="16" y="16"/>
                    </a:lnTo>
                    <a:lnTo>
                      <a:pt x="16" y="0"/>
                    </a:lnTo>
                    <a:lnTo>
                      <a:pt x="0" y="0"/>
                    </a:lnTo>
                    <a:lnTo>
                      <a:pt x="0" y="16"/>
                    </a:lnTo>
                    <a:lnTo>
                      <a:pt x="8" y="1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08" name="Freeform 469"/>
              <p:cNvSpPr>
                <a:spLocks noChangeArrowheads="1"/>
              </p:cNvSpPr>
              <p:nvPr/>
            </p:nvSpPr>
            <p:spPr bwMode="auto">
              <a:xfrm>
                <a:off x="1215" y="495"/>
                <a:ext cx="16" cy="5"/>
              </a:xfrm>
              <a:custGeom>
                <a:avLst/>
                <a:gdLst/>
                <a:ahLst/>
                <a:cxnLst>
                  <a:cxn ang="0">
                    <a:pos x="0" y="0"/>
                  </a:cxn>
                  <a:cxn ang="0">
                    <a:pos x="3" y="9"/>
                  </a:cxn>
                  <a:cxn ang="0">
                    <a:pos x="8" y="10"/>
                  </a:cxn>
                  <a:cxn ang="0">
                    <a:pos x="14" y="9"/>
                  </a:cxn>
                  <a:cxn ang="0">
                    <a:pos x="16" y="0"/>
                  </a:cxn>
                  <a:cxn ang="0">
                    <a:pos x="0" y="0"/>
                  </a:cxn>
                </a:cxnLst>
                <a:rect l="0" t="0" r="r" b="b"/>
                <a:pathLst>
                  <a:path w="16" h="10">
                    <a:moveTo>
                      <a:pt x="0" y="0"/>
                    </a:moveTo>
                    <a:lnTo>
                      <a:pt x="3" y="9"/>
                    </a:lnTo>
                    <a:lnTo>
                      <a:pt x="8" y="10"/>
                    </a:lnTo>
                    <a:lnTo>
                      <a:pt x="14" y="9"/>
                    </a:lnTo>
                    <a:lnTo>
                      <a:pt x="16" y="0"/>
                    </a:lnTo>
                    <a:lnTo>
                      <a:pt x="0"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09" name="Freeform 470"/>
              <p:cNvSpPr>
                <a:spLocks noChangeArrowheads="1"/>
              </p:cNvSpPr>
              <p:nvPr/>
            </p:nvSpPr>
            <p:spPr bwMode="auto">
              <a:xfrm>
                <a:off x="1054" y="501"/>
                <a:ext cx="327" cy="217"/>
              </a:xfrm>
              <a:custGeom>
                <a:avLst/>
                <a:gdLst/>
                <a:ahLst/>
                <a:cxnLst>
                  <a:cxn ang="0">
                    <a:pos x="180" y="433"/>
                  </a:cxn>
                  <a:cxn ang="0">
                    <a:pos x="212" y="424"/>
                  </a:cxn>
                  <a:cxn ang="0">
                    <a:pos x="241" y="408"/>
                  </a:cxn>
                  <a:cxn ang="0">
                    <a:pos x="268" y="384"/>
                  </a:cxn>
                  <a:cxn ang="0">
                    <a:pos x="290" y="355"/>
                  </a:cxn>
                  <a:cxn ang="0">
                    <a:pos x="307" y="320"/>
                  </a:cxn>
                  <a:cxn ang="0">
                    <a:pos x="320" y="281"/>
                  </a:cxn>
                  <a:cxn ang="0">
                    <a:pos x="326" y="239"/>
                  </a:cxn>
                  <a:cxn ang="0">
                    <a:pos x="326" y="195"/>
                  </a:cxn>
                  <a:cxn ang="0">
                    <a:pos x="320" y="152"/>
                  </a:cxn>
                  <a:cxn ang="0">
                    <a:pos x="307" y="114"/>
                  </a:cxn>
                  <a:cxn ang="0">
                    <a:pos x="290" y="79"/>
                  </a:cxn>
                  <a:cxn ang="0">
                    <a:pos x="268" y="50"/>
                  </a:cxn>
                  <a:cxn ang="0">
                    <a:pos x="241" y="26"/>
                  </a:cxn>
                  <a:cxn ang="0">
                    <a:pos x="212" y="10"/>
                  </a:cxn>
                  <a:cxn ang="0">
                    <a:pos x="180" y="2"/>
                  </a:cxn>
                  <a:cxn ang="0">
                    <a:pos x="147" y="2"/>
                  </a:cxn>
                  <a:cxn ang="0">
                    <a:pos x="115" y="10"/>
                  </a:cxn>
                  <a:cxn ang="0">
                    <a:pos x="86" y="26"/>
                  </a:cxn>
                  <a:cxn ang="0">
                    <a:pos x="60" y="50"/>
                  </a:cxn>
                  <a:cxn ang="0">
                    <a:pos x="38" y="79"/>
                  </a:cxn>
                  <a:cxn ang="0">
                    <a:pos x="19" y="114"/>
                  </a:cxn>
                  <a:cxn ang="0">
                    <a:pos x="7" y="152"/>
                  </a:cxn>
                  <a:cxn ang="0">
                    <a:pos x="1" y="195"/>
                  </a:cxn>
                  <a:cxn ang="0">
                    <a:pos x="1" y="239"/>
                  </a:cxn>
                  <a:cxn ang="0">
                    <a:pos x="7" y="281"/>
                  </a:cxn>
                  <a:cxn ang="0">
                    <a:pos x="19" y="320"/>
                  </a:cxn>
                  <a:cxn ang="0">
                    <a:pos x="38" y="355"/>
                  </a:cxn>
                  <a:cxn ang="0">
                    <a:pos x="60" y="384"/>
                  </a:cxn>
                  <a:cxn ang="0">
                    <a:pos x="86" y="408"/>
                  </a:cxn>
                  <a:cxn ang="0">
                    <a:pos x="115" y="424"/>
                  </a:cxn>
                  <a:cxn ang="0">
                    <a:pos x="147" y="433"/>
                  </a:cxn>
                </a:cxnLst>
                <a:rect l="0" t="0" r="r" b="b"/>
                <a:pathLst>
                  <a:path w="327" h="434">
                    <a:moveTo>
                      <a:pt x="164" y="434"/>
                    </a:moveTo>
                    <a:lnTo>
                      <a:pt x="180" y="433"/>
                    </a:lnTo>
                    <a:lnTo>
                      <a:pt x="197" y="430"/>
                    </a:lnTo>
                    <a:lnTo>
                      <a:pt x="212" y="424"/>
                    </a:lnTo>
                    <a:lnTo>
                      <a:pt x="227" y="417"/>
                    </a:lnTo>
                    <a:lnTo>
                      <a:pt x="241" y="408"/>
                    </a:lnTo>
                    <a:lnTo>
                      <a:pt x="255" y="396"/>
                    </a:lnTo>
                    <a:lnTo>
                      <a:pt x="268" y="384"/>
                    </a:lnTo>
                    <a:lnTo>
                      <a:pt x="279" y="370"/>
                    </a:lnTo>
                    <a:lnTo>
                      <a:pt x="290" y="355"/>
                    </a:lnTo>
                    <a:lnTo>
                      <a:pt x="299" y="338"/>
                    </a:lnTo>
                    <a:lnTo>
                      <a:pt x="307" y="320"/>
                    </a:lnTo>
                    <a:lnTo>
                      <a:pt x="314" y="302"/>
                    </a:lnTo>
                    <a:lnTo>
                      <a:pt x="320" y="281"/>
                    </a:lnTo>
                    <a:lnTo>
                      <a:pt x="324" y="261"/>
                    </a:lnTo>
                    <a:lnTo>
                      <a:pt x="326" y="239"/>
                    </a:lnTo>
                    <a:lnTo>
                      <a:pt x="327" y="217"/>
                    </a:lnTo>
                    <a:lnTo>
                      <a:pt x="326" y="195"/>
                    </a:lnTo>
                    <a:lnTo>
                      <a:pt x="324" y="173"/>
                    </a:lnTo>
                    <a:lnTo>
                      <a:pt x="320" y="152"/>
                    </a:lnTo>
                    <a:lnTo>
                      <a:pt x="314" y="133"/>
                    </a:lnTo>
                    <a:lnTo>
                      <a:pt x="307" y="114"/>
                    </a:lnTo>
                    <a:lnTo>
                      <a:pt x="299" y="95"/>
                    </a:lnTo>
                    <a:lnTo>
                      <a:pt x="290" y="79"/>
                    </a:lnTo>
                    <a:lnTo>
                      <a:pt x="279" y="63"/>
                    </a:lnTo>
                    <a:lnTo>
                      <a:pt x="268" y="50"/>
                    </a:lnTo>
                    <a:lnTo>
                      <a:pt x="255" y="37"/>
                    </a:lnTo>
                    <a:lnTo>
                      <a:pt x="241" y="26"/>
                    </a:lnTo>
                    <a:lnTo>
                      <a:pt x="227" y="18"/>
                    </a:lnTo>
                    <a:lnTo>
                      <a:pt x="212" y="10"/>
                    </a:lnTo>
                    <a:lnTo>
                      <a:pt x="197" y="4"/>
                    </a:lnTo>
                    <a:lnTo>
                      <a:pt x="180" y="2"/>
                    </a:lnTo>
                    <a:lnTo>
                      <a:pt x="164" y="0"/>
                    </a:lnTo>
                    <a:lnTo>
                      <a:pt x="147" y="2"/>
                    </a:lnTo>
                    <a:lnTo>
                      <a:pt x="130" y="4"/>
                    </a:lnTo>
                    <a:lnTo>
                      <a:pt x="115" y="10"/>
                    </a:lnTo>
                    <a:lnTo>
                      <a:pt x="100" y="18"/>
                    </a:lnTo>
                    <a:lnTo>
                      <a:pt x="86" y="26"/>
                    </a:lnTo>
                    <a:lnTo>
                      <a:pt x="72" y="37"/>
                    </a:lnTo>
                    <a:lnTo>
                      <a:pt x="60" y="50"/>
                    </a:lnTo>
                    <a:lnTo>
                      <a:pt x="48" y="63"/>
                    </a:lnTo>
                    <a:lnTo>
                      <a:pt x="38" y="79"/>
                    </a:lnTo>
                    <a:lnTo>
                      <a:pt x="29" y="95"/>
                    </a:lnTo>
                    <a:lnTo>
                      <a:pt x="19" y="114"/>
                    </a:lnTo>
                    <a:lnTo>
                      <a:pt x="13" y="133"/>
                    </a:lnTo>
                    <a:lnTo>
                      <a:pt x="7" y="152"/>
                    </a:lnTo>
                    <a:lnTo>
                      <a:pt x="3" y="173"/>
                    </a:lnTo>
                    <a:lnTo>
                      <a:pt x="1" y="195"/>
                    </a:lnTo>
                    <a:lnTo>
                      <a:pt x="0" y="217"/>
                    </a:lnTo>
                    <a:lnTo>
                      <a:pt x="1" y="239"/>
                    </a:lnTo>
                    <a:lnTo>
                      <a:pt x="3" y="261"/>
                    </a:lnTo>
                    <a:lnTo>
                      <a:pt x="7" y="281"/>
                    </a:lnTo>
                    <a:lnTo>
                      <a:pt x="13" y="302"/>
                    </a:lnTo>
                    <a:lnTo>
                      <a:pt x="19" y="320"/>
                    </a:lnTo>
                    <a:lnTo>
                      <a:pt x="29" y="338"/>
                    </a:lnTo>
                    <a:lnTo>
                      <a:pt x="38" y="355"/>
                    </a:lnTo>
                    <a:lnTo>
                      <a:pt x="48" y="370"/>
                    </a:lnTo>
                    <a:lnTo>
                      <a:pt x="60" y="384"/>
                    </a:lnTo>
                    <a:lnTo>
                      <a:pt x="72" y="396"/>
                    </a:lnTo>
                    <a:lnTo>
                      <a:pt x="86" y="408"/>
                    </a:lnTo>
                    <a:lnTo>
                      <a:pt x="100" y="417"/>
                    </a:lnTo>
                    <a:lnTo>
                      <a:pt x="115" y="424"/>
                    </a:lnTo>
                    <a:lnTo>
                      <a:pt x="130" y="430"/>
                    </a:lnTo>
                    <a:lnTo>
                      <a:pt x="147" y="433"/>
                    </a:lnTo>
                    <a:lnTo>
                      <a:pt x="164" y="43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10" name="Freeform 471"/>
              <p:cNvSpPr>
                <a:spLocks noChangeArrowheads="1"/>
              </p:cNvSpPr>
              <p:nvPr/>
            </p:nvSpPr>
            <p:spPr bwMode="auto">
              <a:xfrm>
                <a:off x="1218" y="610"/>
                <a:ext cx="171" cy="114"/>
              </a:xfrm>
              <a:custGeom>
                <a:avLst/>
                <a:gdLst/>
                <a:ahLst/>
                <a:cxnLst>
                  <a:cxn ang="0">
                    <a:pos x="155" y="0"/>
                  </a:cxn>
                  <a:cxn ang="0">
                    <a:pos x="155" y="0"/>
                  </a:cxn>
                  <a:cxn ang="0">
                    <a:pos x="154" y="22"/>
                  </a:cxn>
                  <a:cxn ang="0">
                    <a:pos x="152" y="42"/>
                  </a:cxn>
                  <a:cxn ang="0">
                    <a:pos x="149" y="61"/>
                  </a:cxn>
                  <a:cxn ang="0">
                    <a:pos x="143" y="80"/>
                  </a:cxn>
                  <a:cxn ang="0">
                    <a:pos x="136" y="98"/>
                  </a:cxn>
                  <a:cxn ang="0">
                    <a:pos x="129" y="115"/>
                  </a:cxn>
                  <a:cxn ang="0">
                    <a:pos x="120" y="131"/>
                  </a:cxn>
                  <a:cxn ang="0">
                    <a:pos x="110" y="144"/>
                  </a:cxn>
                  <a:cxn ang="0">
                    <a:pos x="99" y="159"/>
                  </a:cxn>
                  <a:cxn ang="0">
                    <a:pos x="86" y="169"/>
                  </a:cxn>
                  <a:cxn ang="0">
                    <a:pos x="74" y="181"/>
                  </a:cxn>
                  <a:cxn ang="0">
                    <a:pos x="61" y="189"/>
                  </a:cxn>
                  <a:cxn ang="0">
                    <a:pos x="46" y="195"/>
                  </a:cxn>
                  <a:cxn ang="0">
                    <a:pos x="32" y="201"/>
                  </a:cxn>
                  <a:cxn ang="0">
                    <a:pos x="16" y="204"/>
                  </a:cxn>
                  <a:cxn ang="0">
                    <a:pos x="0" y="205"/>
                  </a:cxn>
                  <a:cxn ang="0">
                    <a:pos x="0" y="229"/>
                  </a:cxn>
                  <a:cxn ang="0">
                    <a:pos x="16" y="227"/>
                  </a:cxn>
                  <a:cxn ang="0">
                    <a:pos x="34" y="224"/>
                  </a:cxn>
                  <a:cxn ang="0">
                    <a:pos x="50" y="218"/>
                  </a:cxn>
                  <a:cxn ang="0">
                    <a:pos x="65" y="210"/>
                  </a:cxn>
                  <a:cxn ang="0">
                    <a:pos x="80" y="201"/>
                  </a:cxn>
                  <a:cxn ang="0">
                    <a:pos x="95" y="189"/>
                  </a:cxn>
                  <a:cxn ang="0">
                    <a:pos x="109" y="176"/>
                  </a:cxn>
                  <a:cxn ang="0">
                    <a:pos x="120" y="162"/>
                  </a:cxn>
                  <a:cxn ang="0">
                    <a:pos x="132" y="146"/>
                  </a:cxn>
                  <a:cxn ang="0">
                    <a:pos x="141" y="127"/>
                  </a:cxn>
                  <a:cxn ang="0">
                    <a:pos x="150" y="109"/>
                  </a:cxn>
                  <a:cxn ang="0">
                    <a:pos x="157" y="89"/>
                  </a:cxn>
                  <a:cxn ang="0">
                    <a:pos x="163" y="67"/>
                  </a:cxn>
                  <a:cxn ang="0">
                    <a:pos x="168" y="45"/>
                  </a:cxn>
                  <a:cxn ang="0">
                    <a:pos x="170" y="22"/>
                  </a:cxn>
                  <a:cxn ang="0">
                    <a:pos x="171" y="0"/>
                  </a:cxn>
                  <a:cxn ang="0">
                    <a:pos x="155" y="0"/>
                  </a:cxn>
                </a:cxnLst>
                <a:rect l="0" t="0" r="r" b="b"/>
                <a:pathLst>
                  <a:path w="171" h="229">
                    <a:moveTo>
                      <a:pt x="155" y="0"/>
                    </a:moveTo>
                    <a:lnTo>
                      <a:pt x="155" y="0"/>
                    </a:lnTo>
                    <a:lnTo>
                      <a:pt x="154" y="22"/>
                    </a:lnTo>
                    <a:lnTo>
                      <a:pt x="152" y="42"/>
                    </a:lnTo>
                    <a:lnTo>
                      <a:pt x="149" y="61"/>
                    </a:lnTo>
                    <a:lnTo>
                      <a:pt x="143" y="80"/>
                    </a:lnTo>
                    <a:lnTo>
                      <a:pt x="136" y="98"/>
                    </a:lnTo>
                    <a:lnTo>
                      <a:pt x="129" y="115"/>
                    </a:lnTo>
                    <a:lnTo>
                      <a:pt x="120" y="131"/>
                    </a:lnTo>
                    <a:lnTo>
                      <a:pt x="110" y="144"/>
                    </a:lnTo>
                    <a:lnTo>
                      <a:pt x="99" y="159"/>
                    </a:lnTo>
                    <a:lnTo>
                      <a:pt x="86" y="169"/>
                    </a:lnTo>
                    <a:lnTo>
                      <a:pt x="74" y="181"/>
                    </a:lnTo>
                    <a:lnTo>
                      <a:pt x="61" y="189"/>
                    </a:lnTo>
                    <a:lnTo>
                      <a:pt x="46" y="195"/>
                    </a:lnTo>
                    <a:lnTo>
                      <a:pt x="32" y="201"/>
                    </a:lnTo>
                    <a:lnTo>
                      <a:pt x="16" y="204"/>
                    </a:lnTo>
                    <a:lnTo>
                      <a:pt x="0" y="205"/>
                    </a:lnTo>
                    <a:lnTo>
                      <a:pt x="0" y="229"/>
                    </a:lnTo>
                    <a:lnTo>
                      <a:pt x="16" y="227"/>
                    </a:lnTo>
                    <a:lnTo>
                      <a:pt x="34" y="224"/>
                    </a:lnTo>
                    <a:lnTo>
                      <a:pt x="50" y="218"/>
                    </a:lnTo>
                    <a:lnTo>
                      <a:pt x="65" y="210"/>
                    </a:lnTo>
                    <a:lnTo>
                      <a:pt x="80" y="201"/>
                    </a:lnTo>
                    <a:lnTo>
                      <a:pt x="95" y="189"/>
                    </a:lnTo>
                    <a:lnTo>
                      <a:pt x="109" y="176"/>
                    </a:lnTo>
                    <a:lnTo>
                      <a:pt x="120" y="162"/>
                    </a:lnTo>
                    <a:lnTo>
                      <a:pt x="132" y="146"/>
                    </a:lnTo>
                    <a:lnTo>
                      <a:pt x="141" y="127"/>
                    </a:lnTo>
                    <a:lnTo>
                      <a:pt x="150" y="109"/>
                    </a:lnTo>
                    <a:lnTo>
                      <a:pt x="157" y="89"/>
                    </a:lnTo>
                    <a:lnTo>
                      <a:pt x="163" y="67"/>
                    </a:lnTo>
                    <a:lnTo>
                      <a:pt x="168" y="45"/>
                    </a:lnTo>
                    <a:lnTo>
                      <a:pt x="170" y="22"/>
                    </a:lnTo>
                    <a:lnTo>
                      <a:pt x="171" y="0"/>
                    </a:lnTo>
                    <a:lnTo>
                      <a:pt x="155"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11" name="Freeform 472"/>
              <p:cNvSpPr>
                <a:spLocks noChangeArrowheads="1"/>
              </p:cNvSpPr>
              <p:nvPr/>
            </p:nvSpPr>
            <p:spPr bwMode="auto">
              <a:xfrm>
                <a:off x="1218" y="495"/>
                <a:ext cx="171" cy="115"/>
              </a:xfrm>
              <a:custGeom>
                <a:avLst/>
                <a:gdLst/>
                <a:ahLst/>
                <a:cxnLst>
                  <a:cxn ang="0">
                    <a:pos x="0" y="24"/>
                  </a:cxn>
                  <a:cxn ang="0">
                    <a:pos x="0" y="24"/>
                  </a:cxn>
                  <a:cxn ang="0">
                    <a:pos x="16" y="25"/>
                  </a:cxn>
                  <a:cxn ang="0">
                    <a:pos x="32" y="28"/>
                  </a:cxn>
                  <a:cxn ang="0">
                    <a:pos x="46" y="34"/>
                  </a:cxn>
                  <a:cxn ang="0">
                    <a:pos x="61" y="40"/>
                  </a:cxn>
                  <a:cxn ang="0">
                    <a:pos x="74" y="49"/>
                  </a:cxn>
                  <a:cxn ang="0">
                    <a:pos x="86" y="59"/>
                  </a:cxn>
                  <a:cxn ang="0">
                    <a:pos x="99" y="70"/>
                  </a:cxn>
                  <a:cxn ang="0">
                    <a:pos x="110" y="83"/>
                  </a:cxn>
                  <a:cxn ang="0">
                    <a:pos x="120" y="98"/>
                  </a:cxn>
                  <a:cxn ang="0">
                    <a:pos x="129" y="113"/>
                  </a:cxn>
                  <a:cxn ang="0">
                    <a:pos x="136" y="132"/>
                  </a:cxn>
                  <a:cxn ang="0">
                    <a:pos x="143" y="149"/>
                  </a:cxn>
                  <a:cxn ang="0">
                    <a:pos x="149" y="166"/>
                  </a:cxn>
                  <a:cxn ang="0">
                    <a:pos x="152" y="187"/>
                  </a:cxn>
                  <a:cxn ang="0">
                    <a:pos x="154" y="207"/>
                  </a:cxn>
                  <a:cxn ang="0">
                    <a:pos x="155" y="229"/>
                  </a:cxn>
                  <a:cxn ang="0">
                    <a:pos x="171" y="229"/>
                  </a:cxn>
                  <a:cxn ang="0">
                    <a:pos x="170" y="207"/>
                  </a:cxn>
                  <a:cxn ang="0">
                    <a:pos x="168" y="184"/>
                  </a:cxn>
                  <a:cxn ang="0">
                    <a:pos x="163" y="161"/>
                  </a:cxn>
                  <a:cxn ang="0">
                    <a:pos x="157" y="140"/>
                  </a:cxn>
                  <a:cxn ang="0">
                    <a:pos x="150" y="120"/>
                  </a:cxn>
                  <a:cxn ang="0">
                    <a:pos x="141" y="101"/>
                  </a:cxn>
                  <a:cxn ang="0">
                    <a:pos x="132" y="83"/>
                  </a:cxn>
                  <a:cxn ang="0">
                    <a:pos x="120" y="66"/>
                  </a:cxn>
                  <a:cxn ang="0">
                    <a:pos x="109" y="53"/>
                  </a:cxn>
                  <a:cxn ang="0">
                    <a:pos x="95" y="38"/>
                  </a:cxn>
                  <a:cxn ang="0">
                    <a:pos x="80" y="28"/>
                  </a:cxn>
                  <a:cxn ang="0">
                    <a:pos x="65" y="19"/>
                  </a:cxn>
                  <a:cxn ang="0">
                    <a:pos x="50" y="11"/>
                  </a:cxn>
                  <a:cxn ang="0">
                    <a:pos x="34" y="5"/>
                  </a:cxn>
                  <a:cxn ang="0">
                    <a:pos x="16" y="2"/>
                  </a:cxn>
                  <a:cxn ang="0">
                    <a:pos x="0" y="0"/>
                  </a:cxn>
                  <a:cxn ang="0">
                    <a:pos x="0" y="24"/>
                  </a:cxn>
                </a:cxnLst>
                <a:rect l="0" t="0" r="r" b="b"/>
                <a:pathLst>
                  <a:path w="171" h="229">
                    <a:moveTo>
                      <a:pt x="0" y="24"/>
                    </a:moveTo>
                    <a:lnTo>
                      <a:pt x="0" y="24"/>
                    </a:lnTo>
                    <a:lnTo>
                      <a:pt x="16" y="25"/>
                    </a:lnTo>
                    <a:lnTo>
                      <a:pt x="32" y="28"/>
                    </a:lnTo>
                    <a:lnTo>
                      <a:pt x="46" y="34"/>
                    </a:lnTo>
                    <a:lnTo>
                      <a:pt x="61" y="40"/>
                    </a:lnTo>
                    <a:lnTo>
                      <a:pt x="74" y="49"/>
                    </a:lnTo>
                    <a:lnTo>
                      <a:pt x="86" y="59"/>
                    </a:lnTo>
                    <a:lnTo>
                      <a:pt x="99" y="70"/>
                    </a:lnTo>
                    <a:lnTo>
                      <a:pt x="110" y="83"/>
                    </a:lnTo>
                    <a:lnTo>
                      <a:pt x="120" y="98"/>
                    </a:lnTo>
                    <a:lnTo>
                      <a:pt x="129" y="113"/>
                    </a:lnTo>
                    <a:lnTo>
                      <a:pt x="136" y="132"/>
                    </a:lnTo>
                    <a:lnTo>
                      <a:pt x="143" y="149"/>
                    </a:lnTo>
                    <a:lnTo>
                      <a:pt x="149" y="166"/>
                    </a:lnTo>
                    <a:lnTo>
                      <a:pt x="152" y="187"/>
                    </a:lnTo>
                    <a:lnTo>
                      <a:pt x="154" y="207"/>
                    </a:lnTo>
                    <a:lnTo>
                      <a:pt x="155" y="229"/>
                    </a:lnTo>
                    <a:lnTo>
                      <a:pt x="171" y="229"/>
                    </a:lnTo>
                    <a:lnTo>
                      <a:pt x="170" y="207"/>
                    </a:lnTo>
                    <a:lnTo>
                      <a:pt x="168" y="184"/>
                    </a:lnTo>
                    <a:lnTo>
                      <a:pt x="163" y="161"/>
                    </a:lnTo>
                    <a:lnTo>
                      <a:pt x="157" y="140"/>
                    </a:lnTo>
                    <a:lnTo>
                      <a:pt x="150" y="120"/>
                    </a:lnTo>
                    <a:lnTo>
                      <a:pt x="141" y="101"/>
                    </a:lnTo>
                    <a:lnTo>
                      <a:pt x="132" y="83"/>
                    </a:lnTo>
                    <a:lnTo>
                      <a:pt x="120" y="66"/>
                    </a:lnTo>
                    <a:lnTo>
                      <a:pt x="109" y="53"/>
                    </a:lnTo>
                    <a:lnTo>
                      <a:pt x="95" y="38"/>
                    </a:lnTo>
                    <a:lnTo>
                      <a:pt x="80" y="28"/>
                    </a:lnTo>
                    <a:lnTo>
                      <a:pt x="65" y="19"/>
                    </a:lnTo>
                    <a:lnTo>
                      <a:pt x="50" y="11"/>
                    </a:lnTo>
                    <a:lnTo>
                      <a:pt x="34" y="5"/>
                    </a:lnTo>
                    <a:lnTo>
                      <a:pt x="16" y="2"/>
                    </a:lnTo>
                    <a:lnTo>
                      <a:pt x="0" y="0"/>
                    </a:lnTo>
                    <a:lnTo>
                      <a:pt x="0" y="2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12" name="Freeform 473"/>
              <p:cNvSpPr>
                <a:spLocks noChangeArrowheads="1"/>
              </p:cNvSpPr>
              <p:nvPr/>
            </p:nvSpPr>
            <p:spPr bwMode="auto">
              <a:xfrm>
                <a:off x="1046" y="495"/>
                <a:ext cx="172" cy="115"/>
              </a:xfrm>
              <a:custGeom>
                <a:avLst/>
                <a:gdLst/>
                <a:ahLst/>
                <a:cxnLst>
                  <a:cxn ang="0">
                    <a:pos x="16" y="229"/>
                  </a:cxn>
                  <a:cxn ang="0">
                    <a:pos x="16" y="229"/>
                  </a:cxn>
                  <a:cxn ang="0">
                    <a:pos x="17" y="207"/>
                  </a:cxn>
                  <a:cxn ang="0">
                    <a:pos x="19" y="187"/>
                  </a:cxn>
                  <a:cxn ang="0">
                    <a:pos x="22" y="166"/>
                  </a:cxn>
                  <a:cxn ang="0">
                    <a:pos x="28" y="149"/>
                  </a:cxn>
                  <a:cxn ang="0">
                    <a:pos x="35" y="132"/>
                  </a:cxn>
                  <a:cxn ang="0">
                    <a:pos x="43" y="114"/>
                  </a:cxn>
                  <a:cxn ang="0">
                    <a:pos x="52" y="98"/>
                  </a:cxn>
                  <a:cxn ang="0">
                    <a:pos x="61" y="83"/>
                  </a:cxn>
                  <a:cxn ang="0">
                    <a:pos x="73" y="70"/>
                  </a:cxn>
                  <a:cxn ang="0">
                    <a:pos x="84" y="59"/>
                  </a:cxn>
                  <a:cxn ang="0">
                    <a:pos x="97" y="49"/>
                  </a:cxn>
                  <a:cxn ang="0">
                    <a:pos x="110" y="40"/>
                  </a:cxn>
                  <a:cxn ang="0">
                    <a:pos x="125" y="34"/>
                  </a:cxn>
                  <a:cxn ang="0">
                    <a:pos x="139" y="28"/>
                  </a:cxn>
                  <a:cxn ang="0">
                    <a:pos x="155" y="25"/>
                  </a:cxn>
                  <a:cxn ang="0">
                    <a:pos x="172" y="24"/>
                  </a:cxn>
                  <a:cxn ang="0">
                    <a:pos x="172" y="0"/>
                  </a:cxn>
                  <a:cxn ang="0">
                    <a:pos x="155" y="2"/>
                  </a:cxn>
                  <a:cxn ang="0">
                    <a:pos x="137" y="5"/>
                  </a:cxn>
                  <a:cxn ang="0">
                    <a:pos x="121" y="11"/>
                  </a:cxn>
                  <a:cxn ang="0">
                    <a:pos x="106" y="19"/>
                  </a:cxn>
                  <a:cxn ang="0">
                    <a:pos x="91" y="28"/>
                  </a:cxn>
                  <a:cxn ang="0">
                    <a:pos x="76" y="38"/>
                  </a:cxn>
                  <a:cxn ang="0">
                    <a:pos x="63" y="53"/>
                  </a:cxn>
                  <a:cxn ang="0">
                    <a:pos x="51" y="66"/>
                  </a:cxn>
                  <a:cxn ang="0">
                    <a:pos x="40" y="83"/>
                  </a:cxn>
                  <a:cxn ang="0">
                    <a:pos x="30" y="99"/>
                  </a:cxn>
                  <a:cxn ang="0">
                    <a:pos x="20" y="120"/>
                  </a:cxn>
                  <a:cxn ang="0">
                    <a:pos x="14" y="140"/>
                  </a:cxn>
                  <a:cxn ang="0">
                    <a:pos x="8" y="161"/>
                  </a:cxn>
                  <a:cxn ang="0">
                    <a:pos x="3" y="184"/>
                  </a:cxn>
                  <a:cxn ang="0">
                    <a:pos x="1" y="207"/>
                  </a:cxn>
                  <a:cxn ang="0">
                    <a:pos x="0" y="229"/>
                  </a:cxn>
                  <a:cxn ang="0">
                    <a:pos x="16" y="229"/>
                  </a:cxn>
                </a:cxnLst>
                <a:rect l="0" t="0" r="r" b="b"/>
                <a:pathLst>
                  <a:path w="172" h="229">
                    <a:moveTo>
                      <a:pt x="16" y="229"/>
                    </a:moveTo>
                    <a:lnTo>
                      <a:pt x="16" y="229"/>
                    </a:lnTo>
                    <a:lnTo>
                      <a:pt x="17" y="207"/>
                    </a:lnTo>
                    <a:lnTo>
                      <a:pt x="19" y="187"/>
                    </a:lnTo>
                    <a:lnTo>
                      <a:pt x="22" y="166"/>
                    </a:lnTo>
                    <a:lnTo>
                      <a:pt x="28" y="149"/>
                    </a:lnTo>
                    <a:lnTo>
                      <a:pt x="35" y="132"/>
                    </a:lnTo>
                    <a:lnTo>
                      <a:pt x="43" y="114"/>
                    </a:lnTo>
                    <a:lnTo>
                      <a:pt x="52" y="98"/>
                    </a:lnTo>
                    <a:lnTo>
                      <a:pt x="61" y="83"/>
                    </a:lnTo>
                    <a:lnTo>
                      <a:pt x="73" y="70"/>
                    </a:lnTo>
                    <a:lnTo>
                      <a:pt x="84" y="59"/>
                    </a:lnTo>
                    <a:lnTo>
                      <a:pt x="97" y="49"/>
                    </a:lnTo>
                    <a:lnTo>
                      <a:pt x="110" y="40"/>
                    </a:lnTo>
                    <a:lnTo>
                      <a:pt x="125" y="34"/>
                    </a:lnTo>
                    <a:lnTo>
                      <a:pt x="139" y="28"/>
                    </a:lnTo>
                    <a:lnTo>
                      <a:pt x="155" y="25"/>
                    </a:lnTo>
                    <a:lnTo>
                      <a:pt x="172" y="24"/>
                    </a:lnTo>
                    <a:lnTo>
                      <a:pt x="172" y="0"/>
                    </a:lnTo>
                    <a:lnTo>
                      <a:pt x="155" y="2"/>
                    </a:lnTo>
                    <a:lnTo>
                      <a:pt x="137" y="5"/>
                    </a:lnTo>
                    <a:lnTo>
                      <a:pt x="121" y="11"/>
                    </a:lnTo>
                    <a:lnTo>
                      <a:pt x="106" y="19"/>
                    </a:lnTo>
                    <a:lnTo>
                      <a:pt x="91" y="28"/>
                    </a:lnTo>
                    <a:lnTo>
                      <a:pt x="76" y="38"/>
                    </a:lnTo>
                    <a:lnTo>
                      <a:pt x="63" y="53"/>
                    </a:lnTo>
                    <a:lnTo>
                      <a:pt x="51" y="66"/>
                    </a:lnTo>
                    <a:lnTo>
                      <a:pt x="40" y="83"/>
                    </a:lnTo>
                    <a:lnTo>
                      <a:pt x="30" y="99"/>
                    </a:lnTo>
                    <a:lnTo>
                      <a:pt x="20" y="120"/>
                    </a:lnTo>
                    <a:lnTo>
                      <a:pt x="14" y="140"/>
                    </a:lnTo>
                    <a:lnTo>
                      <a:pt x="8" y="161"/>
                    </a:lnTo>
                    <a:lnTo>
                      <a:pt x="3" y="184"/>
                    </a:lnTo>
                    <a:lnTo>
                      <a:pt x="1" y="207"/>
                    </a:lnTo>
                    <a:lnTo>
                      <a:pt x="0" y="229"/>
                    </a:lnTo>
                    <a:lnTo>
                      <a:pt x="16" y="22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13" name="Freeform 474"/>
              <p:cNvSpPr>
                <a:spLocks noChangeArrowheads="1"/>
              </p:cNvSpPr>
              <p:nvPr/>
            </p:nvSpPr>
            <p:spPr bwMode="auto">
              <a:xfrm>
                <a:off x="1046" y="610"/>
                <a:ext cx="172" cy="114"/>
              </a:xfrm>
              <a:custGeom>
                <a:avLst/>
                <a:gdLst/>
                <a:ahLst/>
                <a:cxnLst>
                  <a:cxn ang="0">
                    <a:pos x="172" y="205"/>
                  </a:cxn>
                  <a:cxn ang="0">
                    <a:pos x="172" y="205"/>
                  </a:cxn>
                  <a:cxn ang="0">
                    <a:pos x="155" y="204"/>
                  </a:cxn>
                  <a:cxn ang="0">
                    <a:pos x="139" y="201"/>
                  </a:cxn>
                  <a:cxn ang="0">
                    <a:pos x="125" y="195"/>
                  </a:cxn>
                  <a:cxn ang="0">
                    <a:pos x="110" y="189"/>
                  </a:cxn>
                  <a:cxn ang="0">
                    <a:pos x="97" y="181"/>
                  </a:cxn>
                  <a:cxn ang="0">
                    <a:pos x="84" y="169"/>
                  </a:cxn>
                  <a:cxn ang="0">
                    <a:pos x="73" y="159"/>
                  </a:cxn>
                  <a:cxn ang="0">
                    <a:pos x="61" y="144"/>
                  </a:cxn>
                  <a:cxn ang="0">
                    <a:pos x="52" y="131"/>
                  </a:cxn>
                  <a:cxn ang="0">
                    <a:pos x="43" y="114"/>
                  </a:cxn>
                  <a:cxn ang="0">
                    <a:pos x="35" y="98"/>
                  </a:cxn>
                  <a:cxn ang="0">
                    <a:pos x="28" y="80"/>
                  </a:cxn>
                  <a:cxn ang="0">
                    <a:pos x="22" y="61"/>
                  </a:cxn>
                  <a:cxn ang="0">
                    <a:pos x="19" y="42"/>
                  </a:cxn>
                  <a:cxn ang="0">
                    <a:pos x="17" y="22"/>
                  </a:cxn>
                  <a:cxn ang="0">
                    <a:pos x="16" y="0"/>
                  </a:cxn>
                  <a:cxn ang="0">
                    <a:pos x="0" y="0"/>
                  </a:cxn>
                  <a:cxn ang="0">
                    <a:pos x="1" y="22"/>
                  </a:cxn>
                  <a:cxn ang="0">
                    <a:pos x="3" y="45"/>
                  </a:cxn>
                  <a:cxn ang="0">
                    <a:pos x="8" y="67"/>
                  </a:cxn>
                  <a:cxn ang="0">
                    <a:pos x="14" y="89"/>
                  </a:cxn>
                  <a:cxn ang="0">
                    <a:pos x="20" y="109"/>
                  </a:cxn>
                  <a:cxn ang="0">
                    <a:pos x="30" y="128"/>
                  </a:cxn>
                  <a:cxn ang="0">
                    <a:pos x="40" y="146"/>
                  </a:cxn>
                  <a:cxn ang="0">
                    <a:pos x="51" y="162"/>
                  </a:cxn>
                  <a:cxn ang="0">
                    <a:pos x="63" y="176"/>
                  </a:cxn>
                  <a:cxn ang="0">
                    <a:pos x="76" y="189"/>
                  </a:cxn>
                  <a:cxn ang="0">
                    <a:pos x="91" y="201"/>
                  </a:cxn>
                  <a:cxn ang="0">
                    <a:pos x="106" y="210"/>
                  </a:cxn>
                  <a:cxn ang="0">
                    <a:pos x="121" y="218"/>
                  </a:cxn>
                  <a:cxn ang="0">
                    <a:pos x="137" y="224"/>
                  </a:cxn>
                  <a:cxn ang="0">
                    <a:pos x="155" y="227"/>
                  </a:cxn>
                  <a:cxn ang="0">
                    <a:pos x="172" y="229"/>
                  </a:cxn>
                  <a:cxn ang="0">
                    <a:pos x="172" y="205"/>
                  </a:cxn>
                </a:cxnLst>
                <a:rect l="0" t="0" r="r" b="b"/>
                <a:pathLst>
                  <a:path w="172" h="229">
                    <a:moveTo>
                      <a:pt x="172" y="205"/>
                    </a:moveTo>
                    <a:lnTo>
                      <a:pt x="172" y="205"/>
                    </a:lnTo>
                    <a:lnTo>
                      <a:pt x="155" y="204"/>
                    </a:lnTo>
                    <a:lnTo>
                      <a:pt x="139" y="201"/>
                    </a:lnTo>
                    <a:lnTo>
                      <a:pt x="125" y="195"/>
                    </a:lnTo>
                    <a:lnTo>
                      <a:pt x="110" y="189"/>
                    </a:lnTo>
                    <a:lnTo>
                      <a:pt x="97" y="181"/>
                    </a:lnTo>
                    <a:lnTo>
                      <a:pt x="84" y="169"/>
                    </a:lnTo>
                    <a:lnTo>
                      <a:pt x="73" y="159"/>
                    </a:lnTo>
                    <a:lnTo>
                      <a:pt x="61" y="144"/>
                    </a:lnTo>
                    <a:lnTo>
                      <a:pt x="52" y="131"/>
                    </a:lnTo>
                    <a:lnTo>
                      <a:pt x="43" y="114"/>
                    </a:lnTo>
                    <a:lnTo>
                      <a:pt x="35" y="98"/>
                    </a:lnTo>
                    <a:lnTo>
                      <a:pt x="28" y="80"/>
                    </a:lnTo>
                    <a:lnTo>
                      <a:pt x="22" y="61"/>
                    </a:lnTo>
                    <a:lnTo>
                      <a:pt x="19" y="42"/>
                    </a:lnTo>
                    <a:lnTo>
                      <a:pt x="17" y="22"/>
                    </a:lnTo>
                    <a:lnTo>
                      <a:pt x="16" y="0"/>
                    </a:lnTo>
                    <a:lnTo>
                      <a:pt x="0" y="0"/>
                    </a:lnTo>
                    <a:lnTo>
                      <a:pt x="1" y="22"/>
                    </a:lnTo>
                    <a:lnTo>
                      <a:pt x="3" y="45"/>
                    </a:lnTo>
                    <a:lnTo>
                      <a:pt x="8" y="67"/>
                    </a:lnTo>
                    <a:lnTo>
                      <a:pt x="14" y="89"/>
                    </a:lnTo>
                    <a:lnTo>
                      <a:pt x="20" y="109"/>
                    </a:lnTo>
                    <a:lnTo>
                      <a:pt x="30" y="128"/>
                    </a:lnTo>
                    <a:lnTo>
                      <a:pt x="40" y="146"/>
                    </a:lnTo>
                    <a:lnTo>
                      <a:pt x="51" y="162"/>
                    </a:lnTo>
                    <a:lnTo>
                      <a:pt x="63" y="176"/>
                    </a:lnTo>
                    <a:lnTo>
                      <a:pt x="76" y="189"/>
                    </a:lnTo>
                    <a:lnTo>
                      <a:pt x="91" y="201"/>
                    </a:lnTo>
                    <a:lnTo>
                      <a:pt x="106" y="210"/>
                    </a:lnTo>
                    <a:lnTo>
                      <a:pt x="121" y="218"/>
                    </a:lnTo>
                    <a:lnTo>
                      <a:pt x="137" y="224"/>
                    </a:lnTo>
                    <a:lnTo>
                      <a:pt x="155" y="227"/>
                    </a:lnTo>
                    <a:lnTo>
                      <a:pt x="172" y="229"/>
                    </a:lnTo>
                    <a:lnTo>
                      <a:pt x="172" y="205"/>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14" name="Freeform 475"/>
              <p:cNvSpPr>
                <a:spLocks noChangeArrowheads="1"/>
              </p:cNvSpPr>
              <p:nvPr/>
            </p:nvSpPr>
            <p:spPr bwMode="auto">
              <a:xfrm>
                <a:off x="1221" y="481"/>
                <a:ext cx="8" cy="11"/>
              </a:xfrm>
              <a:custGeom>
                <a:avLst/>
                <a:gdLst/>
                <a:ahLst/>
                <a:cxnLst>
                  <a:cxn ang="0">
                    <a:pos x="6" y="0"/>
                  </a:cxn>
                  <a:cxn ang="0">
                    <a:pos x="1" y="5"/>
                  </a:cxn>
                  <a:cxn ang="0">
                    <a:pos x="0" y="13"/>
                  </a:cxn>
                  <a:cxn ang="0">
                    <a:pos x="2" y="21"/>
                  </a:cxn>
                  <a:cxn ang="0">
                    <a:pos x="8" y="24"/>
                  </a:cxn>
                  <a:cxn ang="0">
                    <a:pos x="6" y="0"/>
                  </a:cxn>
                </a:cxnLst>
                <a:rect l="0" t="0" r="r" b="b"/>
                <a:pathLst>
                  <a:path w="8" h="24">
                    <a:moveTo>
                      <a:pt x="6" y="0"/>
                    </a:moveTo>
                    <a:lnTo>
                      <a:pt x="1" y="5"/>
                    </a:lnTo>
                    <a:lnTo>
                      <a:pt x="0" y="13"/>
                    </a:lnTo>
                    <a:lnTo>
                      <a:pt x="2" y="21"/>
                    </a:lnTo>
                    <a:lnTo>
                      <a:pt x="8" y="24"/>
                    </a:lnTo>
                    <a:lnTo>
                      <a:pt x="6"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15" name="Freeform 476"/>
              <p:cNvSpPr>
                <a:spLocks noChangeArrowheads="1"/>
              </p:cNvSpPr>
              <p:nvPr/>
            </p:nvSpPr>
            <p:spPr bwMode="auto">
              <a:xfrm>
                <a:off x="1227" y="480"/>
                <a:ext cx="169" cy="137"/>
              </a:xfrm>
              <a:custGeom>
                <a:avLst/>
                <a:gdLst/>
                <a:ahLst/>
                <a:cxnLst>
                  <a:cxn ang="0">
                    <a:pos x="165" y="274"/>
                  </a:cxn>
                  <a:cxn ang="0">
                    <a:pos x="169" y="234"/>
                  </a:cxn>
                  <a:cxn ang="0">
                    <a:pos x="169" y="201"/>
                  </a:cxn>
                  <a:cxn ang="0">
                    <a:pos x="166" y="167"/>
                  </a:cxn>
                  <a:cxn ang="0">
                    <a:pos x="159" y="137"/>
                  </a:cxn>
                  <a:cxn ang="0">
                    <a:pos x="151" y="111"/>
                  </a:cxn>
                  <a:cxn ang="0">
                    <a:pos x="140" y="87"/>
                  </a:cxn>
                  <a:cxn ang="0">
                    <a:pos x="129" y="67"/>
                  </a:cxn>
                  <a:cxn ang="0">
                    <a:pos x="114" y="51"/>
                  </a:cxn>
                  <a:cxn ang="0">
                    <a:pos x="99" y="36"/>
                  </a:cxn>
                  <a:cxn ang="0">
                    <a:pos x="84" y="25"/>
                  </a:cxn>
                  <a:cxn ang="0">
                    <a:pos x="67" y="16"/>
                  </a:cxn>
                  <a:cxn ang="0">
                    <a:pos x="53" y="7"/>
                  </a:cxn>
                  <a:cxn ang="0">
                    <a:pos x="37" y="3"/>
                  </a:cxn>
                  <a:cxn ang="0">
                    <a:pos x="23" y="0"/>
                  </a:cxn>
                  <a:cxn ang="0">
                    <a:pos x="11" y="0"/>
                  </a:cxn>
                  <a:cxn ang="0">
                    <a:pos x="0" y="1"/>
                  </a:cxn>
                  <a:cxn ang="0">
                    <a:pos x="2" y="25"/>
                  </a:cxn>
                  <a:cxn ang="0">
                    <a:pos x="11" y="23"/>
                  </a:cxn>
                  <a:cxn ang="0">
                    <a:pos x="23" y="23"/>
                  </a:cxn>
                  <a:cxn ang="0">
                    <a:pos x="35" y="26"/>
                  </a:cxn>
                  <a:cxn ang="0">
                    <a:pos x="49" y="30"/>
                  </a:cxn>
                  <a:cxn ang="0">
                    <a:pos x="63" y="36"/>
                  </a:cxn>
                  <a:cxn ang="0">
                    <a:pos x="77" y="45"/>
                  </a:cxn>
                  <a:cxn ang="0">
                    <a:pos x="91" y="57"/>
                  </a:cxn>
                  <a:cxn ang="0">
                    <a:pos x="106" y="68"/>
                  </a:cxn>
                  <a:cxn ang="0">
                    <a:pos x="117" y="84"/>
                  </a:cxn>
                  <a:cxn ang="0">
                    <a:pos x="128" y="102"/>
                  </a:cxn>
                  <a:cxn ang="0">
                    <a:pos x="137" y="122"/>
                  </a:cxn>
                  <a:cxn ang="0">
                    <a:pos x="145" y="145"/>
                  </a:cxn>
                  <a:cxn ang="0">
                    <a:pos x="150" y="170"/>
                  </a:cxn>
                  <a:cxn ang="0">
                    <a:pos x="153" y="201"/>
                  </a:cxn>
                  <a:cxn ang="0">
                    <a:pos x="153" y="234"/>
                  </a:cxn>
                  <a:cxn ang="0">
                    <a:pos x="149" y="271"/>
                  </a:cxn>
                  <a:cxn ang="0">
                    <a:pos x="165" y="274"/>
                  </a:cxn>
                </a:cxnLst>
                <a:rect l="0" t="0" r="r" b="b"/>
                <a:pathLst>
                  <a:path w="169" h="274">
                    <a:moveTo>
                      <a:pt x="165" y="274"/>
                    </a:moveTo>
                    <a:lnTo>
                      <a:pt x="169" y="234"/>
                    </a:lnTo>
                    <a:lnTo>
                      <a:pt x="169" y="201"/>
                    </a:lnTo>
                    <a:lnTo>
                      <a:pt x="166" y="167"/>
                    </a:lnTo>
                    <a:lnTo>
                      <a:pt x="159" y="137"/>
                    </a:lnTo>
                    <a:lnTo>
                      <a:pt x="151" y="111"/>
                    </a:lnTo>
                    <a:lnTo>
                      <a:pt x="140" y="87"/>
                    </a:lnTo>
                    <a:lnTo>
                      <a:pt x="129" y="67"/>
                    </a:lnTo>
                    <a:lnTo>
                      <a:pt x="114" y="51"/>
                    </a:lnTo>
                    <a:lnTo>
                      <a:pt x="99" y="36"/>
                    </a:lnTo>
                    <a:lnTo>
                      <a:pt x="84" y="25"/>
                    </a:lnTo>
                    <a:lnTo>
                      <a:pt x="67" y="16"/>
                    </a:lnTo>
                    <a:lnTo>
                      <a:pt x="53" y="7"/>
                    </a:lnTo>
                    <a:lnTo>
                      <a:pt x="37" y="3"/>
                    </a:lnTo>
                    <a:lnTo>
                      <a:pt x="23" y="0"/>
                    </a:lnTo>
                    <a:lnTo>
                      <a:pt x="11" y="0"/>
                    </a:lnTo>
                    <a:lnTo>
                      <a:pt x="0" y="1"/>
                    </a:lnTo>
                    <a:lnTo>
                      <a:pt x="2" y="25"/>
                    </a:lnTo>
                    <a:lnTo>
                      <a:pt x="11" y="23"/>
                    </a:lnTo>
                    <a:lnTo>
                      <a:pt x="23" y="23"/>
                    </a:lnTo>
                    <a:lnTo>
                      <a:pt x="35" y="26"/>
                    </a:lnTo>
                    <a:lnTo>
                      <a:pt x="49" y="30"/>
                    </a:lnTo>
                    <a:lnTo>
                      <a:pt x="63" y="36"/>
                    </a:lnTo>
                    <a:lnTo>
                      <a:pt x="77" y="45"/>
                    </a:lnTo>
                    <a:lnTo>
                      <a:pt x="91" y="57"/>
                    </a:lnTo>
                    <a:lnTo>
                      <a:pt x="106" y="68"/>
                    </a:lnTo>
                    <a:lnTo>
                      <a:pt x="117" y="84"/>
                    </a:lnTo>
                    <a:lnTo>
                      <a:pt x="128" y="102"/>
                    </a:lnTo>
                    <a:lnTo>
                      <a:pt x="137" y="122"/>
                    </a:lnTo>
                    <a:lnTo>
                      <a:pt x="145" y="145"/>
                    </a:lnTo>
                    <a:lnTo>
                      <a:pt x="150" y="170"/>
                    </a:lnTo>
                    <a:lnTo>
                      <a:pt x="153" y="201"/>
                    </a:lnTo>
                    <a:lnTo>
                      <a:pt x="153" y="234"/>
                    </a:lnTo>
                    <a:lnTo>
                      <a:pt x="149" y="271"/>
                    </a:lnTo>
                    <a:lnTo>
                      <a:pt x="165" y="27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16" name="Freeform 477"/>
              <p:cNvSpPr>
                <a:spLocks noChangeArrowheads="1"/>
              </p:cNvSpPr>
              <p:nvPr/>
            </p:nvSpPr>
            <p:spPr bwMode="auto">
              <a:xfrm>
                <a:off x="1376" y="615"/>
                <a:ext cx="16" cy="6"/>
              </a:xfrm>
              <a:custGeom>
                <a:avLst/>
                <a:gdLst/>
                <a:ahLst/>
                <a:cxnLst>
                  <a:cxn ang="0">
                    <a:pos x="0" y="0"/>
                  </a:cxn>
                  <a:cxn ang="0">
                    <a:pos x="2" y="8"/>
                  </a:cxn>
                  <a:cxn ang="0">
                    <a:pos x="7" y="11"/>
                  </a:cxn>
                  <a:cxn ang="0">
                    <a:pos x="13" y="10"/>
                  </a:cxn>
                  <a:cxn ang="0">
                    <a:pos x="16" y="3"/>
                  </a:cxn>
                  <a:cxn ang="0">
                    <a:pos x="0" y="0"/>
                  </a:cxn>
                </a:cxnLst>
                <a:rect l="0" t="0" r="r" b="b"/>
                <a:pathLst>
                  <a:path w="16" h="11">
                    <a:moveTo>
                      <a:pt x="0" y="0"/>
                    </a:moveTo>
                    <a:lnTo>
                      <a:pt x="2" y="8"/>
                    </a:lnTo>
                    <a:lnTo>
                      <a:pt x="7" y="11"/>
                    </a:lnTo>
                    <a:lnTo>
                      <a:pt x="13" y="10"/>
                    </a:lnTo>
                    <a:lnTo>
                      <a:pt x="16" y="3"/>
                    </a:lnTo>
                    <a:lnTo>
                      <a:pt x="0"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17" name="Freeform 478"/>
              <p:cNvSpPr>
                <a:spLocks noChangeArrowheads="1"/>
              </p:cNvSpPr>
              <p:nvPr/>
            </p:nvSpPr>
            <p:spPr bwMode="auto">
              <a:xfrm>
                <a:off x="1120" y="544"/>
                <a:ext cx="193" cy="128"/>
              </a:xfrm>
              <a:custGeom>
                <a:avLst/>
                <a:gdLst/>
                <a:ahLst/>
                <a:cxnLst>
                  <a:cxn ang="0">
                    <a:pos x="97" y="256"/>
                  </a:cxn>
                  <a:cxn ang="0">
                    <a:pos x="116" y="253"/>
                  </a:cxn>
                  <a:cxn ang="0">
                    <a:pos x="134" y="246"/>
                  </a:cxn>
                  <a:cxn ang="0">
                    <a:pos x="150" y="234"/>
                  </a:cxn>
                  <a:cxn ang="0">
                    <a:pos x="164" y="218"/>
                  </a:cxn>
                  <a:cxn ang="0">
                    <a:pos x="176" y="199"/>
                  </a:cxn>
                  <a:cxn ang="0">
                    <a:pos x="184" y="178"/>
                  </a:cxn>
                  <a:cxn ang="0">
                    <a:pos x="191" y="154"/>
                  </a:cxn>
                  <a:cxn ang="0">
                    <a:pos x="193" y="128"/>
                  </a:cxn>
                  <a:cxn ang="0">
                    <a:pos x="191" y="102"/>
                  </a:cxn>
                  <a:cxn ang="0">
                    <a:pos x="184" y="79"/>
                  </a:cxn>
                  <a:cxn ang="0">
                    <a:pos x="176" y="57"/>
                  </a:cxn>
                  <a:cxn ang="0">
                    <a:pos x="164" y="38"/>
                  </a:cxn>
                  <a:cxn ang="0">
                    <a:pos x="150" y="22"/>
                  </a:cxn>
                  <a:cxn ang="0">
                    <a:pos x="134" y="10"/>
                  </a:cxn>
                  <a:cxn ang="0">
                    <a:pos x="116" y="3"/>
                  </a:cxn>
                  <a:cxn ang="0">
                    <a:pos x="97" y="0"/>
                  </a:cxn>
                  <a:cxn ang="0">
                    <a:pos x="78" y="3"/>
                  </a:cxn>
                  <a:cxn ang="0">
                    <a:pos x="59" y="10"/>
                  </a:cxn>
                  <a:cxn ang="0">
                    <a:pos x="42" y="22"/>
                  </a:cxn>
                  <a:cxn ang="0">
                    <a:pos x="28" y="38"/>
                  </a:cxn>
                  <a:cxn ang="0">
                    <a:pos x="16" y="57"/>
                  </a:cxn>
                  <a:cxn ang="0">
                    <a:pos x="8" y="79"/>
                  </a:cxn>
                  <a:cxn ang="0">
                    <a:pos x="2" y="102"/>
                  </a:cxn>
                  <a:cxn ang="0">
                    <a:pos x="0" y="128"/>
                  </a:cxn>
                  <a:cxn ang="0">
                    <a:pos x="2" y="154"/>
                  </a:cxn>
                  <a:cxn ang="0">
                    <a:pos x="8" y="178"/>
                  </a:cxn>
                  <a:cxn ang="0">
                    <a:pos x="16" y="199"/>
                  </a:cxn>
                  <a:cxn ang="0">
                    <a:pos x="28" y="218"/>
                  </a:cxn>
                  <a:cxn ang="0">
                    <a:pos x="42" y="234"/>
                  </a:cxn>
                  <a:cxn ang="0">
                    <a:pos x="59" y="246"/>
                  </a:cxn>
                  <a:cxn ang="0">
                    <a:pos x="78" y="253"/>
                  </a:cxn>
                  <a:cxn ang="0">
                    <a:pos x="97" y="256"/>
                  </a:cxn>
                </a:cxnLst>
                <a:rect l="0" t="0" r="r" b="b"/>
                <a:pathLst>
                  <a:path w="193" h="256">
                    <a:moveTo>
                      <a:pt x="97" y="256"/>
                    </a:moveTo>
                    <a:lnTo>
                      <a:pt x="116" y="253"/>
                    </a:lnTo>
                    <a:lnTo>
                      <a:pt x="134" y="246"/>
                    </a:lnTo>
                    <a:lnTo>
                      <a:pt x="150" y="234"/>
                    </a:lnTo>
                    <a:lnTo>
                      <a:pt x="164" y="218"/>
                    </a:lnTo>
                    <a:lnTo>
                      <a:pt x="176" y="199"/>
                    </a:lnTo>
                    <a:lnTo>
                      <a:pt x="184" y="178"/>
                    </a:lnTo>
                    <a:lnTo>
                      <a:pt x="191" y="154"/>
                    </a:lnTo>
                    <a:lnTo>
                      <a:pt x="193" y="128"/>
                    </a:lnTo>
                    <a:lnTo>
                      <a:pt x="191" y="102"/>
                    </a:lnTo>
                    <a:lnTo>
                      <a:pt x="184" y="79"/>
                    </a:lnTo>
                    <a:lnTo>
                      <a:pt x="176" y="57"/>
                    </a:lnTo>
                    <a:lnTo>
                      <a:pt x="164" y="38"/>
                    </a:lnTo>
                    <a:lnTo>
                      <a:pt x="150" y="22"/>
                    </a:lnTo>
                    <a:lnTo>
                      <a:pt x="134" y="10"/>
                    </a:lnTo>
                    <a:lnTo>
                      <a:pt x="116" y="3"/>
                    </a:lnTo>
                    <a:lnTo>
                      <a:pt x="97" y="0"/>
                    </a:lnTo>
                    <a:lnTo>
                      <a:pt x="78" y="3"/>
                    </a:lnTo>
                    <a:lnTo>
                      <a:pt x="59" y="10"/>
                    </a:lnTo>
                    <a:lnTo>
                      <a:pt x="42" y="22"/>
                    </a:lnTo>
                    <a:lnTo>
                      <a:pt x="28" y="38"/>
                    </a:lnTo>
                    <a:lnTo>
                      <a:pt x="16" y="57"/>
                    </a:lnTo>
                    <a:lnTo>
                      <a:pt x="8" y="79"/>
                    </a:lnTo>
                    <a:lnTo>
                      <a:pt x="2" y="102"/>
                    </a:lnTo>
                    <a:lnTo>
                      <a:pt x="0" y="128"/>
                    </a:lnTo>
                    <a:lnTo>
                      <a:pt x="2" y="154"/>
                    </a:lnTo>
                    <a:lnTo>
                      <a:pt x="8" y="178"/>
                    </a:lnTo>
                    <a:lnTo>
                      <a:pt x="16" y="199"/>
                    </a:lnTo>
                    <a:lnTo>
                      <a:pt x="28" y="218"/>
                    </a:lnTo>
                    <a:lnTo>
                      <a:pt x="42" y="234"/>
                    </a:lnTo>
                    <a:lnTo>
                      <a:pt x="59" y="246"/>
                    </a:lnTo>
                    <a:lnTo>
                      <a:pt x="78" y="253"/>
                    </a:lnTo>
                    <a:lnTo>
                      <a:pt x="97" y="256"/>
                    </a:lnTo>
                    <a:close/>
                  </a:path>
                </a:pathLst>
              </a:custGeom>
              <a:gradFill rotWithShape="0">
                <a:gsLst>
                  <a:gs pos="0">
                    <a:srgbClr val="E476C8"/>
                  </a:gs>
                  <a:gs pos="100000">
                    <a:srgbClr val="CC0099"/>
                  </a:gs>
                </a:gsLst>
                <a:path path="rect">
                  <a:fillToRect l="50000" t="50000" r="50000" b="50000"/>
                </a:path>
              </a:gra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18" name="Freeform 479"/>
              <p:cNvSpPr>
                <a:spLocks noChangeArrowheads="1"/>
              </p:cNvSpPr>
              <p:nvPr/>
            </p:nvSpPr>
            <p:spPr bwMode="auto">
              <a:xfrm>
                <a:off x="1217" y="608"/>
                <a:ext cx="109" cy="74"/>
              </a:xfrm>
              <a:custGeom>
                <a:avLst/>
                <a:gdLst/>
                <a:ahLst/>
                <a:cxnLst>
                  <a:cxn ang="0">
                    <a:pos x="82" y="0"/>
                  </a:cxn>
                  <a:cxn ang="0">
                    <a:pos x="82" y="0"/>
                  </a:cxn>
                  <a:cxn ang="0">
                    <a:pos x="81" y="23"/>
                  </a:cxn>
                  <a:cxn ang="0">
                    <a:pos x="76" y="42"/>
                  </a:cxn>
                  <a:cxn ang="0">
                    <a:pos x="69" y="61"/>
                  </a:cxn>
                  <a:cxn ang="0">
                    <a:pos x="59" y="77"/>
                  </a:cxn>
                  <a:cxn ang="0">
                    <a:pos x="47" y="92"/>
                  </a:cxn>
                  <a:cxn ang="0">
                    <a:pos x="33" y="101"/>
                  </a:cxn>
                  <a:cxn ang="0">
                    <a:pos x="17" y="108"/>
                  </a:cxn>
                  <a:cxn ang="0">
                    <a:pos x="0" y="109"/>
                  </a:cxn>
                  <a:cxn ang="0">
                    <a:pos x="0" y="147"/>
                  </a:cxn>
                  <a:cxn ang="0">
                    <a:pos x="21" y="143"/>
                  </a:cxn>
                  <a:cxn ang="0">
                    <a:pos x="41" y="136"/>
                  </a:cxn>
                  <a:cxn ang="0">
                    <a:pos x="59" y="121"/>
                  </a:cxn>
                  <a:cxn ang="0">
                    <a:pos x="75" y="104"/>
                  </a:cxn>
                  <a:cxn ang="0">
                    <a:pos x="89" y="82"/>
                  </a:cxn>
                  <a:cxn ang="0">
                    <a:pos x="99" y="57"/>
                  </a:cxn>
                  <a:cxn ang="0">
                    <a:pos x="106" y="29"/>
                  </a:cxn>
                  <a:cxn ang="0">
                    <a:pos x="109" y="0"/>
                  </a:cxn>
                  <a:cxn ang="0">
                    <a:pos x="82" y="0"/>
                  </a:cxn>
                </a:cxnLst>
                <a:rect l="0" t="0" r="r" b="b"/>
                <a:pathLst>
                  <a:path w="109" h="147">
                    <a:moveTo>
                      <a:pt x="82" y="0"/>
                    </a:moveTo>
                    <a:lnTo>
                      <a:pt x="82" y="0"/>
                    </a:lnTo>
                    <a:lnTo>
                      <a:pt x="81" y="23"/>
                    </a:lnTo>
                    <a:lnTo>
                      <a:pt x="76" y="42"/>
                    </a:lnTo>
                    <a:lnTo>
                      <a:pt x="69" y="61"/>
                    </a:lnTo>
                    <a:lnTo>
                      <a:pt x="59" y="77"/>
                    </a:lnTo>
                    <a:lnTo>
                      <a:pt x="47" y="92"/>
                    </a:lnTo>
                    <a:lnTo>
                      <a:pt x="33" y="101"/>
                    </a:lnTo>
                    <a:lnTo>
                      <a:pt x="17" y="108"/>
                    </a:lnTo>
                    <a:lnTo>
                      <a:pt x="0" y="109"/>
                    </a:lnTo>
                    <a:lnTo>
                      <a:pt x="0" y="147"/>
                    </a:lnTo>
                    <a:lnTo>
                      <a:pt x="21" y="143"/>
                    </a:lnTo>
                    <a:lnTo>
                      <a:pt x="41" y="136"/>
                    </a:lnTo>
                    <a:lnTo>
                      <a:pt x="59" y="121"/>
                    </a:lnTo>
                    <a:lnTo>
                      <a:pt x="75" y="104"/>
                    </a:lnTo>
                    <a:lnTo>
                      <a:pt x="89" y="82"/>
                    </a:lnTo>
                    <a:lnTo>
                      <a:pt x="99" y="57"/>
                    </a:lnTo>
                    <a:lnTo>
                      <a:pt x="106" y="29"/>
                    </a:lnTo>
                    <a:lnTo>
                      <a:pt x="109" y="0"/>
                    </a:lnTo>
                    <a:lnTo>
                      <a:pt x="82"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19" name="Freeform 480"/>
              <p:cNvSpPr>
                <a:spLocks noChangeArrowheads="1"/>
              </p:cNvSpPr>
              <p:nvPr/>
            </p:nvSpPr>
            <p:spPr bwMode="auto">
              <a:xfrm>
                <a:off x="1217" y="535"/>
                <a:ext cx="109" cy="73"/>
              </a:xfrm>
              <a:custGeom>
                <a:avLst/>
                <a:gdLst/>
                <a:ahLst/>
                <a:cxnLst>
                  <a:cxn ang="0">
                    <a:pos x="0" y="38"/>
                  </a:cxn>
                  <a:cxn ang="0">
                    <a:pos x="0" y="38"/>
                  </a:cxn>
                  <a:cxn ang="0">
                    <a:pos x="17" y="39"/>
                  </a:cxn>
                  <a:cxn ang="0">
                    <a:pos x="33" y="47"/>
                  </a:cxn>
                  <a:cxn ang="0">
                    <a:pos x="47" y="55"/>
                  </a:cxn>
                  <a:cxn ang="0">
                    <a:pos x="59" y="70"/>
                  </a:cxn>
                  <a:cxn ang="0">
                    <a:pos x="69" y="86"/>
                  </a:cxn>
                  <a:cxn ang="0">
                    <a:pos x="76" y="105"/>
                  </a:cxn>
                  <a:cxn ang="0">
                    <a:pos x="81" y="124"/>
                  </a:cxn>
                  <a:cxn ang="0">
                    <a:pos x="82" y="147"/>
                  </a:cxn>
                  <a:cxn ang="0">
                    <a:pos x="109" y="147"/>
                  </a:cxn>
                  <a:cxn ang="0">
                    <a:pos x="106" y="118"/>
                  </a:cxn>
                  <a:cxn ang="0">
                    <a:pos x="99" y="90"/>
                  </a:cxn>
                  <a:cxn ang="0">
                    <a:pos x="89" y="66"/>
                  </a:cxn>
                  <a:cxn ang="0">
                    <a:pos x="75" y="44"/>
                  </a:cxn>
                  <a:cxn ang="0">
                    <a:pos x="59" y="26"/>
                  </a:cxn>
                  <a:cxn ang="0">
                    <a:pos x="41" y="12"/>
                  </a:cxn>
                  <a:cxn ang="0">
                    <a:pos x="21" y="4"/>
                  </a:cxn>
                  <a:cxn ang="0">
                    <a:pos x="0" y="0"/>
                  </a:cxn>
                  <a:cxn ang="0">
                    <a:pos x="0" y="38"/>
                  </a:cxn>
                </a:cxnLst>
                <a:rect l="0" t="0" r="r" b="b"/>
                <a:pathLst>
                  <a:path w="109" h="147">
                    <a:moveTo>
                      <a:pt x="0" y="38"/>
                    </a:moveTo>
                    <a:lnTo>
                      <a:pt x="0" y="38"/>
                    </a:lnTo>
                    <a:lnTo>
                      <a:pt x="17" y="39"/>
                    </a:lnTo>
                    <a:lnTo>
                      <a:pt x="33" y="47"/>
                    </a:lnTo>
                    <a:lnTo>
                      <a:pt x="47" y="55"/>
                    </a:lnTo>
                    <a:lnTo>
                      <a:pt x="59" y="70"/>
                    </a:lnTo>
                    <a:lnTo>
                      <a:pt x="69" y="86"/>
                    </a:lnTo>
                    <a:lnTo>
                      <a:pt x="76" y="105"/>
                    </a:lnTo>
                    <a:lnTo>
                      <a:pt x="81" y="124"/>
                    </a:lnTo>
                    <a:lnTo>
                      <a:pt x="82" y="147"/>
                    </a:lnTo>
                    <a:lnTo>
                      <a:pt x="109" y="147"/>
                    </a:lnTo>
                    <a:lnTo>
                      <a:pt x="106" y="118"/>
                    </a:lnTo>
                    <a:lnTo>
                      <a:pt x="99" y="90"/>
                    </a:lnTo>
                    <a:lnTo>
                      <a:pt x="89" y="66"/>
                    </a:lnTo>
                    <a:lnTo>
                      <a:pt x="75" y="44"/>
                    </a:lnTo>
                    <a:lnTo>
                      <a:pt x="59" y="26"/>
                    </a:lnTo>
                    <a:lnTo>
                      <a:pt x="41" y="12"/>
                    </a:lnTo>
                    <a:lnTo>
                      <a:pt x="21" y="4"/>
                    </a:lnTo>
                    <a:lnTo>
                      <a:pt x="0" y="0"/>
                    </a:lnTo>
                    <a:lnTo>
                      <a:pt x="0" y="38"/>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20" name="Freeform 481"/>
              <p:cNvSpPr>
                <a:spLocks noChangeArrowheads="1"/>
              </p:cNvSpPr>
              <p:nvPr/>
            </p:nvSpPr>
            <p:spPr bwMode="auto">
              <a:xfrm>
                <a:off x="1107" y="535"/>
                <a:ext cx="110" cy="73"/>
              </a:xfrm>
              <a:custGeom>
                <a:avLst/>
                <a:gdLst/>
                <a:ahLst/>
                <a:cxnLst>
                  <a:cxn ang="0">
                    <a:pos x="26" y="147"/>
                  </a:cxn>
                  <a:cxn ang="0">
                    <a:pos x="26" y="147"/>
                  </a:cxn>
                  <a:cxn ang="0">
                    <a:pos x="27" y="124"/>
                  </a:cxn>
                  <a:cxn ang="0">
                    <a:pos x="32" y="105"/>
                  </a:cxn>
                  <a:cxn ang="0">
                    <a:pos x="39" y="86"/>
                  </a:cxn>
                  <a:cxn ang="0">
                    <a:pos x="49" y="70"/>
                  </a:cxn>
                  <a:cxn ang="0">
                    <a:pos x="61" y="57"/>
                  </a:cxn>
                  <a:cxn ang="0">
                    <a:pos x="76" y="47"/>
                  </a:cxn>
                  <a:cxn ang="0">
                    <a:pos x="93" y="39"/>
                  </a:cxn>
                  <a:cxn ang="0">
                    <a:pos x="110" y="38"/>
                  </a:cxn>
                  <a:cxn ang="0">
                    <a:pos x="110" y="0"/>
                  </a:cxn>
                  <a:cxn ang="0">
                    <a:pos x="89" y="4"/>
                  </a:cxn>
                  <a:cxn ang="0">
                    <a:pos x="68" y="12"/>
                  </a:cxn>
                  <a:cxn ang="0">
                    <a:pos x="49" y="25"/>
                  </a:cxn>
                  <a:cxn ang="0">
                    <a:pos x="33" y="44"/>
                  </a:cxn>
                  <a:cxn ang="0">
                    <a:pos x="19" y="66"/>
                  </a:cxn>
                  <a:cxn ang="0">
                    <a:pos x="10" y="90"/>
                  </a:cxn>
                  <a:cxn ang="0">
                    <a:pos x="3" y="118"/>
                  </a:cxn>
                  <a:cxn ang="0">
                    <a:pos x="0" y="147"/>
                  </a:cxn>
                  <a:cxn ang="0">
                    <a:pos x="26" y="147"/>
                  </a:cxn>
                </a:cxnLst>
                <a:rect l="0" t="0" r="r" b="b"/>
                <a:pathLst>
                  <a:path w="110" h="147">
                    <a:moveTo>
                      <a:pt x="26" y="147"/>
                    </a:moveTo>
                    <a:lnTo>
                      <a:pt x="26" y="147"/>
                    </a:lnTo>
                    <a:lnTo>
                      <a:pt x="27" y="124"/>
                    </a:lnTo>
                    <a:lnTo>
                      <a:pt x="32" y="105"/>
                    </a:lnTo>
                    <a:lnTo>
                      <a:pt x="39" y="86"/>
                    </a:lnTo>
                    <a:lnTo>
                      <a:pt x="49" y="70"/>
                    </a:lnTo>
                    <a:lnTo>
                      <a:pt x="61" y="57"/>
                    </a:lnTo>
                    <a:lnTo>
                      <a:pt x="76" y="47"/>
                    </a:lnTo>
                    <a:lnTo>
                      <a:pt x="93" y="39"/>
                    </a:lnTo>
                    <a:lnTo>
                      <a:pt x="110" y="38"/>
                    </a:lnTo>
                    <a:lnTo>
                      <a:pt x="110" y="0"/>
                    </a:lnTo>
                    <a:lnTo>
                      <a:pt x="89" y="4"/>
                    </a:lnTo>
                    <a:lnTo>
                      <a:pt x="68" y="12"/>
                    </a:lnTo>
                    <a:lnTo>
                      <a:pt x="49" y="25"/>
                    </a:lnTo>
                    <a:lnTo>
                      <a:pt x="33" y="44"/>
                    </a:lnTo>
                    <a:lnTo>
                      <a:pt x="19" y="66"/>
                    </a:lnTo>
                    <a:lnTo>
                      <a:pt x="10" y="90"/>
                    </a:lnTo>
                    <a:lnTo>
                      <a:pt x="3" y="118"/>
                    </a:lnTo>
                    <a:lnTo>
                      <a:pt x="0" y="147"/>
                    </a:lnTo>
                    <a:lnTo>
                      <a:pt x="26" y="147"/>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21" name="Freeform 482"/>
              <p:cNvSpPr>
                <a:spLocks noChangeArrowheads="1"/>
              </p:cNvSpPr>
              <p:nvPr/>
            </p:nvSpPr>
            <p:spPr bwMode="auto">
              <a:xfrm>
                <a:off x="1107" y="608"/>
                <a:ext cx="110" cy="74"/>
              </a:xfrm>
              <a:custGeom>
                <a:avLst/>
                <a:gdLst/>
                <a:ahLst/>
                <a:cxnLst>
                  <a:cxn ang="0">
                    <a:pos x="110" y="109"/>
                  </a:cxn>
                  <a:cxn ang="0">
                    <a:pos x="110" y="109"/>
                  </a:cxn>
                  <a:cxn ang="0">
                    <a:pos x="93" y="108"/>
                  </a:cxn>
                  <a:cxn ang="0">
                    <a:pos x="76" y="101"/>
                  </a:cxn>
                  <a:cxn ang="0">
                    <a:pos x="61" y="90"/>
                  </a:cxn>
                  <a:cxn ang="0">
                    <a:pos x="49" y="77"/>
                  </a:cxn>
                  <a:cxn ang="0">
                    <a:pos x="39" y="61"/>
                  </a:cxn>
                  <a:cxn ang="0">
                    <a:pos x="32" y="42"/>
                  </a:cxn>
                  <a:cxn ang="0">
                    <a:pos x="27" y="23"/>
                  </a:cxn>
                  <a:cxn ang="0">
                    <a:pos x="26" y="0"/>
                  </a:cxn>
                  <a:cxn ang="0">
                    <a:pos x="0" y="0"/>
                  </a:cxn>
                  <a:cxn ang="0">
                    <a:pos x="3" y="29"/>
                  </a:cxn>
                  <a:cxn ang="0">
                    <a:pos x="10" y="57"/>
                  </a:cxn>
                  <a:cxn ang="0">
                    <a:pos x="19" y="82"/>
                  </a:cxn>
                  <a:cxn ang="0">
                    <a:pos x="33" y="104"/>
                  </a:cxn>
                  <a:cxn ang="0">
                    <a:pos x="49" y="122"/>
                  </a:cxn>
                  <a:cxn ang="0">
                    <a:pos x="68" y="136"/>
                  </a:cxn>
                  <a:cxn ang="0">
                    <a:pos x="89" y="143"/>
                  </a:cxn>
                  <a:cxn ang="0">
                    <a:pos x="110" y="147"/>
                  </a:cxn>
                  <a:cxn ang="0">
                    <a:pos x="110" y="109"/>
                  </a:cxn>
                </a:cxnLst>
                <a:rect l="0" t="0" r="r" b="b"/>
                <a:pathLst>
                  <a:path w="110" h="147">
                    <a:moveTo>
                      <a:pt x="110" y="109"/>
                    </a:moveTo>
                    <a:lnTo>
                      <a:pt x="110" y="109"/>
                    </a:lnTo>
                    <a:lnTo>
                      <a:pt x="93" y="108"/>
                    </a:lnTo>
                    <a:lnTo>
                      <a:pt x="76" y="101"/>
                    </a:lnTo>
                    <a:lnTo>
                      <a:pt x="61" y="90"/>
                    </a:lnTo>
                    <a:lnTo>
                      <a:pt x="49" y="77"/>
                    </a:lnTo>
                    <a:lnTo>
                      <a:pt x="39" y="61"/>
                    </a:lnTo>
                    <a:lnTo>
                      <a:pt x="32" y="42"/>
                    </a:lnTo>
                    <a:lnTo>
                      <a:pt x="27" y="23"/>
                    </a:lnTo>
                    <a:lnTo>
                      <a:pt x="26" y="0"/>
                    </a:lnTo>
                    <a:lnTo>
                      <a:pt x="0" y="0"/>
                    </a:lnTo>
                    <a:lnTo>
                      <a:pt x="3" y="29"/>
                    </a:lnTo>
                    <a:lnTo>
                      <a:pt x="10" y="57"/>
                    </a:lnTo>
                    <a:lnTo>
                      <a:pt x="19" y="82"/>
                    </a:lnTo>
                    <a:lnTo>
                      <a:pt x="33" y="104"/>
                    </a:lnTo>
                    <a:lnTo>
                      <a:pt x="49" y="122"/>
                    </a:lnTo>
                    <a:lnTo>
                      <a:pt x="68" y="136"/>
                    </a:lnTo>
                    <a:lnTo>
                      <a:pt x="89" y="143"/>
                    </a:lnTo>
                    <a:lnTo>
                      <a:pt x="110" y="147"/>
                    </a:lnTo>
                    <a:lnTo>
                      <a:pt x="110" y="10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22" name="Freeform 483"/>
              <p:cNvSpPr>
                <a:spLocks noChangeArrowheads="1"/>
              </p:cNvSpPr>
              <p:nvPr/>
            </p:nvSpPr>
            <p:spPr bwMode="auto">
              <a:xfrm>
                <a:off x="825" y="144"/>
                <a:ext cx="153" cy="44"/>
              </a:xfrm>
              <a:custGeom>
                <a:avLst/>
                <a:gdLst/>
                <a:ahLst/>
                <a:cxnLst>
                  <a:cxn ang="0">
                    <a:pos x="3" y="34"/>
                  </a:cxn>
                  <a:cxn ang="0">
                    <a:pos x="1" y="47"/>
                  </a:cxn>
                  <a:cxn ang="0">
                    <a:pos x="0" y="60"/>
                  </a:cxn>
                  <a:cxn ang="0">
                    <a:pos x="2" y="70"/>
                  </a:cxn>
                  <a:cxn ang="0">
                    <a:pos x="6" y="79"/>
                  </a:cxn>
                  <a:cxn ang="0">
                    <a:pos x="13" y="85"/>
                  </a:cxn>
                  <a:cxn ang="0">
                    <a:pos x="23" y="89"/>
                  </a:cxn>
                  <a:cxn ang="0">
                    <a:pos x="35" y="89"/>
                  </a:cxn>
                  <a:cxn ang="0">
                    <a:pos x="51" y="85"/>
                  </a:cxn>
                  <a:cxn ang="0">
                    <a:pos x="56" y="83"/>
                  </a:cxn>
                  <a:cxn ang="0">
                    <a:pos x="62" y="83"/>
                  </a:cxn>
                  <a:cxn ang="0">
                    <a:pos x="67" y="82"/>
                  </a:cxn>
                  <a:cxn ang="0">
                    <a:pos x="73" y="82"/>
                  </a:cxn>
                  <a:cxn ang="0">
                    <a:pos x="79" y="83"/>
                  </a:cxn>
                  <a:cxn ang="0">
                    <a:pos x="85" y="83"/>
                  </a:cxn>
                  <a:cxn ang="0">
                    <a:pos x="90" y="85"/>
                  </a:cxn>
                  <a:cxn ang="0">
                    <a:pos x="96" y="85"/>
                  </a:cxn>
                  <a:cxn ang="0">
                    <a:pos x="98" y="85"/>
                  </a:cxn>
                  <a:cxn ang="0">
                    <a:pos x="101" y="85"/>
                  </a:cxn>
                  <a:cxn ang="0">
                    <a:pos x="103" y="85"/>
                  </a:cxn>
                  <a:cxn ang="0">
                    <a:pos x="105" y="85"/>
                  </a:cxn>
                  <a:cxn ang="0">
                    <a:pos x="113" y="85"/>
                  </a:cxn>
                  <a:cxn ang="0">
                    <a:pos x="122" y="83"/>
                  </a:cxn>
                  <a:cxn ang="0">
                    <a:pos x="132" y="80"/>
                  </a:cxn>
                  <a:cxn ang="0">
                    <a:pos x="143" y="74"/>
                  </a:cxn>
                  <a:cxn ang="0">
                    <a:pos x="150" y="66"/>
                  </a:cxn>
                  <a:cxn ang="0">
                    <a:pos x="153" y="53"/>
                  </a:cxn>
                  <a:cxn ang="0">
                    <a:pos x="152" y="34"/>
                  </a:cxn>
                  <a:cxn ang="0">
                    <a:pos x="144" y="10"/>
                  </a:cxn>
                  <a:cxn ang="0">
                    <a:pos x="144" y="23"/>
                  </a:cxn>
                  <a:cxn ang="0">
                    <a:pos x="142" y="34"/>
                  </a:cxn>
                  <a:cxn ang="0">
                    <a:pos x="139" y="40"/>
                  </a:cxn>
                  <a:cxn ang="0">
                    <a:pos x="133" y="42"/>
                  </a:cxn>
                  <a:cxn ang="0">
                    <a:pos x="128" y="42"/>
                  </a:cxn>
                  <a:cxn ang="0">
                    <a:pos x="124" y="37"/>
                  </a:cxn>
                  <a:cxn ang="0">
                    <a:pos x="120" y="28"/>
                  </a:cxn>
                  <a:cxn ang="0">
                    <a:pos x="117" y="16"/>
                  </a:cxn>
                  <a:cxn ang="0">
                    <a:pos x="115" y="6"/>
                  </a:cxn>
                  <a:cxn ang="0">
                    <a:pos x="111" y="0"/>
                  </a:cxn>
                  <a:cxn ang="0">
                    <a:pos x="107" y="0"/>
                  </a:cxn>
                  <a:cxn ang="0">
                    <a:pos x="103" y="2"/>
                  </a:cxn>
                  <a:cxn ang="0">
                    <a:pos x="102" y="3"/>
                  </a:cxn>
                  <a:cxn ang="0">
                    <a:pos x="101" y="6"/>
                  </a:cxn>
                  <a:cxn ang="0">
                    <a:pos x="101" y="9"/>
                  </a:cxn>
                  <a:cxn ang="0">
                    <a:pos x="102" y="13"/>
                  </a:cxn>
                  <a:cxn ang="0">
                    <a:pos x="104" y="19"/>
                  </a:cxn>
                  <a:cxn ang="0">
                    <a:pos x="103" y="28"/>
                  </a:cxn>
                  <a:cxn ang="0">
                    <a:pos x="101" y="35"/>
                  </a:cxn>
                  <a:cxn ang="0">
                    <a:pos x="96" y="41"/>
                  </a:cxn>
                  <a:cxn ang="0">
                    <a:pos x="90" y="45"/>
                  </a:cxn>
                  <a:cxn ang="0">
                    <a:pos x="82" y="47"/>
                  </a:cxn>
                  <a:cxn ang="0">
                    <a:pos x="72" y="42"/>
                  </a:cxn>
                  <a:cxn ang="0">
                    <a:pos x="60" y="34"/>
                  </a:cxn>
                  <a:cxn ang="0">
                    <a:pos x="55" y="34"/>
                  </a:cxn>
                  <a:cxn ang="0">
                    <a:pos x="49" y="40"/>
                  </a:cxn>
                  <a:cxn ang="0">
                    <a:pos x="41" y="48"/>
                  </a:cxn>
                  <a:cxn ang="0">
                    <a:pos x="32" y="57"/>
                  </a:cxn>
                  <a:cxn ang="0">
                    <a:pos x="24" y="64"/>
                  </a:cxn>
                  <a:cxn ang="0">
                    <a:pos x="15" y="64"/>
                  </a:cxn>
                  <a:cxn ang="0">
                    <a:pos x="8" y="54"/>
                  </a:cxn>
                  <a:cxn ang="0">
                    <a:pos x="3" y="34"/>
                  </a:cxn>
                </a:cxnLst>
                <a:rect l="0" t="0" r="r" b="b"/>
                <a:pathLst>
                  <a:path w="153" h="89">
                    <a:moveTo>
                      <a:pt x="3" y="34"/>
                    </a:moveTo>
                    <a:lnTo>
                      <a:pt x="1" y="47"/>
                    </a:lnTo>
                    <a:lnTo>
                      <a:pt x="0" y="60"/>
                    </a:lnTo>
                    <a:lnTo>
                      <a:pt x="2" y="70"/>
                    </a:lnTo>
                    <a:lnTo>
                      <a:pt x="6" y="79"/>
                    </a:lnTo>
                    <a:lnTo>
                      <a:pt x="13" y="85"/>
                    </a:lnTo>
                    <a:lnTo>
                      <a:pt x="23" y="89"/>
                    </a:lnTo>
                    <a:lnTo>
                      <a:pt x="35" y="89"/>
                    </a:lnTo>
                    <a:lnTo>
                      <a:pt x="51" y="85"/>
                    </a:lnTo>
                    <a:lnTo>
                      <a:pt x="56" y="83"/>
                    </a:lnTo>
                    <a:lnTo>
                      <a:pt x="62" y="83"/>
                    </a:lnTo>
                    <a:lnTo>
                      <a:pt x="67" y="82"/>
                    </a:lnTo>
                    <a:lnTo>
                      <a:pt x="73" y="82"/>
                    </a:lnTo>
                    <a:lnTo>
                      <a:pt x="79" y="83"/>
                    </a:lnTo>
                    <a:lnTo>
                      <a:pt x="85" y="83"/>
                    </a:lnTo>
                    <a:lnTo>
                      <a:pt x="90" y="85"/>
                    </a:lnTo>
                    <a:lnTo>
                      <a:pt x="96" y="85"/>
                    </a:lnTo>
                    <a:lnTo>
                      <a:pt x="98" y="85"/>
                    </a:lnTo>
                    <a:lnTo>
                      <a:pt x="101" y="85"/>
                    </a:lnTo>
                    <a:lnTo>
                      <a:pt x="103" y="85"/>
                    </a:lnTo>
                    <a:lnTo>
                      <a:pt x="105" y="85"/>
                    </a:lnTo>
                    <a:lnTo>
                      <a:pt x="113" y="85"/>
                    </a:lnTo>
                    <a:lnTo>
                      <a:pt x="122" y="83"/>
                    </a:lnTo>
                    <a:lnTo>
                      <a:pt x="132" y="80"/>
                    </a:lnTo>
                    <a:lnTo>
                      <a:pt x="143" y="74"/>
                    </a:lnTo>
                    <a:lnTo>
                      <a:pt x="150" y="66"/>
                    </a:lnTo>
                    <a:lnTo>
                      <a:pt x="153" y="53"/>
                    </a:lnTo>
                    <a:lnTo>
                      <a:pt x="152" y="34"/>
                    </a:lnTo>
                    <a:lnTo>
                      <a:pt x="144" y="10"/>
                    </a:lnTo>
                    <a:lnTo>
                      <a:pt x="144" y="23"/>
                    </a:lnTo>
                    <a:lnTo>
                      <a:pt x="142" y="34"/>
                    </a:lnTo>
                    <a:lnTo>
                      <a:pt x="139" y="40"/>
                    </a:lnTo>
                    <a:lnTo>
                      <a:pt x="133" y="42"/>
                    </a:lnTo>
                    <a:lnTo>
                      <a:pt x="128" y="42"/>
                    </a:lnTo>
                    <a:lnTo>
                      <a:pt x="124" y="37"/>
                    </a:lnTo>
                    <a:lnTo>
                      <a:pt x="120" y="28"/>
                    </a:lnTo>
                    <a:lnTo>
                      <a:pt x="117" y="16"/>
                    </a:lnTo>
                    <a:lnTo>
                      <a:pt x="115" y="6"/>
                    </a:lnTo>
                    <a:lnTo>
                      <a:pt x="111" y="0"/>
                    </a:lnTo>
                    <a:lnTo>
                      <a:pt x="107" y="0"/>
                    </a:lnTo>
                    <a:lnTo>
                      <a:pt x="103" y="2"/>
                    </a:lnTo>
                    <a:lnTo>
                      <a:pt x="102" y="3"/>
                    </a:lnTo>
                    <a:lnTo>
                      <a:pt x="101" y="6"/>
                    </a:lnTo>
                    <a:lnTo>
                      <a:pt x="101" y="9"/>
                    </a:lnTo>
                    <a:lnTo>
                      <a:pt x="102" y="13"/>
                    </a:lnTo>
                    <a:lnTo>
                      <a:pt x="104" y="19"/>
                    </a:lnTo>
                    <a:lnTo>
                      <a:pt x="103" y="28"/>
                    </a:lnTo>
                    <a:lnTo>
                      <a:pt x="101" y="35"/>
                    </a:lnTo>
                    <a:lnTo>
                      <a:pt x="96" y="41"/>
                    </a:lnTo>
                    <a:lnTo>
                      <a:pt x="90" y="45"/>
                    </a:lnTo>
                    <a:lnTo>
                      <a:pt x="82" y="47"/>
                    </a:lnTo>
                    <a:lnTo>
                      <a:pt x="72" y="42"/>
                    </a:lnTo>
                    <a:lnTo>
                      <a:pt x="60" y="34"/>
                    </a:lnTo>
                    <a:lnTo>
                      <a:pt x="55" y="34"/>
                    </a:lnTo>
                    <a:lnTo>
                      <a:pt x="49" y="40"/>
                    </a:lnTo>
                    <a:lnTo>
                      <a:pt x="41" y="48"/>
                    </a:lnTo>
                    <a:lnTo>
                      <a:pt x="32" y="57"/>
                    </a:lnTo>
                    <a:lnTo>
                      <a:pt x="24" y="64"/>
                    </a:lnTo>
                    <a:lnTo>
                      <a:pt x="15" y="64"/>
                    </a:lnTo>
                    <a:lnTo>
                      <a:pt x="8" y="54"/>
                    </a:lnTo>
                    <a:lnTo>
                      <a:pt x="3" y="3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23" name="Freeform 484"/>
              <p:cNvSpPr>
                <a:spLocks noChangeArrowheads="1"/>
              </p:cNvSpPr>
              <p:nvPr/>
            </p:nvSpPr>
            <p:spPr bwMode="auto">
              <a:xfrm>
                <a:off x="755" y="30"/>
                <a:ext cx="200" cy="179"/>
              </a:xfrm>
              <a:custGeom>
                <a:avLst/>
                <a:gdLst/>
                <a:ahLst/>
                <a:cxnLst>
                  <a:cxn ang="0">
                    <a:pos x="45" y="157"/>
                  </a:cxn>
                  <a:cxn ang="0">
                    <a:pos x="45" y="146"/>
                  </a:cxn>
                  <a:cxn ang="0">
                    <a:pos x="48" y="134"/>
                  </a:cxn>
                  <a:cxn ang="0">
                    <a:pos x="52" y="122"/>
                  </a:cxn>
                  <a:cxn ang="0">
                    <a:pos x="59" y="111"/>
                  </a:cxn>
                  <a:cxn ang="0">
                    <a:pos x="67" y="101"/>
                  </a:cxn>
                  <a:cxn ang="0">
                    <a:pos x="76" y="92"/>
                  </a:cxn>
                  <a:cxn ang="0">
                    <a:pos x="87" y="83"/>
                  </a:cxn>
                  <a:cxn ang="0">
                    <a:pos x="100" y="76"/>
                  </a:cxn>
                  <a:cxn ang="0">
                    <a:pos x="112" y="71"/>
                  </a:cxn>
                  <a:cxn ang="0">
                    <a:pos x="125" y="68"/>
                  </a:cxn>
                  <a:cxn ang="0">
                    <a:pos x="138" y="68"/>
                  </a:cxn>
                  <a:cxn ang="0">
                    <a:pos x="151" y="70"/>
                  </a:cxn>
                  <a:cxn ang="0">
                    <a:pos x="164" y="76"/>
                  </a:cxn>
                  <a:cxn ang="0">
                    <a:pos x="177" y="83"/>
                  </a:cxn>
                  <a:cxn ang="0">
                    <a:pos x="189" y="95"/>
                  </a:cxn>
                  <a:cxn ang="0">
                    <a:pos x="200" y="111"/>
                  </a:cxn>
                  <a:cxn ang="0">
                    <a:pos x="193" y="83"/>
                  </a:cxn>
                  <a:cxn ang="0">
                    <a:pos x="181" y="57"/>
                  </a:cxn>
                  <a:cxn ang="0">
                    <a:pos x="165" y="35"/>
                  </a:cxn>
                  <a:cxn ang="0">
                    <a:pos x="147" y="16"/>
                  </a:cxn>
                  <a:cxn ang="0">
                    <a:pos x="126" y="4"/>
                  </a:cxn>
                  <a:cxn ang="0">
                    <a:pos x="103" y="0"/>
                  </a:cxn>
                  <a:cxn ang="0">
                    <a:pos x="78" y="4"/>
                  </a:cxn>
                  <a:cxn ang="0">
                    <a:pos x="54" y="19"/>
                  </a:cxn>
                  <a:cxn ang="0">
                    <a:pos x="33" y="44"/>
                  </a:cxn>
                  <a:cxn ang="0">
                    <a:pos x="18" y="76"/>
                  </a:cxn>
                  <a:cxn ang="0">
                    <a:pos x="8" y="112"/>
                  </a:cxn>
                  <a:cxn ang="0">
                    <a:pos x="2" y="150"/>
                  </a:cxn>
                  <a:cxn ang="0">
                    <a:pos x="0" y="189"/>
                  </a:cxn>
                  <a:cxn ang="0">
                    <a:pos x="1" y="226"/>
                  </a:cxn>
                  <a:cxn ang="0">
                    <a:pos x="5" y="258"/>
                  </a:cxn>
                  <a:cxn ang="0">
                    <a:pos x="9" y="284"/>
                  </a:cxn>
                  <a:cxn ang="0">
                    <a:pos x="9" y="287"/>
                  </a:cxn>
                  <a:cxn ang="0">
                    <a:pos x="10" y="288"/>
                  </a:cxn>
                  <a:cxn ang="0">
                    <a:pos x="10" y="291"/>
                  </a:cxn>
                  <a:cxn ang="0">
                    <a:pos x="11" y="294"/>
                  </a:cxn>
                  <a:cxn ang="0">
                    <a:pos x="17" y="307"/>
                  </a:cxn>
                  <a:cxn ang="0">
                    <a:pos x="25" y="319"/>
                  </a:cxn>
                  <a:cxn ang="0">
                    <a:pos x="34" y="329"/>
                  </a:cxn>
                  <a:cxn ang="0">
                    <a:pos x="44" y="338"/>
                  </a:cxn>
                  <a:cxn ang="0">
                    <a:pos x="55" y="345"/>
                  </a:cxn>
                  <a:cxn ang="0">
                    <a:pos x="66" y="351"/>
                  </a:cxn>
                  <a:cxn ang="0">
                    <a:pos x="77" y="355"/>
                  </a:cxn>
                  <a:cxn ang="0">
                    <a:pos x="88" y="358"/>
                  </a:cxn>
                  <a:cxn ang="0">
                    <a:pos x="78" y="345"/>
                  </a:cxn>
                  <a:cxn ang="0">
                    <a:pos x="69" y="329"/>
                  </a:cxn>
                  <a:cxn ang="0">
                    <a:pos x="62" y="312"/>
                  </a:cxn>
                  <a:cxn ang="0">
                    <a:pos x="56" y="293"/>
                  </a:cxn>
                  <a:cxn ang="0">
                    <a:pos x="51" y="274"/>
                  </a:cxn>
                  <a:cxn ang="0">
                    <a:pos x="48" y="253"/>
                  </a:cxn>
                  <a:cxn ang="0">
                    <a:pos x="46" y="233"/>
                  </a:cxn>
                  <a:cxn ang="0">
                    <a:pos x="45" y="214"/>
                  </a:cxn>
                  <a:cxn ang="0">
                    <a:pos x="41" y="200"/>
                  </a:cxn>
                  <a:cxn ang="0">
                    <a:pos x="40" y="184"/>
                  </a:cxn>
                  <a:cxn ang="0">
                    <a:pos x="42" y="168"/>
                  </a:cxn>
                  <a:cxn ang="0">
                    <a:pos x="45" y="157"/>
                  </a:cxn>
                </a:cxnLst>
                <a:rect l="0" t="0" r="r" b="b"/>
                <a:pathLst>
                  <a:path w="200" h="358">
                    <a:moveTo>
                      <a:pt x="45" y="157"/>
                    </a:moveTo>
                    <a:lnTo>
                      <a:pt x="45" y="146"/>
                    </a:lnTo>
                    <a:lnTo>
                      <a:pt x="48" y="134"/>
                    </a:lnTo>
                    <a:lnTo>
                      <a:pt x="52" y="122"/>
                    </a:lnTo>
                    <a:lnTo>
                      <a:pt x="59" y="111"/>
                    </a:lnTo>
                    <a:lnTo>
                      <a:pt x="67" y="101"/>
                    </a:lnTo>
                    <a:lnTo>
                      <a:pt x="76" y="92"/>
                    </a:lnTo>
                    <a:lnTo>
                      <a:pt x="87" y="83"/>
                    </a:lnTo>
                    <a:lnTo>
                      <a:pt x="100" y="76"/>
                    </a:lnTo>
                    <a:lnTo>
                      <a:pt x="112" y="71"/>
                    </a:lnTo>
                    <a:lnTo>
                      <a:pt x="125" y="68"/>
                    </a:lnTo>
                    <a:lnTo>
                      <a:pt x="138" y="68"/>
                    </a:lnTo>
                    <a:lnTo>
                      <a:pt x="151" y="70"/>
                    </a:lnTo>
                    <a:lnTo>
                      <a:pt x="164" y="76"/>
                    </a:lnTo>
                    <a:lnTo>
                      <a:pt x="177" y="83"/>
                    </a:lnTo>
                    <a:lnTo>
                      <a:pt x="189" y="95"/>
                    </a:lnTo>
                    <a:lnTo>
                      <a:pt x="200" y="111"/>
                    </a:lnTo>
                    <a:lnTo>
                      <a:pt x="193" y="83"/>
                    </a:lnTo>
                    <a:lnTo>
                      <a:pt x="181" y="57"/>
                    </a:lnTo>
                    <a:lnTo>
                      <a:pt x="165" y="35"/>
                    </a:lnTo>
                    <a:lnTo>
                      <a:pt x="147" y="16"/>
                    </a:lnTo>
                    <a:lnTo>
                      <a:pt x="126" y="4"/>
                    </a:lnTo>
                    <a:lnTo>
                      <a:pt x="103" y="0"/>
                    </a:lnTo>
                    <a:lnTo>
                      <a:pt x="78" y="4"/>
                    </a:lnTo>
                    <a:lnTo>
                      <a:pt x="54" y="19"/>
                    </a:lnTo>
                    <a:lnTo>
                      <a:pt x="33" y="44"/>
                    </a:lnTo>
                    <a:lnTo>
                      <a:pt x="18" y="76"/>
                    </a:lnTo>
                    <a:lnTo>
                      <a:pt x="8" y="112"/>
                    </a:lnTo>
                    <a:lnTo>
                      <a:pt x="2" y="150"/>
                    </a:lnTo>
                    <a:lnTo>
                      <a:pt x="0" y="189"/>
                    </a:lnTo>
                    <a:lnTo>
                      <a:pt x="1" y="226"/>
                    </a:lnTo>
                    <a:lnTo>
                      <a:pt x="5" y="258"/>
                    </a:lnTo>
                    <a:lnTo>
                      <a:pt x="9" y="284"/>
                    </a:lnTo>
                    <a:lnTo>
                      <a:pt x="9" y="287"/>
                    </a:lnTo>
                    <a:lnTo>
                      <a:pt x="10" y="288"/>
                    </a:lnTo>
                    <a:lnTo>
                      <a:pt x="10" y="291"/>
                    </a:lnTo>
                    <a:lnTo>
                      <a:pt x="11" y="294"/>
                    </a:lnTo>
                    <a:lnTo>
                      <a:pt x="17" y="307"/>
                    </a:lnTo>
                    <a:lnTo>
                      <a:pt x="25" y="319"/>
                    </a:lnTo>
                    <a:lnTo>
                      <a:pt x="34" y="329"/>
                    </a:lnTo>
                    <a:lnTo>
                      <a:pt x="44" y="338"/>
                    </a:lnTo>
                    <a:lnTo>
                      <a:pt x="55" y="345"/>
                    </a:lnTo>
                    <a:lnTo>
                      <a:pt x="66" y="351"/>
                    </a:lnTo>
                    <a:lnTo>
                      <a:pt x="77" y="355"/>
                    </a:lnTo>
                    <a:lnTo>
                      <a:pt x="88" y="358"/>
                    </a:lnTo>
                    <a:lnTo>
                      <a:pt x="78" y="345"/>
                    </a:lnTo>
                    <a:lnTo>
                      <a:pt x="69" y="329"/>
                    </a:lnTo>
                    <a:lnTo>
                      <a:pt x="62" y="312"/>
                    </a:lnTo>
                    <a:lnTo>
                      <a:pt x="56" y="293"/>
                    </a:lnTo>
                    <a:lnTo>
                      <a:pt x="51" y="274"/>
                    </a:lnTo>
                    <a:lnTo>
                      <a:pt x="48" y="253"/>
                    </a:lnTo>
                    <a:lnTo>
                      <a:pt x="46" y="233"/>
                    </a:lnTo>
                    <a:lnTo>
                      <a:pt x="45" y="214"/>
                    </a:lnTo>
                    <a:lnTo>
                      <a:pt x="41" y="200"/>
                    </a:lnTo>
                    <a:lnTo>
                      <a:pt x="40" y="184"/>
                    </a:lnTo>
                    <a:lnTo>
                      <a:pt x="42" y="168"/>
                    </a:lnTo>
                    <a:lnTo>
                      <a:pt x="45" y="157"/>
                    </a:lnTo>
                    <a:close/>
                  </a:path>
                </a:pathLst>
              </a:custGeom>
              <a:solidFill>
                <a:srgbClr val="3366FF"/>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24" name="Freeform 485"/>
              <p:cNvSpPr>
                <a:spLocks noChangeArrowheads="1"/>
              </p:cNvSpPr>
              <p:nvPr/>
            </p:nvSpPr>
            <p:spPr bwMode="auto">
              <a:xfrm>
                <a:off x="796" y="61"/>
                <a:ext cx="168" cy="48"/>
              </a:xfrm>
              <a:custGeom>
                <a:avLst/>
                <a:gdLst/>
                <a:ahLst/>
                <a:cxnLst>
                  <a:cxn ang="0">
                    <a:pos x="155" y="49"/>
                  </a:cxn>
                  <a:cxn ang="0">
                    <a:pos x="162" y="45"/>
                  </a:cxn>
                  <a:cxn ang="0">
                    <a:pos x="150" y="27"/>
                  </a:cxn>
                  <a:cxn ang="0">
                    <a:pos x="138" y="16"/>
                  </a:cxn>
                  <a:cxn ang="0">
                    <a:pos x="124" y="7"/>
                  </a:cxn>
                  <a:cxn ang="0">
                    <a:pos x="110" y="1"/>
                  </a:cxn>
                  <a:cxn ang="0">
                    <a:pos x="97" y="0"/>
                  </a:cxn>
                  <a:cxn ang="0">
                    <a:pos x="84" y="0"/>
                  </a:cxn>
                  <a:cxn ang="0">
                    <a:pos x="71" y="3"/>
                  </a:cxn>
                  <a:cxn ang="0">
                    <a:pos x="58" y="7"/>
                  </a:cxn>
                  <a:cxn ang="0">
                    <a:pos x="45" y="14"/>
                  </a:cxn>
                  <a:cxn ang="0">
                    <a:pos x="33" y="24"/>
                  </a:cxn>
                  <a:cxn ang="0">
                    <a:pos x="24" y="33"/>
                  </a:cxn>
                  <a:cxn ang="0">
                    <a:pos x="15" y="43"/>
                  </a:cxn>
                  <a:cxn ang="0">
                    <a:pos x="8" y="56"/>
                  </a:cxn>
                  <a:cxn ang="0">
                    <a:pos x="3" y="70"/>
                  </a:cxn>
                  <a:cxn ang="0">
                    <a:pos x="0" y="83"/>
                  </a:cxn>
                  <a:cxn ang="0">
                    <a:pos x="0" y="94"/>
                  </a:cxn>
                  <a:cxn ang="0">
                    <a:pos x="8" y="94"/>
                  </a:cxn>
                  <a:cxn ang="0">
                    <a:pos x="8" y="83"/>
                  </a:cxn>
                  <a:cxn ang="0">
                    <a:pos x="11" y="72"/>
                  </a:cxn>
                  <a:cxn ang="0">
                    <a:pos x="14" y="62"/>
                  </a:cxn>
                  <a:cxn ang="0">
                    <a:pos x="21" y="52"/>
                  </a:cxn>
                  <a:cxn ang="0">
                    <a:pos x="28" y="42"/>
                  </a:cxn>
                  <a:cxn ang="0">
                    <a:pos x="37" y="33"/>
                  </a:cxn>
                  <a:cxn ang="0">
                    <a:pos x="47" y="26"/>
                  </a:cxn>
                  <a:cxn ang="0">
                    <a:pos x="60" y="19"/>
                  </a:cxn>
                  <a:cxn ang="0">
                    <a:pos x="71" y="14"/>
                  </a:cxn>
                  <a:cxn ang="0">
                    <a:pos x="84" y="11"/>
                  </a:cxn>
                  <a:cxn ang="0">
                    <a:pos x="97" y="11"/>
                  </a:cxn>
                  <a:cxn ang="0">
                    <a:pos x="110" y="13"/>
                  </a:cxn>
                  <a:cxn ang="0">
                    <a:pos x="122" y="19"/>
                  </a:cxn>
                  <a:cxn ang="0">
                    <a:pos x="134" y="24"/>
                  </a:cxn>
                  <a:cxn ang="0">
                    <a:pos x="146" y="36"/>
                  </a:cxn>
                  <a:cxn ang="0">
                    <a:pos x="156" y="51"/>
                  </a:cxn>
                  <a:cxn ang="0">
                    <a:pos x="163" y="46"/>
                  </a:cxn>
                  <a:cxn ang="0">
                    <a:pos x="156" y="51"/>
                  </a:cxn>
                  <a:cxn ang="0">
                    <a:pos x="168" y="71"/>
                  </a:cxn>
                  <a:cxn ang="0">
                    <a:pos x="163" y="46"/>
                  </a:cxn>
                  <a:cxn ang="0">
                    <a:pos x="155" y="49"/>
                  </a:cxn>
                </a:cxnLst>
                <a:rect l="0" t="0" r="r" b="b"/>
                <a:pathLst>
                  <a:path w="168" h="94">
                    <a:moveTo>
                      <a:pt x="155" y="49"/>
                    </a:moveTo>
                    <a:lnTo>
                      <a:pt x="162" y="45"/>
                    </a:lnTo>
                    <a:lnTo>
                      <a:pt x="150" y="27"/>
                    </a:lnTo>
                    <a:lnTo>
                      <a:pt x="138" y="16"/>
                    </a:lnTo>
                    <a:lnTo>
                      <a:pt x="124" y="7"/>
                    </a:lnTo>
                    <a:lnTo>
                      <a:pt x="110" y="1"/>
                    </a:lnTo>
                    <a:lnTo>
                      <a:pt x="97" y="0"/>
                    </a:lnTo>
                    <a:lnTo>
                      <a:pt x="84" y="0"/>
                    </a:lnTo>
                    <a:lnTo>
                      <a:pt x="71" y="3"/>
                    </a:lnTo>
                    <a:lnTo>
                      <a:pt x="58" y="7"/>
                    </a:lnTo>
                    <a:lnTo>
                      <a:pt x="45" y="14"/>
                    </a:lnTo>
                    <a:lnTo>
                      <a:pt x="33" y="24"/>
                    </a:lnTo>
                    <a:lnTo>
                      <a:pt x="24" y="33"/>
                    </a:lnTo>
                    <a:lnTo>
                      <a:pt x="15" y="43"/>
                    </a:lnTo>
                    <a:lnTo>
                      <a:pt x="8" y="56"/>
                    </a:lnTo>
                    <a:lnTo>
                      <a:pt x="3" y="70"/>
                    </a:lnTo>
                    <a:lnTo>
                      <a:pt x="0" y="83"/>
                    </a:lnTo>
                    <a:lnTo>
                      <a:pt x="0" y="94"/>
                    </a:lnTo>
                    <a:lnTo>
                      <a:pt x="8" y="94"/>
                    </a:lnTo>
                    <a:lnTo>
                      <a:pt x="8" y="83"/>
                    </a:lnTo>
                    <a:lnTo>
                      <a:pt x="11" y="72"/>
                    </a:lnTo>
                    <a:lnTo>
                      <a:pt x="14" y="62"/>
                    </a:lnTo>
                    <a:lnTo>
                      <a:pt x="21" y="52"/>
                    </a:lnTo>
                    <a:lnTo>
                      <a:pt x="28" y="42"/>
                    </a:lnTo>
                    <a:lnTo>
                      <a:pt x="37" y="33"/>
                    </a:lnTo>
                    <a:lnTo>
                      <a:pt x="47" y="26"/>
                    </a:lnTo>
                    <a:lnTo>
                      <a:pt x="60" y="19"/>
                    </a:lnTo>
                    <a:lnTo>
                      <a:pt x="71" y="14"/>
                    </a:lnTo>
                    <a:lnTo>
                      <a:pt x="84" y="11"/>
                    </a:lnTo>
                    <a:lnTo>
                      <a:pt x="97" y="11"/>
                    </a:lnTo>
                    <a:lnTo>
                      <a:pt x="110" y="13"/>
                    </a:lnTo>
                    <a:lnTo>
                      <a:pt x="122" y="19"/>
                    </a:lnTo>
                    <a:lnTo>
                      <a:pt x="134" y="24"/>
                    </a:lnTo>
                    <a:lnTo>
                      <a:pt x="146" y="36"/>
                    </a:lnTo>
                    <a:lnTo>
                      <a:pt x="156" y="51"/>
                    </a:lnTo>
                    <a:lnTo>
                      <a:pt x="163" y="46"/>
                    </a:lnTo>
                    <a:lnTo>
                      <a:pt x="156" y="51"/>
                    </a:lnTo>
                    <a:lnTo>
                      <a:pt x="168" y="71"/>
                    </a:lnTo>
                    <a:lnTo>
                      <a:pt x="163" y="46"/>
                    </a:lnTo>
                    <a:lnTo>
                      <a:pt x="155" y="4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25" name="Freeform 486"/>
              <p:cNvSpPr>
                <a:spLocks noChangeArrowheads="1"/>
              </p:cNvSpPr>
              <p:nvPr/>
            </p:nvSpPr>
            <p:spPr bwMode="auto">
              <a:xfrm>
                <a:off x="807" y="27"/>
                <a:ext cx="152" cy="59"/>
              </a:xfrm>
              <a:custGeom>
                <a:avLst/>
                <a:gdLst/>
                <a:ahLst/>
                <a:cxnLst>
                  <a:cxn ang="0">
                    <a:pos x="4" y="29"/>
                  </a:cxn>
                  <a:cxn ang="0">
                    <a:pos x="4" y="29"/>
                  </a:cxn>
                  <a:cxn ang="0">
                    <a:pos x="27" y="16"/>
                  </a:cxn>
                  <a:cxn ang="0">
                    <a:pos x="51" y="12"/>
                  </a:cxn>
                  <a:cxn ang="0">
                    <a:pos x="73" y="16"/>
                  </a:cxn>
                  <a:cxn ang="0">
                    <a:pos x="93" y="26"/>
                  </a:cxn>
                  <a:cxn ang="0">
                    <a:pos x="111" y="45"/>
                  </a:cxn>
                  <a:cxn ang="0">
                    <a:pos x="126" y="66"/>
                  </a:cxn>
                  <a:cxn ang="0">
                    <a:pos x="138" y="92"/>
                  </a:cxn>
                  <a:cxn ang="0">
                    <a:pos x="144" y="118"/>
                  </a:cxn>
                  <a:cxn ang="0">
                    <a:pos x="152" y="115"/>
                  </a:cxn>
                  <a:cxn ang="0">
                    <a:pos x="144" y="86"/>
                  </a:cxn>
                  <a:cxn ang="0">
                    <a:pos x="132" y="60"/>
                  </a:cxn>
                  <a:cxn ang="0">
                    <a:pos x="115" y="37"/>
                  </a:cxn>
                  <a:cxn ang="0">
                    <a:pos x="97" y="18"/>
                  </a:cxn>
                  <a:cxn ang="0">
                    <a:pos x="75" y="5"/>
                  </a:cxn>
                  <a:cxn ang="0">
                    <a:pos x="51" y="0"/>
                  </a:cxn>
                  <a:cxn ang="0">
                    <a:pos x="25" y="5"/>
                  </a:cxn>
                  <a:cxn ang="0">
                    <a:pos x="0" y="21"/>
                  </a:cxn>
                  <a:cxn ang="0">
                    <a:pos x="4" y="29"/>
                  </a:cxn>
                </a:cxnLst>
                <a:rect l="0" t="0" r="r" b="b"/>
                <a:pathLst>
                  <a:path w="152" h="118">
                    <a:moveTo>
                      <a:pt x="4" y="29"/>
                    </a:moveTo>
                    <a:lnTo>
                      <a:pt x="4" y="29"/>
                    </a:lnTo>
                    <a:lnTo>
                      <a:pt x="27" y="16"/>
                    </a:lnTo>
                    <a:lnTo>
                      <a:pt x="51" y="12"/>
                    </a:lnTo>
                    <a:lnTo>
                      <a:pt x="73" y="16"/>
                    </a:lnTo>
                    <a:lnTo>
                      <a:pt x="93" y="26"/>
                    </a:lnTo>
                    <a:lnTo>
                      <a:pt x="111" y="45"/>
                    </a:lnTo>
                    <a:lnTo>
                      <a:pt x="126" y="66"/>
                    </a:lnTo>
                    <a:lnTo>
                      <a:pt x="138" y="92"/>
                    </a:lnTo>
                    <a:lnTo>
                      <a:pt x="144" y="118"/>
                    </a:lnTo>
                    <a:lnTo>
                      <a:pt x="152" y="115"/>
                    </a:lnTo>
                    <a:lnTo>
                      <a:pt x="144" y="86"/>
                    </a:lnTo>
                    <a:lnTo>
                      <a:pt x="132" y="60"/>
                    </a:lnTo>
                    <a:lnTo>
                      <a:pt x="115" y="37"/>
                    </a:lnTo>
                    <a:lnTo>
                      <a:pt x="97" y="18"/>
                    </a:lnTo>
                    <a:lnTo>
                      <a:pt x="75" y="5"/>
                    </a:lnTo>
                    <a:lnTo>
                      <a:pt x="51" y="0"/>
                    </a:lnTo>
                    <a:lnTo>
                      <a:pt x="25" y="5"/>
                    </a:lnTo>
                    <a:lnTo>
                      <a:pt x="0" y="21"/>
                    </a:lnTo>
                    <a:lnTo>
                      <a:pt x="4" y="2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26" name="Freeform 487"/>
              <p:cNvSpPr>
                <a:spLocks noChangeArrowheads="1"/>
              </p:cNvSpPr>
              <p:nvPr/>
            </p:nvSpPr>
            <p:spPr bwMode="auto">
              <a:xfrm>
                <a:off x="751" y="37"/>
                <a:ext cx="60" cy="136"/>
              </a:xfrm>
              <a:custGeom>
                <a:avLst/>
                <a:gdLst/>
                <a:ahLst/>
                <a:cxnLst>
                  <a:cxn ang="0">
                    <a:pos x="17" y="269"/>
                  </a:cxn>
                  <a:cxn ang="0">
                    <a:pos x="17" y="268"/>
                  </a:cxn>
                  <a:cxn ang="0">
                    <a:pos x="13" y="243"/>
                  </a:cxn>
                  <a:cxn ang="0">
                    <a:pos x="9" y="211"/>
                  </a:cxn>
                  <a:cxn ang="0">
                    <a:pos x="8" y="174"/>
                  </a:cxn>
                  <a:cxn ang="0">
                    <a:pos x="10" y="135"/>
                  </a:cxn>
                  <a:cxn ang="0">
                    <a:pos x="16" y="99"/>
                  </a:cxn>
                  <a:cxn ang="0">
                    <a:pos x="25" y="64"/>
                  </a:cxn>
                  <a:cxn ang="0">
                    <a:pos x="40" y="33"/>
                  </a:cxn>
                  <a:cxn ang="0">
                    <a:pos x="60" y="8"/>
                  </a:cxn>
                  <a:cxn ang="0">
                    <a:pos x="56" y="0"/>
                  </a:cxn>
                  <a:cxn ang="0">
                    <a:pos x="34" y="24"/>
                  </a:cxn>
                  <a:cxn ang="0">
                    <a:pos x="19" y="58"/>
                  </a:cxn>
                  <a:cxn ang="0">
                    <a:pos x="8" y="96"/>
                  </a:cxn>
                  <a:cxn ang="0">
                    <a:pos x="2" y="135"/>
                  </a:cxn>
                  <a:cxn ang="0">
                    <a:pos x="0" y="174"/>
                  </a:cxn>
                  <a:cxn ang="0">
                    <a:pos x="1" y="211"/>
                  </a:cxn>
                  <a:cxn ang="0">
                    <a:pos x="5" y="243"/>
                  </a:cxn>
                  <a:cxn ang="0">
                    <a:pos x="9" y="270"/>
                  </a:cxn>
                  <a:cxn ang="0">
                    <a:pos x="9" y="269"/>
                  </a:cxn>
                  <a:cxn ang="0">
                    <a:pos x="17" y="269"/>
                  </a:cxn>
                </a:cxnLst>
                <a:rect l="0" t="0" r="r" b="b"/>
                <a:pathLst>
                  <a:path w="60" h="270">
                    <a:moveTo>
                      <a:pt x="17" y="269"/>
                    </a:moveTo>
                    <a:lnTo>
                      <a:pt x="17" y="268"/>
                    </a:lnTo>
                    <a:lnTo>
                      <a:pt x="13" y="243"/>
                    </a:lnTo>
                    <a:lnTo>
                      <a:pt x="9" y="211"/>
                    </a:lnTo>
                    <a:lnTo>
                      <a:pt x="8" y="174"/>
                    </a:lnTo>
                    <a:lnTo>
                      <a:pt x="10" y="135"/>
                    </a:lnTo>
                    <a:lnTo>
                      <a:pt x="16" y="99"/>
                    </a:lnTo>
                    <a:lnTo>
                      <a:pt x="25" y="64"/>
                    </a:lnTo>
                    <a:lnTo>
                      <a:pt x="40" y="33"/>
                    </a:lnTo>
                    <a:lnTo>
                      <a:pt x="60" y="8"/>
                    </a:lnTo>
                    <a:lnTo>
                      <a:pt x="56" y="0"/>
                    </a:lnTo>
                    <a:lnTo>
                      <a:pt x="34" y="24"/>
                    </a:lnTo>
                    <a:lnTo>
                      <a:pt x="19" y="58"/>
                    </a:lnTo>
                    <a:lnTo>
                      <a:pt x="8" y="96"/>
                    </a:lnTo>
                    <a:lnTo>
                      <a:pt x="2" y="135"/>
                    </a:lnTo>
                    <a:lnTo>
                      <a:pt x="0" y="174"/>
                    </a:lnTo>
                    <a:lnTo>
                      <a:pt x="1" y="211"/>
                    </a:lnTo>
                    <a:lnTo>
                      <a:pt x="5" y="243"/>
                    </a:lnTo>
                    <a:lnTo>
                      <a:pt x="9" y="270"/>
                    </a:lnTo>
                    <a:lnTo>
                      <a:pt x="9" y="269"/>
                    </a:lnTo>
                    <a:lnTo>
                      <a:pt x="17" y="26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27" name="Freeform 488"/>
              <p:cNvSpPr>
                <a:spLocks noChangeArrowheads="1"/>
              </p:cNvSpPr>
              <p:nvPr/>
            </p:nvSpPr>
            <p:spPr bwMode="auto">
              <a:xfrm>
                <a:off x="760" y="172"/>
                <a:ext cx="10" cy="7"/>
              </a:xfrm>
              <a:custGeom>
                <a:avLst/>
                <a:gdLst/>
                <a:ahLst/>
                <a:cxnLst>
                  <a:cxn ang="0">
                    <a:pos x="9" y="7"/>
                  </a:cxn>
                  <a:cxn ang="0">
                    <a:pos x="10" y="9"/>
                  </a:cxn>
                  <a:cxn ang="0">
                    <a:pos x="9" y="6"/>
                  </a:cxn>
                  <a:cxn ang="0">
                    <a:pos x="9" y="3"/>
                  </a:cxn>
                  <a:cxn ang="0">
                    <a:pos x="8" y="1"/>
                  </a:cxn>
                  <a:cxn ang="0">
                    <a:pos x="8" y="0"/>
                  </a:cxn>
                  <a:cxn ang="0">
                    <a:pos x="0" y="0"/>
                  </a:cxn>
                  <a:cxn ang="0">
                    <a:pos x="0" y="4"/>
                  </a:cxn>
                  <a:cxn ang="0">
                    <a:pos x="1" y="6"/>
                  </a:cxn>
                  <a:cxn ang="0">
                    <a:pos x="1" y="9"/>
                  </a:cxn>
                  <a:cxn ang="0">
                    <a:pos x="2" y="12"/>
                  </a:cxn>
                  <a:cxn ang="0">
                    <a:pos x="3" y="13"/>
                  </a:cxn>
                  <a:cxn ang="0">
                    <a:pos x="9" y="7"/>
                  </a:cxn>
                </a:cxnLst>
                <a:rect l="0" t="0" r="r" b="b"/>
                <a:pathLst>
                  <a:path w="10" h="13">
                    <a:moveTo>
                      <a:pt x="9" y="7"/>
                    </a:moveTo>
                    <a:lnTo>
                      <a:pt x="10" y="9"/>
                    </a:lnTo>
                    <a:lnTo>
                      <a:pt x="9" y="6"/>
                    </a:lnTo>
                    <a:lnTo>
                      <a:pt x="9" y="3"/>
                    </a:lnTo>
                    <a:lnTo>
                      <a:pt x="8" y="1"/>
                    </a:lnTo>
                    <a:lnTo>
                      <a:pt x="8" y="0"/>
                    </a:lnTo>
                    <a:lnTo>
                      <a:pt x="0" y="0"/>
                    </a:lnTo>
                    <a:lnTo>
                      <a:pt x="0" y="4"/>
                    </a:lnTo>
                    <a:lnTo>
                      <a:pt x="1" y="6"/>
                    </a:lnTo>
                    <a:lnTo>
                      <a:pt x="1" y="9"/>
                    </a:lnTo>
                    <a:lnTo>
                      <a:pt x="2" y="12"/>
                    </a:lnTo>
                    <a:lnTo>
                      <a:pt x="3" y="13"/>
                    </a:lnTo>
                    <a:lnTo>
                      <a:pt x="9" y="7"/>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28" name="Freeform 489"/>
              <p:cNvSpPr>
                <a:spLocks noChangeArrowheads="1"/>
              </p:cNvSpPr>
              <p:nvPr/>
            </p:nvSpPr>
            <p:spPr bwMode="auto">
              <a:xfrm>
                <a:off x="763" y="176"/>
                <a:ext cx="97" cy="38"/>
              </a:xfrm>
              <a:custGeom>
                <a:avLst/>
                <a:gdLst/>
                <a:ahLst/>
                <a:cxnLst>
                  <a:cxn ang="0">
                    <a:pos x="78" y="72"/>
                  </a:cxn>
                  <a:cxn ang="0">
                    <a:pos x="80" y="61"/>
                  </a:cxn>
                  <a:cxn ang="0">
                    <a:pos x="69" y="59"/>
                  </a:cxn>
                  <a:cxn ang="0">
                    <a:pos x="59" y="54"/>
                  </a:cxn>
                  <a:cxn ang="0">
                    <a:pos x="48" y="48"/>
                  </a:cxn>
                  <a:cxn ang="0">
                    <a:pos x="38" y="42"/>
                  </a:cxn>
                  <a:cxn ang="0">
                    <a:pos x="28" y="34"/>
                  </a:cxn>
                  <a:cxn ang="0">
                    <a:pos x="19" y="24"/>
                  </a:cxn>
                  <a:cxn ang="0">
                    <a:pos x="12" y="13"/>
                  </a:cxn>
                  <a:cxn ang="0">
                    <a:pos x="6" y="0"/>
                  </a:cxn>
                  <a:cxn ang="0">
                    <a:pos x="0" y="6"/>
                  </a:cxn>
                  <a:cxn ang="0">
                    <a:pos x="6" y="19"/>
                  </a:cxn>
                  <a:cxn ang="0">
                    <a:pos x="15" y="32"/>
                  </a:cxn>
                  <a:cxn ang="0">
                    <a:pos x="24" y="42"/>
                  </a:cxn>
                  <a:cxn ang="0">
                    <a:pos x="34" y="51"/>
                  </a:cxn>
                  <a:cxn ang="0">
                    <a:pos x="46" y="60"/>
                  </a:cxn>
                  <a:cxn ang="0">
                    <a:pos x="57" y="66"/>
                  </a:cxn>
                  <a:cxn ang="0">
                    <a:pos x="69" y="70"/>
                  </a:cxn>
                  <a:cxn ang="0">
                    <a:pos x="80" y="73"/>
                  </a:cxn>
                  <a:cxn ang="0">
                    <a:pos x="82" y="63"/>
                  </a:cxn>
                  <a:cxn ang="0">
                    <a:pos x="80" y="73"/>
                  </a:cxn>
                  <a:cxn ang="0">
                    <a:pos x="97" y="77"/>
                  </a:cxn>
                  <a:cxn ang="0">
                    <a:pos x="82" y="63"/>
                  </a:cxn>
                  <a:cxn ang="0">
                    <a:pos x="78" y="72"/>
                  </a:cxn>
                </a:cxnLst>
                <a:rect l="0" t="0" r="r" b="b"/>
                <a:pathLst>
                  <a:path w="97" h="77">
                    <a:moveTo>
                      <a:pt x="78" y="72"/>
                    </a:moveTo>
                    <a:lnTo>
                      <a:pt x="80" y="61"/>
                    </a:lnTo>
                    <a:lnTo>
                      <a:pt x="69" y="59"/>
                    </a:lnTo>
                    <a:lnTo>
                      <a:pt x="59" y="54"/>
                    </a:lnTo>
                    <a:lnTo>
                      <a:pt x="48" y="48"/>
                    </a:lnTo>
                    <a:lnTo>
                      <a:pt x="38" y="42"/>
                    </a:lnTo>
                    <a:lnTo>
                      <a:pt x="28" y="34"/>
                    </a:lnTo>
                    <a:lnTo>
                      <a:pt x="19" y="24"/>
                    </a:lnTo>
                    <a:lnTo>
                      <a:pt x="12" y="13"/>
                    </a:lnTo>
                    <a:lnTo>
                      <a:pt x="6" y="0"/>
                    </a:lnTo>
                    <a:lnTo>
                      <a:pt x="0" y="6"/>
                    </a:lnTo>
                    <a:lnTo>
                      <a:pt x="6" y="19"/>
                    </a:lnTo>
                    <a:lnTo>
                      <a:pt x="15" y="32"/>
                    </a:lnTo>
                    <a:lnTo>
                      <a:pt x="24" y="42"/>
                    </a:lnTo>
                    <a:lnTo>
                      <a:pt x="34" y="51"/>
                    </a:lnTo>
                    <a:lnTo>
                      <a:pt x="46" y="60"/>
                    </a:lnTo>
                    <a:lnTo>
                      <a:pt x="57" y="66"/>
                    </a:lnTo>
                    <a:lnTo>
                      <a:pt x="69" y="70"/>
                    </a:lnTo>
                    <a:lnTo>
                      <a:pt x="80" y="73"/>
                    </a:lnTo>
                    <a:lnTo>
                      <a:pt x="82" y="63"/>
                    </a:lnTo>
                    <a:lnTo>
                      <a:pt x="80" y="73"/>
                    </a:lnTo>
                    <a:lnTo>
                      <a:pt x="97" y="77"/>
                    </a:lnTo>
                    <a:lnTo>
                      <a:pt x="82" y="63"/>
                    </a:lnTo>
                    <a:lnTo>
                      <a:pt x="78" y="7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29" name="Freeform 490"/>
              <p:cNvSpPr>
                <a:spLocks noChangeArrowheads="1"/>
              </p:cNvSpPr>
              <p:nvPr/>
            </p:nvSpPr>
            <p:spPr bwMode="auto">
              <a:xfrm>
                <a:off x="796" y="136"/>
                <a:ext cx="49" cy="75"/>
              </a:xfrm>
              <a:custGeom>
                <a:avLst/>
                <a:gdLst/>
                <a:ahLst/>
                <a:cxnLst>
                  <a:cxn ang="0">
                    <a:pos x="1" y="6"/>
                  </a:cxn>
                  <a:cxn ang="0">
                    <a:pos x="0" y="3"/>
                  </a:cxn>
                  <a:cxn ang="0">
                    <a:pos x="1" y="22"/>
                  </a:cxn>
                  <a:cxn ang="0">
                    <a:pos x="3" y="42"/>
                  </a:cxn>
                  <a:cxn ang="0">
                    <a:pos x="6" y="64"/>
                  </a:cxn>
                  <a:cxn ang="0">
                    <a:pos x="11" y="83"/>
                  </a:cxn>
                  <a:cxn ang="0">
                    <a:pos x="18" y="104"/>
                  </a:cxn>
                  <a:cxn ang="0">
                    <a:pos x="25" y="121"/>
                  </a:cxn>
                  <a:cxn ang="0">
                    <a:pos x="34" y="139"/>
                  </a:cxn>
                  <a:cxn ang="0">
                    <a:pos x="45" y="152"/>
                  </a:cxn>
                  <a:cxn ang="0">
                    <a:pos x="49" y="143"/>
                  </a:cxn>
                  <a:cxn ang="0">
                    <a:pos x="40" y="130"/>
                  </a:cxn>
                  <a:cxn ang="0">
                    <a:pos x="31" y="115"/>
                  </a:cxn>
                  <a:cxn ang="0">
                    <a:pos x="24" y="98"/>
                  </a:cxn>
                  <a:cxn ang="0">
                    <a:pos x="19" y="80"/>
                  </a:cxn>
                  <a:cxn ang="0">
                    <a:pos x="14" y="61"/>
                  </a:cxn>
                  <a:cxn ang="0">
                    <a:pos x="11" y="42"/>
                  </a:cxn>
                  <a:cxn ang="0">
                    <a:pos x="9" y="22"/>
                  </a:cxn>
                  <a:cxn ang="0">
                    <a:pos x="8" y="3"/>
                  </a:cxn>
                  <a:cxn ang="0">
                    <a:pos x="7" y="0"/>
                  </a:cxn>
                  <a:cxn ang="0">
                    <a:pos x="8" y="3"/>
                  </a:cxn>
                  <a:cxn ang="0">
                    <a:pos x="8" y="2"/>
                  </a:cxn>
                  <a:cxn ang="0">
                    <a:pos x="7" y="0"/>
                  </a:cxn>
                  <a:cxn ang="0">
                    <a:pos x="1" y="6"/>
                  </a:cxn>
                </a:cxnLst>
                <a:rect l="0" t="0" r="r" b="b"/>
                <a:pathLst>
                  <a:path w="49" h="152">
                    <a:moveTo>
                      <a:pt x="1" y="6"/>
                    </a:moveTo>
                    <a:lnTo>
                      <a:pt x="0" y="3"/>
                    </a:lnTo>
                    <a:lnTo>
                      <a:pt x="1" y="22"/>
                    </a:lnTo>
                    <a:lnTo>
                      <a:pt x="3" y="42"/>
                    </a:lnTo>
                    <a:lnTo>
                      <a:pt x="6" y="64"/>
                    </a:lnTo>
                    <a:lnTo>
                      <a:pt x="11" y="83"/>
                    </a:lnTo>
                    <a:lnTo>
                      <a:pt x="18" y="104"/>
                    </a:lnTo>
                    <a:lnTo>
                      <a:pt x="25" y="121"/>
                    </a:lnTo>
                    <a:lnTo>
                      <a:pt x="34" y="139"/>
                    </a:lnTo>
                    <a:lnTo>
                      <a:pt x="45" y="152"/>
                    </a:lnTo>
                    <a:lnTo>
                      <a:pt x="49" y="143"/>
                    </a:lnTo>
                    <a:lnTo>
                      <a:pt x="40" y="130"/>
                    </a:lnTo>
                    <a:lnTo>
                      <a:pt x="31" y="115"/>
                    </a:lnTo>
                    <a:lnTo>
                      <a:pt x="24" y="98"/>
                    </a:lnTo>
                    <a:lnTo>
                      <a:pt x="19" y="80"/>
                    </a:lnTo>
                    <a:lnTo>
                      <a:pt x="14" y="61"/>
                    </a:lnTo>
                    <a:lnTo>
                      <a:pt x="11" y="42"/>
                    </a:lnTo>
                    <a:lnTo>
                      <a:pt x="9" y="22"/>
                    </a:lnTo>
                    <a:lnTo>
                      <a:pt x="8" y="3"/>
                    </a:lnTo>
                    <a:lnTo>
                      <a:pt x="7" y="0"/>
                    </a:lnTo>
                    <a:lnTo>
                      <a:pt x="8" y="3"/>
                    </a:lnTo>
                    <a:lnTo>
                      <a:pt x="8" y="2"/>
                    </a:lnTo>
                    <a:lnTo>
                      <a:pt x="7" y="0"/>
                    </a:lnTo>
                    <a:lnTo>
                      <a:pt x="1" y="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30" name="Freeform 491"/>
              <p:cNvSpPr>
                <a:spLocks noChangeArrowheads="1"/>
              </p:cNvSpPr>
              <p:nvPr/>
            </p:nvSpPr>
            <p:spPr bwMode="auto">
              <a:xfrm>
                <a:off x="791" y="107"/>
                <a:ext cx="13" cy="32"/>
              </a:xfrm>
              <a:custGeom>
                <a:avLst/>
                <a:gdLst/>
                <a:ahLst/>
                <a:cxnLst>
                  <a:cxn ang="0">
                    <a:pos x="5" y="3"/>
                  </a:cxn>
                  <a:cxn ang="0">
                    <a:pos x="6" y="0"/>
                  </a:cxn>
                  <a:cxn ang="0">
                    <a:pos x="2" y="12"/>
                  </a:cxn>
                  <a:cxn ang="0">
                    <a:pos x="0" y="30"/>
                  </a:cxn>
                  <a:cxn ang="0">
                    <a:pos x="1" y="47"/>
                  </a:cxn>
                  <a:cxn ang="0">
                    <a:pos x="6" y="63"/>
                  </a:cxn>
                  <a:cxn ang="0">
                    <a:pos x="12" y="57"/>
                  </a:cxn>
                  <a:cxn ang="0">
                    <a:pos x="9" y="44"/>
                  </a:cxn>
                  <a:cxn ang="0">
                    <a:pos x="8" y="30"/>
                  </a:cxn>
                  <a:cxn ang="0">
                    <a:pos x="10" y="15"/>
                  </a:cxn>
                  <a:cxn ang="0">
                    <a:pos x="12" y="6"/>
                  </a:cxn>
                  <a:cxn ang="0">
                    <a:pos x="13" y="3"/>
                  </a:cxn>
                  <a:cxn ang="0">
                    <a:pos x="12" y="6"/>
                  </a:cxn>
                  <a:cxn ang="0">
                    <a:pos x="13" y="5"/>
                  </a:cxn>
                  <a:cxn ang="0">
                    <a:pos x="13" y="3"/>
                  </a:cxn>
                  <a:cxn ang="0">
                    <a:pos x="5" y="3"/>
                  </a:cxn>
                </a:cxnLst>
                <a:rect l="0" t="0" r="r" b="b"/>
                <a:pathLst>
                  <a:path w="13" h="63">
                    <a:moveTo>
                      <a:pt x="5" y="3"/>
                    </a:moveTo>
                    <a:lnTo>
                      <a:pt x="6" y="0"/>
                    </a:lnTo>
                    <a:lnTo>
                      <a:pt x="2" y="12"/>
                    </a:lnTo>
                    <a:lnTo>
                      <a:pt x="0" y="30"/>
                    </a:lnTo>
                    <a:lnTo>
                      <a:pt x="1" y="47"/>
                    </a:lnTo>
                    <a:lnTo>
                      <a:pt x="6" y="63"/>
                    </a:lnTo>
                    <a:lnTo>
                      <a:pt x="12" y="57"/>
                    </a:lnTo>
                    <a:lnTo>
                      <a:pt x="9" y="44"/>
                    </a:lnTo>
                    <a:lnTo>
                      <a:pt x="8" y="30"/>
                    </a:lnTo>
                    <a:lnTo>
                      <a:pt x="10" y="15"/>
                    </a:lnTo>
                    <a:lnTo>
                      <a:pt x="12" y="6"/>
                    </a:lnTo>
                    <a:lnTo>
                      <a:pt x="13" y="3"/>
                    </a:lnTo>
                    <a:lnTo>
                      <a:pt x="12" y="6"/>
                    </a:lnTo>
                    <a:lnTo>
                      <a:pt x="13" y="5"/>
                    </a:lnTo>
                    <a:lnTo>
                      <a:pt x="13" y="3"/>
                    </a:lnTo>
                    <a:lnTo>
                      <a:pt x="5" y="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31" name="Freeform 492"/>
              <p:cNvSpPr>
                <a:spLocks noChangeArrowheads="1"/>
              </p:cNvSpPr>
              <p:nvPr/>
            </p:nvSpPr>
            <p:spPr bwMode="auto">
              <a:xfrm>
                <a:off x="794" y="38"/>
                <a:ext cx="40" cy="50"/>
              </a:xfrm>
              <a:custGeom>
                <a:avLst/>
                <a:gdLst/>
                <a:ahLst/>
                <a:cxnLst>
                  <a:cxn ang="0">
                    <a:pos x="0" y="101"/>
                  </a:cxn>
                  <a:cxn ang="0">
                    <a:pos x="0" y="101"/>
                  </a:cxn>
                  <a:cxn ang="0">
                    <a:pos x="2" y="87"/>
                  </a:cxn>
                  <a:cxn ang="0">
                    <a:pos x="5" y="73"/>
                  </a:cxn>
                  <a:cxn ang="0">
                    <a:pos x="10" y="57"/>
                  </a:cxn>
                  <a:cxn ang="0">
                    <a:pos x="16" y="41"/>
                  </a:cxn>
                  <a:cxn ang="0">
                    <a:pos x="22" y="26"/>
                  </a:cxn>
                  <a:cxn ang="0">
                    <a:pos x="29" y="15"/>
                  </a:cxn>
                  <a:cxn ang="0">
                    <a:pos x="35" y="4"/>
                  </a:cxn>
                  <a:cxn ang="0">
                    <a:pos x="40" y="0"/>
                  </a:cxn>
                </a:cxnLst>
                <a:rect l="0" t="0" r="r" b="b"/>
                <a:pathLst>
                  <a:path w="40" h="101">
                    <a:moveTo>
                      <a:pt x="0" y="101"/>
                    </a:moveTo>
                    <a:lnTo>
                      <a:pt x="0" y="101"/>
                    </a:lnTo>
                    <a:lnTo>
                      <a:pt x="2" y="87"/>
                    </a:lnTo>
                    <a:lnTo>
                      <a:pt x="5" y="73"/>
                    </a:lnTo>
                    <a:lnTo>
                      <a:pt x="10" y="57"/>
                    </a:lnTo>
                    <a:lnTo>
                      <a:pt x="16" y="41"/>
                    </a:lnTo>
                    <a:lnTo>
                      <a:pt x="22" y="26"/>
                    </a:lnTo>
                    <a:lnTo>
                      <a:pt x="29" y="15"/>
                    </a:lnTo>
                    <a:lnTo>
                      <a:pt x="35" y="4"/>
                    </a:lnTo>
                    <a:lnTo>
                      <a:pt x="40" y="0"/>
                    </a:lnTo>
                  </a:path>
                </a:pathLst>
              </a:custGeom>
              <a:noFill/>
              <a:ln w="0">
                <a:solidFill>
                  <a:srgbClr val="000000"/>
                </a:solidFill>
                <a:miter lim="800000"/>
              </a:ln>
            </p:spPr>
            <p:txBody>
              <a:bodyPr/>
              <a:lstStyle/>
              <a:p>
                <a:endParaRPr lang="zh-CN" altLang="en-US">
                  <a:latin typeface="微软雅黑" panose="020B0503020204020204" pitchFamily="34" charset="-122"/>
                  <a:ea typeface="微软雅黑" panose="020B0503020204020204" pitchFamily="34" charset="-122"/>
                </a:endParaRPr>
              </a:p>
            </p:txBody>
          </p:sp>
          <p:sp>
            <p:nvSpPr>
              <p:cNvPr id="832" name="Freeform 493"/>
              <p:cNvSpPr>
                <a:spLocks noChangeArrowheads="1"/>
              </p:cNvSpPr>
              <p:nvPr/>
            </p:nvSpPr>
            <p:spPr bwMode="auto">
              <a:xfrm>
                <a:off x="855" y="34"/>
                <a:ext cx="53" cy="23"/>
              </a:xfrm>
              <a:custGeom>
                <a:avLst/>
                <a:gdLst/>
                <a:ahLst/>
                <a:cxnLst>
                  <a:cxn ang="0">
                    <a:pos x="0" y="0"/>
                  </a:cxn>
                  <a:cxn ang="0">
                    <a:pos x="0" y="0"/>
                  </a:cxn>
                  <a:cxn ang="0">
                    <a:pos x="5" y="2"/>
                  </a:cxn>
                  <a:cxn ang="0">
                    <a:pos x="12" y="6"/>
                  </a:cxn>
                  <a:cxn ang="0">
                    <a:pos x="20" y="12"/>
                  </a:cxn>
                  <a:cxn ang="0">
                    <a:pos x="28" y="18"/>
                  </a:cxn>
                  <a:cxn ang="0">
                    <a:pos x="35" y="25"/>
                  </a:cxn>
                  <a:cxn ang="0">
                    <a:pos x="43" y="32"/>
                  </a:cxn>
                  <a:cxn ang="0">
                    <a:pos x="49" y="40"/>
                  </a:cxn>
                  <a:cxn ang="0">
                    <a:pos x="53" y="47"/>
                  </a:cxn>
                </a:cxnLst>
                <a:rect l="0" t="0" r="r" b="b"/>
                <a:pathLst>
                  <a:path w="53" h="47">
                    <a:moveTo>
                      <a:pt x="0" y="0"/>
                    </a:moveTo>
                    <a:lnTo>
                      <a:pt x="0" y="0"/>
                    </a:lnTo>
                    <a:lnTo>
                      <a:pt x="5" y="2"/>
                    </a:lnTo>
                    <a:lnTo>
                      <a:pt x="12" y="6"/>
                    </a:lnTo>
                    <a:lnTo>
                      <a:pt x="20" y="12"/>
                    </a:lnTo>
                    <a:lnTo>
                      <a:pt x="28" y="18"/>
                    </a:lnTo>
                    <a:lnTo>
                      <a:pt x="35" y="25"/>
                    </a:lnTo>
                    <a:lnTo>
                      <a:pt x="43" y="32"/>
                    </a:lnTo>
                    <a:lnTo>
                      <a:pt x="49" y="40"/>
                    </a:lnTo>
                    <a:lnTo>
                      <a:pt x="53" y="47"/>
                    </a:lnTo>
                  </a:path>
                </a:pathLst>
              </a:custGeom>
              <a:noFill/>
              <a:ln w="0">
                <a:solidFill>
                  <a:srgbClr val="000000"/>
                </a:solidFill>
                <a:miter lim="800000"/>
              </a:ln>
            </p:spPr>
            <p:txBody>
              <a:bodyPr/>
              <a:lstStyle/>
              <a:p>
                <a:endParaRPr lang="zh-CN" altLang="en-US">
                  <a:latin typeface="微软雅黑" panose="020B0503020204020204" pitchFamily="34" charset="-122"/>
                  <a:ea typeface="微软雅黑" panose="020B0503020204020204" pitchFamily="34" charset="-122"/>
                </a:endParaRPr>
              </a:p>
            </p:txBody>
          </p:sp>
          <p:sp>
            <p:nvSpPr>
              <p:cNvPr id="833" name="Freeform 494"/>
              <p:cNvSpPr>
                <a:spLocks noChangeArrowheads="1"/>
              </p:cNvSpPr>
              <p:nvPr/>
            </p:nvSpPr>
            <p:spPr bwMode="auto">
              <a:xfrm>
                <a:off x="841" y="37"/>
                <a:ext cx="22" cy="22"/>
              </a:xfrm>
              <a:custGeom>
                <a:avLst/>
                <a:gdLst/>
                <a:ahLst/>
                <a:cxnLst>
                  <a:cxn ang="0">
                    <a:pos x="0" y="0"/>
                  </a:cxn>
                  <a:cxn ang="0">
                    <a:pos x="0" y="0"/>
                  </a:cxn>
                  <a:cxn ang="0">
                    <a:pos x="7" y="10"/>
                  </a:cxn>
                  <a:cxn ang="0">
                    <a:pos x="14" y="25"/>
                  </a:cxn>
                  <a:cxn ang="0">
                    <a:pos x="19" y="37"/>
                  </a:cxn>
                  <a:cxn ang="0">
                    <a:pos x="22" y="45"/>
                  </a:cxn>
                </a:cxnLst>
                <a:rect l="0" t="0" r="r" b="b"/>
                <a:pathLst>
                  <a:path w="22" h="45">
                    <a:moveTo>
                      <a:pt x="0" y="0"/>
                    </a:moveTo>
                    <a:lnTo>
                      <a:pt x="0" y="0"/>
                    </a:lnTo>
                    <a:lnTo>
                      <a:pt x="7" y="10"/>
                    </a:lnTo>
                    <a:lnTo>
                      <a:pt x="14" y="25"/>
                    </a:lnTo>
                    <a:lnTo>
                      <a:pt x="19" y="37"/>
                    </a:lnTo>
                    <a:lnTo>
                      <a:pt x="22" y="45"/>
                    </a:lnTo>
                  </a:path>
                </a:pathLst>
              </a:custGeom>
              <a:noFill/>
              <a:ln w="0">
                <a:solidFill>
                  <a:srgbClr val="000000"/>
                </a:solidFill>
                <a:miter lim="800000"/>
              </a:ln>
            </p:spPr>
            <p:txBody>
              <a:bodyPr/>
              <a:lstStyle/>
              <a:p>
                <a:endParaRPr lang="zh-CN" altLang="en-US">
                  <a:latin typeface="微软雅黑" panose="020B0503020204020204" pitchFamily="34" charset="-122"/>
                  <a:ea typeface="微软雅黑" panose="020B0503020204020204" pitchFamily="34" charset="-122"/>
                </a:endParaRPr>
              </a:p>
            </p:txBody>
          </p:sp>
          <p:sp>
            <p:nvSpPr>
              <p:cNvPr id="834" name="Freeform 495"/>
              <p:cNvSpPr>
                <a:spLocks noChangeArrowheads="1"/>
              </p:cNvSpPr>
              <p:nvPr/>
            </p:nvSpPr>
            <p:spPr bwMode="auto">
              <a:xfrm>
                <a:off x="795" y="84"/>
                <a:ext cx="176" cy="68"/>
              </a:xfrm>
              <a:custGeom>
                <a:avLst/>
                <a:gdLst/>
                <a:ahLst/>
                <a:cxnLst>
                  <a:cxn ang="0">
                    <a:pos x="5" y="106"/>
                  </a:cxn>
                  <a:cxn ang="0">
                    <a:pos x="11" y="112"/>
                  </a:cxn>
                  <a:cxn ang="0">
                    <a:pos x="18" y="118"/>
                  </a:cxn>
                  <a:cxn ang="0">
                    <a:pos x="26" y="125"/>
                  </a:cxn>
                  <a:cxn ang="0">
                    <a:pos x="34" y="129"/>
                  </a:cxn>
                  <a:cxn ang="0">
                    <a:pos x="42" y="134"/>
                  </a:cxn>
                  <a:cxn ang="0">
                    <a:pos x="50" y="135"/>
                  </a:cxn>
                  <a:cxn ang="0">
                    <a:pos x="59" y="134"/>
                  </a:cxn>
                  <a:cxn ang="0">
                    <a:pos x="66" y="129"/>
                  </a:cxn>
                  <a:cxn ang="0">
                    <a:pos x="78" y="116"/>
                  </a:cxn>
                  <a:cxn ang="0">
                    <a:pos x="86" y="105"/>
                  </a:cxn>
                  <a:cxn ang="0">
                    <a:pos x="91" y="94"/>
                  </a:cxn>
                  <a:cxn ang="0">
                    <a:pos x="94" y="86"/>
                  </a:cxn>
                  <a:cxn ang="0">
                    <a:pos x="97" y="81"/>
                  </a:cxn>
                  <a:cxn ang="0">
                    <a:pos x="100" y="83"/>
                  </a:cxn>
                  <a:cxn ang="0">
                    <a:pos x="104" y="87"/>
                  </a:cxn>
                  <a:cxn ang="0">
                    <a:pos x="109" y="94"/>
                  </a:cxn>
                  <a:cxn ang="0">
                    <a:pos x="112" y="100"/>
                  </a:cxn>
                  <a:cxn ang="0">
                    <a:pos x="118" y="108"/>
                  </a:cxn>
                  <a:cxn ang="0">
                    <a:pos x="125" y="115"/>
                  </a:cxn>
                  <a:cxn ang="0">
                    <a:pos x="133" y="121"/>
                  </a:cxn>
                  <a:cxn ang="0">
                    <a:pos x="140" y="124"/>
                  </a:cxn>
                  <a:cxn ang="0">
                    <a:pos x="148" y="122"/>
                  </a:cxn>
                  <a:cxn ang="0">
                    <a:pos x="155" y="118"/>
                  </a:cxn>
                  <a:cxn ang="0">
                    <a:pos x="162" y="109"/>
                  </a:cxn>
                  <a:cxn ang="0">
                    <a:pos x="173" y="81"/>
                  </a:cxn>
                  <a:cxn ang="0">
                    <a:pos x="176" y="49"/>
                  </a:cxn>
                  <a:cxn ang="0">
                    <a:pos x="173" y="22"/>
                  </a:cxn>
                  <a:cxn ang="0">
                    <a:pos x="160" y="3"/>
                  </a:cxn>
                  <a:cxn ang="0">
                    <a:pos x="158" y="1"/>
                  </a:cxn>
                  <a:cxn ang="0">
                    <a:pos x="155" y="1"/>
                  </a:cxn>
                  <a:cxn ang="0">
                    <a:pos x="152" y="0"/>
                  </a:cxn>
                  <a:cxn ang="0">
                    <a:pos x="150" y="0"/>
                  </a:cxn>
                  <a:cxn ang="0">
                    <a:pos x="139" y="0"/>
                  </a:cxn>
                  <a:cxn ang="0">
                    <a:pos x="130" y="1"/>
                  </a:cxn>
                  <a:cxn ang="0">
                    <a:pos x="123" y="3"/>
                  </a:cxn>
                  <a:cxn ang="0">
                    <a:pos x="117" y="4"/>
                  </a:cxn>
                  <a:cxn ang="0">
                    <a:pos x="113" y="7"/>
                  </a:cxn>
                  <a:cxn ang="0">
                    <a:pos x="110" y="10"/>
                  </a:cxn>
                  <a:cxn ang="0">
                    <a:pos x="107" y="13"/>
                  </a:cxn>
                  <a:cxn ang="0">
                    <a:pos x="105" y="17"/>
                  </a:cxn>
                  <a:cxn ang="0">
                    <a:pos x="102" y="20"/>
                  </a:cxn>
                  <a:cxn ang="0">
                    <a:pos x="98" y="22"/>
                  </a:cxn>
                  <a:cxn ang="0">
                    <a:pos x="94" y="22"/>
                  </a:cxn>
                  <a:cxn ang="0">
                    <a:pos x="89" y="19"/>
                  </a:cxn>
                  <a:cxn ang="0">
                    <a:pos x="84" y="17"/>
                  </a:cxn>
                  <a:cxn ang="0">
                    <a:pos x="78" y="14"/>
                  </a:cxn>
                  <a:cxn ang="0">
                    <a:pos x="73" y="11"/>
                  </a:cxn>
                  <a:cxn ang="0">
                    <a:pos x="68" y="9"/>
                  </a:cxn>
                  <a:cxn ang="0">
                    <a:pos x="62" y="7"/>
                  </a:cxn>
                  <a:cxn ang="0">
                    <a:pos x="54" y="7"/>
                  </a:cxn>
                  <a:cxn ang="0">
                    <a:pos x="45" y="9"/>
                  </a:cxn>
                  <a:cxn ang="0">
                    <a:pos x="35" y="11"/>
                  </a:cxn>
                  <a:cxn ang="0">
                    <a:pos x="26" y="17"/>
                  </a:cxn>
                  <a:cxn ang="0">
                    <a:pos x="18" y="25"/>
                  </a:cxn>
                  <a:cxn ang="0">
                    <a:pos x="10" y="36"/>
                  </a:cxn>
                  <a:cxn ang="0">
                    <a:pos x="5" y="49"/>
                  </a:cxn>
                  <a:cxn ang="0">
                    <a:pos x="2" y="60"/>
                  </a:cxn>
                  <a:cxn ang="0">
                    <a:pos x="0" y="76"/>
                  </a:cxn>
                  <a:cxn ang="0">
                    <a:pos x="1" y="92"/>
                  </a:cxn>
                  <a:cxn ang="0">
                    <a:pos x="5" y="106"/>
                  </a:cxn>
                </a:cxnLst>
                <a:rect l="0" t="0" r="r" b="b"/>
                <a:pathLst>
                  <a:path w="176" h="135">
                    <a:moveTo>
                      <a:pt x="5" y="106"/>
                    </a:moveTo>
                    <a:lnTo>
                      <a:pt x="11" y="112"/>
                    </a:lnTo>
                    <a:lnTo>
                      <a:pt x="18" y="118"/>
                    </a:lnTo>
                    <a:lnTo>
                      <a:pt x="26" y="125"/>
                    </a:lnTo>
                    <a:lnTo>
                      <a:pt x="34" y="129"/>
                    </a:lnTo>
                    <a:lnTo>
                      <a:pt x="42" y="134"/>
                    </a:lnTo>
                    <a:lnTo>
                      <a:pt x="50" y="135"/>
                    </a:lnTo>
                    <a:lnTo>
                      <a:pt x="59" y="134"/>
                    </a:lnTo>
                    <a:lnTo>
                      <a:pt x="66" y="129"/>
                    </a:lnTo>
                    <a:lnTo>
                      <a:pt x="78" y="116"/>
                    </a:lnTo>
                    <a:lnTo>
                      <a:pt x="86" y="105"/>
                    </a:lnTo>
                    <a:lnTo>
                      <a:pt x="91" y="94"/>
                    </a:lnTo>
                    <a:lnTo>
                      <a:pt x="94" y="86"/>
                    </a:lnTo>
                    <a:lnTo>
                      <a:pt x="97" y="81"/>
                    </a:lnTo>
                    <a:lnTo>
                      <a:pt x="100" y="83"/>
                    </a:lnTo>
                    <a:lnTo>
                      <a:pt x="104" y="87"/>
                    </a:lnTo>
                    <a:lnTo>
                      <a:pt x="109" y="94"/>
                    </a:lnTo>
                    <a:lnTo>
                      <a:pt x="112" y="100"/>
                    </a:lnTo>
                    <a:lnTo>
                      <a:pt x="118" y="108"/>
                    </a:lnTo>
                    <a:lnTo>
                      <a:pt x="125" y="115"/>
                    </a:lnTo>
                    <a:lnTo>
                      <a:pt x="133" y="121"/>
                    </a:lnTo>
                    <a:lnTo>
                      <a:pt x="140" y="124"/>
                    </a:lnTo>
                    <a:lnTo>
                      <a:pt x="148" y="122"/>
                    </a:lnTo>
                    <a:lnTo>
                      <a:pt x="155" y="118"/>
                    </a:lnTo>
                    <a:lnTo>
                      <a:pt x="162" y="109"/>
                    </a:lnTo>
                    <a:lnTo>
                      <a:pt x="173" y="81"/>
                    </a:lnTo>
                    <a:lnTo>
                      <a:pt x="176" y="49"/>
                    </a:lnTo>
                    <a:lnTo>
                      <a:pt x="173" y="22"/>
                    </a:lnTo>
                    <a:lnTo>
                      <a:pt x="160" y="3"/>
                    </a:lnTo>
                    <a:lnTo>
                      <a:pt x="158" y="1"/>
                    </a:lnTo>
                    <a:lnTo>
                      <a:pt x="155" y="1"/>
                    </a:lnTo>
                    <a:lnTo>
                      <a:pt x="152" y="0"/>
                    </a:lnTo>
                    <a:lnTo>
                      <a:pt x="150" y="0"/>
                    </a:lnTo>
                    <a:lnTo>
                      <a:pt x="139" y="0"/>
                    </a:lnTo>
                    <a:lnTo>
                      <a:pt x="130" y="1"/>
                    </a:lnTo>
                    <a:lnTo>
                      <a:pt x="123" y="3"/>
                    </a:lnTo>
                    <a:lnTo>
                      <a:pt x="117" y="4"/>
                    </a:lnTo>
                    <a:lnTo>
                      <a:pt x="113" y="7"/>
                    </a:lnTo>
                    <a:lnTo>
                      <a:pt x="110" y="10"/>
                    </a:lnTo>
                    <a:lnTo>
                      <a:pt x="107" y="13"/>
                    </a:lnTo>
                    <a:lnTo>
                      <a:pt x="105" y="17"/>
                    </a:lnTo>
                    <a:lnTo>
                      <a:pt x="102" y="20"/>
                    </a:lnTo>
                    <a:lnTo>
                      <a:pt x="98" y="22"/>
                    </a:lnTo>
                    <a:lnTo>
                      <a:pt x="94" y="22"/>
                    </a:lnTo>
                    <a:lnTo>
                      <a:pt x="89" y="19"/>
                    </a:lnTo>
                    <a:lnTo>
                      <a:pt x="84" y="17"/>
                    </a:lnTo>
                    <a:lnTo>
                      <a:pt x="78" y="14"/>
                    </a:lnTo>
                    <a:lnTo>
                      <a:pt x="73" y="11"/>
                    </a:lnTo>
                    <a:lnTo>
                      <a:pt x="68" y="9"/>
                    </a:lnTo>
                    <a:lnTo>
                      <a:pt x="62" y="7"/>
                    </a:lnTo>
                    <a:lnTo>
                      <a:pt x="54" y="7"/>
                    </a:lnTo>
                    <a:lnTo>
                      <a:pt x="45" y="9"/>
                    </a:lnTo>
                    <a:lnTo>
                      <a:pt x="35" y="11"/>
                    </a:lnTo>
                    <a:lnTo>
                      <a:pt x="26" y="17"/>
                    </a:lnTo>
                    <a:lnTo>
                      <a:pt x="18" y="25"/>
                    </a:lnTo>
                    <a:lnTo>
                      <a:pt x="10" y="36"/>
                    </a:lnTo>
                    <a:lnTo>
                      <a:pt x="5" y="49"/>
                    </a:lnTo>
                    <a:lnTo>
                      <a:pt x="2" y="60"/>
                    </a:lnTo>
                    <a:lnTo>
                      <a:pt x="0" y="76"/>
                    </a:lnTo>
                    <a:lnTo>
                      <a:pt x="1" y="92"/>
                    </a:lnTo>
                    <a:lnTo>
                      <a:pt x="5" y="106"/>
                    </a:lnTo>
                    <a:close/>
                  </a:path>
                </a:pathLst>
              </a:custGeom>
              <a:solidFill>
                <a:srgbClr val="3366FF"/>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35" name="Freeform 496"/>
              <p:cNvSpPr>
                <a:spLocks noChangeArrowheads="1"/>
              </p:cNvSpPr>
              <p:nvPr/>
            </p:nvSpPr>
            <p:spPr bwMode="auto">
              <a:xfrm>
                <a:off x="798" y="135"/>
                <a:ext cx="65" cy="20"/>
              </a:xfrm>
              <a:custGeom>
                <a:avLst/>
                <a:gdLst/>
                <a:ahLst/>
                <a:cxnLst>
                  <a:cxn ang="0">
                    <a:pos x="61" y="23"/>
                  </a:cxn>
                  <a:cxn ang="0">
                    <a:pos x="61" y="23"/>
                  </a:cxn>
                  <a:cxn ang="0">
                    <a:pos x="55" y="26"/>
                  </a:cxn>
                  <a:cxn ang="0">
                    <a:pos x="47" y="27"/>
                  </a:cxn>
                  <a:cxn ang="0">
                    <a:pos x="40" y="26"/>
                  </a:cxn>
                  <a:cxn ang="0">
                    <a:pos x="32" y="22"/>
                  </a:cxn>
                  <a:cxn ang="0">
                    <a:pos x="25" y="17"/>
                  </a:cxn>
                  <a:cxn ang="0">
                    <a:pos x="17" y="11"/>
                  </a:cxn>
                  <a:cxn ang="0">
                    <a:pos x="10" y="6"/>
                  </a:cxn>
                  <a:cxn ang="0">
                    <a:pos x="4" y="0"/>
                  </a:cxn>
                  <a:cxn ang="0">
                    <a:pos x="0" y="8"/>
                  </a:cxn>
                  <a:cxn ang="0">
                    <a:pos x="6" y="14"/>
                  </a:cxn>
                  <a:cxn ang="0">
                    <a:pos x="13" y="20"/>
                  </a:cxn>
                  <a:cxn ang="0">
                    <a:pos x="21" y="29"/>
                  </a:cxn>
                  <a:cxn ang="0">
                    <a:pos x="30" y="33"/>
                  </a:cxn>
                  <a:cxn ang="0">
                    <a:pos x="38" y="38"/>
                  </a:cxn>
                  <a:cxn ang="0">
                    <a:pos x="47" y="39"/>
                  </a:cxn>
                  <a:cxn ang="0">
                    <a:pos x="57" y="38"/>
                  </a:cxn>
                  <a:cxn ang="0">
                    <a:pos x="65" y="32"/>
                  </a:cxn>
                  <a:cxn ang="0">
                    <a:pos x="61" y="23"/>
                  </a:cxn>
                </a:cxnLst>
                <a:rect l="0" t="0" r="r" b="b"/>
                <a:pathLst>
                  <a:path w="65" h="39">
                    <a:moveTo>
                      <a:pt x="61" y="23"/>
                    </a:moveTo>
                    <a:lnTo>
                      <a:pt x="61" y="23"/>
                    </a:lnTo>
                    <a:lnTo>
                      <a:pt x="55" y="26"/>
                    </a:lnTo>
                    <a:lnTo>
                      <a:pt x="47" y="27"/>
                    </a:lnTo>
                    <a:lnTo>
                      <a:pt x="40" y="26"/>
                    </a:lnTo>
                    <a:lnTo>
                      <a:pt x="32" y="22"/>
                    </a:lnTo>
                    <a:lnTo>
                      <a:pt x="25" y="17"/>
                    </a:lnTo>
                    <a:lnTo>
                      <a:pt x="17" y="11"/>
                    </a:lnTo>
                    <a:lnTo>
                      <a:pt x="10" y="6"/>
                    </a:lnTo>
                    <a:lnTo>
                      <a:pt x="4" y="0"/>
                    </a:lnTo>
                    <a:lnTo>
                      <a:pt x="0" y="8"/>
                    </a:lnTo>
                    <a:lnTo>
                      <a:pt x="6" y="14"/>
                    </a:lnTo>
                    <a:lnTo>
                      <a:pt x="13" y="20"/>
                    </a:lnTo>
                    <a:lnTo>
                      <a:pt x="21" y="29"/>
                    </a:lnTo>
                    <a:lnTo>
                      <a:pt x="30" y="33"/>
                    </a:lnTo>
                    <a:lnTo>
                      <a:pt x="38" y="38"/>
                    </a:lnTo>
                    <a:lnTo>
                      <a:pt x="47" y="39"/>
                    </a:lnTo>
                    <a:lnTo>
                      <a:pt x="57" y="38"/>
                    </a:lnTo>
                    <a:lnTo>
                      <a:pt x="65" y="32"/>
                    </a:lnTo>
                    <a:lnTo>
                      <a:pt x="61" y="2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36" name="Freeform 497"/>
              <p:cNvSpPr>
                <a:spLocks noChangeArrowheads="1"/>
              </p:cNvSpPr>
              <p:nvPr/>
            </p:nvSpPr>
            <p:spPr bwMode="auto">
              <a:xfrm>
                <a:off x="859" y="125"/>
                <a:ext cx="33" cy="26"/>
              </a:xfrm>
              <a:custGeom>
                <a:avLst/>
                <a:gdLst/>
                <a:ahLst/>
                <a:cxnLst>
                  <a:cxn ang="0">
                    <a:pos x="27" y="0"/>
                  </a:cxn>
                  <a:cxn ang="0">
                    <a:pos x="27" y="0"/>
                  </a:cxn>
                  <a:cxn ang="0">
                    <a:pos x="24" y="9"/>
                  </a:cxn>
                  <a:cxn ang="0">
                    <a:pos x="19" y="19"/>
                  </a:cxn>
                  <a:cxn ang="0">
                    <a:pos x="12" y="29"/>
                  </a:cxn>
                  <a:cxn ang="0">
                    <a:pos x="0" y="42"/>
                  </a:cxn>
                  <a:cxn ang="0">
                    <a:pos x="4" y="51"/>
                  </a:cxn>
                  <a:cxn ang="0">
                    <a:pos x="16" y="38"/>
                  </a:cxn>
                  <a:cxn ang="0">
                    <a:pos x="25" y="25"/>
                  </a:cxn>
                  <a:cxn ang="0">
                    <a:pos x="30" y="14"/>
                  </a:cxn>
                  <a:cxn ang="0">
                    <a:pos x="33" y="6"/>
                  </a:cxn>
                  <a:cxn ang="0">
                    <a:pos x="27" y="0"/>
                  </a:cxn>
                </a:cxnLst>
                <a:rect l="0" t="0" r="r" b="b"/>
                <a:pathLst>
                  <a:path w="33" h="51">
                    <a:moveTo>
                      <a:pt x="27" y="0"/>
                    </a:moveTo>
                    <a:lnTo>
                      <a:pt x="27" y="0"/>
                    </a:lnTo>
                    <a:lnTo>
                      <a:pt x="24" y="9"/>
                    </a:lnTo>
                    <a:lnTo>
                      <a:pt x="19" y="19"/>
                    </a:lnTo>
                    <a:lnTo>
                      <a:pt x="12" y="29"/>
                    </a:lnTo>
                    <a:lnTo>
                      <a:pt x="0" y="42"/>
                    </a:lnTo>
                    <a:lnTo>
                      <a:pt x="4" y="51"/>
                    </a:lnTo>
                    <a:lnTo>
                      <a:pt x="16" y="38"/>
                    </a:lnTo>
                    <a:lnTo>
                      <a:pt x="25" y="25"/>
                    </a:lnTo>
                    <a:lnTo>
                      <a:pt x="30" y="14"/>
                    </a:lnTo>
                    <a:lnTo>
                      <a:pt x="33" y="6"/>
                    </a:lnTo>
                    <a:lnTo>
                      <a:pt x="27"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37" name="Freeform 498"/>
              <p:cNvSpPr>
                <a:spLocks noChangeArrowheads="1"/>
              </p:cNvSpPr>
              <p:nvPr/>
            </p:nvSpPr>
            <p:spPr bwMode="auto">
              <a:xfrm>
                <a:off x="886" y="122"/>
                <a:ext cx="21" cy="11"/>
              </a:xfrm>
              <a:custGeom>
                <a:avLst/>
                <a:gdLst/>
                <a:ahLst/>
                <a:cxnLst>
                  <a:cxn ang="0">
                    <a:pos x="21" y="16"/>
                  </a:cxn>
                  <a:cxn ang="0">
                    <a:pos x="21" y="16"/>
                  </a:cxn>
                  <a:cxn ang="0">
                    <a:pos x="15" y="7"/>
                  </a:cxn>
                  <a:cxn ang="0">
                    <a:pos x="11" y="2"/>
                  </a:cxn>
                  <a:cxn ang="0">
                    <a:pos x="5" y="0"/>
                  </a:cxn>
                  <a:cxn ang="0">
                    <a:pos x="0" y="7"/>
                  </a:cxn>
                  <a:cxn ang="0">
                    <a:pos x="6" y="13"/>
                  </a:cxn>
                  <a:cxn ang="0">
                    <a:pos x="7" y="11"/>
                  </a:cxn>
                  <a:cxn ang="0">
                    <a:pos x="11" y="16"/>
                  </a:cxn>
                  <a:cxn ang="0">
                    <a:pos x="15" y="21"/>
                  </a:cxn>
                  <a:cxn ang="0">
                    <a:pos x="21" y="16"/>
                  </a:cxn>
                </a:cxnLst>
                <a:rect l="0" t="0" r="r" b="b"/>
                <a:pathLst>
                  <a:path w="21" h="21">
                    <a:moveTo>
                      <a:pt x="21" y="16"/>
                    </a:moveTo>
                    <a:lnTo>
                      <a:pt x="21" y="16"/>
                    </a:lnTo>
                    <a:lnTo>
                      <a:pt x="15" y="7"/>
                    </a:lnTo>
                    <a:lnTo>
                      <a:pt x="11" y="2"/>
                    </a:lnTo>
                    <a:lnTo>
                      <a:pt x="5" y="0"/>
                    </a:lnTo>
                    <a:lnTo>
                      <a:pt x="0" y="7"/>
                    </a:lnTo>
                    <a:lnTo>
                      <a:pt x="6" y="13"/>
                    </a:lnTo>
                    <a:lnTo>
                      <a:pt x="7" y="11"/>
                    </a:lnTo>
                    <a:lnTo>
                      <a:pt x="11" y="16"/>
                    </a:lnTo>
                    <a:lnTo>
                      <a:pt x="15" y="21"/>
                    </a:lnTo>
                    <a:lnTo>
                      <a:pt x="21" y="1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38" name="Freeform 499"/>
              <p:cNvSpPr>
                <a:spLocks noChangeArrowheads="1"/>
              </p:cNvSpPr>
              <p:nvPr/>
            </p:nvSpPr>
            <p:spPr bwMode="auto">
              <a:xfrm>
                <a:off x="901" y="130"/>
                <a:ext cx="28" cy="17"/>
              </a:xfrm>
              <a:custGeom>
                <a:avLst/>
                <a:gdLst/>
                <a:ahLst/>
                <a:cxnLst>
                  <a:cxn ang="0">
                    <a:pos x="28" y="23"/>
                  </a:cxn>
                  <a:cxn ang="0">
                    <a:pos x="28" y="23"/>
                  </a:cxn>
                  <a:cxn ang="0">
                    <a:pos x="21" y="18"/>
                  </a:cxn>
                  <a:cxn ang="0">
                    <a:pos x="14" y="11"/>
                  </a:cxn>
                  <a:cxn ang="0">
                    <a:pos x="9" y="4"/>
                  </a:cxn>
                  <a:cxn ang="0">
                    <a:pos x="6" y="0"/>
                  </a:cxn>
                  <a:cxn ang="0">
                    <a:pos x="0" y="5"/>
                  </a:cxn>
                  <a:cxn ang="0">
                    <a:pos x="3" y="13"/>
                  </a:cxn>
                  <a:cxn ang="0">
                    <a:pos x="10" y="20"/>
                  </a:cxn>
                  <a:cxn ang="0">
                    <a:pos x="17" y="27"/>
                  </a:cxn>
                  <a:cxn ang="0">
                    <a:pos x="26" y="34"/>
                  </a:cxn>
                  <a:cxn ang="0">
                    <a:pos x="28" y="23"/>
                  </a:cxn>
                </a:cxnLst>
                <a:rect l="0" t="0" r="r" b="b"/>
                <a:pathLst>
                  <a:path w="28" h="34">
                    <a:moveTo>
                      <a:pt x="28" y="23"/>
                    </a:moveTo>
                    <a:lnTo>
                      <a:pt x="28" y="23"/>
                    </a:lnTo>
                    <a:lnTo>
                      <a:pt x="21" y="18"/>
                    </a:lnTo>
                    <a:lnTo>
                      <a:pt x="14" y="11"/>
                    </a:lnTo>
                    <a:lnTo>
                      <a:pt x="9" y="4"/>
                    </a:lnTo>
                    <a:lnTo>
                      <a:pt x="6" y="0"/>
                    </a:lnTo>
                    <a:lnTo>
                      <a:pt x="0" y="5"/>
                    </a:lnTo>
                    <a:lnTo>
                      <a:pt x="3" y="13"/>
                    </a:lnTo>
                    <a:lnTo>
                      <a:pt x="10" y="20"/>
                    </a:lnTo>
                    <a:lnTo>
                      <a:pt x="17" y="27"/>
                    </a:lnTo>
                    <a:lnTo>
                      <a:pt x="26" y="34"/>
                    </a:lnTo>
                    <a:lnTo>
                      <a:pt x="28" y="2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39" name="Freeform 500"/>
              <p:cNvSpPr>
                <a:spLocks noChangeArrowheads="1"/>
              </p:cNvSpPr>
              <p:nvPr/>
            </p:nvSpPr>
            <p:spPr bwMode="auto">
              <a:xfrm>
                <a:off x="927" y="137"/>
                <a:ext cx="33" cy="12"/>
              </a:xfrm>
              <a:custGeom>
                <a:avLst/>
                <a:gdLst/>
                <a:ahLst/>
                <a:cxnLst>
                  <a:cxn ang="0">
                    <a:pos x="27" y="0"/>
                  </a:cxn>
                  <a:cxn ang="0">
                    <a:pos x="27" y="0"/>
                  </a:cxn>
                  <a:cxn ang="0">
                    <a:pos x="21" y="7"/>
                  </a:cxn>
                  <a:cxn ang="0">
                    <a:pos x="15" y="10"/>
                  </a:cxn>
                  <a:cxn ang="0">
                    <a:pos x="8" y="12"/>
                  </a:cxn>
                  <a:cxn ang="0">
                    <a:pos x="2" y="9"/>
                  </a:cxn>
                  <a:cxn ang="0">
                    <a:pos x="0" y="20"/>
                  </a:cxn>
                  <a:cxn ang="0">
                    <a:pos x="8" y="23"/>
                  </a:cxn>
                  <a:cxn ang="0">
                    <a:pos x="17" y="22"/>
                  </a:cxn>
                  <a:cxn ang="0">
                    <a:pos x="25" y="16"/>
                  </a:cxn>
                  <a:cxn ang="0">
                    <a:pos x="33" y="6"/>
                  </a:cxn>
                  <a:cxn ang="0">
                    <a:pos x="27" y="0"/>
                  </a:cxn>
                </a:cxnLst>
                <a:rect l="0" t="0" r="r" b="b"/>
                <a:pathLst>
                  <a:path w="33" h="23">
                    <a:moveTo>
                      <a:pt x="27" y="0"/>
                    </a:moveTo>
                    <a:lnTo>
                      <a:pt x="27" y="0"/>
                    </a:lnTo>
                    <a:lnTo>
                      <a:pt x="21" y="7"/>
                    </a:lnTo>
                    <a:lnTo>
                      <a:pt x="15" y="10"/>
                    </a:lnTo>
                    <a:lnTo>
                      <a:pt x="8" y="12"/>
                    </a:lnTo>
                    <a:lnTo>
                      <a:pt x="2" y="9"/>
                    </a:lnTo>
                    <a:lnTo>
                      <a:pt x="0" y="20"/>
                    </a:lnTo>
                    <a:lnTo>
                      <a:pt x="8" y="23"/>
                    </a:lnTo>
                    <a:lnTo>
                      <a:pt x="17" y="22"/>
                    </a:lnTo>
                    <a:lnTo>
                      <a:pt x="25" y="16"/>
                    </a:lnTo>
                    <a:lnTo>
                      <a:pt x="33" y="6"/>
                    </a:lnTo>
                    <a:lnTo>
                      <a:pt x="27"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40" name="Freeform 501"/>
              <p:cNvSpPr>
                <a:spLocks noChangeArrowheads="1"/>
              </p:cNvSpPr>
              <p:nvPr/>
            </p:nvSpPr>
            <p:spPr bwMode="auto">
              <a:xfrm>
                <a:off x="954" y="82"/>
                <a:ext cx="21" cy="58"/>
              </a:xfrm>
              <a:custGeom>
                <a:avLst/>
                <a:gdLst/>
                <a:ahLst/>
                <a:cxnLst>
                  <a:cxn ang="0">
                    <a:pos x="0" y="12"/>
                  </a:cxn>
                  <a:cxn ang="0">
                    <a:pos x="0" y="12"/>
                  </a:cxn>
                  <a:cxn ang="0">
                    <a:pos x="10" y="26"/>
                  </a:cxn>
                  <a:cxn ang="0">
                    <a:pos x="13" y="52"/>
                  </a:cxn>
                  <a:cxn ang="0">
                    <a:pos x="10" y="83"/>
                  </a:cxn>
                  <a:cxn ang="0">
                    <a:pos x="0" y="109"/>
                  </a:cxn>
                  <a:cxn ang="0">
                    <a:pos x="6" y="115"/>
                  </a:cxn>
                  <a:cxn ang="0">
                    <a:pos x="18" y="86"/>
                  </a:cxn>
                  <a:cxn ang="0">
                    <a:pos x="21" y="52"/>
                  </a:cxn>
                  <a:cxn ang="0">
                    <a:pos x="18" y="23"/>
                  </a:cxn>
                  <a:cxn ang="0">
                    <a:pos x="2" y="0"/>
                  </a:cxn>
                  <a:cxn ang="0">
                    <a:pos x="0" y="12"/>
                  </a:cxn>
                </a:cxnLst>
                <a:rect l="0" t="0" r="r" b="b"/>
                <a:pathLst>
                  <a:path w="21" h="115">
                    <a:moveTo>
                      <a:pt x="0" y="12"/>
                    </a:moveTo>
                    <a:lnTo>
                      <a:pt x="0" y="12"/>
                    </a:lnTo>
                    <a:lnTo>
                      <a:pt x="10" y="26"/>
                    </a:lnTo>
                    <a:lnTo>
                      <a:pt x="13" y="52"/>
                    </a:lnTo>
                    <a:lnTo>
                      <a:pt x="10" y="83"/>
                    </a:lnTo>
                    <a:lnTo>
                      <a:pt x="0" y="109"/>
                    </a:lnTo>
                    <a:lnTo>
                      <a:pt x="6" y="115"/>
                    </a:lnTo>
                    <a:lnTo>
                      <a:pt x="18" y="86"/>
                    </a:lnTo>
                    <a:lnTo>
                      <a:pt x="21" y="52"/>
                    </a:lnTo>
                    <a:lnTo>
                      <a:pt x="18" y="23"/>
                    </a:lnTo>
                    <a:lnTo>
                      <a:pt x="2" y="0"/>
                    </a:lnTo>
                    <a:lnTo>
                      <a:pt x="0" y="1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41" name="Freeform 502"/>
              <p:cNvSpPr>
                <a:spLocks noChangeArrowheads="1"/>
              </p:cNvSpPr>
              <p:nvPr/>
            </p:nvSpPr>
            <p:spPr bwMode="auto">
              <a:xfrm>
                <a:off x="945" y="81"/>
                <a:ext cx="11" cy="7"/>
              </a:xfrm>
              <a:custGeom>
                <a:avLst/>
                <a:gdLst/>
                <a:ahLst/>
                <a:cxnLst>
                  <a:cxn ang="0">
                    <a:pos x="0" y="12"/>
                  </a:cxn>
                  <a:cxn ang="0">
                    <a:pos x="0" y="12"/>
                  </a:cxn>
                  <a:cxn ang="0">
                    <a:pos x="2" y="12"/>
                  </a:cxn>
                  <a:cxn ang="0">
                    <a:pos x="5" y="13"/>
                  </a:cxn>
                  <a:cxn ang="0">
                    <a:pos x="8" y="13"/>
                  </a:cxn>
                  <a:cxn ang="0">
                    <a:pos x="9" y="15"/>
                  </a:cxn>
                  <a:cxn ang="0">
                    <a:pos x="11" y="3"/>
                  </a:cxn>
                  <a:cxn ang="0">
                    <a:pos x="8" y="1"/>
                  </a:cxn>
                  <a:cxn ang="0">
                    <a:pos x="5" y="1"/>
                  </a:cxn>
                  <a:cxn ang="0">
                    <a:pos x="2" y="0"/>
                  </a:cxn>
                  <a:cxn ang="0">
                    <a:pos x="0" y="0"/>
                  </a:cxn>
                  <a:cxn ang="0">
                    <a:pos x="0" y="12"/>
                  </a:cxn>
                </a:cxnLst>
                <a:rect l="0" t="0" r="r" b="b"/>
                <a:pathLst>
                  <a:path w="11" h="15">
                    <a:moveTo>
                      <a:pt x="0" y="12"/>
                    </a:moveTo>
                    <a:lnTo>
                      <a:pt x="0" y="12"/>
                    </a:lnTo>
                    <a:lnTo>
                      <a:pt x="2" y="12"/>
                    </a:lnTo>
                    <a:lnTo>
                      <a:pt x="5" y="13"/>
                    </a:lnTo>
                    <a:lnTo>
                      <a:pt x="8" y="13"/>
                    </a:lnTo>
                    <a:lnTo>
                      <a:pt x="9" y="15"/>
                    </a:lnTo>
                    <a:lnTo>
                      <a:pt x="11" y="3"/>
                    </a:lnTo>
                    <a:lnTo>
                      <a:pt x="8" y="1"/>
                    </a:lnTo>
                    <a:lnTo>
                      <a:pt x="5" y="1"/>
                    </a:lnTo>
                    <a:lnTo>
                      <a:pt x="2" y="0"/>
                    </a:lnTo>
                    <a:lnTo>
                      <a:pt x="0" y="0"/>
                    </a:lnTo>
                    <a:lnTo>
                      <a:pt x="0" y="1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42" name="Freeform 503"/>
              <p:cNvSpPr>
                <a:spLocks noChangeArrowheads="1"/>
              </p:cNvSpPr>
              <p:nvPr/>
            </p:nvSpPr>
            <p:spPr bwMode="auto">
              <a:xfrm>
                <a:off x="897" y="81"/>
                <a:ext cx="48" cy="13"/>
              </a:xfrm>
              <a:custGeom>
                <a:avLst/>
                <a:gdLst/>
                <a:ahLst/>
                <a:cxnLst>
                  <a:cxn ang="0">
                    <a:pos x="6" y="26"/>
                  </a:cxn>
                  <a:cxn ang="0">
                    <a:pos x="6" y="26"/>
                  </a:cxn>
                  <a:cxn ang="0">
                    <a:pos x="8" y="23"/>
                  </a:cxn>
                  <a:cxn ang="0">
                    <a:pos x="10" y="20"/>
                  </a:cxn>
                  <a:cxn ang="0">
                    <a:pos x="13" y="17"/>
                  </a:cxn>
                  <a:cxn ang="0">
                    <a:pos x="16" y="16"/>
                  </a:cxn>
                  <a:cxn ang="0">
                    <a:pos x="21" y="15"/>
                  </a:cxn>
                  <a:cxn ang="0">
                    <a:pos x="28" y="13"/>
                  </a:cxn>
                  <a:cxn ang="0">
                    <a:pos x="37" y="12"/>
                  </a:cxn>
                  <a:cxn ang="0">
                    <a:pos x="48" y="12"/>
                  </a:cxn>
                  <a:cxn ang="0">
                    <a:pos x="48" y="0"/>
                  </a:cxn>
                  <a:cxn ang="0">
                    <a:pos x="37" y="0"/>
                  </a:cxn>
                  <a:cxn ang="0">
                    <a:pos x="28" y="1"/>
                  </a:cxn>
                  <a:cxn ang="0">
                    <a:pos x="21" y="3"/>
                  </a:cxn>
                  <a:cxn ang="0">
                    <a:pos x="14" y="4"/>
                  </a:cxn>
                  <a:cxn ang="0">
                    <a:pos x="9" y="9"/>
                  </a:cxn>
                  <a:cxn ang="0">
                    <a:pos x="6" y="12"/>
                  </a:cxn>
                  <a:cxn ang="0">
                    <a:pos x="2" y="15"/>
                  </a:cxn>
                  <a:cxn ang="0">
                    <a:pos x="0" y="20"/>
                  </a:cxn>
                  <a:cxn ang="0">
                    <a:pos x="6" y="26"/>
                  </a:cxn>
                </a:cxnLst>
                <a:rect l="0" t="0" r="r" b="b"/>
                <a:pathLst>
                  <a:path w="48" h="26">
                    <a:moveTo>
                      <a:pt x="6" y="26"/>
                    </a:moveTo>
                    <a:lnTo>
                      <a:pt x="6" y="26"/>
                    </a:lnTo>
                    <a:lnTo>
                      <a:pt x="8" y="23"/>
                    </a:lnTo>
                    <a:lnTo>
                      <a:pt x="10" y="20"/>
                    </a:lnTo>
                    <a:lnTo>
                      <a:pt x="13" y="17"/>
                    </a:lnTo>
                    <a:lnTo>
                      <a:pt x="16" y="16"/>
                    </a:lnTo>
                    <a:lnTo>
                      <a:pt x="21" y="15"/>
                    </a:lnTo>
                    <a:lnTo>
                      <a:pt x="28" y="13"/>
                    </a:lnTo>
                    <a:lnTo>
                      <a:pt x="37" y="12"/>
                    </a:lnTo>
                    <a:lnTo>
                      <a:pt x="48" y="12"/>
                    </a:lnTo>
                    <a:lnTo>
                      <a:pt x="48" y="0"/>
                    </a:lnTo>
                    <a:lnTo>
                      <a:pt x="37" y="0"/>
                    </a:lnTo>
                    <a:lnTo>
                      <a:pt x="28" y="1"/>
                    </a:lnTo>
                    <a:lnTo>
                      <a:pt x="21" y="3"/>
                    </a:lnTo>
                    <a:lnTo>
                      <a:pt x="14" y="4"/>
                    </a:lnTo>
                    <a:lnTo>
                      <a:pt x="9" y="9"/>
                    </a:lnTo>
                    <a:lnTo>
                      <a:pt x="6" y="12"/>
                    </a:lnTo>
                    <a:lnTo>
                      <a:pt x="2" y="15"/>
                    </a:lnTo>
                    <a:lnTo>
                      <a:pt x="0" y="20"/>
                    </a:lnTo>
                    <a:lnTo>
                      <a:pt x="6" y="2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43" name="Freeform 504"/>
              <p:cNvSpPr>
                <a:spLocks noChangeArrowheads="1"/>
              </p:cNvSpPr>
              <p:nvPr/>
            </p:nvSpPr>
            <p:spPr bwMode="auto">
              <a:xfrm>
                <a:off x="862" y="85"/>
                <a:ext cx="41" cy="13"/>
              </a:xfrm>
              <a:custGeom>
                <a:avLst/>
                <a:gdLst/>
                <a:ahLst/>
                <a:cxnLst>
                  <a:cxn ang="0">
                    <a:pos x="0" y="11"/>
                  </a:cxn>
                  <a:cxn ang="0">
                    <a:pos x="0" y="11"/>
                  </a:cxn>
                  <a:cxn ang="0">
                    <a:pos x="5" y="14"/>
                  </a:cxn>
                  <a:cxn ang="0">
                    <a:pos x="10" y="17"/>
                  </a:cxn>
                  <a:cxn ang="0">
                    <a:pos x="16" y="20"/>
                  </a:cxn>
                  <a:cxn ang="0">
                    <a:pos x="21" y="22"/>
                  </a:cxn>
                  <a:cxn ang="0">
                    <a:pos x="27" y="24"/>
                  </a:cxn>
                  <a:cxn ang="0">
                    <a:pos x="31" y="24"/>
                  </a:cxn>
                  <a:cxn ang="0">
                    <a:pos x="36" y="23"/>
                  </a:cxn>
                  <a:cxn ang="0">
                    <a:pos x="41" y="17"/>
                  </a:cxn>
                  <a:cxn ang="0">
                    <a:pos x="35" y="11"/>
                  </a:cxn>
                  <a:cxn ang="0">
                    <a:pos x="34" y="11"/>
                  </a:cxn>
                  <a:cxn ang="0">
                    <a:pos x="31" y="13"/>
                  </a:cxn>
                  <a:cxn ang="0">
                    <a:pos x="27" y="13"/>
                  </a:cxn>
                  <a:cxn ang="0">
                    <a:pos x="23" y="10"/>
                  </a:cxn>
                  <a:cxn ang="0">
                    <a:pos x="18" y="8"/>
                  </a:cxn>
                  <a:cxn ang="0">
                    <a:pos x="12" y="6"/>
                  </a:cxn>
                  <a:cxn ang="0">
                    <a:pos x="7" y="3"/>
                  </a:cxn>
                  <a:cxn ang="0">
                    <a:pos x="2" y="0"/>
                  </a:cxn>
                  <a:cxn ang="0">
                    <a:pos x="0" y="11"/>
                  </a:cxn>
                </a:cxnLst>
                <a:rect l="0" t="0" r="r" b="b"/>
                <a:pathLst>
                  <a:path w="41" h="24">
                    <a:moveTo>
                      <a:pt x="0" y="11"/>
                    </a:moveTo>
                    <a:lnTo>
                      <a:pt x="0" y="11"/>
                    </a:lnTo>
                    <a:lnTo>
                      <a:pt x="5" y="14"/>
                    </a:lnTo>
                    <a:lnTo>
                      <a:pt x="10" y="17"/>
                    </a:lnTo>
                    <a:lnTo>
                      <a:pt x="16" y="20"/>
                    </a:lnTo>
                    <a:lnTo>
                      <a:pt x="21" y="22"/>
                    </a:lnTo>
                    <a:lnTo>
                      <a:pt x="27" y="24"/>
                    </a:lnTo>
                    <a:lnTo>
                      <a:pt x="31" y="24"/>
                    </a:lnTo>
                    <a:lnTo>
                      <a:pt x="36" y="23"/>
                    </a:lnTo>
                    <a:lnTo>
                      <a:pt x="41" y="17"/>
                    </a:lnTo>
                    <a:lnTo>
                      <a:pt x="35" y="11"/>
                    </a:lnTo>
                    <a:lnTo>
                      <a:pt x="34" y="11"/>
                    </a:lnTo>
                    <a:lnTo>
                      <a:pt x="31" y="13"/>
                    </a:lnTo>
                    <a:lnTo>
                      <a:pt x="27" y="13"/>
                    </a:lnTo>
                    <a:lnTo>
                      <a:pt x="23" y="10"/>
                    </a:lnTo>
                    <a:lnTo>
                      <a:pt x="18" y="8"/>
                    </a:lnTo>
                    <a:lnTo>
                      <a:pt x="12" y="6"/>
                    </a:lnTo>
                    <a:lnTo>
                      <a:pt x="7" y="3"/>
                    </a:lnTo>
                    <a:lnTo>
                      <a:pt x="2" y="0"/>
                    </a:lnTo>
                    <a:lnTo>
                      <a:pt x="0" y="1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44" name="Freeform 505"/>
              <p:cNvSpPr>
                <a:spLocks noChangeArrowheads="1"/>
              </p:cNvSpPr>
              <p:nvPr/>
            </p:nvSpPr>
            <p:spPr bwMode="auto">
              <a:xfrm>
                <a:off x="796" y="85"/>
                <a:ext cx="68" cy="25"/>
              </a:xfrm>
              <a:custGeom>
                <a:avLst/>
                <a:gdLst/>
                <a:ahLst/>
                <a:cxnLst>
                  <a:cxn ang="0">
                    <a:pos x="7" y="51"/>
                  </a:cxn>
                  <a:cxn ang="0">
                    <a:pos x="8" y="50"/>
                  </a:cxn>
                  <a:cxn ang="0">
                    <a:pos x="12" y="38"/>
                  </a:cxn>
                  <a:cxn ang="0">
                    <a:pos x="19" y="28"/>
                  </a:cxn>
                  <a:cxn ang="0">
                    <a:pos x="27" y="21"/>
                  </a:cxn>
                  <a:cxn ang="0">
                    <a:pos x="35" y="16"/>
                  </a:cxn>
                  <a:cxn ang="0">
                    <a:pos x="44" y="13"/>
                  </a:cxn>
                  <a:cxn ang="0">
                    <a:pos x="53" y="12"/>
                  </a:cxn>
                  <a:cxn ang="0">
                    <a:pos x="61" y="12"/>
                  </a:cxn>
                  <a:cxn ang="0">
                    <a:pos x="66" y="13"/>
                  </a:cxn>
                  <a:cxn ang="0">
                    <a:pos x="68" y="2"/>
                  </a:cxn>
                  <a:cxn ang="0">
                    <a:pos x="61" y="0"/>
                  </a:cxn>
                  <a:cxn ang="0">
                    <a:pos x="53" y="0"/>
                  </a:cxn>
                  <a:cxn ang="0">
                    <a:pos x="44" y="2"/>
                  </a:cxn>
                  <a:cxn ang="0">
                    <a:pos x="33" y="5"/>
                  </a:cxn>
                  <a:cxn ang="0">
                    <a:pos x="23" y="12"/>
                  </a:cxn>
                  <a:cxn ang="0">
                    <a:pos x="15" y="19"/>
                  </a:cxn>
                  <a:cxn ang="0">
                    <a:pos x="6" y="32"/>
                  </a:cxn>
                  <a:cxn ang="0">
                    <a:pos x="0" y="47"/>
                  </a:cxn>
                  <a:cxn ang="0">
                    <a:pos x="1" y="45"/>
                  </a:cxn>
                  <a:cxn ang="0">
                    <a:pos x="7" y="51"/>
                  </a:cxn>
                  <a:cxn ang="0">
                    <a:pos x="8" y="50"/>
                  </a:cxn>
                  <a:cxn ang="0">
                    <a:pos x="7" y="51"/>
                  </a:cxn>
                </a:cxnLst>
                <a:rect l="0" t="0" r="r" b="b"/>
                <a:pathLst>
                  <a:path w="68" h="51">
                    <a:moveTo>
                      <a:pt x="7" y="51"/>
                    </a:moveTo>
                    <a:lnTo>
                      <a:pt x="8" y="50"/>
                    </a:lnTo>
                    <a:lnTo>
                      <a:pt x="12" y="38"/>
                    </a:lnTo>
                    <a:lnTo>
                      <a:pt x="19" y="28"/>
                    </a:lnTo>
                    <a:lnTo>
                      <a:pt x="27" y="21"/>
                    </a:lnTo>
                    <a:lnTo>
                      <a:pt x="35" y="16"/>
                    </a:lnTo>
                    <a:lnTo>
                      <a:pt x="44" y="13"/>
                    </a:lnTo>
                    <a:lnTo>
                      <a:pt x="53" y="12"/>
                    </a:lnTo>
                    <a:lnTo>
                      <a:pt x="61" y="12"/>
                    </a:lnTo>
                    <a:lnTo>
                      <a:pt x="66" y="13"/>
                    </a:lnTo>
                    <a:lnTo>
                      <a:pt x="68" y="2"/>
                    </a:lnTo>
                    <a:lnTo>
                      <a:pt x="61" y="0"/>
                    </a:lnTo>
                    <a:lnTo>
                      <a:pt x="53" y="0"/>
                    </a:lnTo>
                    <a:lnTo>
                      <a:pt x="44" y="2"/>
                    </a:lnTo>
                    <a:lnTo>
                      <a:pt x="33" y="5"/>
                    </a:lnTo>
                    <a:lnTo>
                      <a:pt x="23" y="12"/>
                    </a:lnTo>
                    <a:lnTo>
                      <a:pt x="15" y="19"/>
                    </a:lnTo>
                    <a:lnTo>
                      <a:pt x="6" y="32"/>
                    </a:lnTo>
                    <a:lnTo>
                      <a:pt x="0" y="47"/>
                    </a:lnTo>
                    <a:lnTo>
                      <a:pt x="1" y="45"/>
                    </a:lnTo>
                    <a:lnTo>
                      <a:pt x="7" y="51"/>
                    </a:lnTo>
                    <a:lnTo>
                      <a:pt x="8" y="50"/>
                    </a:lnTo>
                    <a:lnTo>
                      <a:pt x="7" y="5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45" name="Freeform 506"/>
              <p:cNvSpPr>
                <a:spLocks noChangeArrowheads="1"/>
              </p:cNvSpPr>
              <p:nvPr/>
            </p:nvSpPr>
            <p:spPr bwMode="auto">
              <a:xfrm>
                <a:off x="791" y="107"/>
                <a:ext cx="12" cy="32"/>
              </a:xfrm>
              <a:custGeom>
                <a:avLst/>
                <a:gdLst/>
                <a:ahLst/>
                <a:cxnLst>
                  <a:cxn ang="0">
                    <a:pos x="11" y="56"/>
                  </a:cxn>
                  <a:cxn ang="0">
                    <a:pos x="12" y="57"/>
                  </a:cxn>
                  <a:cxn ang="0">
                    <a:pos x="9" y="44"/>
                  </a:cxn>
                  <a:cxn ang="0">
                    <a:pos x="8" y="30"/>
                  </a:cxn>
                  <a:cxn ang="0">
                    <a:pos x="10" y="15"/>
                  </a:cxn>
                  <a:cxn ang="0">
                    <a:pos x="12" y="6"/>
                  </a:cxn>
                  <a:cxn ang="0">
                    <a:pos x="6" y="0"/>
                  </a:cxn>
                  <a:cxn ang="0">
                    <a:pos x="2" y="12"/>
                  </a:cxn>
                  <a:cxn ang="0">
                    <a:pos x="0" y="30"/>
                  </a:cxn>
                  <a:cxn ang="0">
                    <a:pos x="1" y="47"/>
                  </a:cxn>
                  <a:cxn ang="0">
                    <a:pos x="6" y="63"/>
                  </a:cxn>
                  <a:cxn ang="0">
                    <a:pos x="7" y="64"/>
                  </a:cxn>
                  <a:cxn ang="0">
                    <a:pos x="6" y="63"/>
                  </a:cxn>
                  <a:cxn ang="0">
                    <a:pos x="6" y="64"/>
                  </a:cxn>
                  <a:cxn ang="0">
                    <a:pos x="7" y="64"/>
                  </a:cxn>
                  <a:cxn ang="0">
                    <a:pos x="11" y="56"/>
                  </a:cxn>
                </a:cxnLst>
                <a:rect l="0" t="0" r="r" b="b"/>
                <a:pathLst>
                  <a:path w="12" h="64">
                    <a:moveTo>
                      <a:pt x="11" y="56"/>
                    </a:moveTo>
                    <a:lnTo>
                      <a:pt x="12" y="57"/>
                    </a:lnTo>
                    <a:lnTo>
                      <a:pt x="9" y="44"/>
                    </a:lnTo>
                    <a:lnTo>
                      <a:pt x="8" y="30"/>
                    </a:lnTo>
                    <a:lnTo>
                      <a:pt x="10" y="15"/>
                    </a:lnTo>
                    <a:lnTo>
                      <a:pt x="12" y="6"/>
                    </a:lnTo>
                    <a:lnTo>
                      <a:pt x="6" y="0"/>
                    </a:lnTo>
                    <a:lnTo>
                      <a:pt x="2" y="12"/>
                    </a:lnTo>
                    <a:lnTo>
                      <a:pt x="0" y="30"/>
                    </a:lnTo>
                    <a:lnTo>
                      <a:pt x="1" y="47"/>
                    </a:lnTo>
                    <a:lnTo>
                      <a:pt x="6" y="63"/>
                    </a:lnTo>
                    <a:lnTo>
                      <a:pt x="7" y="64"/>
                    </a:lnTo>
                    <a:lnTo>
                      <a:pt x="6" y="63"/>
                    </a:lnTo>
                    <a:lnTo>
                      <a:pt x="6" y="64"/>
                    </a:lnTo>
                    <a:lnTo>
                      <a:pt x="7" y="64"/>
                    </a:lnTo>
                    <a:lnTo>
                      <a:pt x="11" y="5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46" name="Freeform 507"/>
              <p:cNvSpPr>
                <a:spLocks noChangeArrowheads="1"/>
              </p:cNvSpPr>
              <p:nvPr/>
            </p:nvSpPr>
            <p:spPr bwMode="auto">
              <a:xfrm>
                <a:off x="814" y="97"/>
                <a:ext cx="67" cy="39"/>
              </a:xfrm>
              <a:custGeom>
                <a:avLst/>
                <a:gdLst/>
                <a:ahLst/>
                <a:cxnLst>
                  <a:cxn ang="0">
                    <a:pos x="67" y="20"/>
                  </a:cxn>
                  <a:cxn ang="0">
                    <a:pos x="60" y="13"/>
                  </a:cxn>
                  <a:cxn ang="0">
                    <a:pos x="54" y="7"/>
                  </a:cxn>
                  <a:cxn ang="0">
                    <a:pos x="47" y="3"/>
                  </a:cxn>
                  <a:cxn ang="0">
                    <a:pos x="39" y="0"/>
                  </a:cxn>
                  <a:cxn ang="0">
                    <a:pos x="31" y="1"/>
                  </a:cxn>
                  <a:cxn ang="0">
                    <a:pos x="24" y="3"/>
                  </a:cxn>
                  <a:cxn ang="0">
                    <a:pos x="17" y="9"/>
                  </a:cxn>
                  <a:cxn ang="0">
                    <a:pos x="10" y="16"/>
                  </a:cxn>
                  <a:cxn ang="0">
                    <a:pos x="4" y="26"/>
                  </a:cxn>
                  <a:cxn ang="0">
                    <a:pos x="1" y="38"/>
                  </a:cxn>
                  <a:cxn ang="0">
                    <a:pos x="0" y="51"/>
                  </a:cxn>
                  <a:cxn ang="0">
                    <a:pos x="2" y="61"/>
                  </a:cxn>
                  <a:cxn ang="0">
                    <a:pos x="6" y="71"/>
                  </a:cxn>
                  <a:cxn ang="0">
                    <a:pos x="12" y="76"/>
                  </a:cxn>
                  <a:cxn ang="0">
                    <a:pos x="21" y="77"/>
                  </a:cxn>
                  <a:cxn ang="0">
                    <a:pos x="31" y="71"/>
                  </a:cxn>
                  <a:cxn ang="0">
                    <a:pos x="37" y="67"/>
                  </a:cxn>
                  <a:cxn ang="0">
                    <a:pos x="42" y="61"/>
                  </a:cxn>
                  <a:cxn ang="0">
                    <a:pos x="47" y="55"/>
                  </a:cxn>
                  <a:cxn ang="0">
                    <a:pos x="52" y="48"/>
                  </a:cxn>
                  <a:cxn ang="0">
                    <a:pos x="56" y="42"/>
                  </a:cxn>
                  <a:cxn ang="0">
                    <a:pos x="60" y="35"/>
                  </a:cxn>
                  <a:cxn ang="0">
                    <a:pos x="64" y="28"/>
                  </a:cxn>
                  <a:cxn ang="0">
                    <a:pos x="67" y="20"/>
                  </a:cxn>
                </a:cxnLst>
                <a:rect l="0" t="0" r="r" b="b"/>
                <a:pathLst>
                  <a:path w="67" h="77">
                    <a:moveTo>
                      <a:pt x="67" y="20"/>
                    </a:moveTo>
                    <a:lnTo>
                      <a:pt x="60" y="13"/>
                    </a:lnTo>
                    <a:lnTo>
                      <a:pt x="54" y="7"/>
                    </a:lnTo>
                    <a:lnTo>
                      <a:pt x="47" y="3"/>
                    </a:lnTo>
                    <a:lnTo>
                      <a:pt x="39" y="0"/>
                    </a:lnTo>
                    <a:lnTo>
                      <a:pt x="31" y="1"/>
                    </a:lnTo>
                    <a:lnTo>
                      <a:pt x="24" y="3"/>
                    </a:lnTo>
                    <a:lnTo>
                      <a:pt x="17" y="9"/>
                    </a:lnTo>
                    <a:lnTo>
                      <a:pt x="10" y="16"/>
                    </a:lnTo>
                    <a:lnTo>
                      <a:pt x="4" y="26"/>
                    </a:lnTo>
                    <a:lnTo>
                      <a:pt x="1" y="38"/>
                    </a:lnTo>
                    <a:lnTo>
                      <a:pt x="0" y="51"/>
                    </a:lnTo>
                    <a:lnTo>
                      <a:pt x="2" y="61"/>
                    </a:lnTo>
                    <a:lnTo>
                      <a:pt x="6" y="71"/>
                    </a:lnTo>
                    <a:lnTo>
                      <a:pt x="12" y="76"/>
                    </a:lnTo>
                    <a:lnTo>
                      <a:pt x="21" y="77"/>
                    </a:lnTo>
                    <a:lnTo>
                      <a:pt x="31" y="71"/>
                    </a:lnTo>
                    <a:lnTo>
                      <a:pt x="37" y="67"/>
                    </a:lnTo>
                    <a:lnTo>
                      <a:pt x="42" y="61"/>
                    </a:lnTo>
                    <a:lnTo>
                      <a:pt x="47" y="55"/>
                    </a:lnTo>
                    <a:lnTo>
                      <a:pt x="52" y="48"/>
                    </a:lnTo>
                    <a:lnTo>
                      <a:pt x="56" y="42"/>
                    </a:lnTo>
                    <a:lnTo>
                      <a:pt x="60" y="35"/>
                    </a:lnTo>
                    <a:lnTo>
                      <a:pt x="64" y="28"/>
                    </a:lnTo>
                    <a:lnTo>
                      <a:pt x="67" y="20"/>
                    </a:lnTo>
                    <a:close/>
                  </a:path>
                </a:pathLst>
              </a:custGeom>
              <a:solidFill>
                <a:srgbClr val="F2CCBF"/>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47" name="Freeform 508"/>
              <p:cNvSpPr>
                <a:spLocks noChangeArrowheads="1"/>
              </p:cNvSpPr>
              <p:nvPr/>
            </p:nvSpPr>
            <p:spPr bwMode="auto">
              <a:xfrm>
                <a:off x="902" y="98"/>
                <a:ext cx="49" cy="30"/>
              </a:xfrm>
              <a:custGeom>
                <a:avLst/>
                <a:gdLst/>
                <a:ahLst/>
                <a:cxnLst>
                  <a:cxn ang="0">
                    <a:pos x="0" y="35"/>
                  </a:cxn>
                  <a:cxn ang="0">
                    <a:pos x="1" y="44"/>
                  </a:cxn>
                  <a:cxn ang="0">
                    <a:pos x="5" y="53"/>
                  </a:cxn>
                  <a:cxn ang="0">
                    <a:pos x="11" y="59"/>
                  </a:cxn>
                  <a:cxn ang="0">
                    <a:pos x="18" y="60"/>
                  </a:cxn>
                  <a:cxn ang="0">
                    <a:pos x="23" y="59"/>
                  </a:cxn>
                  <a:cxn ang="0">
                    <a:pos x="29" y="54"/>
                  </a:cxn>
                  <a:cxn ang="0">
                    <a:pos x="34" y="50"/>
                  </a:cxn>
                  <a:cxn ang="0">
                    <a:pos x="39" y="44"/>
                  </a:cxn>
                  <a:cxn ang="0">
                    <a:pos x="43" y="37"/>
                  </a:cxn>
                  <a:cxn ang="0">
                    <a:pos x="47" y="30"/>
                  </a:cxn>
                  <a:cxn ang="0">
                    <a:pos x="49" y="21"/>
                  </a:cxn>
                  <a:cxn ang="0">
                    <a:pos x="49" y="12"/>
                  </a:cxn>
                  <a:cxn ang="0">
                    <a:pos x="45" y="6"/>
                  </a:cxn>
                  <a:cxn ang="0">
                    <a:pos x="39" y="2"/>
                  </a:cxn>
                  <a:cxn ang="0">
                    <a:pos x="32" y="0"/>
                  </a:cxn>
                  <a:cxn ang="0">
                    <a:pos x="24" y="2"/>
                  </a:cxn>
                  <a:cxn ang="0">
                    <a:pos x="16" y="6"/>
                  </a:cxn>
                  <a:cxn ang="0">
                    <a:pos x="9" y="12"/>
                  </a:cxn>
                  <a:cxn ang="0">
                    <a:pos x="3" y="22"/>
                  </a:cxn>
                  <a:cxn ang="0">
                    <a:pos x="0" y="35"/>
                  </a:cxn>
                </a:cxnLst>
                <a:rect l="0" t="0" r="r" b="b"/>
                <a:pathLst>
                  <a:path w="49" h="60">
                    <a:moveTo>
                      <a:pt x="0" y="35"/>
                    </a:moveTo>
                    <a:lnTo>
                      <a:pt x="1" y="44"/>
                    </a:lnTo>
                    <a:lnTo>
                      <a:pt x="5" y="53"/>
                    </a:lnTo>
                    <a:lnTo>
                      <a:pt x="11" y="59"/>
                    </a:lnTo>
                    <a:lnTo>
                      <a:pt x="18" y="60"/>
                    </a:lnTo>
                    <a:lnTo>
                      <a:pt x="23" y="59"/>
                    </a:lnTo>
                    <a:lnTo>
                      <a:pt x="29" y="54"/>
                    </a:lnTo>
                    <a:lnTo>
                      <a:pt x="34" y="50"/>
                    </a:lnTo>
                    <a:lnTo>
                      <a:pt x="39" y="44"/>
                    </a:lnTo>
                    <a:lnTo>
                      <a:pt x="43" y="37"/>
                    </a:lnTo>
                    <a:lnTo>
                      <a:pt x="47" y="30"/>
                    </a:lnTo>
                    <a:lnTo>
                      <a:pt x="49" y="21"/>
                    </a:lnTo>
                    <a:lnTo>
                      <a:pt x="49" y="12"/>
                    </a:lnTo>
                    <a:lnTo>
                      <a:pt x="45" y="6"/>
                    </a:lnTo>
                    <a:lnTo>
                      <a:pt x="39" y="2"/>
                    </a:lnTo>
                    <a:lnTo>
                      <a:pt x="32" y="0"/>
                    </a:lnTo>
                    <a:lnTo>
                      <a:pt x="24" y="2"/>
                    </a:lnTo>
                    <a:lnTo>
                      <a:pt x="16" y="6"/>
                    </a:lnTo>
                    <a:lnTo>
                      <a:pt x="9" y="12"/>
                    </a:lnTo>
                    <a:lnTo>
                      <a:pt x="3" y="22"/>
                    </a:lnTo>
                    <a:lnTo>
                      <a:pt x="0" y="35"/>
                    </a:lnTo>
                    <a:close/>
                  </a:path>
                </a:pathLst>
              </a:custGeom>
              <a:solidFill>
                <a:srgbClr val="F2CCBF"/>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48" name="Freeform 509"/>
              <p:cNvSpPr>
                <a:spLocks noChangeArrowheads="1"/>
              </p:cNvSpPr>
              <p:nvPr/>
            </p:nvSpPr>
            <p:spPr bwMode="auto">
              <a:xfrm>
                <a:off x="817" y="104"/>
                <a:ext cx="38" cy="25"/>
              </a:xfrm>
              <a:custGeom>
                <a:avLst/>
                <a:gdLst/>
                <a:ahLst/>
                <a:cxnLst>
                  <a:cxn ang="0">
                    <a:pos x="19" y="49"/>
                  </a:cxn>
                  <a:cxn ang="0">
                    <a:pos x="26" y="48"/>
                  </a:cxn>
                  <a:cxn ang="0">
                    <a:pos x="33" y="42"/>
                  </a:cxn>
                  <a:cxn ang="0">
                    <a:pos x="37" y="33"/>
                  </a:cxn>
                  <a:cxn ang="0">
                    <a:pos x="38" y="24"/>
                  </a:cxn>
                  <a:cxn ang="0">
                    <a:pos x="37" y="14"/>
                  </a:cxn>
                  <a:cxn ang="0">
                    <a:pos x="33" y="7"/>
                  </a:cxn>
                  <a:cxn ang="0">
                    <a:pos x="26" y="1"/>
                  </a:cxn>
                  <a:cxn ang="0">
                    <a:pos x="19" y="0"/>
                  </a:cxn>
                  <a:cxn ang="0">
                    <a:pos x="11" y="1"/>
                  </a:cxn>
                  <a:cxn ang="0">
                    <a:pos x="5" y="7"/>
                  </a:cxn>
                  <a:cxn ang="0">
                    <a:pos x="1" y="14"/>
                  </a:cxn>
                  <a:cxn ang="0">
                    <a:pos x="0" y="24"/>
                  </a:cxn>
                  <a:cxn ang="0">
                    <a:pos x="1" y="33"/>
                  </a:cxn>
                  <a:cxn ang="0">
                    <a:pos x="5" y="42"/>
                  </a:cxn>
                  <a:cxn ang="0">
                    <a:pos x="11" y="48"/>
                  </a:cxn>
                  <a:cxn ang="0">
                    <a:pos x="19" y="49"/>
                  </a:cxn>
                </a:cxnLst>
                <a:rect l="0" t="0" r="r" b="b"/>
                <a:pathLst>
                  <a:path w="38" h="49">
                    <a:moveTo>
                      <a:pt x="19" y="49"/>
                    </a:moveTo>
                    <a:lnTo>
                      <a:pt x="26" y="48"/>
                    </a:lnTo>
                    <a:lnTo>
                      <a:pt x="33" y="42"/>
                    </a:lnTo>
                    <a:lnTo>
                      <a:pt x="37" y="33"/>
                    </a:lnTo>
                    <a:lnTo>
                      <a:pt x="38" y="24"/>
                    </a:lnTo>
                    <a:lnTo>
                      <a:pt x="37" y="14"/>
                    </a:lnTo>
                    <a:lnTo>
                      <a:pt x="33" y="7"/>
                    </a:lnTo>
                    <a:lnTo>
                      <a:pt x="26" y="1"/>
                    </a:lnTo>
                    <a:lnTo>
                      <a:pt x="19" y="0"/>
                    </a:lnTo>
                    <a:lnTo>
                      <a:pt x="11" y="1"/>
                    </a:lnTo>
                    <a:lnTo>
                      <a:pt x="5" y="7"/>
                    </a:lnTo>
                    <a:lnTo>
                      <a:pt x="1" y="14"/>
                    </a:lnTo>
                    <a:lnTo>
                      <a:pt x="0" y="24"/>
                    </a:lnTo>
                    <a:lnTo>
                      <a:pt x="1" y="33"/>
                    </a:lnTo>
                    <a:lnTo>
                      <a:pt x="5" y="42"/>
                    </a:lnTo>
                    <a:lnTo>
                      <a:pt x="11" y="48"/>
                    </a:lnTo>
                    <a:lnTo>
                      <a:pt x="19" y="4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49" name="Freeform 510"/>
              <p:cNvSpPr>
                <a:spLocks noChangeArrowheads="1"/>
              </p:cNvSpPr>
              <p:nvPr/>
            </p:nvSpPr>
            <p:spPr bwMode="auto">
              <a:xfrm>
                <a:off x="902" y="103"/>
                <a:ext cx="37" cy="25"/>
              </a:xfrm>
              <a:custGeom>
                <a:avLst/>
                <a:gdLst/>
                <a:ahLst/>
                <a:cxnLst>
                  <a:cxn ang="0">
                    <a:pos x="18" y="49"/>
                  </a:cxn>
                  <a:cxn ang="0">
                    <a:pos x="25" y="48"/>
                  </a:cxn>
                  <a:cxn ang="0">
                    <a:pos x="31" y="42"/>
                  </a:cxn>
                  <a:cxn ang="0">
                    <a:pos x="35" y="33"/>
                  </a:cxn>
                  <a:cxn ang="0">
                    <a:pos x="37" y="24"/>
                  </a:cxn>
                  <a:cxn ang="0">
                    <a:pos x="35" y="14"/>
                  </a:cxn>
                  <a:cxn ang="0">
                    <a:pos x="31" y="7"/>
                  </a:cxn>
                  <a:cxn ang="0">
                    <a:pos x="25" y="1"/>
                  </a:cxn>
                  <a:cxn ang="0">
                    <a:pos x="18" y="0"/>
                  </a:cxn>
                  <a:cxn ang="0">
                    <a:pos x="11" y="1"/>
                  </a:cxn>
                  <a:cxn ang="0">
                    <a:pos x="5" y="7"/>
                  </a:cxn>
                  <a:cxn ang="0">
                    <a:pos x="1" y="14"/>
                  </a:cxn>
                  <a:cxn ang="0">
                    <a:pos x="0" y="24"/>
                  </a:cxn>
                  <a:cxn ang="0">
                    <a:pos x="1" y="33"/>
                  </a:cxn>
                  <a:cxn ang="0">
                    <a:pos x="5" y="42"/>
                  </a:cxn>
                  <a:cxn ang="0">
                    <a:pos x="11" y="48"/>
                  </a:cxn>
                  <a:cxn ang="0">
                    <a:pos x="18" y="49"/>
                  </a:cxn>
                </a:cxnLst>
                <a:rect l="0" t="0" r="r" b="b"/>
                <a:pathLst>
                  <a:path w="37" h="49">
                    <a:moveTo>
                      <a:pt x="18" y="49"/>
                    </a:moveTo>
                    <a:lnTo>
                      <a:pt x="25" y="48"/>
                    </a:lnTo>
                    <a:lnTo>
                      <a:pt x="31" y="42"/>
                    </a:lnTo>
                    <a:lnTo>
                      <a:pt x="35" y="33"/>
                    </a:lnTo>
                    <a:lnTo>
                      <a:pt x="37" y="24"/>
                    </a:lnTo>
                    <a:lnTo>
                      <a:pt x="35" y="14"/>
                    </a:lnTo>
                    <a:lnTo>
                      <a:pt x="31" y="7"/>
                    </a:lnTo>
                    <a:lnTo>
                      <a:pt x="25" y="1"/>
                    </a:lnTo>
                    <a:lnTo>
                      <a:pt x="18" y="0"/>
                    </a:lnTo>
                    <a:lnTo>
                      <a:pt x="11" y="1"/>
                    </a:lnTo>
                    <a:lnTo>
                      <a:pt x="5" y="7"/>
                    </a:lnTo>
                    <a:lnTo>
                      <a:pt x="1" y="14"/>
                    </a:lnTo>
                    <a:lnTo>
                      <a:pt x="0" y="24"/>
                    </a:lnTo>
                    <a:lnTo>
                      <a:pt x="1" y="33"/>
                    </a:lnTo>
                    <a:lnTo>
                      <a:pt x="5" y="42"/>
                    </a:lnTo>
                    <a:lnTo>
                      <a:pt x="11" y="48"/>
                    </a:lnTo>
                    <a:lnTo>
                      <a:pt x="18" y="4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50" name="Freeform 511"/>
              <p:cNvSpPr>
                <a:spLocks noChangeArrowheads="1"/>
              </p:cNvSpPr>
              <p:nvPr/>
            </p:nvSpPr>
            <p:spPr bwMode="auto">
              <a:xfrm>
                <a:off x="825" y="111"/>
                <a:ext cx="11" cy="9"/>
              </a:xfrm>
              <a:custGeom>
                <a:avLst/>
                <a:gdLst/>
                <a:ahLst/>
                <a:cxnLst>
                  <a:cxn ang="0">
                    <a:pos x="0" y="4"/>
                  </a:cxn>
                  <a:cxn ang="0">
                    <a:pos x="3" y="1"/>
                  </a:cxn>
                  <a:cxn ang="0">
                    <a:pos x="6" y="0"/>
                  </a:cxn>
                  <a:cxn ang="0">
                    <a:pos x="8" y="0"/>
                  </a:cxn>
                  <a:cxn ang="0">
                    <a:pos x="10" y="1"/>
                  </a:cxn>
                  <a:cxn ang="0">
                    <a:pos x="11" y="6"/>
                  </a:cxn>
                  <a:cxn ang="0">
                    <a:pos x="11" y="11"/>
                  </a:cxn>
                  <a:cxn ang="0">
                    <a:pos x="10" y="16"/>
                  </a:cxn>
                  <a:cxn ang="0">
                    <a:pos x="7" y="19"/>
                  </a:cxn>
                  <a:cxn ang="0">
                    <a:pos x="4" y="16"/>
                  </a:cxn>
                  <a:cxn ang="0">
                    <a:pos x="2" y="11"/>
                  </a:cxn>
                  <a:cxn ang="0">
                    <a:pos x="0" y="7"/>
                  </a:cxn>
                  <a:cxn ang="0">
                    <a:pos x="0" y="4"/>
                  </a:cxn>
                </a:cxnLst>
                <a:rect l="0" t="0" r="r" b="b"/>
                <a:pathLst>
                  <a:path w="11" h="19">
                    <a:moveTo>
                      <a:pt x="0" y="4"/>
                    </a:moveTo>
                    <a:lnTo>
                      <a:pt x="3" y="1"/>
                    </a:lnTo>
                    <a:lnTo>
                      <a:pt x="6" y="0"/>
                    </a:lnTo>
                    <a:lnTo>
                      <a:pt x="8" y="0"/>
                    </a:lnTo>
                    <a:lnTo>
                      <a:pt x="10" y="1"/>
                    </a:lnTo>
                    <a:lnTo>
                      <a:pt x="11" y="6"/>
                    </a:lnTo>
                    <a:lnTo>
                      <a:pt x="11" y="11"/>
                    </a:lnTo>
                    <a:lnTo>
                      <a:pt x="10" y="16"/>
                    </a:lnTo>
                    <a:lnTo>
                      <a:pt x="7" y="19"/>
                    </a:lnTo>
                    <a:lnTo>
                      <a:pt x="4" y="16"/>
                    </a:lnTo>
                    <a:lnTo>
                      <a:pt x="2" y="11"/>
                    </a:lnTo>
                    <a:lnTo>
                      <a:pt x="0" y="7"/>
                    </a:lnTo>
                    <a:lnTo>
                      <a:pt x="0" y="4"/>
                    </a:lnTo>
                    <a:close/>
                  </a:path>
                </a:pathLst>
              </a:custGeom>
              <a:solidFill>
                <a:srgbClr val="FFFFFF"/>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51" name="Freeform 512"/>
              <p:cNvSpPr>
                <a:spLocks noChangeArrowheads="1"/>
              </p:cNvSpPr>
              <p:nvPr/>
            </p:nvSpPr>
            <p:spPr bwMode="auto">
              <a:xfrm>
                <a:off x="911" y="109"/>
                <a:ext cx="10" cy="10"/>
              </a:xfrm>
              <a:custGeom>
                <a:avLst/>
                <a:gdLst/>
                <a:ahLst/>
                <a:cxnLst>
                  <a:cxn ang="0">
                    <a:pos x="0" y="6"/>
                  </a:cxn>
                  <a:cxn ang="0">
                    <a:pos x="3" y="3"/>
                  </a:cxn>
                  <a:cxn ang="0">
                    <a:pos x="6" y="0"/>
                  </a:cxn>
                  <a:cxn ang="0">
                    <a:pos x="8" y="0"/>
                  </a:cxn>
                  <a:cxn ang="0">
                    <a:pos x="9" y="1"/>
                  </a:cxn>
                  <a:cxn ang="0">
                    <a:pos x="10" y="6"/>
                  </a:cxn>
                  <a:cxn ang="0">
                    <a:pos x="10" y="10"/>
                  </a:cxn>
                  <a:cxn ang="0">
                    <a:pos x="9" y="16"/>
                  </a:cxn>
                  <a:cxn ang="0">
                    <a:pos x="6" y="19"/>
                  </a:cxn>
                  <a:cxn ang="0">
                    <a:pos x="3" y="17"/>
                  </a:cxn>
                  <a:cxn ang="0">
                    <a:pos x="1" y="11"/>
                  </a:cxn>
                  <a:cxn ang="0">
                    <a:pos x="0" y="7"/>
                  </a:cxn>
                  <a:cxn ang="0">
                    <a:pos x="0" y="6"/>
                  </a:cxn>
                </a:cxnLst>
                <a:rect l="0" t="0" r="r" b="b"/>
                <a:pathLst>
                  <a:path w="10" h="19">
                    <a:moveTo>
                      <a:pt x="0" y="6"/>
                    </a:moveTo>
                    <a:lnTo>
                      <a:pt x="3" y="3"/>
                    </a:lnTo>
                    <a:lnTo>
                      <a:pt x="6" y="0"/>
                    </a:lnTo>
                    <a:lnTo>
                      <a:pt x="8" y="0"/>
                    </a:lnTo>
                    <a:lnTo>
                      <a:pt x="9" y="1"/>
                    </a:lnTo>
                    <a:lnTo>
                      <a:pt x="10" y="6"/>
                    </a:lnTo>
                    <a:lnTo>
                      <a:pt x="10" y="10"/>
                    </a:lnTo>
                    <a:lnTo>
                      <a:pt x="9" y="16"/>
                    </a:lnTo>
                    <a:lnTo>
                      <a:pt x="6" y="19"/>
                    </a:lnTo>
                    <a:lnTo>
                      <a:pt x="3" y="17"/>
                    </a:lnTo>
                    <a:lnTo>
                      <a:pt x="1" y="11"/>
                    </a:lnTo>
                    <a:lnTo>
                      <a:pt x="0" y="7"/>
                    </a:lnTo>
                    <a:lnTo>
                      <a:pt x="0" y="6"/>
                    </a:lnTo>
                    <a:close/>
                  </a:path>
                </a:pathLst>
              </a:custGeom>
              <a:solidFill>
                <a:srgbClr val="FFFFFF"/>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52" name="Freeform 513"/>
              <p:cNvSpPr>
                <a:spLocks noChangeArrowheads="1"/>
              </p:cNvSpPr>
              <p:nvPr/>
            </p:nvSpPr>
            <p:spPr bwMode="auto">
              <a:xfrm>
                <a:off x="878" y="105"/>
                <a:ext cx="7" cy="5"/>
              </a:xfrm>
              <a:custGeom>
                <a:avLst/>
                <a:gdLst/>
                <a:ahLst/>
                <a:cxnLst>
                  <a:cxn ang="0">
                    <a:pos x="0" y="9"/>
                  </a:cxn>
                  <a:cxn ang="0">
                    <a:pos x="3" y="10"/>
                  </a:cxn>
                  <a:cxn ang="0">
                    <a:pos x="6" y="9"/>
                  </a:cxn>
                  <a:cxn ang="0">
                    <a:pos x="7" y="4"/>
                  </a:cxn>
                  <a:cxn ang="0">
                    <a:pos x="6" y="0"/>
                  </a:cxn>
                  <a:cxn ang="0">
                    <a:pos x="0" y="9"/>
                  </a:cxn>
                </a:cxnLst>
                <a:rect l="0" t="0" r="r" b="b"/>
                <a:pathLst>
                  <a:path w="7" h="10">
                    <a:moveTo>
                      <a:pt x="0" y="9"/>
                    </a:moveTo>
                    <a:lnTo>
                      <a:pt x="3" y="10"/>
                    </a:lnTo>
                    <a:lnTo>
                      <a:pt x="6" y="9"/>
                    </a:lnTo>
                    <a:lnTo>
                      <a:pt x="7" y="4"/>
                    </a:lnTo>
                    <a:lnTo>
                      <a:pt x="6" y="0"/>
                    </a:lnTo>
                    <a:lnTo>
                      <a:pt x="0" y="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53" name="Freeform 514"/>
              <p:cNvSpPr>
                <a:spLocks noChangeArrowheads="1"/>
              </p:cNvSpPr>
              <p:nvPr/>
            </p:nvSpPr>
            <p:spPr bwMode="auto">
              <a:xfrm>
                <a:off x="822" y="94"/>
                <a:ext cx="62" cy="15"/>
              </a:xfrm>
              <a:custGeom>
                <a:avLst/>
                <a:gdLst/>
                <a:ahLst/>
                <a:cxnLst>
                  <a:cxn ang="0">
                    <a:pos x="4" y="26"/>
                  </a:cxn>
                  <a:cxn ang="0">
                    <a:pos x="4" y="26"/>
                  </a:cxn>
                  <a:cxn ang="0">
                    <a:pos x="11" y="19"/>
                  </a:cxn>
                  <a:cxn ang="0">
                    <a:pos x="17" y="15"/>
                  </a:cxn>
                  <a:cxn ang="0">
                    <a:pos x="23" y="13"/>
                  </a:cxn>
                  <a:cxn ang="0">
                    <a:pos x="31" y="12"/>
                  </a:cxn>
                  <a:cxn ang="0">
                    <a:pos x="38" y="15"/>
                  </a:cxn>
                  <a:cxn ang="0">
                    <a:pos x="44" y="18"/>
                  </a:cxn>
                  <a:cxn ang="0">
                    <a:pos x="50" y="23"/>
                  </a:cxn>
                  <a:cxn ang="0">
                    <a:pos x="56" y="31"/>
                  </a:cxn>
                  <a:cxn ang="0">
                    <a:pos x="62" y="22"/>
                  </a:cxn>
                  <a:cxn ang="0">
                    <a:pos x="54" y="15"/>
                  </a:cxn>
                  <a:cxn ang="0">
                    <a:pos x="48" y="9"/>
                  </a:cxn>
                  <a:cxn ang="0">
                    <a:pos x="40" y="3"/>
                  </a:cxn>
                  <a:cxn ang="0">
                    <a:pos x="31" y="0"/>
                  </a:cxn>
                  <a:cxn ang="0">
                    <a:pos x="23" y="2"/>
                  </a:cxn>
                  <a:cxn ang="0">
                    <a:pos x="15" y="3"/>
                  </a:cxn>
                  <a:cxn ang="0">
                    <a:pos x="7" y="10"/>
                  </a:cxn>
                  <a:cxn ang="0">
                    <a:pos x="0" y="18"/>
                  </a:cxn>
                  <a:cxn ang="0">
                    <a:pos x="4" y="26"/>
                  </a:cxn>
                </a:cxnLst>
                <a:rect l="0" t="0" r="r" b="b"/>
                <a:pathLst>
                  <a:path w="62" h="31">
                    <a:moveTo>
                      <a:pt x="4" y="26"/>
                    </a:moveTo>
                    <a:lnTo>
                      <a:pt x="4" y="26"/>
                    </a:lnTo>
                    <a:lnTo>
                      <a:pt x="11" y="19"/>
                    </a:lnTo>
                    <a:lnTo>
                      <a:pt x="17" y="15"/>
                    </a:lnTo>
                    <a:lnTo>
                      <a:pt x="23" y="13"/>
                    </a:lnTo>
                    <a:lnTo>
                      <a:pt x="31" y="12"/>
                    </a:lnTo>
                    <a:lnTo>
                      <a:pt x="38" y="15"/>
                    </a:lnTo>
                    <a:lnTo>
                      <a:pt x="44" y="18"/>
                    </a:lnTo>
                    <a:lnTo>
                      <a:pt x="50" y="23"/>
                    </a:lnTo>
                    <a:lnTo>
                      <a:pt x="56" y="31"/>
                    </a:lnTo>
                    <a:lnTo>
                      <a:pt x="62" y="22"/>
                    </a:lnTo>
                    <a:lnTo>
                      <a:pt x="54" y="15"/>
                    </a:lnTo>
                    <a:lnTo>
                      <a:pt x="48" y="9"/>
                    </a:lnTo>
                    <a:lnTo>
                      <a:pt x="40" y="3"/>
                    </a:lnTo>
                    <a:lnTo>
                      <a:pt x="31" y="0"/>
                    </a:lnTo>
                    <a:lnTo>
                      <a:pt x="23" y="2"/>
                    </a:lnTo>
                    <a:lnTo>
                      <a:pt x="15" y="3"/>
                    </a:lnTo>
                    <a:lnTo>
                      <a:pt x="7" y="10"/>
                    </a:lnTo>
                    <a:lnTo>
                      <a:pt x="0" y="18"/>
                    </a:lnTo>
                    <a:lnTo>
                      <a:pt x="4" y="2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54" name="Freeform 515"/>
              <p:cNvSpPr>
                <a:spLocks noChangeArrowheads="1"/>
              </p:cNvSpPr>
              <p:nvPr/>
            </p:nvSpPr>
            <p:spPr bwMode="auto">
              <a:xfrm>
                <a:off x="810" y="103"/>
                <a:ext cx="38" cy="36"/>
              </a:xfrm>
              <a:custGeom>
                <a:avLst/>
                <a:gdLst/>
                <a:ahLst/>
                <a:cxnLst>
                  <a:cxn ang="0">
                    <a:pos x="33" y="55"/>
                  </a:cxn>
                  <a:cxn ang="0">
                    <a:pos x="25" y="59"/>
                  </a:cxn>
                  <a:cxn ang="0">
                    <a:pos x="17" y="58"/>
                  </a:cxn>
                  <a:cxn ang="0">
                    <a:pos x="13" y="55"/>
                  </a:cxn>
                  <a:cxn ang="0">
                    <a:pos x="10" y="48"/>
                  </a:cxn>
                  <a:cxn ang="0">
                    <a:pos x="8" y="39"/>
                  </a:cxn>
                  <a:cxn ang="0">
                    <a:pos x="9" y="27"/>
                  </a:cxn>
                  <a:cxn ang="0">
                    <a:pos x="11" y="17"/>
                  </a:cxn>
                  <a:cxn ang="0">
                    <a:pos x="16" y="8"/>
                  </a:cxn>
                  <a:cxn ang="0">
                    <a:pos x="12" y="0"/>
                  </a:cxn>
                  <a:cxn ang="0">
                    <a:pos x="5" y="11"/>
                  </a:cxn>
                  <a:cxn ang="0">
                    <a:pos x="1" y="24"/>
                  </a:cxn>
                  <a:cxn ang="0">
                    <a:pos x="0" y="39"/>
                  </a:cxn>
                  <a:cxn ang="0">
                    <a:pos x="2" y="51"/>
                  </a:cxn>
                  <a:cxn ang="0">
                    <a:pos x="7" y="64"/>
                  </a:cxn>
                  <a:cxn ang="0">
                    <a:pos x="15" y="70"/>
                  </a:cxn>
                  <a:cxn ang="0">
                    <a:pos x="25" y="71"/>
                  </a:cxn>
                  <a:cxn ang="0">
                    <a:pos x="38" y="64"/>
                  </a:cxn>
                  <a:cxn ang="0">
                    <a:pos x="33" y="55"/>
                  </a:cxn>
                </a:cxnLst>
                <a:rect l="0" t="0" r="r" b="b"/>
                <a:pathLst>
                  <a:path w="38" h="71">
                    <a:moveTo>
                      <a:pt x="33" y="55"/>
                    </a:moveTo>
                    <a:lnTo>
                      <a:pt x="25" y="59"/>
                    </a:lnTo>
                    <a:lnTo>
                      <a:pt x="17" y="58"/>
                    </a:lnTo>
                    <a:lnTo>
                      <a:pt x="13" y="55"/>
                    </a:lnTo>
                    <a:lnTo>
                      <a:pt x="10" y="48"/>
                    </a:lnTo>
                    <a:lnTo>
                      <a:pt x="8" y="39"/>
                    </a:lnTo>
                    <a:lnTo>
                      <a:pt x="9" y="27"/>
                    </a:lnTo>
                    <a:lnTo>
                      <a:pt x="11" y="17"/>
                    </a:lnTo>
                    <a:lnTo>
                      <a:pt x="16" y="8"/>
                    </a:lnTo>
                    <a:lnTo>
                      <a:pt x="12" y="0"/>
                    </a:lnTo>
                    <a:lnTo>
                      <a:pt x="5" y="11"/>
                    </a:lnTo>
                    <a:lnTo>
                      <a:pt x="1" y="24"/>
                    </a:lnTo>
                    <a:lnTo>
                      <a:pt x="0" y="39"/>
                    </a:lnTo>
                    <a:lnTo>
                      <a:pt x="2" y="51"/>
                    </a:lnTo>
                    <a:lnTo>
                      <a:pt x="7" y="64"/>
                    </a:lnTo>
                    <a:lnTo>
                      <a:pt x="15" y="70"/>
                    </a:lnTo>
                    <a:lnTo>
                      <a:pt x="25" y="71"/>
                    </a:lnTo>
                    <a:lnTo>
                      <a:pt x="38" y="64"/>
                    </a:lnTo>
                    <a:lnTo>
                      <a:pt x="33" y="55"/>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55" name="Freeform 516"/>
              <p:cNvSpPr>
                <a:spLocks noChangeArrowheads="1"/>
              </p:cNvSpPr>
              <p:nvPr/>
            </p:nvSpPr>
            <p:spPr bwMode="auto">
              <a:xfrm>
                <a:off x="843" y="130"/>
                <a:ext cx="7" cy="5"/>
              </a:xfrm>
              <a:custGeom>
                <a:avLst/>
                <a:gdLst/>
                <a:ahLst/>
                <a:cxnLst>
                  <a:cxn ang="0">
                    <a:pos x="5" y="9"/>
                  </a:cxn>
                  <a:cxn ang="0">
                    <a:pos x="7" y="6"/>
                  </a:cxn>
                  <a:cxn ang="0">
                    <a:pos x="6" y="1"/>
                  </a:cxn>
                  <a:cxn ang="0">
                    <a:pos x="4" y="0"/>
                  </a:cxn>
                  <a:cxn ang="0">
                    <a:pos x="0" y="0"/>
                  </a:cxn>
                  <a:cxn ang="0">
                    <a:pos x="5" y="9"/>
                  </a:cxn>
                </a:cxnLst>
                <a:rect l="0" t="0" r="r" b="b"/>
                <a:pathLst>
                  <a:path w="7" h="9">
                    <a:moveTo>
                      <a:pt x="5" y="9"/>
                    </a:moveTo>
                    <a:lnTo>
                      <a:pt x="7" y="6"/>
                    </a:lnTo>
                    <a:lnTo>
                      <a:pt x="6" y="1"/>
                    </a:lnTo>
                    <a:lnTo>
                      <a:pt x="4" y="0"/>
                    </a:lnTo>
                    <a:lnTo>
                      <a:pt x="0" y="0"/>
                    </a:lnTo>
                    <a:lnTo>
                      <a:pt x="5" y="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56" name="Freeform 517"/>
              <p:cNvSpPr>
                <a:spLocks noChangeArrowheads="1"/>
              </p:cNvSpPr>
              <p:nvPr/>
            </p:nvSpPr>
            <p:spPr bwMode="auto">
              <a:xfrm>
                <a:off x="947" y="103"/>
                <a:ext cx="8" cy="3"/>
              </a:xfrm>
              <a:custGeom>
                <a:avLst/>
                <a:gdLst/>
                <a:ahLst/>
                <a:cxnLst>
                  <a:cxn ang="0">
                    <a:pos x="0" y="3"/>
                  </a:cxn>
                  <a:cxn ang="0">
                    <a:pos x="2" y="5"/>
                  </a:cxn>
                  <a:cxn ang="0">
                    <a:pos x="5" y="7"/>
                  </a:cxn>
                  <a:cxn ang="0">
                    <a:pos x="7" y="4"/>
                  </a:cxn>
                  <a:cxn ang="0">
                    <a:pos x="8" y="0"/>
                  </a:cxn>
                  <a:cxn ang="0">
                    <a:pos x="0" y="3"/>
                  </a:cxn>
                </a:cxnLst>
                <a:rect l="0" t="0" r="r" b="b"/>
                <a:pathLst>
                  <a:path w="8" h="7">
                    <a:moveTo>
                      <a:pt x="0" y="3"/>
                    </a:moveTo>
                    <a:lnTo>
                      <a:pt x="2" y="5"/>
                    </a:lnTo>
                    <a:lnTo>
                      <a:pt x="5" y="7"/>
                    </a:lnTo>
                    <a:lnTo>
                      <a:pt x="7" y="4"/>
                    </a:lnTo>
                    <a:lnTo>
                      <a:pt x="8" y="0"/>
                    </a:lnTo>
                    <a:lnTo>
                      <a:pt x="0" y="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57" name="Freeform 518"/>
              <p:cNvSpPr>
                <a:spLocks noChangeArrowheads="1"/>
              </p:cNvSpPr>
              <p:nvPr/>
            </p:nvSpPr>
            <p:spPr bwMode="auto">
              <a:xfrm>
                <a:off x="898" y="95"/>
                <a:ext cx="57" cy="20"/>
              </a:xfrm>
              <a:custGeom>
                <a:avLst/>
                <a:gdLst/>
                <a:ahLst/>
                <a:cxnLst>
                  <a:cxn ang="0">
                    <a:pos x="8" y="40"/>
                  </a:cxn>
                  <a:cxn ang="0">
                    <a:pos x="10" y="30"/>
                  </a:cxn>
                  <a:cxn ang="0">
                    <a:pos x="15" y="21"/>
                  </a:cxn>
                  <a:cxn ang="0">
                    <a:pos x="21" y="17"/>
                  </a:cxn>
                  <a:cxn ang="0">
                    <a:pos x="29" y="13"/>
                  </a:cxn>
                  <a:cxn ang="0">
                    <a:pos x="36" y="11"/>
                  </a:cxn>
                  <a:cxn ang="0">
                    <a:pos x="42" y="13"/>
                  </a:cxn>
                  <a:cxn ang="0">
                    <a:pos x="47" y="16"/>
                  </a:cxn>
                  <a:cxn ang="0">
                    <a:pos x="49" y="19"/>
                  </a:cxn>
                  <a:cxn ang="0">
                    <a:pos x="57" y="16"/>
                  </a:cxn>
                  <a:cxn ang="0">
                    <a:pos x="51" y="7"/>
                  </a:cxn>
                  <a:cxn ang="0">
                    <a:pos x="44" y="1"/>
                  </a:cxn>
                  <a:cxn ang="0">
                    <a:pos x="36" y="0"/>
                  </a:cxn>
                  <a:cxn ang="0">
                    <a:pos x="27" y="1"/>
                  </a:cxn>
                  <a:cxn ang="0">
                    <a:pos x="19" y="5"/>
                  </a:cxn>
                  <a:cxn ang="0">
                    <a:pos x="11" y="13"/>
                  </a:cxn>
                  <a:cxn ang="0">
                    <a:pos x="4" y="24"/>
                  </a:cxn>
                  <a:cxn ang="0">
                    <a:pos x="0" y="40"/>
                  </a:cxn>
                  <a:cxn ang="0">
                    <a:pos x="8" y="40"/>
                  </a:cxn>
                </a:cxnLst>
                <a:rect l="0" t="0" r="r" b="b"/>
                <a:pathLst>
                  <a:path w="57" h="40">
                    <a:moveTo>
                      <a:pt x="8" y="40"/>
                    </a:moveTo>
                    <a:lnTo>
                      <a:pt x="10" y="30"/>
                    </a:lnTo>
                    <a:lnTo>
                      <a:pt x="15" y="21"/>
                    </a:lnTo>
                    <a:lnTo>
                      <a:pt x="21" y="17"/>
                    </a:lnTo>
                    <a:lnTo>
                      <a:pt x="29" y="13"/>
                    </a:lnTo>
                    <a:lnTo>
                      <a:pt x="36" y="11"/>
                    </a:lnTo>
                    <a:lnTo>
                      <a:pt x="42" y="13"/>
                    </a:lnTo>
                    <a:lnTo>
                      <a:pt x="47" y="16"/>
                    </a:lnTo>
                    <a:lnTo>
                      <a:pt x="49" y="19"/>
                    </a:lnTo>
                    <a:lnTo>
                      <a:pt x="57" y="16"/>
                    </a:lnTo>
                    <a:lnTo>
                      <a:pt x="51" y="7"/>
                    </a:lnTo>
                    <a:lnTo>
                      <a:pt x="44" y="1"/>
                    </a:lnTo>
                    <a:lnTo>
                      <a:pt x="36" y="0"/>
                    </a:lnTo>
                    <a:lnTo>
                      <a:pt x="27" y="1"/>
                    </a:lnTo>
                    <a:lnTo>
                      <a:pt x="19" y="5"/>
                    </a:lnTo>
                    <a:lnTo>
                      <a:pt x="11" y="13"/>
                    </a:lnTo>
                    <a:lnTo>
                      <a:pt x="4" y="24"/>
                    </a:lnTo>
                    <a:lnTo>
                      <a:pt x="0" y="40"/>
                    </a:lnTo>
                    <a:lnTo>
                      <a:pt x="8" y="4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58" name="Freeform 519"/>
              <p:cNvSpPr>
                <a:spLocks noChangeArrowheads="1"/>
              </p:cNvSpPr>
              <p:nvPr/>
            </p:nvSpPr>
            <p:spPr bwMode="auto">
              <a:xfrm>
                <a:off x="898" y="115"/>
                <a:ext cx="8" cy="3"/>
              </a:xfrm>
              <a:custGeom>
                <a:avLst/>
                <a:gdLst/>
                <a:ahLst/>
                <a:cxnLst>
                  <a:cxn ang="0">
                    <a:pos x="0" y="0"/>
                  </a:cxn>
                  <a:cxn ang="0">
                    <a:pos x="1" y="5"/>
                  </a:cxn>
                  <a:cxn ang="0">
                    <a:pos x="4" y="6"/>
                  </a:cxn>
                  <a:cxn ang="0">
                    <a:pos x="7" y="5"/>
                  </a:cxn>
                  <a:cxn ang="0">
                    <a:pos x="8" y="0"/>
                  </a:cxn>
                  <a:cxn ang="0">
                    <a:pos x="0" y="0"/>
                  </a:cxn>
                </a:cxnLst>
                <a:rect l="0" t="0" r="r" b="b"/>
                <a:pathLst>
                  <a:path w="8" h="6">
                    <a:moveTo>
                      <a:pt x="0" y="0"/>
                    </a:moveTo>
                    <a:lnTo>
                      <a:pt x="1" y="5"/>
                    </a:lnTo>
                    <a:lnTo>
                      <a:pt x="4" y="6"/>
                    </a:lnTo>
                    <a:lnTo>
                      <a:pt x="7" y="5"/>
                    </a:lnTo>
                    <a:lnTo>
                      <a:pt x="8" y="0"/>
                    </a:lnTo>
                    <a:lnTo>
                      <a:pt x="0"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59" name="Freeform 520"/>
              <p:cNvSpPr>
                <a:spLocks noChangeArrowheads="1"/>
              </p:cNvSpPr>
              <p:nvPr/>
            </p:nvSpPr>
            <p:spPr bwMode="auto">
              <a:xfrm>
                <a:off x="800" y="125"/>
                <a:ext cx="129" cy="86"/>
              </a:xfrm>
              <a:custGeom>
                <a:avLst/>
                <a:gdLst/>
                <a:ahLst/>
                <a:cxnLst>
                  <a:cxn ang="0">
                    <a:pos x="33" y="156"/>
                  </a:cxn>
                  <a:cxn ang="0">
                    <a:pos x="17" y="123"/>
                  </a:cxn>
                  <a:cxn ang="0">
                    <a:pos x="6" y="85"/>
                  </a:cxn>
                  <a:cxn ang="0">
                    <a:pos x="1" y="44"/>
                  </a:cxn>
                  <a:cxn ang="0">
                    <a:pos x="6" y="31"/>
                  </a:cxn>
                  <a:cxn ang="0">
                    <a:pos x="21" y="44"/>
                  </a:cxn>
                  <a:cxn ang="0">
                    <a:pos x="37" y="53"/>
                  </a:cxn>
                  <a:cxn ang="0">
                    <a:pos x="54" y="53"/>
                  </a:cxn>
                  <a:cxn ang="0">
                    <a:pos x="73" y="35"/>
                  </a:cxn>
                  <a:cxn ang="0">
                    <a:pos x="86" y="13"/>
                  </a:cxn>
                  <a:cxn ang="0">
                    <a:pos x="92" y="0"/>
                  </a:cxn>
                  <a:cxn ang="0">
                    <a:pos x="99" y="6"/>
                  </a:cxn>
                  <a:cxn ang="0">
                    <a:pos x="107" y="19"/>
                  </a:cxn>
                  <a:cxn ang="0">
                    <a:pos x="120" y="34"/>
                  </a:cxn>
                  <a:cxn ang="0">
                    <a:pos x="127" y="41"/>
                  </a:cxn>
                  <a:cxn ang="0">
                    <a:pos x="126" y="47"/>
                  </a:cxn>
                  <a:cxn ang="0">
                    <a:pos x="129" y="57"/>
                  </a:cxn>
                  <a:cxn ang="0">
                    <a:pos x="126" y="73"/>
                  </a:cxn>
                  <a:cxn ang="0">
                    <a:pos x="115" y="83"/>
                  </a:cxn>
                  <a:cxn ang="0">
                    <a:pos x="97" y="80"/>
                  </a:cxn>
                  <a:cxn ang="0">
                    <a:pos x="80" y="72"/>
                  </a:cxn>
                  <a:cxn ang="0">
                    <a:pos x="66" y="86"/>
                  </a:cxn>
                  <a:cxn ang="0">
                    <a:pos x="49" y="102"/>
                  </a:cxn>
                  <a:cxn ang="0">
                    <a:pos x="33" y="92"/>
                  </a:cxn>
                  <a:cxn ang="0">
                    <a:pos x="26" y="85"/>
                  </a:cxn>
                  <a:cxn ang="0">
                    <a:pos x="27" y="108"/>
                  </a:cxn>
                  <a:cxn ang="0">
                    <a:pos x="38" y="123"/>
                  </a:cxn>
                  <a:cxn ang="0">
                    <a:pos x="60" y="127"/>
                  </a:cxn>
                  <a:cxn ang="0">
                    <a:pos x="81" y="121"/>
                  </a:cxn>
                  <a:cxn ang="0">
                    <a:pos x="92" y="120"/>
                  </a:cxn>
                  <a:cxn ang="0">
                    <a:pos x="104" y="121"/>
                  </a:cxn>
                  <a:cxn ang="0">
                    <a:pos x="115" y="123"/>
                  </a:cxn>
                  <a:cxn ang="0">
                    <a:pos x="119" y="134"/>
                  </a:cxn>
                  <a:cxn ang="0">
                    <a:pos x="111" y="153"/>
                  </a:cxn>
                  <a:cxn ang="0">
                    <a:pos x="98" y="166"/>
                  </a:cxn>
                  <a:cxn ang="0">
                    <a:pos x="79" y="172"/>
                  </a:cxn>
                  <a:cxn ang="0">
                    <a:pos x="62" y="172"/>
                  </a:cxn>
                  <a:cxn ang="0">
                    <a:pos x="50" y="171"/>
                  </a:cxn>
                </a:cxnLst>
                <a:rect l="0" t="0" r="r" b="b"/>
                <a:pathLst>
                  <a:path w="129" h="172">
                    <a:moveTo>
                      <a:pt x="43" y="169"/>
                    </a:moveTo>
                    <a:lnTo>
                      <a:pt x="33" y="156"/>
                    </a:lnTo>
                    <a:lnTo>
                      <a:pt x="24" y="140"/>
                    </a:lnTo>
                    <a:lnTo>
                      <a:pt x="17" y="123"/>
                    </a:lnTo>
                    <a:lnTo>
                      <a:pt x="11" y="104"/>
                    </a:lnTo>
                    <a:lnTo>
                      <a:pt x="6" y="85"/>
                    </a:lnTo>
                    <a:lnTo>
                      <a:pt x="3" y="64"/>
                    </a:lnTo>
                    <a:lnTo>
                      <a:pt x="1" y="44"/>
                    </a:lnTo>
                    <a:lnTo>
                      <a:pt x="0" y="25"/>
                    </a:lnTo>
                    <a:lnTo>
                      <a:pt x="6" y="31"/>
                    </a:lnTo>
                    <a:lnTo>
                      <a:pt x="13" y="37"/>
                    </a:lnTo>
                    <a:lnTo>
                      <a:pt x="21" y="44"/>
                    </a:lnTo>
                    <a:lnTo>
                      <a:pt x="29" y="48"/>
                    </a:lnTo>
                    <a:lnTo>
                      <a:pt x="37" y="53"/>
                    </a:lnTo>
                    <a:lnTo>
                      <a:pt x="45" y="54"/>
                    </a:lnTo>
                    <a:lnTo>
                      <a:pt x="54" y="53"/>
                    </a:lnTo>
                    <a:lnTo>
                      <a:pt x="61" y="48"/>
                    </a:lnTo>
                    <a:lnTo>
                      <a:pt x="73" y="35"/>
                    </a:lnTo>
                    <a:lnTo>
                      <a:pt x="81" y="24"/>
                    </a:lnTo>
                    <a:lnTo>
                      <a:pt x="86" y="13"/>
                    </a:lnTo>
                    <a:lnTo>
                      <a:pt x="89" y="5"/>
                    </a:lnTo>
                    <a:lnTo>
                      <a:pt x="92" y="0"/>
                    </a:lnTo>
                    <a:lnTo>
                      <a:pt x="95" y="2"/>
                    </a:lnTo>
                    <a:lnTo>
                      <a:pt x="99" y="6"/>
                    </a:lnTo>
                    <a:lnTo>
                      <a:pt x="104" y="13"/>
                    </a:lnTo>
                    <a:lnTo>
                      <a:pt x="107" y="19"/>
                    </a:lnTo>
                    <a:lnTo>
                      <a:pt x="113" y="27"/>
                    </a:lnTo>
                    <a:lnTo>
                      <a:pt x="120" y="34"/>
                    </a:lnTo>
                    <a:lnTo>
                      <a:pt x="128" y="40"/>
                    </a:lnTo>
                    <a:lnTo>
                      <a:pt x="127" y="41"/>
                    </a:lnTo>
                    <a:lnTo>
                      <a:pt x="126" y="44"/>
                    </a:lnTo>
                    <a:lnTo>
                      <a:pt x="126" y="47"/>
                    </a:lnTo>
                    <a:lnTo>
                      <a:pt x="127" y="51"/>
                    </a:lnTo>
                    <a:lnTo>
                      <a:pt x="129" y="57"/>
                    </a:lnTo>
                    <a:lnTo>
                      <a:pt x="128" y="66"/>
                    </a:lnTo>
                    <a:lnTo>
                      <a:pt x="126" y="73"/>
                    </a:lnTo>
                    <a:lnTo>
                      <a:pt x="121" y="79"/>
                    </a:lnTo>
                    <a:lnTo>
                      <a:pt x="115" y="83"/>
                    </a:lnTo>
                    <a:lnTo>
                      <a:pt x="107" y="85"/>
                    </a:lnTo>
                    <a:lnTo>
                      <a:pt x="97" y="80"/>
                    </a:lnTo>
                    <a:lnTo>
                      <a:pt x="85" y="72"/>
                    </a:lnTo>
                    <a:lnTo>
                      <a:pt x="80" y="72"/>
                    </a:lnTo>
                    <a:lnTo>
                      <a:pt x="74" y="78"/>
                    </a:lnTo>
                    <a:lnTo>
                      <a:pt x="66" y="86"/>
                    </a:lnTo>
                    <a:lnTo>
                      <a:pt x="57" y="95"/>
                    </a:lnTo>
                    <a:lnTo>
                      <a:pt x="49" y="102"/>
                    </a:lnTo>
                    <a:lnTo>
                      <a:pt x="40" y="102"/>
                    </a:lnTo>
                    <a:lnTo>
                      <a:pt x="33" y="92"/>
                    </a:lnTo>
                    <a:lnTo>
                      <a:pt x="28" y="72"/>
                    </a:lnTo>
                    <a:lnTo>
                      <a:pt x="26" y="85"/>
                    </a:lnTo>
                    <a:lnTo>
                      <a:pt x="25" y="98"/>
                    </a:lnTo>
                    <a:lnTo>
                      <a:pt x="27" y="108"/>
                    </a:lnTo>
                    <a:lnTo>
                      <a:pt x="31" y="117"/>
                    </a:lnTo>
                    <a:lnTo>
                      <a:pt x="38" y="123"/>
                    </a:lnTo>
                    <a:lnTo>
                      <a:pt x="48" y="127"/>
                    </a:lnTo>
                    <a:lnTo>
                      <a:pt x="60" y="127"/>
                    </a:lnTo>
                    <a:lnTo>
                      <a:pt x="76" y="123"/>
                    </a:lnTo>
                    <a:lnTo>
                      <a:pt x="81" y="121"/>
                    </a:lnTo>
                    <a:lnTo>
                      <a:pt x="87" y="121"/>
                    </a:lnTo>
                    <a:lnTo>
                      <a:pt x="92" y="120"/>
                    </a:lnTo>
                    <a:lnTo>
                      <a:pt x="98" y="120"/>
                    </a:lnTo>
                    <a:lnTo>
                      <a:pt x="104" y="121"/>
                    </a:lnTo>
                    <a:lnTo>
                      <a:pt x="110" y="121"/>
                    </a:lnTo>
                    <a:lnTo>
                      <a:pt x="115" y="123"/>
                    </a:lnTo>
                    <a:lnTo>
                      <a:pt x="121" y="123"/>
                    </a:lnTo>
                    <a:lnTo>
                      <a:pt x="119" y="134"/>
                    </a:lnTo>
                    <a:lnTo>
                      <a:pt x="116" y="144"/>
                    </a:lnTo>
                    <a:lnTo>
                      <a:pt x="111" y="153"/>
                    </a:lnTo>
                    <a:lnTo>
                      <a:pt x="105" y="161"/>
                    </a:lnTo>
                    <a:lnTo>
                      <a:pt x="98" y="166"/>
                    </a:lnTo>
                    <a:lnTo>
                      <a:pt x="89" y="169"/>
                    </a:lnTo>
                    <a:lnTo>
                      <a:pt x="79" y="172"/>
                    </a:lnTo>
                    <a:lnTo>
                      <a:pt x="67" y="172"/>
                    </a:lnTo>
                    <a:lnTo>
                      <a:pt x="62" y="172"/>
                    </a:lnTo>
                    <a:lnTo>
                      <a:pt x="56" y="171"/>
                    </a:lnTo>
                    <a:lnTo>
                      <a:pt x="50" y="171"/>
                    </a:lnTo>
                    <a:lnTo>
                      <a:pt x="43" y="169"/>
                    </a:lnTo>
                    <a:close/>
                  </a:path>
                </a:pathLst>
              </a:custGeom>
              <a:solidFill>
                <a:srgbClr val="F2CCBF"/>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60" name="Freeform 521"/>
              <p:cNvSpPr>
                <a:spLocks noChangeArrowheads="1"/>
              </p:cNvSpPr>
              <p:nvPr/>
            </p:nvSpPr>
            <p:spPr bwMode="auto">
              <a:xfrm>
                <a:off x="841" y="207"/>
                <a:ext cx="7" cy="4"/>
              </a:xfrm>
              <a:custGeom>
                <a:avLst/>
                <a:gdLst/>
                <a:ahLst/>
                <a:cxnLst>
                  <a:cxn ang="0">
                    <a:pos x="0" y="9"/>
                  </a:cxn>
                  <a:cxn ang="0">
                    <a:pos x="3" y="9"/>
                  </a:cxn>
                  <a:cxn ang="0">
                    <a:pos x="6" y="6"/>
                  </a:cxn>
                  <a:cxn ang="0">
                    <a:pos x="7" y="3"/>
                  </a:cxn>
                  <a:cxn ang="0">
                    <a:pos x="4" y="0"/>
                  </a:cxn>
                  <a:cxn ang="0">
                    <a:pos x="0" y="9"/>
                  </a:cxn>
                </a:cxnLst>
                <a:rect l="0" t="0" r="r" b="b"/>
                <a:pathLst>
                  <a:path w="7" h="9">
                    <a:moveTo>
                      <a:pt x="0" y="9"/>
                    </a:moveTo>
                    <a:lnTo>
                      <a:pt x="3" y="9"/>
                    </a:lnTo>
                    <a:lnTo>
                      <a:pt x="6" y="6"/>
                    </a:lnTo>
                    <a:lnTo>
                      <a:pt x="7" y="3"/>
                    </a:lnTo>
                    <a:lnTo>
                      <a:pt x="4" y="0"/>
                    </a:lnTo>
                    <a:lnTo>
                      <a:pt x="0" y="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61" name="Freeform 522"/>
              <p:cNvSpPr>
                <a:spLocks noChangeArrowheads="1"/>
              </p:cNvSpPr>
              <p:nvPr/>
            </p:nvSpPr>
            <p:spPr bwMode="auto">
              <a:xfrm>
                <a:off x="796" y="131"/>
                <a:ext cx="49" cy="80"/>
              </a:xfrm>
              <a:custGeom>
                <a:avLst/>
                <a:gdLst/>
                <a:ahLst/>
                <a:cxnLst>
                  <a:cxn ang="0">
                    <a:pos x="6" y="8"/>
                  </a:cxn>
                  <a:cxn ang="0">
                    <a:pos x="0" y="12"/>
                  </a:cxn>
                  <a:cxn ang="0">
                    <a:pos x="1" y="31"/>
                  </a:cxn>
                  <a:cxn ang="0">
                    <a:pos x="3" y="51"/>
                  </a:cxn>
                  <a:cxn ang="0">
                    <a:pos x="6" y="73"/>
                  </a:cxn>
                  <a:cxn ang="0">
                    <a:pos x="11" y="92"/>
                  </a:cxn>
                  <a:cxn ang="0">
                    <a:pos x="18" y="113"/>
                  </a:cxn>
                  <a:cxn ang="0">
                    <a:pos x="25" y="130"/>
                  </a:cxn>
                  <a:cxn ang="0">
                    <a:pos x="34" y="148"/>
                  </a:cxn>
                  <a:cxn ang="0">
                    <a:pos x="45" y="161"/>
                  </a:cxn>
                  <a:cxn ang="0">
                    <a:pos x="49" y="152"/>
                  </a:cxn>
                  <a:cxn ang="0">
                    <a:pos x="40" y="139"/>
                  </a:cxn>
                  <a:cxn ang="0">
                    <a:pos x="31" y="124"/>
                  </a:cxn>
                  <a:cxn ang="0">
                    <a:pos x="24" y="107"/>
                  </a:cxn>
                  <a:cxn ang="0">
                    <a:pos x="19" y="89"/>
                  </a:cxn>
                  <a:cxn ang="0">
                    <a:pos x="14" y="70"/>
                  </a:cxn>
                  <a:cxn ang="0">
                    <a:pos x="11" y="51"/>
                  </a:cxn>
                  <a:cxn ang="0">
                    <a:pos x="9" y="31"/>
                  </a:cxn>
                  <a:cxn ang="0">
                    <a:pos x="8" y="12"/>
                  </a:cxn>
                  <a:cxn ang="0">
                    <a:pos x="2" y="16"/>
                  </a:cxn>
                  <a:cxn ang="0">
                    <a:pos x="6" y="8"/>
                  </a:cxn>
                  <a:cxn ang="0">
                    <a:pos x="0" y="0"/>
                  </a:cxn>
                  <a:cxn ang="0">
                    <a:pos x="0" y="12"/>
                  </a:cxn>
                  <a:cxn ang="0">
                    <a:pos x="6" y="8"/>
                  </a:cxn>
                </a:cxnLst>
                <a:rect l="0" t="0" r="r" b="b"/>
                <a:pathLst>
                  <a:path w="49" h="161">
                    <a:moveTo>
                      <a:pt x="6" y="8"/>
                    </a:moveTo>
                    <a:lnTo>
                      <a:pt x="0" y="12"/>
                    </a:lnTo>
                    <a:lnTo>
                      <a:pt x="1" y="31"/>
                    </a:lnTo>
                    <a:lnTo>
                      <a:pt x="3" y="51"/>
                    </a:lnTo>
                    <a:lnTo>
                      <a:pt x="6" y="73"/>
                    </a:lnTo>
                    <a:lnTo>
                      <a:pt x="11" y="92"/>
                    </a:lnTo>
                    <a:lnTo>
                      <a:pt x="18" y="113"/>
                    </a:lnTo>
                    <a:lnTo>
                      <a:pt x="25" y="130"/>
                    </a:lnTo>
                    <a:lnTo>
                      <a:pt x="34" y="148"/>
                    </a:lnTo>
                    <a:lnTo>
                      <a:pt x="45" y="161"/>
                    </a:lnTo>
                    <a:lnTo>
                      <a:pt x="49" y="152"/>
                    </a:lnTo>
                    <a:lnTo>
                      <a:pt x="40" y="139"/>
                    </a:lnTo>
                    <a:lnTo>
                      <a:pt x="31" y="124"/>
                    </a:lnTo>
                    <a:lnTo>
                      <a:pt x="24" y="107"/>
                    </a:lnTo>
                    <a:lnTo>
                      <a:pt x="19" y="89"/>
                    </a:lnTo>
                    <a:lnTo>
                      <a:pt x="14" y="70"/>
                    </a:lnTo>
                    <a:lnTo>
                      <a:pt x="11" y="51"/>
                    </a:lnTo>
                    <a:lnTo>
                      <a:pt x="9" y="31"/>
                    </a:lnTo>
                    <a:lnTo>
                      <a:pt x="8" y="12"/>
                    </a:lnTo>
                    <a:lnTo>
                      <a:pt x="2" y="16"/>
                    </a:lnTo>
                    <a:lnTo>
                      <a:pt x="6" y="8"/>
                    </a:lnTo>
                    <a:lnTo>
                      <a:pt x="0" y="0"/>
                    </a:lnTo>
                    <a:lnTo>
                      <a:pt x="0" y="12"/>
                    </a:lnTo>
                    <a:lnTo>
                      <a:pt x="6" y="8"/>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62" name="Freeform 523"/>
              <p:cNvSpPr>
                <a:spLocks noChangeArrowheads="1"/>
              </p:cNvSpPr>
              <p:nvPr/>
            </p:nvSpPr>
            <p:spPr bwMode="auto">
              <a:xfrm>
                <a:off x="798" y="135"/>
                <a:ext cx="65" cy="20"/>
              </a:xfrm>
              <a:custGeom>
                <a:avLst/>
                <a:gdLst/>
                <a:ahLst/>
                <a:cxnLst>
                  <a:cxn ang="0">
                    <a:pos x="61" y="23"/>
                  </a:cxn>
                  <a:cxn ang="0">
                    <a:pos x="61" y="23"/>
                  </a:cxn>
                  <a:cxn ang="0">
                    <a:pos x="55" y="26"/>
                  </a:cxn>
                  <a:cxn ang="0">
                    <a:pos x="47" y="27"/>
                  </a:cxn>
                  <a:cxn ang="0">
                    <a:pos x="40" y="26"/>
                  </a:cxn>
                  <a:cxn ang="0">
                    <a:pos x="32" y="22"/>
                  </a:cxn>
                  <a:cxn ang="0">
                    <a:pos x="25" y="17"/>
                  </a:cxn>
                  <a:cxn ang="0">
                    <a:pos x="17" y="11"/>
                  </a:cxn>
                  <a:cxn ang="0">
                    <a:pos x="10" y="6"/>
                  </a:cxn>
                  <a:cxn ang="0">
                    <a:pos x="4" y="0"/>
                  </a:cxn>
                  <a:cxn ang="0">
                    <a:pos x="0" y="8"/>
                  </a:cxn>
                  <a:cxn ang="0">
                    <a:pos x="6" y="14"/>
                  </a:cxn>
                  <a:cxn ang="0">
                    <a:pos x="13" y="20"/>
                  </a:cxn>
                  <a:cxn ang="0">
                    <a:pos x="21" y="29"/>
                  </a:cxn>
                  <a:cxn ang="0">
                    <a:pos x="30" y="33"/>
                  </a:cxn>
                  <a:cxn ang="0">
                    <a:pos x="38" y="38"/>
                  </a:cxn>
                  <a:cxn ang="0">
                    <a:pos x="47" y="39"/>
                  </a:cxn>
                  <a:cxn ang="0">
                    <a:pos x="57" y="38"/>
                  </a:cxn>
                  <a:cxn ang="0">
                    <a:pos x="65" y="32"/>
                  </a:cxn>
                  <a:cxn ang="0">
                    <a:pos x="61" y="23"/>
                  </a:cxn>
                </a:cxnLst>
                <a:rect l="0" t="0" r="r" b="b"/>
                <a:pathLst>
                  <a:path w="65" h="39">
                    <a:moveTo>
                      <a:pt x="61" y="23"/>
                    </a:moveTo>
                    <a:lnTo>
                      <a:pt x="61" y="23"/>
                    </a:lnTo>
                    <a:lnTo>
                      <a:pt x="55" y="26"/>
                    </a:lnTo>
                    <a:lnTo>
                      <a:pt x="47" y="27"/>
                    </a:lnTo>
                    <a:lnTo>
                      <a:pt x="40" y="26"/>
                    </a:lnTo>
                    <a:lnTo>
                      <a:pt x="32" y="22"/>
                    </a:lnTo>
                    <a:lnTo>
                      <a:pt x="25" y="17"/>
                    </a:lnTo>
                    <a:lnTo>
                      <a:pt x="17" y="11"/>
                    </a:lnTo>
                    <a:lnTo>
                      <a:pt x="10" y="6"/>
                    </a:lnTo>
                    <a:lnTo>
                      <a:pt x="4" y="0"/>
                    </a:lnTo>
                    <a:lnTo>
                      <a:pt x="0" y="8"/>
                    </a:lnTo>
                    <a:lnTo>
                      <a:pt x="6" y="14"/>
                    </a:lnTo>
                    <a:lnTo>
                      <a:pt x="13" y="20"/>
                    </a:lnTo>
                    <a:lnTo>
                      <a:pt x="21" y="29"/>
                    </a:lnTo>
                    <a:lnTo>
                      <a:pt x="30" y="33"/>
                    </a:lnTo>
                    <a:lnTo>
                      <a:pt x="38" y="38"/>
                    </a:lnTo>
                    <a:lnTo>
                      <a:pt x="47" y="39"/>
                    </a:lnTo>
                    <a:lnTo>
                      <a:pt x="57" y="38"/>
                    </a:lnTo>
                    <a:lnTo>
                      <a:pt x="65" y="32"/>
                    </a:lnTo>
                    <a:lnTo>
                      <a:pt x="61" y="2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63" name="Freeform 524"/>
              <p:cNvSpPr>
                <a:spLocks noChangeArrowheads="1"/>
              </p:cNvSpPr>
              <p:nvPr/>
            </p:nvSpPr>
            <p:spPr bwMode="auto">
              <a:xfrm>
                <a:off x="859" y="125"/>
                <a:ext cx="33" cy="26"/>
              </a:xfrm>
              <a:custGeom>
                <a:avLst/>
                <a:gdLst/>
                <a:ahLst/>
                <a:cxnLst>
                  <a:cxn ang="0">
                    <a:pos x="27" y="0"/>
                  </a:cxn>
                  <a:cxn ang="0">
                    <a:pos x="27" y="0"/>
                  </a:cxn>
                  <a:cxn ang="0">
                    <a:pos x="24" y="9"/>
                  </a:cxn>
                  <a:cxn ang="0">
                    <a:pos x="19" y="19"/>
                  </a:cxn>
                  <a:cxn ang="0">
                    <a:pos x="12" y="29"/>
                  </a:cxn>
                  <a:cxn ang="0">
                    <a:pos x="0" y="42"/>
                  </a:cxn>
                  <a:cxn ang="0">
                    <a:pos x="4" y="51"/>
                  </a:cxn>
                  <a:cxn ang="0">
                    <a:pos x="16" y="38"/>
                  </a:cxn>
                  <a:cxn ang="0">
                    <a:pos x="25" y="25"/>
                  </a:cxn>
                  <a:cxn ang="0">
                    <a:pos x="30" y="14"/>
                  </a:cxn>
                  <a:cxn ang="0">
                    <a:pos x="33" y="6"/>
                  </a:cxn>
                  <a:cxn ang="0">
                    <a:pos x="27" y="0"/>
                  </a:cxn>
                </a:cxnLst>
                <a:rect l="0" t="0" r="r" b="b"/>
                <a:pathLst>
                  <a:path w="33" h="51">
                    <a:moveTo>
                      <a:pt x="27" y="0"/>
                    </a:moveTo>
                    <a:lnTo>
                      <a:pt x="27" y="0"/>
                    </a:lnTo>
                    <a:lnTo>
                      <a:pt x="24" y="9"/>
                    </a:lnTo>
                    <a:lnTo>
                      <a:pt x="19" y="19"/>
                    </a:lnTo>
                    <a:lnTo>
                      <a:pt x="12" y="29"/>
                    </a:lnTo>
                    <a:lnTo>
                      <a:pt x="0" y="42"/>
                    </a:lnTo>
                    <a:lnTo>
                      <a:pt x="4" y="51"/>
                    </a:lnTo>
                    <a:lnTo>
                      <a:pt x="16" y="38"/>
                    </a:lnTo>
                    <a:lnTo>
                      <a:pt x="25" y="25"/>
                    </a:lnTo>
                    <a:lnTo>
                      <a:pt x="30" y="14"/>
                    </a:lnTo>
                    <a:lnTo>
                      <a:pt x="33" y="6"/>
                    </a:lnTo>
                    <a:lnTo>
                      <a:pt x="27"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64" name="Freeform 525"/>
              <p:cNvSpPr>
                <a:spLocks noChangeArrowheads="1"/>
              </p:cNvSpPr>
              <p:nvPr/>
            </p:nvSpPr>
            <p:spPr bwMode="auto">
              <a:xfrm>
                <a:off x="886" y="122"/>
                <a:ext cx="21" cy="11"/>
              </a:xfrm>
              <a:custGeom>
                <a:avLst/>
                <a:gdLst/>
                <a:ahLst/>
                <a:cxnLst>
                  <a:cxn ang="0">
                    <a:pos x="21" y="16"/>
                  </a:cxn>
                  <a:cxn ang="0">
                    <a:pos x="21" y="16"/>
                  </a:cxn>
                  <a:cxn ang="0">
                    <a:pos x="15" y="7"/>
                  </a:cxn>
                  <a:cxn ang="0">
                    <a:pos x="11" y="2"/>
                  </a:cxn>
                  <a:cxn ang="0">
                    <a:pos x="5" y="0"/>
                  </a:cxn>
                  <a:cxn ang="0">
                    <a:pos x="0" y="7"/>
                  </a:cxn>
                  <a:cxn ang="0">
                    <a:pos x="6" y="13"/>
                  </a:cxn>
                  <a:cxn ang="0">
                    <a:pos x="7" y="11"/>
                  </a:cxn>
                  <a:cxn ang="0">
                    <a:pos x="11" y="16"/>
                  </a:cxn>
                  <a:cxn ang="0">
                    <a:pos x="15" y="21"/>
                  </a:cxn>
                  <a:cxn ang="0">
                    <a:pos x="21" y="16"/>
                  </a:cxn>
                </a:cxnLst>
                <a:rect l="0" t="0" r="r" b="b"/>
                <a:pathLst>
                  <a:path w="21" h="21">
                    <a:moveTo>
                      <a:pt x="21" y="16"/>
                    </a:moveTo>
                    <a:lnTo>
                      <a:pt x="21" y="16"/>
                    </a:lnTo>
                    <a:lnTo>
                      <a:pt x="15" y="7"/>
                    </a:lnTo>
                    <a:lnTo>
                      <a:pt x="11" y="2"/>
                    </a:lnTo>
                    <a:lnTo>
                      <a:pt x="5" y="0"/>
                    </a:lnTo>
                    <a:lnTo>
                      <a:pt x="0" y="7"/>
                    </a:lnTo>
                    <a:lnTo>
                      <a:pt x="6" y="13"/>
                    </a:lnTo>
                    <a:lnTo>
                      <a:pt x="7" y="11"/>
                    </a:lnTo>
                    <a:lnTo>
                      <a:pt x="11" y="16"/>
                    </a:lnTo>
                    <a:lnTo>
                      <a:pt x="15" y="21"/>
                    </a:lnTo>
                    <a:lnTo>
                      <a:pt x="21" y="1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65" name="Freeform 526"/>
              <p:cNvSpPr>
                <a:spLocks noChangeArrowheads="1"/>
              </p:cNvSpPr>
              <p:nvPr/>
            </p:nvSpPr>
            <p:spPr bwMode="auto">
              <a:xfrm>
                <a:off x="901" y="130"/>
                <a:ext cx="38" cy="17"/>
              </a:xfrm>
              <a:custGeom>
                <a:avLst/>
                <a:gdLst/>
                <a:ahLst/>
                <a:cxnLst>
                  <a:cxn ang="0">
                    <a:pos x="29" y="34"/>
                  </a:cxn>
                  <a:cxn ang="0">
                    <a:pos x="28" y="23"/>
                  </a:cxn>
                  <a:cxn ang="0">
                    <a:pos x="21" y="18"/>
                  </a:cxn>
                  <a:cxn ang="0">
                    <a:pos x="14" y="11"/>
                  </a:cxn>
                  <a:cxn ang="0">
                    <a:pos x="9" y="4"/>
                  </a:cxn>
                  <a:cxn ang="0">
                    <a:pos x="6" y="0"/>
                  </a:cxn>
                  <a:cxn ang="0">
                    <a:pos x="0" y="5"/>
                  </a:cxn>
                  <a:cxn ang="0">
                    <a:pos x="3" y="13"/>
                  </a:cxn>
                  <a:cxn ang="0">
                    <a:pos x="10" y="20"/>
                  </a:cxn>
                  <a:cxn ang="0">
                    <a:pos x="17" y="27"/>
                  </a:cxn>
                  <a:cxn ang="0">
                    <a:pos x="26" y="34"/>
                  </a:cxn>
                  <a:cxn ang="0">
                    <a:pos x="25" y="23"/>
                  </a:cxn>
                  <a:cxn ang="0">
                    <a:pos x="28" y="33"/>
                  </a:cxn>
                  <a:cxn ang="0">
                    <a:pos x="38" y="29"/>
                  </a:cxn>
                  <a:cxn ang="0">
                    <a:pos x="28" y="23"/>
                  </a:cxn>
                  <a:cxn ang="0">
                    <a:pos x="29" y="34"/>
                  </a:cxn>
                </a:cxnLst>
                <a:rect l="0" t="0" r="r" b="b"/>
                <a:pathLst>
                  <a:path w="38" h="34">
                    <a:moveTo>
                      <a:pt x="29" y="34"/>
                    </a:moveTo>
                    <a:lnTo>
                      <a:pt x="28" y="23"/>
                    </a:lnTo>
                    <a:lnTo>
                      <a:pt x="21" y="18"/>
                    </a:lnTo>
                    <a:lnTo>
                      <a:pt x="14" y="11"/>
                    </a:lnTo>
                    <a:lnTo>
                      <a:pt x="9" y="4"/>
                    </a:lnTo>
                    <a:lnTo>
                      <a:pt x="6" y="0"/>
                    </a:lnTo>
                    <a:lnTo>
                      <a:pt x="0" y="5"/>
                    </a:lnTo>
                    <a:lnTo>
                      <a:pt x="3" y="13"/>
                    </a:lnTo>
                    <a:lnTo>
                      <a:pt x="10" y="20"/>
                    </a:lnTo>
                    <a:lnTo>
                      <a:pt x="17" y="27"/>
                    </a:lnTo>
                    <a:lnTo>
                      <a:pt x="26" y="34"/>
                    </a:lnTo>
                    <a:lnTo>
                      <a:pt x="25" y="23"/>
                    </a:lnTo>
                    <a:lnTo>
                      <a:pt x="28" y="33"/>
                    </a:lnTo>
                    <a:lnTo>
                      <a:pt x="38" y="29"/>
                    </a:lnTo>
                    <a:lnTo>
                      <a:pt x="28" y="23"/>
                    </a:lnTo>
                    <a:lnTo>
                      <a:pt x="29" y="3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66" name="Freeform 527"/>
              <p:cNvSpPr>
                <a:spLocks noChangeArrowheads="1"/>
              </p:cNvSpPr>
              <p:nvPr/>
            </p:nvSpPr>
            <p:spPr bwMode="auto">
              <a:xfrm>
                <a:off x="922" y="141"/>
                <a:ext cx="9" cy="11"/>
              </a:xfrm>
              <a:custGeom>
                <a:avLst/>
                <a:gdLst/>
                <a:ahLst/>
                <a:cxnLst>
                  <a:cxn ang="0">
                    <a:pos x="8" y="14"/>
                  </a:cxn>
                  <a:cxn ang="0">
                    <a:pos x="9" y="14"/>
                  </a:cxn>
                  <a:cxn ang="0">
                    <a:pos x="8" y="13"/>
                  </a:cxn>
                  <a:cxn ang="0">
                    <a:pos x="8" y="11"/>
                  </a:cxn>
                  <a:cxn ang="0">
                    <a:pos x="8" y="10"/>
                  </a:cxn>
                  <a:cxn ang="0">
                    <a:pos x="8" y="11"/>
                  </a:cxn>
                  <a:cxn ang="0">
                    <a:pos x="4" y="0"/>
                  </a:cxn>
                  <a:cxn ang="0">
                    <a:pos x="2" y="4"/>
                  </a:cxn>
                  <a:cxn ang="0">
                    <a:pos x="0" y="9"/>
                  </a:cxn>
                  <a:cxn ang="0">
                    <a:pos x="0" y="13"/>
                  </a:cxn>
                  <a:cxn ang="0">
                    <a:pos x="1" y="20"/>
                  </a:cxn>
                  <a:cxn ang="0">
                    <a:pos x="2" y="20"/>
                  </a:cxn>
                  <a:cxn ang="0">
                    <a:pos x="8" y="14"/>
                  </a:cxn>
                </a:cxnLst>
                <a:rect l="0" t="0" r="r" b="b"/>
                <a:pathLst>
                  <a:path w="9" h="20">
                    <a:moveTo>
                      <a:pt x="8" y="14"/>
                    </a:moveTo>
                    <a:lnTo>
                      <a:pt x="9" y="14"/>
                    </a:lnTo>
                    <a:lnTo>
                      <a:pt x="8" y="13"/>
                    </a:lnTo>
                    <a:lnTo>
                      <a:pt x="8" y="11"/>
                    </a:lnTo>
                    <a:lnTo>
                      <a:pt x="8" y="10"/>
                    </a:lnTo>
                    <a:lnTo>
                      <a:pt x="8" y="11"/>
                    </a:lnTo>
                    <a:lnTo>
                      <a:pt x="4" y="0"/>
                    </a:lnTo>
                    <a:lnTo>
                      <a:pt x="2" y="4"/>
                    </a:lnTo>
                    <a:lnTo>
                      <a:pt x="0" y="9"/>
                    </a:lnTo>
                    <a:lnTo>
                      <a:pt x="0" y="13"/>
                    </a:lnTo>
                    <a:lnTo>
                      <a:pt x="1" y="20"/>
                    </a:lnTo>
                    <a:lnTo>
                      <a:pt x="2" y="20"/>
                    </a:lnTo>
                    <a:lnTo>
                      <a:pt x="8" y="1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67" name="Freeform 528"/>
              <p:cNvSpPr>
                <a:spLocks noChangeArrowheads="1"/>
              </p:cNvSpPr>
              <p:nvPr/>
            </p:nvSpPr>
            <p:spPr bwMode="auto">
              <a:xfrm>
                <a:off x="883" y="149"/>
                <a:ext cx="50" cy="21"/>
              </a:xfrm>
              <a:custGeom>
                <a:avLst/>
                <a:gdLst/>
                <a:ahLst/>
                <a:cxnLst>
                  <a:cxn ang="0">
                    <a:pos x="0" y="28"/>
                  </a:cxn>
                  <a:cxn ang="0">
                    <a:pos x="0" y="28"/>
                  </a:cxn>
                  <a:cxn ang="0">
                    <a:pos x="13" y="38"/>
                  </a:cxn>
                  <a:cxn ang="0">
                    <a:pos x="24" y="43"/>
                  </a:cxn>
                  <a:cxn ang="0">
                    <a:pos x="33" y="41"/>
                  </a:cxn>
                  <a:cxn ang="0">
                    <a:pos x="40" y="35"/>
                  </a:cxn>
                  <a:cxn ang="0">
                    <a:pos x="46" y="28"/>
                  </a:cxn>
                  <a:cxn ang="0">
                    <a:pos x="49" y="19"/>
                  </a:cxn>
                  <a:cxn ang="0">
                    <a:pos x="50" y="9"/>
                  </a:cxn>
                  <a:cxn ang="0">
                    <a:pos x="47" y="0"/>
                  </a:cxn>
                  <a:cxn ang="0">
                    <a:pos x="41" y="6"/>
                  </a:cxn>
                  <a:cxn ang="0">
                    <a:pos x="42" y="9"/>
                  </a:cxn>
                  <a:cxn ang="0">
                    <a:pos x="41" y="16"/>
                  </a:cxn>
                  <a:cxn ang="0">
                    <a:pos x="40" y="22"/>
                  </a:cxn>
                  <a:cxn ang="0">
                    <a:pos x="36" y="27"/>
                  </a:cxn>
                  <a:cxn ang="0">
                    <a:pos x="31" y="30"/>
                  </a:cxn>
                  <a:cxn ang="0">
                    <a:pos x="24" y="31"/>
                  </a:cxn>
                  <a:cxn ang="0">
                    <a:pos x="15" y="27"/>
                  </a:cxn>
                  <a:cxn ang="0">
                    <a:pos x="4" y="19"/>
                  </a:cxn>
                  <a:cxn ang="0">
                    <a:pos x="0" y="28"/>
                  </a:cxn>
                </a:cxnLst>
                <a:rect l="0" t="0" r="r" b="b"/>
                <a:pathLst>
                  <a:path w="50" h="43">
                    <a:moveTo>
                      <a:pt x="0" y="28"/>
                    </a:moveTo>
                    <a:lnTo>
                      <a:pt x="0" y="28"/>
                    </a:lnTo>
                    <a:lnTo>
                      <a:pt x="13" y="38"/>
                    </a:lnTo>
                    <a:lnTo>
                      <a:pt x="24" y="43"/>
                    </a:lnTo>
                    <a:lnTo>
                      <a:pt x="33" y="41"/>
                    </a:lnTo>
                    <a:lnTo>
                      <a:pt x="40" y="35"/>
                    </a:lnTo>
                    <a:lnTo>
                      <a:pt x="46" y="28"/>
                    </a:lnTo>
                    <a:lnTo>
                      <a:pt x="49" y="19"/>
                    </a:lnTo>
                    <a:lnTo>
                      <a:pt x="50" y="9"/>
                    </a:lnTo>
                    <a:lnTo>
                      <a:pt x="47" y="0"/>
                    </a:lnTo>
                    <a:lnTo>
                      <a:pt x="41" y="6"/>
                    </a:lnTo>
                    <a:lnTo>
                      <a:pt x="42" y="9"/>
                    </a:lnTo>
                    <a:lnTo>
                      <a:pt x="41" y="16"/>
                    </a:lnTo>
                    <a:lnTo>
                      <a:pt x="40" y="22"/>
                    </a:lnTo>
                    <a:lnTo>
                      <a:pt x="36" y="27"/>
                    </a:lnTo>
                    <a:lnTo>
                      <a:pt x="31" y="30"/>
                    </a:lnTo>
                    <a:lnTo>
                      <a:pt x="24" y="31"/>
                    </a:lnTo>
                    <a:lnTo>
                      <a:pt x="15" y="27"/>
                    </a:lnTo>
                    <a:lnTo>
                      <a:pt x="4" y="19"/>
                    </a:lnTo>
                    <a:lnTo>
                      <a:pt x="0" y="28"/>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68" name="Freeform 529"/>
              <p:cNvSpPr>
                <a:spLocks noChangeArrowheads="1"/>
              </p:cNvSpPr>
              <p:nvPr/>
            </p:nvSpPr>
            <p:spPr bwMode="auto">
              <a:xfrm>
                <a:off x="824" y="149"/>
                <a:ext cx="63" cy="30"/>
              </a:xfrm>
              <a:custGeom>
                <a:avLst/>
                <a:gdLst/>
                <a:ahLst/>
                <a:cxnLst>
                  <a:cxn ang="0">
                    <a:pos x="8" y="23"/>
                  </a:cxn>
                  <a:cxn ang="0">
                    <a:pos x="0" y="22"/>
                  </a:cxn>
                  <a:cxn ang="0">
                    <a:pos x="6" y="45"/>
                  </a:cxn>
                  <a:cxn ang="0">
                    <a:pos x="15" y="58"/>
                  </a:cxn>
                  <a:cxn ang="0">
                    <a:pos x="26" y="58"/>
                  </a:cxn>
                  <a:cxn ang="0">
                    <a:pos x="35" y="49"/>
                  </a:cxn>
                  <a:cxn ang="0">
                    <a:pos x="44" y="41"/>
                  </a:cxn>
                  <a:cxn ang="0">
                    <a:pos x="52" y="32"/>
                  </a:cxn>
                  <a:cxn ang="0">
                    <a:pos x="57" y="28"/>
                  </a:cxn>
                  <a:cxn ang="0">
                    <a:pos x="59" y="26"/>
                  </a:cxn>
                  <a:cxn ang="0">
                    <a:pos x="63" y="17"/>
                  </a:cxn>
                  <a:cxn ang="0">
                    <a:pos x="55" y="16"/>
                  </a:cxn>
                  <a:cxn ang="0">
                    <a:pos x="48" y="23"/>
                  </a:cxn>
                  <a:cxn ang="0">
                    <a:pos x="40" y="32"/>
                  </a:cxn>
                  <a:cxn ang="0">
                    <a:pos x="31" y="41"/>
                  </a:cxn>
                  <a:cxn ang="0">
                    <a:pos x="24" y="46"/>
                  </a:cxn>
                  <a:cxn ang="0">
                    <a:pos x="17" y="46"/>
                  </a:cxn>
                  <a:cxn ang="0">
                    <a:pos x="12" y="39"/>
                  </a:cxn>
                  <a:cxn ang="0">
                    <a:pos x="8" y="22"/>
                  </a:cxn>
                  <a:cxn ang="0">
                    <a:pos x="0" y="20"/>
                  </a:cxn>
                  <a:cxn ang="0">
                    <a:pos x="8" y="22"/>
                  </a:cxn>
                  <a:cxn ang="0">
                    <a:pos x="5" y="0"/>
                  </a:cxn>
                  <a:cxn ang="0">
                    <a:pos x="0" y="20"/>
                  </a:cxn>
                  <a:cxn ang="0">
                    <a:pos x="8" y="23"/>
                  </a:cxn>
                </a:cxnLst>
                <a:rect l="0" t="0" r="r" b="b"/>
                <a:pathLst>
                  <a:path w="63" h="58">
                    <a:moveTo>
                      <a:pt x="8" y="23"/>
                    </a:moveTo>
                    <a:lnTo>
                      <a:pt x="0" y="22"/>
                    </a:lnTo>
                    <a:lnTo>
                      <a:pt x="6" y="45"/>
                    </a:lnTo>
                    <a:lnTo>
                      <a:pt x="15" y="58"/>
                    </a:lnTo>
                    <a:lnTo>
                      <a:pt x="26" y="58"/>
                    </a:lnTo>
                    <a:lnTo>
                      <a:pt x="35" y="49"/>
                    </a:lnTo>
                    <a:lnTo>
                      <a:pt x="44" y="41"/>
                    </a:lnTo>
                    <a:lnTo>
                      <a:pt x="52" y="32"/>
                    </a:lnTo>
                    <a:lnTo>
                      <a:pt x="57" y="28"/>
                    </a:lnTo>
                    <a:lnTo>
                      <a:pt x="59" y="26"/>
                    </a:lnTo>
                    <a:lnTo>
                      <a:pt x="63" y="17"/>
                    </a:lnTo>
                    <a:lnTo>
                      <a:pt x="55" y="16"/>
                    </a:lnTo>
                    <a:lnTo>
                      <a:pt x="48" y="23"/>
                    </a:lnTo>
                    <a:lnTo>
                      <a:pt x="40" y="32"/>
                    </a:lnTo>
                    <a:lnTo>
                      <a:pt x="31" y="41"/>
                    </a:lnTo>
                    <a:lnTo>
                      <a:pt x="24" y="46"/>
                    </a:lnTo>
                    <a:lnTo>
                      <a:pt x="17" y="46"/>
                    </a:lnTo>
                    <a:lnTo>
                      <a:pt x="12" y="39"/>
                    </a:lnTo>
                    <a:lnTo>
                      <a:pt x="8" y="22"/>
                    </a:lnTo>
                    <a:lnTo>
                      <a:pt x="0" y="20"/>
                    </a:lnTo>
                    <a:lnTo>
                      <a:pt x="8" y="22"/>
                    </a:lnTo>
                    <a:lnTo>
                      <a:pt x="5" y="0"/>
                    </a:lnTo>
                    <a:lnTo>
                      <a:pt x="0" y="20"/>
                    </a:lnTo>
                    <a:lnTo>
                      <a:pt x="8" y="2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69" name="Freeform 530"/>
              <p:cNvSpPr>
                <a:spLocks noChangeArrowheads="1"/>
              </p:cNvSpPr>
              <p:nvPr/>
            </p:nvSpPr>
            <p:spPr bwMode="auto">
              <a:xfrm>
                <a:off x="821" y="160"/>
                <a:ext cx="56" cy="31"/>
              </a:xfrm>
              <a:custGeom>
                <a:avLst/>
                <a:gdLst/>
                <a:ahLst/>
                <a:cxnLst>
                  <a:cxn ang="0">
                    <a:pos x="55" y="47"/>
                  </a:cxn>
                  <a:cxn ang="0">
                    <a:pos x="54" y="47"/>
                  </a:cxn>
                  <a:cxn ang="0">
                    <a:pos x="39" y="51"/>
                  </a:cxn>
                  <a:cxn ang="0">
                    <a:pos x="27" y="51"/>
                  </a:cxn>
                  <a:cxn ang="0">
                    <a:pos x="18" y="47"/>
                  </a:cxn>
                  <a:cxn ang="0">
                    <a:pos x="13" y="42"/>
                  </a:cxn>
                  <a:cxn ang="0">
                    <a:pos x="10" y="37"/>
                  </a:cxn>
                  <a:cxn ang="0">
                    <a:pos x="8" y="28"/>
                  </a:cxn>
                  <a:cxn ang="0">
                    <a:pos x="9" y="15"/>
                  </a:cxn>
                  <a:cxn ang="0">
                    <a:pos x="11" y="3"/>
                  </a:cxn>
                  <a:cxn ang="0">
                    <a:pos x="3" y="0"/>
                  </a:cxn>
                  <a:cxn ang="0">
                    <a:pos x="1" y="15"/>
                  </a:cxn>
                  <a:cxn ang="0">
                    <a:pos x="0" y="28"/>
                  </a:cxn>
                  <a:cxn ang="0">
                    <a:pos x="2" y="40"/>
                  </a:cxn>
                  <a:cxn ang="0">
                    <a:pos x="7" y="51"/>
                  </a:cxn>
                  <a:cxn ang="0">
                    <a:pos x="16" y="58"/>
                  </a:cxn>
                  <a:cxn ang="0">
                    <a:pos x="27" y="63"/>
                  </a:cxn>
                  <a:cxn ang="0">
                    <a:pos x="39" y="63"/>
                  </a:cxn>
                  <a:cxn ang="0">
                    <a:pos x="56" y="58"/>
                  </a:cxn>
                  <a:cxn ang="0">
                    <a:pos x="55" y="58"/>
                  </a:cxn>
                  <a:cxn ang="0">
                    <a:pos x="55" y="47"/>
                  </a:cxn>
                </a:cxnLst>
                <a:rect l="0" t="0" r="r" b="b"/>
                <a:pathLst>
                  <a:path w="56" h="63">
                    <a:moveTo>
                      <a:pt x="55" y="47"/>
                    </a:moveTo>
                    <a:lnTo>
                      <a:pt x="54" y="47"/>
                    </a:lnTo>
                    <a:lnTo>
                      <a:pt x="39" y="51"/>
                    </a:lnTo>
                    <a:lnTo>
                      <a:pt x="27" y="51"/>
                    </a:lnTo>
                    <a:lnTo>
                      <a:pt x="18" y="47"/>
                    </a:lnTo>
                    <a:lnTo>
                      <a:pt x="13" y="42"/>
                    </a:lnTo>
                    <a:lnTo>
                      <a:pt x="10" y="37"/>
                    </a:lnTo>
                    <a:lnTo>
                      <a:pt x="8" y="28"/>
                    </a:lnTo>
                    <a:lnTo>
                      <a:pt x="9" y="15"/>
                    </a:lnTo>
                    <a:lnTo>
                      <a:pt x="11" y="3"/>
                    </a:lnTo>
                    <a:lnTo>
                      <a:pt x="3" y="0"/>
                    </a:lnTo>
                    <a:lnTo>
                      <a:pt x="1" y="15"/>
                    </a:lnTo>
                    <a:lnTo>
                      <a:pt x="0" y="28"/>
                    </a:lnTo>
                    <a:lnTo>
                      <a:pt x="2" y="40"/>
                    </a:lnTo>
                    <a:lnTo>
                      <a:pt x="7" y="51"/>
                    </a:lnTo>
                    <a:lnTo>
                      <a:pt x="16" y="58"/>
                    </a:lnTo>
                    <a:lnTo>
                      <a:pt x="27" y="63"/>
                    </a:lnTo>
                    <a:lnTo>
                      <a:pt x="39" y="63"/>
                    </a:lnTo>
                    <a:lnTo>
                      <a:pt x="56" y="58"/>
                    </a:lnTo>
                    <a:lnTo>
                      <a:pt x="55" y="58"/>
                    </a:lnTo>
                    <a:lnTo>
                      <a:pt x="55" y="47"/>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70" name="Freeform 531"/>
              <p:cNvSpPr>
                <a:spLocks noChangeArrowheads="1"/>
              </p:cNvSpPr>
              <p:nvPr/>
            </p:nvSpPr>
            <p:spPr bwMode="auto">
              <a:xfrm>
                <a:off x="876" y="181"/>
                <a:ext cx="50" cy="8"/>
              </a:xfrm>
              <a:custGeom>
                <a:avLst/>
                <a:gdLst/>
                <a:ahLst/>
                <a:cxnLst>
                  <a:cxn ang="0">
                    <a:pos x="49" y="9"/>
                  </a:cxn>
                  <a:cxn ang="0">
                    <a:pos x="45" y="3"/>
                  </a:cxn>
                  <a:cxn ang="0">
                    <a:pos x="39" y="3"/>
                  </a:cxn>
                  <a:cxn ang="0">
                    <a:pos x="34" y="1"/>
                  </a:cxn>
                  <a:cxn ang="0">
                    <a:pos x="28" y="1"/>
                  </a:cxn>
                  <a:cxn ang="0">
                    <a:pos x="22" y="0"/>
                  </a:cxn>
                  <a:cxn ang="0">
                    <a:pos x="16" y="0"/>
                  </a:cxn>
                  <a:cxn ang="0">
                    <a:pos x="11" y="1"/>
                  </a:cxn>
                  <a:cxn ang="0">
                    <a:pos x="5" y="1"/>
                  </a:cxn>
                  <a:cxn ang="0">
                    <a:pos x="0" y="3"/>
                  </a:cxn>
                  <a:cxn ang="0">
                    <a:pos x="0" y="14"/>
                  </a:cxn>
                  <a:cxn ang="0">
                    <a:pos x="5" y="13"/>
                  </a:cxn>
                  <a:cxn ang="0">
                    <a:pos x="11" y="13"/>
                  </a:cxn>
                  <a:cxn ang="0">
                    <a:pos x="16" y="12"/>
                  </a:cxn>
                  <a:cxn ang="0">
                    <a:pos x="22" y="12"/>
                  </a:cxn>
                  <a:cxn ang="0">
                    <a:pos x="28" y="13"/>
                  </a:cxn>
                  <a:cxn ang="0">
                    <a:pos x="34" y="13"/>
                  </a:cxn>
                  <a:cxn ang="0">
                    <a:pos x="39" y="14"/>
                  </a:cxn>
                  <a:cxn ang="0">
                    <a:pos x="45" y="14"/>
                  </a:cxn>
                  <a:cxn ang="0">
                    <a:pos x="41" y="9"/>
                  </a:cxn>
                  <a:cxn ang="0">
                    <a:pos x="49" y="9"/>
                  </a:cxn>
                  <a:cxn ang="0">
                    <a:pos x="50" y="3"/>
                  </a:cxn>
                  <a:cxn ang="0">
                    <a:pos x="45" y="3"/>
                  </a:cxn>
                  <a:cxn ang="0">
                    <a:pos x="49" y="9"/>
                  </a:cxn>
                </a:cxnLst>
                <a:rect l="0" t="0" r="r" b="b"/>
                <a:pathLst>
                  <a:path w="50" h="14">
                    <a:moveTo>
                      <a:pt x="49" y="9"/>
                    </a:moveTo>
                    <a:lnTo>
                      <a:pt x="45" y="3"/>
                    </a:lnTo>
                    <a:lnTo>
                      <a:pt x="39" y="3"/>
                    </a:lnTo>
                    <a:lnTo>
                      <a:pt x="34" y="1"/>
                    </a:lnTo>
                    <a:lnTo>
                      <a:pt x="28" y="1"/>
                    </a:lnTo>
                    <a:lnTo>
                      <a:pt x="22" y="0"/>
                    </a:lnTo>
                    <a:lnTo>
                      <a:pt x="16" y="0"/>
                    </a:lnTo>
                    <a:lnTo>
                      <a:pt x="11" y="1"/>
                    </a:lnTo>
                    <a:lnTo>
                      <a:pt x="5" y="1"/>
                    </a:lnTo>
                    <a:lnTo>
                      <a:pt x="0" y="3"/>
                    </a:lnTo>
                    <a:lnTo>
                      <a:pt x="0" y="14"/>
                    </a:lnTo>
                    <a:lnTo>
                      <a:pt x="5" y="13"/>
                    </a:lnTo>
                    <a:lnTo>
                      <a:pt x="11" y="13"/>
                    </a:lnTo>
                    <a:lnTo>
                      <a:pt x="16" y="12"/>
                    </a:lnTo>
                    <a:lnTo>
                      <a:pt x="22" y="12"/>
                    </a:lnTo>
                    <a:lnTo>
                      <a:pt x="28" y="13"/>
                    </a:lnTo>
                    <a:lnTo>
                      <a:pt x="34" y="13"/>
                    </a:lnTo>
                    <a:lnTo>
                      <a:pt x="39" y="14"/>
                    </a:lnTo>
                    <a:lnTo>
                      <a:pt x="45" y="14"/>
                    </a:lnTo>
                    <a:lnTo>
                      <a:pt x="41" y="9"/>
                    </a:lnTo>
                    <a:lnTo>
                      <a:pt x="49" y="9"/>
                    </a:lnTo>
                    <a:lnTo>
                      <a:pt x="50" y="3"/>
                    </a:lnTo>
                    <a:lnTo>
                      <a:pt x="45" y="3"/>
                    </a:lnTo>
                    <a:lnTo>
                      <a:pt x="49" y="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71" name="Freeform 532"/>
              <p:cNvSpPr>
                <a:spLocks noChangeArrowheads="1"/>
              </p:cNvSpPr>
              <p:nvPr/>
            </p:nvSpPr>
            <p:spPr bwMode="auto">
              <a:xfrm>
                <a:off x="867" y="186"/>
                <a:ext cx="58" cy="27"/>
              </a:xfrm>
              <a:custGeom>
                <a:avLst/>
                <a:gdLst/>
                <a:ahLst/>
                <a:cxnLst>
                  <a:cxn ang="0">
                    <a:pos x="0" y="55"/>
                  </a:cxn>
                  <a:cxn ang="0">
                    <a:pos x="0" y="55"/>
                  </a:cxn>
                  <a:cxn ang="0">
                    <a:pos x="12" y="55"/>
                  </a:cxn>
                  <a:cxn ang="0">
                    <a:pos x="22" y="52"/>
                  </a:cxn>
                  <a:cxn ang="0">
                    <a:pos x="32" y="49"/>
                  </a:cxn>
                  <a:cxn ang="0">
                    <a:pos x="40" y="42"/>
                  </a:cxn>
                  <a:cxn ang="0">
                    <a:pos x="47" y="35"/>
                  </a:cxn>
                  <a:cxn ang="0">
                    <a:pos x="52" y="24"/>
                  </a:cxn>
                  <a:cxn ang="0">
                    <a:pos x="56" y="13"/>
                  </a:cxn>
                  <a:cxn ang="0">
                    <a:pos x="58" y="0"/>
                  </a:cxn>
                  <a:cxn ang="0">
                    <a:pos x="50" y="0"/>
                  </a:cxn>
                  <a:cxn ang="0">
                    <a:pos x="48" y="10"/>
                  </a:cxn>
                  <a:cxn ang="0">
                    <a:pos x="46" y="19"/>
                  </a:cxn>
                  <a:cxn ang="0">
                    <a:pos x="41" y="26"/>
                  </a:cxn>
                  <a:cxn ang="0">
                    <a:pos x="36" y="33"/>
                  </a:cxn>
                  <a:cxn ang="0">
                    <a:pos x="30" y="38"/>
                  </a:cxn>
                  <a:cxn ang="0">
                    <a:pos x="22" y="40"/>
                  </a:cxn>
                  <a:cxn ang="0">
                    <a:pos x="12" y="43"/>
                  </a:cxn>
                  <a:cxn ang="0">
                    <a:pos x="0" y="43"/>
                  </a:cxn>
                  <a:cxn ang="0">
                    <a:pos x="0" y="55"/>
                  </a:cxn>
                </a:cxnLst>
                <a:rect l="0" t="0" r="r" b="b"/>
                <a:pathLst>
                  <a:path w="58" h="55">
                    <a:moveTo>
                      <a:pt x="0" y="55"/>
                    </a:moveTo>
                    <a:lnTo>
                      <a:pt x="0" y="55"/>
                    </a:lnTo>
                    <a:lnTo>
                      <a:pt x="12" y="55"/>
                    </a:lnTo>
                    <a:lnTo>
                      <a:pt x="22" y="52"/>
                    </a:lnTo>
                    <a:lnTo>
                      <a:pt x="32" y="49"/>
                    </a:lnTo>
                    <a:lnTo>
                      <a:pt x="40" y="42"/>
                    </a:lnTo>
                    <a:lnTo>
                      <a:pt x="47" y="35"/>
                    </a:lnTo>
                    <a:lnTo>
                      <a:pt x="52" y="24"/>
                    </a:lnTo>
                    <a:lnTo>
                      <a:pt x="56" y="13"/>
                    </a:lnTo>
                    <a:lnTo>
                      <a:pt x="58" y="0"/>
                    </a:lnTo>
                    <a:lnTo>
                      <a:pt x="50" y="0"/>
                    </a:lnTo>
                    <a:lnTo>
                      <a:pt x="48" y="10"/>
                    </a:lnTo>
                    <a:lnTo>
                      <a:pt x="46" y="19"/>
                    </a:lnTo>
                    <a:lnTo>
                      <a:pt x="41" y="26"/>
                    </a:lnTo>
                    <a:lnTo>
                      <a:pt x="36" y="33"/>
                    </a:lnTo>
                    <a:lnTo>
                      <a:pt x="30" y="38"/>
                    </a:lnTo>
                    <a:lnTo>
                      <a:pt x="22" y="40"/>
                    </a:lnTo>
                    <a:lnTo>
                      <a:pt x="12" y="43"/>
                    </a:lnTo>
                    <a:lnTo>
                      <a:pt x="0" y="43"/>
                    </a:lnTo>
                    <a:lnTo>
                      <a:pt x="0" y="55"/>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72" name="Freeform 533"/>
              <p:cNvSpPr>
                <a:spLocks noChangeArrowheads="1"/>
              </p:cNvSpPr>
              <p:nvPr/>
            </p:nvSpPr>
            <p:spPr bwMode="auto">
              <a:xfrm>
                <a:off x="843" y="206"/>
                <a:ext cx="24" cy="7"/>
              </a:xfrm>
              <a:custGeom>
                <a:avLst/>
                <a:gdLst/>
                <a:ahLst/>
                <a:cxnLst>
                  <a:cxn ang="0">
                    <a:pos x="0" y="12"/>
                  </a:cxn>
                  <a:cxn ang="0">
                    <a:pos x="7" y="14"/>
                  </a:cxn>
                  <a:cxn ang="0">
                    <a:pos x="13" y="14"/>
                  </a:cxn>
                  <a:cxn ang="0">
                    <a:pos x="19" y="15"/>
                  </a:cxn>
                  <a:cxn ang="0">
                    <a:pos x="24" y="15"/>
                  </a:cxn>
                  <a:cxn ang="0">
                    <a:pos x="24" y="3"/>
                  </a:cxn>
                  <a:cxn ang="0">
                    <a:pos x="19" y="3"/>
                  </a:cxn>
                  <a:cxn ang="0">
                    <a:pos x="13" y="2"/>
                  </a:cxn>
                  <a:cxn ang="0">
                    <a:pos x="7" y="2"/>
                  </a:cxn>
                  <a:cxn ang="0">
                    <a:pos x="0" y="0"/>
                  </a:cxn>
                  <a:cxn ang="0">
                    <a:pos x="0" y="12"/>
                  </a:cxn>
                </a:cxnLst>
                <a:rect l="0" t="0" r="r" b="b"/>
                <a:pathLst>
                  <a:path w="24" h="15">
                    <a:moveTo>
                      <a:pt x="0" y="12"/>
                    </a:moveTo>
                    <a:lnTo>
                      <a:pt x="7" y="14"/>
                    </a:lnTo>
                    <a:lnTo>
                      <a:pt x="13" y="14"/>
                    </a:lnTo>
                    <a:lnTo>
                      <a:pt x="19" y="15"/>
                    </a:lnTo>
                    <a:lnTo>
                      <a:pt x="24" y="15"/>
                    </a:lnTo>
                    <a:lnTo>
                      <a:pt x="24" y="3"/>
                    </a:lnTo>
                    <a:lnTo>
                      <a:pt x="19" y="3"/>
                    </a:lnTo>
                    <a:lnTo>
                      <a:pt x="13" y="2"/>
                    </a:lnTo>
                    <a:lnTo>
                      <a:pt x="7" y="2"/>
                    </a:lnTo>
                    <a:lnTo>
                      <a:pt x="0" y="0"/>
                    </a:lnTo>
                    <a:lnTo>
                      <a:pt x="0" y="1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73" name="Freeform 534"/>
              <p:cNvSpPr>
                <a:spLocks noChangeArrowheads="1"/>
              </p:cNvSpPr>
              <p:nvPr/>
            </p:nvSpPr>
            <p:spPr bwMode="auto">
              <a:xfrm>
                <a:off x="839" y="206"/>
                <a:ext cx="4" cy="6"/>
              </a:xfrm>
              <a:custGeom>
                <a:avLst/>
                <a:gdLst/>
                <a:ahLst/>
                <a:cxnLst>
                  <a:cxn ang="0">
                    <a:pos x="4" y="0"/>
                  </a:cxn>
                  <a:cxn ang="0">
                    <a:pos x="1" y="2"/>
                  </a:cxn>
                  <a:cxn ang="0">
                    <a:pos x="0" y="6"/>
                  </a:cxn>
                  <a:cxn ang="0">
                    <a:pos x="1" y="11"/>
                  </a:cxn>
                  <a:cxn ang="0">
                    <a:pos x="4" y="12"/>
                  </a:cxn>
                  <a:cxn ang="0">
                    <a:pos x="4" y="0"/>
                  </a:cxn>
                </a:cxnLst>
                <a:rect l="0" t="0" r="r" b="b"/>
                <a:pathLst>
                  <a:path w="4" h="12">
                    <a:moveTo>
                      <a:pt x="4" y="0"/>
                    </a:moveTo>
                    <a:lnTo>
                      <a:pt x="1" y="2"/>
                    </a:lnTo>
                    <a:lnTo>
                      <a:pt x="0" y="6"/>
                    </a:lnTo>
                    <a:lnTo>
                      <a:pt x="1" y="11"/>
                    </a:lnTo>
                    <a:lnTo>
                      <a:pt x="4" y="12"/>
                    </a:lnTo>
                    <a:lnTo>
                      <a:pt x="4"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74" name="Freeform 535"/>
              <p:cNvSpPr>
                <a:spLocks noChangeArrowheads="1"/>
              </p:cNvSpPr>
              <p:nvPr/>
            </p:nvSpPr>
            <p:spPr bwMode="auto">
              <a:xfrm>
                <a:off x="800" y="64"/>
                <a:ext cx="155" cy="45"/>
              </a:xfrm>
              <a:custGeom>
                <a:avLst/>
                <a:gdLst/>
                <a:ahLst/>
                <a:cxnLst>
                  <a:cxn ang="0">
                    <a:pos x="0" y="89"/>
                  </a:cxn>
                  <a:cxn ang="0">
                    <a:pos x="5" y="76"/>
                  </a:cxn>
                  <a:cxn ang="0">
                    <a:pos x="13" y="65"/>
                  </a:cxn>
                  <a:cxn ang="0">
                    <a:pos x="21" y="57"/>
                  </a:cxn>
                  <a:cxn ang="0">
                    <a:pos x="30" y="51"/>
                  </a:cxn>
                  <a:cxn ang="0">
                    <a:pos x="40" y="49"/>
                  </a:cxn>
                  <a:cxn ang="0">
                    <a:pos x="49" y="47"/>
                  </a:cxn>
                  <a:cxn ang="0">
                    <a:pos x="57" y="47"/>
                  </a:cxn>
                  <a:cxn ang="0">
                    <a:pos x="63" y="49"/>
                  </a:cxn>
                  <a:cxn ang="0">
                    <a:pos x="68" y="51"/>
                  </a:cxn>
                  <a:cxn ang="0">
                    <a:pos x="73" y="54"/>
                  </a:cxn>
                  <a:cxn ang="0">
                    <a:pos x="79" y="57"/>
                  </a:cxn>
                  <a:cxn ang="0">
                    <a:pos x="84" y="59"/>
                  </a:cxn>
                  <a:cxn ang="0">
                    <a:pos x="89" y="62"/>
                  </a:cxn>
                  <a:cxn ang="0">
                    <a:pos x="93" y="62"/>
                  </a:cxn>
                  <a:cxn ang="0">
                    <a:pos x="97" y="60"/>
                  </a:cxn>
                  <a:cxn ang="0">
                    <a:pos x="100" y="57"/>
                  </a:cxn>
                  <a:cxn ang="0">
                    <a:pos x="102" y="53"/>
                  </a:cxn>
                  <a:cxn ang="0">
                    <a:pos x="105" y="50"/>
                  </a:cxn>
                  <a:cxn ang="0">
                    <a:pos x="108" y="47"/>
                  </a:cxn>
                  <a:cxn ang="0">
                    <a:pos x="112" y="44"/>
                  </a:cxn>
                  <a:cxn ang="0">
                    <a:pos x="118" y="43"/>
                  </a:cxn>
                  <a:cxn ang="0">
                    <a:pos x="125" y="41"/>
                  </a:cxn>
                  <a:cxn ang="0">
                    <a:pos x="134" y="40"/>
                  </a:cxn>
                  <a:cxn ang="0">
                    <a:pos x="145" y="40"/>
                  </a:cxn>
                  <a:cxn ang="0">
                    <a:pos x="147" y="40"/>
                  </a:cxn>
                  <a:cxn ang="0">
                    <a:pos x="150" y="41"/>
                  </a:cxn>
                  <a:cxn ang="0">
                    <a:pos x="153" y="41"/>
                  </a:cxn>
                  <a:cxn ang="0">
                    <a:pos x="155" y="43"/>
                  </a:cxn>
                  <a:cxn ang="0">
                    <a:pos x="144" y="27"/>
                  </a:cxn>
                  <a:cxn ang="0">
                    <a:pos x="132" y="15"/>
                  </a:cxn>
                  <a:cxn ang="0">
                    <a:pos x="119" y="8"/>
                  </a:cxn>
                  <a:cxn ang="0">
                    <a:pos x="106" y="2"/>
                  </a:cxn>
                  <a:cxn ang="0">
                    <a:pos x="93" y="0"/>
                  </a:cxn>
                  <a:cxn ang="0">
                    <a:pos x="80" y="0"/>
                  </a:cxn>
                  <a:cxn ang="0">
                    <a:pos x="67" y="3"/>
                  </a:cxn>
                  <a:cxn ang="0">
                    <a:pos x="55" y="8"/>
                  </a:cxn>
                  <a:cxn ang="0">
                    <a:pos x="42" y="15"/>
                  </a:cxn>
                  <a:cxn ang="0">
                    <a:pos x="31" y="24"/>
                  </a:cxn>
                  <a:cxn ang="0">
                    <a:pos x="22" y="33"/>
                  </a:cxn>
                  <a:cxn ang="0">
                    <a:pos x="14" y="43"/>
                  </a:cxn>
                  <a:cxn ang="0">
                    <a:pos x="7" y="54"/>
                  </a:cxn>
                  <a:cxn ang="0">
                    <a:pos x="3" y="66"/>
                  </a:cxn>
                  <a:cxn ang="0">
                    <a:pos x="0" y="78"/>
                  </a:cxn>
                  <a:cxn ang="0">
                    <a:pos x="0" y="89"/>
                  </a:cxn>
                </a:cxnLst>
                <a:rect l="0" t="0" r="r" b="b"/>
                <a:pathLst>
                  <a:path w="155" h="89">
                    <a:moveTo>
                      <a:pt x="0" y="89"/>
                    </a:moveTo>
                    <a:lnTo>
                      <a:pt x="5" y="76"/>
                    </a:lnTo>
                    <a:lnTo>
                      <a:pt x="13" y="65"/>
                    </a:lnTo>
                    <a:lnTo>
                      <a:pt x="21" y="57"/>
                    </a:lnTo>
                    <a:lnTo>
                      <a:pt x="30" y="51"/>
                    </a:lnTo>
                    <a:lnTo>
                      <a:pt x="40" y="49"/>
                    </a:lnTo>
                    <a:lnTo>
                      <a:pt x="49" y="47"/>
                    </a:lnTo>
                    <a:lnTo>
                      <a:pt x="57" y="47"/>
                    </a:lnTo>
                    <a:lnTo>
                      <a:pt x="63" y="49"/>
                    </a:lnTo>
                    <a:lnTo>
                      <a:pt x="68" y="51"/>
                    </a:lnTo>
                    <a:lnTo>
                      <a:pt x="73" y="54"/>
                    </a:lnTo>
                    <a:lnTo>
                      <a:pt x="79" y="57"/>
                    </a:lnTo>
                    <a:lnTo>
                      <a:pt x="84" y="59"/>
                    </a:lnTo>
                    <a:lnTo>
                      <a:pt x="89" y="62"/>
                    </a:lnTo>
                    <a:lnTo>
                      <a:pt x="93" y="62"/>
                    </a:lnTo>
                    <a:lnTo>
                      <a:pt x="97" y="60"/>
                    </a:lnTo>
                    <a:lnTo>
                      <a:pt x="100" y="57"/>
                    </a:lnTo>
                    <a:lnTo>
                      <a:pt x="102" y="53"/>
                    </a:lnTo>
                    <a:lnTo>
                      <a:pt x="105" y="50"/>
                    </a:lnTo>
                    <a:lnTo>
                      <a:pt x="108" y="47"/>
                    </a:lnTo>
                    <a:lnTo>
                      <a:pt x="112" y="44"/>
                    </a:lnTo>
                    <a:lnTo>
                      <a:pt x="118" y="43"/>
                    </a:lnTo>
                    <a:lnTo>
                      <a:pt x="125" y="41"/>
                    </a:lnTo>
                    <a:lnTo>
                      <a:pt x="134" y="40"/>
                    </a:lnTo>
                    <a:lnTo>
                      <a:pt x="145" y="40"/>
                    </a:lnTo>
                    <a:lnTo>
                      <a:pt x="147" y="40"/>
                    </a:lnTo>
                    <a:lnTo>
                      <a:pt x="150" y="41"/>
                    </a:lnTo>
                    <a:lnTo>
                      <a:pt x="153" y="41"/>
                    </a:lnTo>
                    <a:lnTo>
                      <a:pt x="155" y="43"/>
                    </a:lnTo>
                    <a:lnTo>
                      <a:pt x="144" y="27"/>
                    </a:lnTo>
                    <a:lnTo>
                      <a:pt x="132" y="15"/>
                    </a:lnTo>
                    <a:lnTo>
                      <a:pt x="119" y="8"/>
                    </a:lnTo>
                    <a:lnTo>
                      <a:pt x="106" y="2"/>
                    </a:lnTo>
                    <a:lnTo>
                      <a:pt x="93" y="0"/>
                    </a:lnTo>
                    <a:lnTo>
                      <a:pt x="80" y="0"/>
                    </a:lnTo>
                    <a:lnTo>
                      <a:pt x="67" y="3"/>
                    </a:lnTo>
                    <a:lnTo>
                      <a:pt x="55" y="8"/>
                    </a:lnTo>
                    <a:lnTo>
                      <a:pt x="42" y="15"/>
                    </a:lnTo>
                    <a:lnTo>
                      <a:pt x="31" y="24"/>
                    </a:lnTo>
                    <a:lnTo>
                      <a:pt x="22" y="33"/>
                    </a:lnTo>
                    <a:lnTo>
                      <a:pt x="14" y="43"/>
                    </a:lnTo>
                    <a:lnTo>
                      <a:pt x="7" y="54"/>
                    </a:lnTo>
                    <a:lnTo>
                      <a:pt x="3" y="66"/>
                    </a:lnTo>
                    <a:lnTo>
                      <a:pt x="0" y="78"/>
                    </a:lnTo>
                    <a:lnTo>
                      <a:pt x="0" y="89"/>
                    </a:lnTo>
                    <a:close/>
                  </a:path>
                </a:pathLst>
              </a:custGeom>
              <a:solidFill>
                <a:srgbClr val="F2CCBF"/>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75" name="Freeform 536"/>
              <p:cNvSpPr>
                <a:spLocks noChangeArrowheads="1"/>
              </p:cNvSpPr>
              <p:nvPr/>
            </p:nvSpPr>
            <p:spPr bwMode="auto">
              <a:xfrm>
                <a:off x="796" y="85"/>
                <a:ext cx="68" cy="24"/>
              </a:xfrm>
              <a:custGeom>
                <a:avLst/>
                <a:gdLst/>
                <a:ahLst/>
                <a:cxnLst>
                  <a:cxn ang="0">
                    <a:pos x="68" y="2"/>
                  </a:cxn>
                  <a:cxn ang="0">
                    <a:pos x="68" y="2"/>
                  </a:cxn>
                  <a:cxn ang="0">
                    <a:pos x="61" y="0"/>
                  </a:cxn>
                  <a:cxn ang="0">
                    <a:pos x="53" y="0"/>
                  </a:cxn>
                  <a:cxn ang="0">
                    <a:pos x="44" y="2"/>
                  </a:cxn>
                  <a:cxn ang="0">
                    <a:pos x="33" y="5"/>
                  </a:cxn>
                  <a:cxn ang="0">
                    <a:pos x="23" y="12"/>
                  </a:cxn>
                  <a:cxn ang="0">
                    <a:pos x="15" y="19"/>
                  </a:cxn>
                  <a:cxn ang="0">
                    <a:pos x="6" y="32"/>
                  </a:cxn>
                  <a:cxn ang="0">
                    <a:pos x="0" y="47"/>
                  </a:cxn>
                  <a:cxn ang="0">
                    <a:pos x="8" y="50"/>
                  </a:cxn>
                  <a:cxn ang="0">
                    <a:pos x="12" y="38"/>
                  </a:cxn>
                  <a:cxn ang="0">
                    <a:pos x="19" y="28"/>
                  </a:cxn>
                  <a:cxn ang="0">
                    <a:pos x="27" y="21"/>
                  </a:cxn>
                  <a:cxn ang="0">
                    <a:pos x="35" y="16"/>
                  </a:cxn>
                  <a:cxn ang="0">
                    <a:pos x="44" y="13"/>
                  </a:cxn>
                  <a:cxn ang="0">
                    <a:pos x="53" y="12"/>
                  </a:cxn>
                  <a:cxn ang="0">
                    <a:pos x="61" y="12"/>
                  </a:cxn>
                  <a:cxn ang="0">
                    <a:pos x="66" y="13"/>
                  </a:cxn>
                  <a:cxn ang="0">
                    <a:pos x="68" y="2"/>
                  </a:cxn>
                </a:cxnLst>
                <a:rect l="0" t="0" r="r" b="b"/>
                <a:pathLst>
                  <a:path w="68" h="50">
                    <a:moveTo>
                      <a:pt x="68" y="2"/>
                    </a:moveTo>
                    <a:lnTo>
                      <a:pt x="68" y="2"/>
                    </a:lnTo>
                    <a:lnTo>
                      <a:pt x="61" y="0"/>
                    </a:lnTo>
                    <a:lnTo>
                      <a:pt x="53" y="0"/>
                    </a:lnTo>
                    <a:lnTo>
                      <a:pt x="44" y="2"/>
                    </a:lnTo>
                    <a:lnTo>
                      <a:pt x="33" y="5"/>
                    </a:lnTo>
                    <a:lnTo>
                      <a:pt x="23" y="12"/>
                    </a:lnTo>
                    <a:lnTo>
                      <a:pt x="15" y="19"/>
                    </a:lnTo>
                    <a:lnTo>
                      <a:pt x="6" y="32"/>
                    </a:lnTo>
                    <a:lnTo>
                      <a:pt x="0" y="47"/>
                    </a:lnTo>
                    <a:lnTo>
                      <a:pt x="8" y="50"/>
                    </a:lnTo>
                    <a:lnTo>
                      <a:pt x="12" y="38"/>
                    </a:lnTo>
                    <a:lnTo>
                      <a:pt x="19" y="28"/>
                    </a:lnTo>
                    <a:lnTo>
                      <a:pt x="27" y="21"/>
                    </a:lnTo>
                    <a:lnTo>
                      <a:pt x="35" y="16"/>
                    </a:lnTo>
                    <a:lnTo>
                      <a:pt x="44" y="13"/>
                    </a:lnTo>
                    <a:lnTo>
                      <a:pt x="53" y="12"/>
                    </a:lnTo>
                    <a:lnTo>
                      <a:pt x="61" y="12"/>
                    </a:lnTo>
                    <a:lnTo>
                      <a:pt x="66" y="13"/>
                    </a:lnTo>
                    <a:lnTo>
                      <a:pt x="68" y="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76" name="Freeform 537"/>
              <p:cNvSpPr>
                <a:spLocks noChangeArrowheads="1"/>
              </p:cNvSpPr>
              <p:nvPr/>
            </p:nvSpPr>
            <p:spPr bwMode="auto">
              <a:xfrm>
                <a:off x="862" y="85"/>
                <a:ext cx="41" cy="13"/>
              </a:xfrm>
              <a:custGeom>
                <a:avLst/>
                <a:gdLst/>
                <a:ahLst/>
                <a:cxnLst>
                  <a:cxn ang="0">
                    <a:pos x="35" y="11"/>
                  </a:cxn>
                  <a:cxn ang="0">
                    <a:pos x="35" y="11"/>
                  </a:cxn>
                  <a:cxn ang="0">
                    <a:pos x="34" y="11"/>
                  </a:cxn>
                  <a:cxn ang="0">
                    <a:pos x="31" y="13"/>
                  </a:cxn>
                  <a:cxn ang="0">
                    <a:pos x="27" y="13"/>
                  </a:cxn>
                  <a:cxn ang="0">
                    <a:pos x="23" y="10"/>
                  </a:cxn>
                  <a:cxn ang="0">
                    <a:pos x="18" y="8"/>
                  </a:cxn>
                  <a:cxn ang="0">
                    <a:pos x="12" y="6"/>
                  </a:cxn>
                  <a:cxn ang="0">
                    <a:pos x="7" y="3"/>
                  </a:cxn>
                  <a:cxn ang="0">
                    <a:pos x="2" y="0"/>
                  </a:cxn>
                  <a:cxn ang="0">
                    <a:pos x="0" y="11"/>
                  </a:cxn>
                  <a:cxn ang="0">
                    <a:pos x="5" y="14"/>
                  </a:cxn>
                  <a:cxn ang="0">
                    <a:pos x="10" y="17"/>
                  </a:cxn>
                  <a:cxn ang="0">
                    <a:pos x="16" y="20"/>
                  </a:cxn>
                  <a:cxn ang="0">
                    <a:pos x="21" y="22"/>
                  </a:cxn>
                  <a:cxn ang="0">
                    <a:pos x="27" y="24"/>
                  </a:cxn>
                  <a:cxn ang="0">
                    <a:pos x="31" y="24"/>
                  </a:cxn>
                  <a:cxn ang="0">
                    <a:pos x="36" y="23"/>
                  </a:cxn>
                  <a:cxn ang="0">
                    <a:pos x="41" y="17"/>
                  </a:cxn>
                  <a:cxn ang="0">
                    <a:pos x="35" y="11"/>
                  </a:cxn>
                </a:cxnLst>
                <a:rect l="0" t="0" r="r" b="b"/>
                <a:pathLst>
                  <a:path w="41" h="24">
                    <a:moveTo>
                      <a:pt x="35" y="11"/>
                    </a:moveTo>
                    <a:lnTo>
                      <a:pt x="35" y="11"/>
                    </a:lnTo>
                    <a:lnTo>
                      <a:pt x="34" y="11"/>
                    </a:lnTo>
                    <a:lnTo>
                      <a:pt x="31" y="13"/>
                    </a:lnTo>
                    <a:lnTo>
                      <a:pt x="27" y="13"/>
                    </a:lnTo>
                    <a:lnTo>
                      <a:pt x="23" y="10"/>
                    </a:lnTo>
                    <a:lnTo>
                      <a:pt x="18" y="8"/>
                    </a:lnTo>
                    <a:lnTo>
                      <a:pt x="12" y="6"/>
                    </a:lnTo>
                    <a:lnTo>
                      <a:pt x="7" y="3"/>
                    </a:lnTo>
                    <a:lnTo>
                      <a:pt x="2" y="0"/>
                    </a:lnTo>
                    <a:lnTo>
                      <a:pt x="0" y="11"/>
                    </a:lnTo>
                    <a:lnTo>
                      <a:pt x="5" y="14"/>
                    </a:lnTo>
                    <a:lnTo>
                      <a:pt x="10" y="17"/>
                    </a:lnTo>
                    <a:lnTo>
                      <a:pt x="16" y="20"/>
                    </a:lnTo>
                    <a:lnTo>
                      <a:pt x="21" y="22"/>
                    </a:lnTo>
                    <a:lnTo>
                      <a:pt x="27" y="24"/>
                    </a:lnTo>
                    <a:lnTo>
                      <a:pt x="31" y="24"/>
                    </a:lnTo>
                    <a:lnTo>
                      <a:pt x="36" y="23"/>
                    </a:lnTo>
                    <a:lnTo>
                      <a:pt x="41" y="17"/>
                    </a:lnTo>
                    <a:lnTo>
                      <a:pt x="35" y="1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77" name="Freeform 538"/>
              <p:cNvSpPr>
                <a:spLocks noChangeArrowheads="1"/>
              </p:cNvSpPr>
              <p:nvPr/>
            </p:nvSpPr>
            <p:spPr bwMode="auto">
              <a:xfrm>
                <a:off x="897" y="81"/>
                <a:ext cx="48" cy="13"/>
              </a:xfrm>
              <a:custGeom>
                <a:avLst/>
                <a:gdLst/>
                <a:ahLst/>
                <a:cxnLst>
                  <a:cxn ang="0">
                    <a:pos x="48" y="0"/>
                  </a:cxn>
                  <a:cxn ang="0">
                    <a:pos x="48" y="0"/>
                  </a:cxn>
                  <a:cxn ang="0">
                    <a:pos x="37" y="0"/>
                  </a:cxn>
                  <a:cxn ang="0">
                    <a:pos x="28" y="1"/>
                  </a:cxn>
                  <a:cxn ang="0">
                    <a:pos x="21" y="3"/>
                  </a:cxn>
                  <a:cxn ang="0">
                    <a:pos x="14" y="4"/>
                  </a:cxn>
                  <a:cxn ang="0">
                    <a:pos x="9" y="9"/>
                  </a:cxn>
                  <a:cxn ang="0">
                    <a:pos x="6" y="12"/>
                  </a:cxn>
                  <a:cxn ang="0">
                    <a:pos x="2" y="15"/>
                  </a:cxn>
                  <a:cxn ang="0">
                    <a:pos x="0" y="20"/>
                  </a:cxn>
                  <a:cxn ang="0">
                    <a:pos x="6" y="26"/>
                  </a:cxn>
                  <a:cxn ang="0">
                    <a:pos x="8" y="23"/>
                  </a:cxn>
                  <a:cxn ang="0">
                    <a:pos x="10" y="20"/>
                  </a:cxn>
                  <a:cxn ang="0">
                    <a:pos x="13" y="17"/>
                  </a:cxn>
                  <a:cxn ang="0">
                    <a:pos x="16" y="16"/>
                  </a:cxn>
                  <a:cxn ang="0">
                    <a:pos x="21" y="15"/>
                  </a:cxn>
                  <a:cxn ang="0">
                    <a:pos x="28" y="13"/>
                  </a:cxn>
                  <a:cxn ang="0">
                    <a:pos x="37" y="12"/>
                  </a:cxn>
                  <a:cxn ang="0">
                    <a:pos x="48" y="12"/>
                  </a:cxn>
                  <a:cxn ang="0">
                    <a:pos x="48" y="0"/>
                  </a:cxn>
                </a:cxnLst>
                <a:rect l="0" t="0" r="r" b="b"/>
                <a:pathLst>
                  <a:path w="48" h="26">
                    <a:moveTo>
                      <a:pt x="48" y="0"/>
                    </a:moveTo>
                    <a:lnTo>
                      <a:pt x="48" y="0"/>
                    </a:lnTo>
                    <a:lnTo>
                      <a:pt x="37" y="0"/>
                    </a:lnTo>
                    <a:lnTo>
                      <a:pt x="28" y="1"/>
                    </a:lnTo>
                    <a:lnTo>
                      <a:pt x="21" y="3"/>
                    </a:lnTo>
                    <a:lnTo>
                      <a:pt x="14" y="4"/>
                    </a:lnTo>
                    <a:lnTo>
                      <a:pt x="9" y="9"/>
                    </a:lnTo>
                    <a:lnTo>
                      <a:pt x="6" y="12"/>
                    </a:lnTo>
                    <a:lnTo>
                      <a:pt x="2" y="15"/>
                    </a:lnTo>
                    <a:lnTo>
                      <a:pt x="0" y="20"/>
                    </a:lnTo>
                    <a:lnTo>
                      <a:pt x="6" y="26"/>
                    </a:lnTo>
                    <a:lnTo>
                      <a:pt x="8" y="23"/>
                    </a:lnTo>
                    <a:lnTo>
                      <a:pt x="10" y="20"/>
                    </a:lnTo>
                    <a:lnTo>
                      <a:pt x="13" y="17"/>
                    </a:lnTo>
                    <a:lnTo>
                      <a:pt x="16" y="16"/>
                    </a:lnTo>
                    <a:lnTo>
                      <a:pt x="21" y="15"/>
                    </a:lnTo>
                    <a:lnTo>
                      <a:pt x="28" y="13"/>
                    </a:lnTo>
                    <a:lnTo>
                      <a:pt x="37" y="12"/>
                    </a:lnTo>
                    <a:lnTo>
                      <a:pt x="48" y="12"/>
                    </a:lnTo>
                    <a:lnTo>
                      <a:pt x="48"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78" name="Freeform 539"/>
              <p:cNvSpPr>
                <a:spLocks noChangeArrowheads="1"/>
              </p:cNvSpPr>
              <p:nvPr/>
            </p:nvSpPr>
            <p:spPr bwMode="auto">
              <a:xfrm>
                <a:off x="945" y="81"/>
                <a:ext cx="24" cy="10"/>
              </a:xfrm>
              <a:custGeom>
                <a:avLst/>
                <a:gdLst/>
                <a:ahLst/>
                <a:cxnLst>
                  <a:cxn ang="0">
                    <a:pos x="7" y="12"/>
                  </a:cxn>
                  <a:cxn ang="0">
                    <a:pos x="11" y="3"/>
                  </a:cxn>
                  <a:cxn ang="0">
                    <a:pos x="8" y="1"/>
                  </a:cxn>
                  <a:cxn ang="0">
                    <a:pos x="5" y="1"/>
                  </a:cxn>
                  <a:cxn ang="0">
                    <a:pos x="2" y="0"/>
                  </a:cxn>
                  <a:cxn ang="0">
                    <a:pos x="0" y="0"/>
                  </a:cxn>
                  <a:cxn ang="0">
                    <a:pos x="0" y="12"/>
                  </a:cxn>
                  <a:cxn ang="0">
                    <a:pos x="2" y="12"/>
                  </a:cxn>
                  <a:cxn ang="0">
                    <a:pos x="5" y="13"/>
                  </a:cxn>
                  <a:cxn ang="0">
                    <a:pos x="8" y="13"/>
                  </a:cxn>
                  <a:cxn ang="0">
                    <a:pos x="9" y="15"/>
                  </a:cxn>
                  <a:cxn ang="0">
                    <a:pos x="13" y="6"/>
                  </a:cxn>
                  <a:cxn ang="0">
                    <a:pos x="9" y="15"/>
                  </a:cxn>
                  <a:cxn ang="0">
                    <a:pos x="24" y="20"/>
                  </a:cxn>
                  <a:cxn ang="0">
                    <a:pos x="13" y="6"/>
                  </a:cxn>
                  <a:cxn ang="0">
                    <a:pos x="7" y="12"/>
                  </a:cxn>
                </a:cxnLst>
                <a:rect l="0" t="0" r="r" b="b"/>
                <a:pathLst>
                  <a:path w="24" h="20">
                    <a:moveTo>
                      <a:pt x="7" y="12"/>
                    </a:moveTo>
                    <a:lnTo>
                      <a:pt x="11" y="3"/>
                    </a:lnTo>
                    <a:lnTo>
                      <a:pt x="8" y="1"/>
                    </a:lnTo>
                    <a:lnTo>
                      <a:pt x="5" y="1"/>
                    </a:lnTo>
                    <a:lnTo>
                      <a:pt x="2" y="0"/>
                    </a:lnTo>
                    <a:lnTo>
                      <a:pt x="0" y="0"/>
                    </a:lnTo>
                    <a:lnTo>
                      <a:pt x="0" y="12"/>
                    </a:lnTo>
                    <a:lnTo>
                      <a:pt x="2" y="12"/>
                    </a:lnTo>
                    <a:lnTo>
                      <a:pt x="5" y="13"/>
                    </a:lnTo>
                    <a:lnTo>
                      <a:pt x="8" y="13"/>
                    </a:lnTo>
                    <a:lnTo>
                      <a:pt x="9" y="15"/>
                    </a:lnTo>
                    <a:lnTo>
                      <a:pt x="13" y="6"/>
                    </a:lnTo>
                    <a:lnTo>
                      <a:pt x="9" y="15"/>
                    </a:lnTo>
                    <a:lnTo>
                      <a:pt x="24" y="20"/>
                    </a:lnTo>
                    <a:lnTo>
                      <a:pt x="13" y="6"/>
                    </a:lnTo>
                    <a:lnTo>
                      <a:pt x="7" y="1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79" name="Freeform 540"/>
              <p:cNvSpPr>
                <a:spLocks noChangeArrowheads="1"/>
              </p:cNvSpPr>
              <p:nvPr/>
            </p:nvSpPr>
            <p:spPr bwMode="auto">
              <a:xfrm>
                <a:off x="796" y="61"/>
                <a:ext cx="162" cy="60"/>
              </a:xfrm>
              <a:custGeom>
                <a:avLst/>
                <a:gdLst/>
                <a:ahLst/>
                <a:cxnLst>
                  <a:cxn ang="0">
                    <a:pos x="0" y="93"/>
                  </a:cxn>
                  <a:cxn ang="0">
                    <a:pos x="8" y="94"/>
                  </a:cxn>
                  <a:cxn ang="0">
                    <a:pos x="8" y="83"/>
                  </a:cxn>
                  <a:cxn ang="0">
                    <a:pos x="11" y="72"/>
                  </a:cxn>
                  <a:cxn ang="0">
                    <a:pos x="14" y="62"/>
                  </a:cxn>
                  <a:cxn ang="0">
                    <a:pos x="21" y="52"/>
                  </a:cxn>
                  <a:cxn ang="0">
                    <a:pos x="28" y="42"/>
                  </a:cxn>
                  <a:cxn ang="0">
                    <a:pos x="37" y="33"/>
                  </a:cxn>
                  <a:cxn ang="0">
                    <a:pos x="47" y="26"/>
                  </a:cxn>
                  <a:cxn ang="0">
                    <a:pos x="60" y="19"/>
                  </a:cxn>
                  <a:cxn ang="0">
                    <a:pos x="71" y="14"/>
                  </a:cxn>
                  <a:cxn ang="0">
                    <a:pos x="84" y="11"/>
                  </a:cxn>
                  <a:cxn ang="0">
                    <a:pos x="97" y="11"/>
                  </a:cxn>
                  <a:cxn ang="0">
                    <a:pos x="110" y="13"/>
                  </a:cxn>
                  <a:cxn ang="0">
                    <a:pos x="122" y="19"/>
                  </a:cxn>
                  <a:cxn ang="0">
                    <a:pos x="134" y="24"/>
                  </a:cxn>
                  <a:cxn ang="0">
                    <a:pos x="146" y="36"/>
                  </a:cxn>
                  <a:cxn ang="0">
                    <a:pos x="156" y="51"/>
                  </a:cxn>
                  <a:cxn ang="0">
                    <a:pos x="162" y="45"/>
                  </a:cxn>
                  <a:cxn ang="0">
                    <a:pos x="150" y="27"/>
                  </a:cxn>
                  <a:cxn ang="0">
                    <a:pos x="138" y="16"/>
                  </a:cxn>
                  <a:cxn ang="0">
                    <a:pos x="124" y="7"/>
                  </a:cxn>
                  <a:cxn ang="0">
                    <a:pos x="110" y="1"/>
                  </a:cxn>
                  <a:cxn ang="0">
                    <a:pos x="97" y="0"/>
                  </a:cxn>
                  <a:cxn ang="0">
                    <a:pos x="84" y="0"/>
                  </a:cxn>
                  <a:cxn ang="0">
                    <a:pos x="71" y="3"/>
                  </a:cxn>
                  <a:cxn ang="0">
                    <a:pos x="58" y="7"/>
                  </a:cxn>
                  <a:cxn ang="0">
                    <a:pos x="45" y="14"/>
                  </a:cxn>
                  <a:cxn ang="0">
                    <a:pos x="33" y="24"/>
                  </a:cxn>
                  <a:cxn ang="0">
                    <a:pos x="24" y="33"/>
                  </a:cxn>
                  <a:cxn ang="0">
                    <a:pos x="15" y="43"/>
                  </a:cxn>
                  <a:cxn ang="0">
                    <a:pos x="8" y="56"/>
                  </a:cxn>
                  <a:cxn ang="0">
                    <a:pos x="3" y="70"/>
                  </a:cxn>
                  <a:cxn ang="0">
                    <a:pos x="0" y="83"/>
                  </a:cxn>
                  <a:cxn ang="0">
                    <a:pos x="0" y="94"/>
                  </a:cxn>
                  <a:cxn ang="0">
                    <a:pos x="8" y="96"/>
                  </a:cxn>
                  <a:cxn ang="0">
                    <a:pos x="0" y="94"/>
                  </a:cxn>
                  <a:cxn ang="0">
                    <a:pos x="3" y="119"/>
                  </a:cxn>
                  <a:cxn ang="0">
                    <a:pos x="8" y="96"/>
                  </a:cxn>
                  <a:cxn ang="0">
                    <a:pos x="0" y="93"/>
                  </a:cxn>
                </a:cxnLst>
                <a:rect l="0" t="0" r="r" b="b"/>
                <a:pathLst>
                  <a:path w="162" h="119">
                    <a:moveTo>
                      <a:pt x="0" y="93"/>
                    </a:moveTo>
                    <a:lnTo>
                      <a:pt x="8" y="94"/>
                    </a:lnTo>
                    <a:lnTo>
                      <a:pt x="8" y="83"/>
                    </a:lnTo>
                    <a:lnTo>
                      <a:pt x="11" y="72"/>
                    </a:lnTo>
                    <a:lnTo>
                      <a:pt x="14" y="62"/>
                    </a:lnTo>
                    <a:lnTo>
                      <a:pt x="21" y="52"/>
                    </a:lnTo>
                    <a:lnTo>
                      <a:pt x="28" y="42"/>
                    </a:lnTo>
                    <a:lnTo>
                      <a:pt x="37" y="33"/>
                    </a:lnTo>
                    <a:lnTo>
                      <a:pt x="47" y="26"/>
                    </a:lnTo>
                    <a:lnTo>
                      <a:pt x="60" y="19"/>
                    </a:lnTo>
                    <a:lnTo>
                      <a:pt x="71" y="14"/>
                    </a:lnTo>
                    <a:lnTo>
                      <a:pt x="84" y="11"/>
                    </a:lnTo>
                    <a:lnTo>
                      <a:pt x="97" y="11"/>
                    </a:lnTo>
                    <a:lnTo>
                      <a:pt x="110" y="13"/>
                    </a:lnTo>
                    <a:lnTo>
                      <a:pt x="122" y="19"/>
                    </a:lnTo>
                    <a:lnTo>
                      <a:pt x="134" y="24"/>
                    </a:lnTo>
                    <a:lnTo>
                      <a:pt x="146" y="36"/>
                    </a:lnTo>
                    <a:lnTo>
                      <a:pt x="156" y="51"/>
                    </a:lnTo>
                    <a:lnTo>
                      <a:pt x="162" y="45"/>
                    </a:lnTo>
                    <a:lnTo>
                      <a:pt x="150" y="27"/>
                    </a:lnTo>
                    <a:lnTo>
                      <a:pt x="138" y="16"/>
                    </a:lnTo>
                    <a:lnTo>
                      <a:pt x="124" y="7"/>
                    </a:lnTo>
                    <a:lnTo>
                      <a:pt x="110" y="1"/>
                    </a:lnTo>
                    <a:lnTo>
                      <a:pt x="97" y="0"/>
                    </a:lnTo>
                    <a:lnTo>
                      <a:pt x="84" y="0"/>
                    </a:lnTo>
                    <a:lnTo>
                      <a:pt x="71" y="3"/>
                    </a:lnTo>
                    <a:lnTo>
                      <a:pt x="58" y="7"/>
                    </a:lnTo>
                    <a:lnTo>
                      <a:pt x="45" y="14"/>
                    </a:lnTo>
                    <a:lnTo>
                      <a:pt x="33" y="24"/>
                    </a:lnTo>
                    <a:lnTo>
                      <a:pt x="24" y="33"/>
                    </a:lnTo>
                    <a:lnTo>
                      <a:pt x="15" y="43"/>
                    </a:lnTo>
                    <a:lnTo>
                      <a:pt x="8" y="56"/>
                    </a:lnTo>
                    <a:lnTo>
                      <a:pt x="3" y="70"/>
                    </a:lnTo>
                    <a:lnTo>
                      <a:pt x="0" y="83"/>
                    </a:lnTo>
                    <a:lnTo>
                      <a:pt x="0" y="94"/>
                    </a:lnTo>
                    <a:lnTo>
                      <a:pt x="8" y="96"/>
                    </a:lnTo>
                    <a:lnTo>
                      <a:pt x="0" y="94"/>
                    </a:lnTo>
                    <a:lnTo>
                      <a:pt x="3" y="119"/>
                    </a:lnTo>
                    <a:lnTo>
                      <a:pt x="8" y="96"/>
                    </a:lnTo>
                    <a:lnTo>
                      <a:pt x="0" y="9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80" name="Freeform 541"/>
              <p:cNvSpPr>
                <a:spLocks noChangeArrowheads="1"/>
              </p:cNvSpPr>
              <p:nvPr/>
            </p:nvSpPr>
            <p:spPr bwMode="auto">
              <a:xfrm>
                <a:off x="806" y="213"/>
                <a:ext cx="162" cy="46"/>
              </a:xfrm>
              <a:custGeom>
                <a:avLst/>
                <a:gdLst/>
                <a:ahLst/>
                <a:cxnLst>
                  <a:cxn ang="0">
                    <a:pos x="162" y="38"/>
                  </a:cxn>
                  <a:cxn ang="0">
                    <a:pos x="158" y="33"/>
                  </a:cxn>
                  <a:cxn ang="0">
                    <a:pos x="153" y="28"/>
                  </a:cxn>
                  <a:cxn ang="0">
                    <a:pos x="149" y="23"/>
                  </a:cxn>
                  <a:cxn ang="0">
                    <a:pos x="145" y="17"/>
                  </a:cxn>
                  <a:cxn ang="0">
                    <a:pos x="141" y="13"/>
                  </a:cxn>
                  <a:cxn ang="0">
                    <a:pos x="137" y="7"/>
                  </a:cxn>
                  <a:cxn ang="0">
                    <a:pos x="134" y="4"/>
                  </a:cxn>
                  <a:cxn ang="0">
                    <a:pos x="131" y="0"/>
                  </a:cxn>
                  <a:cxn ang="0">
                    <a:pos x="130" y="10"/>
                  </a:cxn>
                  <a:cxn ang="0">
                    <a:pos x="129" y="20"/>
                  </a:cxn>
                  <a:cxn ang="0">
                    <a:pos x="126" y="29"/>
                  </a:cxn>
                  <a:cxn ang="0">
                    <a:pos x="121" y="36"/>
                  </a:cxn>
                  <a:cxn ang="0">
                    <a:pos x="115" y="44"/>
                  </a:cxn>
                  <a:cxn ang="0">
                    <a:pos x="107" y="49"/>
                  </a:cxn>
                  <a:cxn ang="0">
                    <a:pos x="98" y="54"/>
                  </a:cxn>
                  <a:cxn ang="0">
                    <a:pos x="87" y="57"/>
                  </a:cxn>
                  <a:cxn ang="0">
                    <a:pos x="72" y="58"/>
                  </a:cxn>
                  <a:cxn ang="0">
                    <a:pos x="59" y="60"/>
                  </a:cxn>
                  <a:cxn ang="0">
                    <a:pos x="47" y="60"/>
                  </a:cxn>
                  <a:cxn ang="0">
                    <a:pos x="35" y="57"/>
                  </a:cxn>
                  <a:cxn ang="0">
                    <a:pos x="25" y="55"/>
                  </a:cxn>
                  <a:cxn ang="0">
                    <a:pos x="16" y="51"/>
                  </a:cxn>
                  <a:cxn ang="0">
                    <a:pos x="8" y="47"/>
                  </a:cxn>
                  <a:cxn ang="0">
                    <a:pos x="0" y="41"/>
                  </a:cxn>
                  <a:cxn ang="0">
                    <a:pos x="8" y="57"/>
                  </a:cxn>
                  <a:cxn ang="0">
                    <a:pos x="17" y="68"/>
                  </a:cxn>
                  <a:cxn ang="0">
                    <a:pos x="28" y="79"/>
                  </a:cxn>
                  <a:cxn ang="0">
                    <a:pos x="41" y="86"/>
                  </a:cxn>
                  <a:cxn ang="0">
                    <a:pos x="56" y="90"/>
                  </a:cxn>
                  <a:cxn ang="0">
                    <a:pos x="72" y="90"/>
                  </a:cxn>
                  <a:cxn ang="0">
                    <a:pos x="91" y="86"/>
                  </a:cxn>
                  <a:cxn ang="0">
                    <a:pos x="111" y="77"/>
                  </a:cxn>
                  <a:cxn ang="0">
                    <a:pos x="120" y="71"/>
                  </a:cxn>
                  <a:cxn ang="0">
                    <a:pos x="129" y="67"/>
                  </a:cxn>
                  <a:cxn ang="0">
                    <a:pos x="136" y="61"/>
                  </a:cxn>
                  <a:cxn ang="0">
                    <a:pos x="142" y="55"/>
                  </a:cxn>
                  <a:cxn ang="0">
                    <a:pos x="148" y="51"/>
                  </a:cxn>
                  <a:cxn ang="0">
                    <a:pos x="153" y="47"/>
                  </a:cxn>
                  <a:cxn ang="0">
                    <a:pos x="158" y="42"/>
                  </a:cxn>
                  <a:cxn ang="0">
                    <a:pos x="162" y="38"/>
                  </a:cxn>
                </a:cxnLst>
                <a:rect l="0" t="0" r="r" b="b"/>
                <a:pathLst>
                  <a:path w="162" h="90">
                    <a:moveTo>
                      <a:pt x="162" y="38"/>
                    </a:moveTo>
                    <a:lnTo>
                      <a:pt x="158" y="33"/>
                    </a:lnTo>
                    <a:lnTo>
                      <a:pt x="153" y="28"/>
                    </a:lnTo>
                    <a:lnTo>
                      <a:pt x="149" y="23"/>
                    </a:lnTo>
                    <a:lnTo>
                      <a:pt x="145" y="17"/>
                    </a:lnTo>
                    <a:lnTo>
                      <a:pt x="141" y="13"/>
                    </a:lnTo>
                    <a:lnTo>
                      <a:pt x="137" y="7"/>
                    </a:lnTo>
                    <a:lnTo>
                      <a:pt x="134" y="4"/>
                    </a:lnTo>
                    <a:lnTo>
                      <a:pt x="131" y="0"/>
                    </a:lnTo>
                    <a:lnTo>
                      <a:pt x="130" y="10"/>
                    </a:lnTo>
                    <a:lnTo>
                      <a:pt x="129" y="20"/>
                    </a:lnTo>
                    <a:lnTo>
                      <a:pt x="126" y="29"/>
                    </a:lnTo>
                    <a:lnTo>
                      <a:pt x="121" y="36"/>
                    </a:lnTo>
                    <a:lnTo>
                      <a:pt x="115" y="44"/>
                    </a:lnTo>
                    <a:lnTo>
                      <a:pt x="107" y="49"/>
                    </a:lnTo>
                    <a:lnTo>
                      <a:pt x="98" y="54"/>
                    </a:lnTo>
                    <a:lnTo>
                      <a:pt x="87" y="57"/>
                    </a:lnTo>
                    <a:lnTo>
                      <a:pt x="72" y="58"/>
                    </a:lnTo>
                    <a:lnTo>
                      <a:pt x="59" y="60"/>
                    </a:lnTo>
                    <a:lnTo>
                      <a:pt x="47" y="60"/>
                    </a:lnTo>
                    <a:lnTo>
                      <a:pt x="35" y="57"/>
                    </a:lnTo>
                    <a:lnTo>
                      <a:pt x="25" y="55"/>
                    </a:lnTo>
                    <a:lnTo>
                      <a:pt x="16" y="51"/>
                    </a:lnTo>
                    <a:lnTo>
                      <a:pt x="8" y="47"/>
                    </a:lnTo>
                    <a:lnTo>
                      <a:pt x="0" y="41"/>
                    </a:lnTo>
                    <a:lnTo>
                      <a:pt x="8" y="57"/>
                    </a:lnTo>
                    <a:lnTo>
                      <a:pt x="17" y="68"/>
                    </a:lnTo>
                    <a:lnTo>
                      <a:pt x="28" y="79"/>
                    </a:lnTo>
                    <a:lnTo>
                      <a:pt x="41" y="86"/>
                    </a:lnTo>
                    <a:lnTo>
                      <a:pt x="56" y="90"/>
                    </a:lnTo>
                    <a:lnTo>
                      <a:pt x="72" y="90"/>
                    </a:lnTo>
                    <a:lnTo>
                      <a:pt x="91" y="86"/>
                    </a:lnTo>
                    <a:lnTo>
                      <a:pt x="111" y="77"/>
                    </a:lnTo>
                    <a:lnTo>
                      <a:pt x="120" y="71"/>
                    </a:lnTo>
                    <a:lnTo>
                      <a:pt x="129" y="67"/>
                    </a:lnTo>
                    <a:lnTo>
                      <a:pt x="136" y="61"/>
                    </a:lnTo>
                    <a:lnTo>
                      <a:pt x="142" y="55"/>
                    </a:lnTo>
                    <a:lnTo>
                      <a:pt x="148" y="51"/>
                    </a:lnTo>
                    <a:lnTo>
                      <a:pt x="153" y="47"/>
                    </a:lnTo>
                    <a:lnTo>
                      <a:pt x="158" y="42"/>
                    </a:lnTo>
                    <a:lnTo>
                      <a:pt x="162" y="38"/>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81" name="Freeform 542"/>
              <p:cNvSpPr>
                <a:spLocks noChangeArrowheads="1"/>
              </p:cNvSpPr>
              <p:nvPr/>
            </p:nvSpPr>
            <p:spPr bwMode="auto">
              <a:xfrm>
                <a:off x="933" y="206"/>
                <a:ext cx="37" cy="29"/>
              </a:xfrm>
              <a:custGeom>
                <a:avLst/>
                <a:gdLst/>
                <a:ahLst/>
                <a:cxnLst>
                  <a:cxn ang="0">
                    <a:pos x="8" y="15"/>
                  </a:cxn>
                  <a:cxn ang="0">
                    <a:pos x="1" y="19"/>
                  </a:cxn>
                  <a:cxn ang="0">
                    <a:pos x="5" y="24"/>
                  </a:cxn>
                  <a:cxn ang="0">
                    <a:pos x="8" y="27"/>
                  </a:cxn>
                  <a:cxn ang="0">
                    <a:pos x="12" y="32"/>
                  </a:cxn>
                  <a:cxn ang="0">
                    <a:pos x="16" y="37"/>
                  </a:cxn>
                  <a:cxn ang="0">
                    <a:pos x="20" y="43"/>
                  </a:cxn>
                  <a:cxn ang="0">
                    <a:pos x="24" y="47"/>
                  </a:cxn>
                  <a:cxn ang="0">
                    <a:pos x="28" y="53"/>
                  </a:cxn>
                  <a:cxn ang="0">
                    <a:pos x="33" y="57"/>
                  </a:cxn>
                  <a:cxn ang="0">
                    <a:pos x="37" y="48"/>
                  </a:cxn>
                  <a:cxn ang="0">
                    <a:pos x="33" y="44"/>
                  </a:cxn>
                  <a:cxn ang="0">
                    <a:pos x="28" y="38"/>
                  </a:cxn>
                  <a:cxn ang="0">
                    <a:pos x="24" y="34"/>
                  </a:cxn>
                  <a:cxn ang="0">
                    <a:pos x="20" y="28"/>
                  </a:cxn>
                  <a:cxn ang="0">
                    <a:pos x="16" y="24"/>
                  </a:cxn>
                  <a:cxn ang="0">
                    <a:pos x="12" y="18"/>
                  </a:cxn>
                  <a:cxn ang="0">
                    <a:pos x="9" y="15"/>
                  </a:cxn>
                  <a:cxn ang="0">
                    <a:pos x="7" y="11"/>
                  </a:cxn>
                  <a:cxn ang="0">
                    <a:pos x="0" y="15"/>
                  </a:cxn>
                  <a:cxn ang="0">
                    <a:pos x="7" y="11"/>
                  </a:cxn>
                  <a:cxn ang="0">
                    <a:pos x="0" y="0"/>
                  </a:cxn>
                  <a:cxn ang="0">
                    <a:pos x="0" y="15"/>
                  </a:cxn>
                  <a:cxn ang="0">
                    <a:pos x="8" y="15"/>
                  </a:cxn>
                </a:cxnLst>
                <a:rect l="0" t="0" r="r" b="b"/>
                <a:pathLst>
                  <a:path w="37" h="57">
                    <a:moveTo>
                      <a:pt x="8" y="15"/>
                    </a:moveTo>
                    <a:lnTo>
                      <a:pt x="1" y="19"/>
                    </a:lnTo>
                    <a:lnTo>
                      <a:pt x="5" y="24"/>
                    </a:lnTo>
                    <a:lnTo>
                      <a:pt x="8" y="27"/>
                    </a:lnTo>
                    <a:lnTo>
                      <a:pt x="12" y="32"/>
                    </a:lnTo>
                    <a:lnTo>
                      <a:pt x="16" y="37"/>
                    </a:lnTo>
                    <a:lnTo>
                      <a:pt x="20" y="43"/>
                    </a:lnTo>
                    <a:lnTo>
                      <a:pt x="24" y="47"/>
                    </a:lnTo>
                    <a:lnTo>
                      <a:pt x="28" y="53"/>
                    </a:lnTo>
                    <a:lnTo>
                      <a:pt x="33" y="57"/>
                    </a:lnTo>
                    <a:lnTo>
                      <a:pt x="37" y="48"/>
                    </a:lnTo>
                    <a:lnTo>
                      <a:pt x="33" y="44"/>
                    </a:lnTo>
                    <a:lnTo>
                      <a:pt x="28" y="38"/>
                    </a:lnTo>
                    <a:lnTo>
                      <a:pt x="24" y="34"/>
                    </a:lnTo>
                    <a:lnTo>
                      <a:pt x="20" y="28"/>
                    </a:lnTo>
                    <a:lnTo>
                      <a:pt x="16" y="24"/>
                    </a:lnTo>
                    <a:lnTo>
                      <a:pt x="12" y="18"/>
                    </a:lnTo>
                    <a:lnTo>
                      <a:pt x="9" y="15"/>
                    </a:lnTo>
                    <a:lnTo>
                      <a:pt x="7" y="11"/>
                    </a:lnTo>
                    <a:lnTo>
                      <a:pt x="0" y="15"/>
                    </a:lnTo>
                    <a:lnTo>
                      <a:pt x="7" y="11"/>
                    </a:lnTo>
                    <a:lnTo>
                      <a:pt x="0" y="0"/>
                    </a:lnTo>
                    <a:lnTo>
                      <a:pt x="0" y="15"/>
                    </a:lnTo>
                    <a:lnTo>
                      <a:pt x="8" y="15"/>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82" name="Freeform 543"/>
              <p:cNvSpPr>
                <a:spLocks noChangeArrowheads="1"/>
              </p:cNvSpPr>
              <p:nvPr/>
            </p:nvSpPr>
            <p:spPr bwMode="auto">
              <a:xfrm>
                <a:off x="893" y="213"/>
                <a:ext cx="48" cy="32"/>
              </a:xfrm>
              <a:custGeom>
                <a:avLst/>
                <a:gdLst/>
                <a:ahLst/>
                <a:cxnLst>
                  <a:cxn ang="0">
                    <a:pos x="0" y="63"/>
                  </a:cxn>
                  <a:cxn ang="0">
                    <a:pos x="0" y="63"/>
                  </a:cxn>
                  <a:cxn ang="0">
                    <a:pos x="12" y="60"/>
                  </a:cxn>
                  <a:cxn ang="0">
                    <a:pos x="21" y="55"/>
                  </a:cxn>
                  <a:cxn ang="0">
                    <a:pos x="30" y="48"/>
                  </a:cxn>
                  <a:cxn ang="0">
                    <a:pos x="37" y="41"/>
                  </a:cxn>
                  <a:cxn ang="0">
                    <a:pos x="42" y="32"/>
                  </a:cxn>
                  <a:cxn ang="0">
                    <a:pos x="46" y="22"/>
                  </a:cxn>
                  <a:cxn ang="0">
                    <a:pos x="47" y="10"/>
                  </a:cxn>
                  <a:cxn ang="0">
                    <a:pos x="48" y="0"/>
                  </a:cxn>
                  <a:cxn ang="0">
                    <a:pos x="40" y="0"/>
                  </a:cxn>
                  <a:cxn ang="0">
                    <a:pos x="39" y="10"/>
                  </a:cxn>
                  <a:cxn ang="0">
                    <a:pos x="38" y="19"/>
                  </a:cxn>
                  <a:cxn ang="0">
                    <a:pos x="36" y="26"/>
                  </a:cxn>
                  <a:cxn ang="0">
                    <a:pos x="31" y="32"/>
                  </a:cxn>
                  <a:cxn ang="0">
                    <a:pos x="26" y="39"/>
                  </a:cxn>
                  <a:cxn ang="0">
                    <a:pos x="19" y="44"/>
                  </a:cxn>
                  <a:cxn ang="0">
                    <a:pos x="10" y="48"/>
                  </a:cxn>
                  <a:cxn ang="0">
                    <a:pos x="0" y="51"/>
                  </a:cxn>
                  <a:cxn ang="0">
                    <a:pos x="0" y="63"/>
                  </a:cxn>
                </a:cxnLst>
                <a:rect l="0" t="0" r="r" b="b"/>
                <a:pathLst>
                  <a:path w="48" h="63">
                    <a:moveTo>
                      <a:pt x="0" y="63"/>
                    </a:moveTo>
                    <a:lnTo>
                      <a:pt x="0" y="63"/>
                    </a:lnTo>
                    <a:lnTo>
                      <a:pt x="12" y="60"/>
                    </a:lnTo>
                    <a:lnTo>
                      <a:pt x="21" y="55"/>
                    </a:lnTo>
                    <a:lnTo>
                      <a:pt x="30" y="48"/>
                    </a:lnTo>
                    <a:lnTo>
                      <a:pt x="37" y="41"/>
                    </a:lnTo>
                    <a:lnTo>
                      <a:pt x="42" y="32"/>
                    </a:lnTo>
                    <a:lnTo>
                      <a:pt x="46" y="22"/>
                    </a:lnTo>
                    <a:lnTo>
                      <a:pt x="47" y="10"/>
                    </a:lnTo>
                    <a:lnTo>
                      <a:pt x="48" y="0"/>
                    </a:lnTo>
                    <a:lnTo>
                      <a:pt x="40" y="0"/>
                    </a:lnTo>
                    <a:lnTo>
                      <a:pt x="39" y="10"/>
                    </a:lnTo>
                    <a:lnTo>
                      <a:pt x="38" y="19"/>
                    </a:lnTo>
                    <a:lnTo>
                      <a:pt x="36" y="26"/>
                    </a:lnTo>
                    <a:lnTo>
                      <a:pt x="31" y="32"/>
                    </a:lnTo>
                    <a:lnTo>
                      <a:pt x="26" y="39"/>
                    </a:lnTo>
                    <a:lnTo>
                      <a:pt x="19" y="44"/>
                    </a:lnTo>
                    <a:lnTo>
                      <a:pt x="10" y="48"/>
                    </a:lnTo>
                    <a:lnTo>
                      <a:pt x="0" y="51"/>
                    </a:lnTo>
                    <a:lnTo>
                      <a:pt x="0" y="6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83" name="Freeform 544"/>
              <p:cNvSpPr>
                <a:spLocks noChangeArrowheads="1"/>
              </p:cNvSpPr>
              <p:nvPr/>
            </p:nvSpPr>
            <p:spPr bwMode="auto">
              <a:xfrm>
                <a:off x="795" y="227"/>
                <a:ext cx="98" cy="19"/>
              </a:xfrm>
              <a:custGeom>
                <a:avLst/>
                <a:gdLst/>
                <a:ahLst/>
                <a:cxnLst>
                  <a:cxn ang="0">
                    <a:pos x="14" y="12"/>
                  </a:cxn>
                  <a:cxn ang="0">
                    <a:pos x="9" y="19"/>
                  </a:cxn>
                  <a:cxn ang="0">
                    <a:pos x="18" y="26"/>
                  </a:cxn>
                  <a:cxn ang="0">
                    <a:pos x="26" y="31"/>
                  </a:cxn>
                  <a:cxn ang="0">
                    <a:pos x="36" y="35"/>
                  </a:cxn>
                  <a:cxn ang="0">
                    <a:pos x="46" y="37"/>
                  </a:cxn>
                  <a:cxn ang="0">
                    <a:pos x="58" y="40"/>
                  </a:cxn>
                  <a:cxn ang="0">
                    <a:pos x="70" y="40"/>
                  </a:cxn>
                  <a:cxn ang="0">
                    <a:pos x="83" y="38"/>
                  </a:cxn>
                  <a:cxn ang="0">
                    <a:pos x="98" y="37"/>
                  </a:cxn>
                  <a:cxn ang="0">
                    <a:pos x="98" y="25"/>
                  </a:cxn>
                  <a:cxn ang="0">
                    <a:pos x="83" y="26"/>
                  </a:cxn>
                  <a:cxn ang="0">
                    <a:pos x="70" y="28"/>
                  </a:cxn>
                  <a:cxn ang="0">
                    <a:pos x="58" y="28"/>
                  </a:cxn>
                  <a:cxn ang="0">
                    <a:pos x="46" y="25"/>
                  </a:cxn>
                  <a:cxn ang="0">
                    <a:pos x="36" y="23"/>
                  </a:cxn>
                  <a:cxn ang="0">
                    <a:pos x="28" y="19"/>
                  </a:cxn>
                  <a:cxn ang="0">
                    <a:pos x="20" y="15"/>
                  </a:cxn>
                  <a:cxn ang="0">
                    <a:pos x="13" y="10"/>
                  </a:cxn>
                  <a:cxn ang="0">
                    <a:pos x="8" y="18"/>
                  </a:cxn>
                  <a:cxn ang="0">
                    <a:pos x="13" y="10"/>
                  </a:cxn>
                  <a:cxn ang="0">
                    <a:pos x="0" y="0"/>
                  </a:cxn>
                  <a:cxn ang="0">
                    <a:pos x="8" y="18"/>
                  </a:cxn>
                  <a:cxn ang="0">
                    <a:pos x="14" y="12"/>
                  </a:cxn>
                </a:cxnLst>
                <a:rect l="0" t="0" r="r" b="b"/>
                <a:pathLst>
                  <a:path w="98" h="40">
                    <a:moveTo>
                      <a:pt x="14" y="12"/>
                    </a:moveTo>
                    <a:lnTo>
                      <a:pt x="9" y="19"/>
                    </a:lnTo>
                    <a:lnTo>
                      <a:pt x="18" y="26"/>
                    </a:lnTo>
                    <a:lnTo>
                      <a:pt x="26" y="31"/>
                    </a:lnTo>
                    <a:lnTo>
                      <a:pt x="36" y="35"/>
                    </a:lnTo>
                    <a:lnTo>
                      <a:pt x="46" y="37"/>
                    </a:lnTo>
                    <a:lnTo>
                      <a:pt x="58" y="40"/>
                    </a:lnTo>
                    <a:lnTo>
                      <a:pt x="70" y="40"/>
                    </a:lnTo>
                    <a:lnTo>
                      <a:pt x="83" y="38"/>
                    </a:lnTo>
                    <a:lnTo>
                      <a:pt x="98" y="37"/>
                    </a:lnTo>
                    <a:lnTo>
                      <a:pt x="98" y="25"/>
                    </a:lnTo>
                    <a:lnTo>
                      <a:pt x="83" y="26"/>
                    </a:lnTo>
                    <a:lnTo>
                      <a:pt x="70" y="28"/>
                    </a:lnTo>
                    <a:lnTo>
                      <a:pt x="58" y="28"/>
                    </a:lnTo>
                    <a:lnTo>
                      <a:pt x="46" y="25"/>
                    </a:lnTo>
                    <a:lnTo>
                      <a:pt x="36" y="23"/>
                    </a:lnTo>
                    <a:lnTo>
                      <a:pt x="28" y="19"/>
                    </a:lnTo>
                    <a:lnTo>
                      <a:pt x="20" y="15"/>
                    </a:lnTo>
                    <a:lnTo>
                      <a:pt x="13" y="10"/>
                    </a:lnTo>
                    <a:lnTo>
                      <a:pt x="8" y="18"/>
                    </a:lnTo>
                    <a:lnTo>
                      <a:pt x="13" y="10"/>
                    </a:lnTo>
                    <a:lnTo>
                      <a:pt x="0" y="0"/>
                    </a:lnTo>
                    <a:lnTo>
                      <a:pt x="8" y="18"/>
                    </a:lnTo>
                    <a:lnTo>
                      <a:pt x="14" y="1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84" name="Freeform 545"/>
              <p:cNvSpPr>
                <a:spLocks noChangeArrowheads="1"/>
              </p:cNvSpPr>
              <p:nvPr/>
            </p:nvSpPr>
            <p:spPr bwMode="auto">
              <a:xfrm>
                <a:off x="803" y="232"/>
                <a:ext cx="115" cy="30"/>
              </a:xfrm>
              <a:custGeom>
                <a:avLst/>
                <a:gdLst/>
                <a:ahLst/>
                <a:cxnLst>
                  <a:cxn ang="0">
                    <a:pos x="113" y="33"/>
                  </a:cxn>
                  <a:cxn ang="0">
                    <a:pos x="113" y="33"/>
                  </a:cxn>
                  <a:cxn ang="0">
                    <a:pos x="93" y="42"/>
                  </a:cxn>
                  <a:cxn ang="0">
                    <a:pos x="75" y="46"/>
                  </a:cxn>
                  <a:cxn ang="0">
                    <a:pos x="59" y="46"/>
                  </a:cxn>
                  <a:cxn ang="0">
                    <a:pos x="45" y="42"/>
                  </a:cxn>
                  <a:cxn ang="0">
                    <a:pos x="33" y="36"/>
                  </a:cxn>
                  <a:cxn ang="0">
                    <a:pos x="22" y="26"/>
                  </a:cxn>
                  <a:cxn ang="0">
                    <a:pos x="14" y="16"/>
                  </a:cxn>
                  <a:cxn ang="0">
                    <a:pos x="6" y="0"/>
                  </a:cxn>
                  <a:cxn ang="0">
                    <a:pos x="0" y="6"/>
                  </a:cxn>
                  <a:cxn ang="0">
                    <a:pos x="8" y="22"/>
                  </a:cxn>
                  <a:cxn ang="0">
                    <a:pos x="18" y="35"/>
                  </a:cxn>
                  <a:cxn ang="0">
                    <a:pos x="29" y="45"/>
                  </a:cxn>
                  <a:cxn ang="0">
                    <a:pos x="42" y="54"/>
                  </a:cxn>
                  <a:cxn ang="0">
                    <a:pos x="59" y="58"/>
                  </a:cxn>
                  <a:cxn ang="0">
                    <a:pos x="75" y="58"/>
                  </a:cxn>
                  <a:cxn ang="0">
                    <a:pos x="95" y="54"/>
                  </a:cxn>
                  <a:cxn ang="0">
                    <a:pos x="115" y="45"/>
                  </a:cxn>
                  <a:cxn ang="0">
                    <a:pos x="113" y="33"/>
                  </a:cxn>
                </a:cxnLst>
                <a:rect l="0" t="0" r="r" b="b"/>
                <a:pathLst>
                  <a:path w="115" h="58">
                    <a:moveTo>
                      <a:pt x="113" y="33"/>
                    </a:moveTo>
                    <a:lnTo>
                      <a:pt x="113" y="33"/>
                    </a:lnTo>
                    <a:lnTo>
                      <a:pt x="93" y="42"/>
                    </a:lnTo>
                    <a:lnTo>
                      <a:pt x="75" y="46"/>
                    </a:lnTo>
                    <a:lnTo>
                      <a:pt x="59" y="46"/>
                    </a:lnTo>
                    <a:lnTo>
                      <a:pt x="45" y="42"/>
                    </a:lnTo>
                    <a:lnTo>
                      <a:pt x="33" y="36"/>
                    </a:lnTo>
                    <a:lnTo>
                      <a:pt x="22" y="26"/>
                    </a:lnTo>
                    <a:lnTo>
                      <a:pt x="14" y="16"/>
                    </a:lnTo>
                    <a:lnTo>
                      <a:pt x="6" y="0"/>
                    </a:lnTo>
                    <a:lnTo>
                      <a:pt x="0" y="6"/>
                    </a:lnTo>
                    <a:lnTo>
                      <a:pt x="8" y="22"/>
                    </a:lnTo>
                    <a:lnTo>
                      <a:pt x="18" y="35"/>
                    </a:lnTo>
                    <a:lnTo>
                      <a:pt x="29" y="45"/>
                    </a:lnTo>
                    <a:lnTo>
                      <a:pt x="42" y="54"/>
                    </a:lnTo>
                    <a:lnTo>
                      <a:pt x="59" y="58"/>
                    </a:lnTo>
                    <a:lnTo>
                      <a:pt x="75" y="58"/>
                    </a:lnTo>
                    <a:lnTo>
                      <a:pt x="95" y="54"/>
                    </a:lnTo>
                    <a:lnTo>
                      <a:pt x="115" y="45"/>
                    </a:lnTo>
                    <a:lnTo>
                      <a:pt x="113" y="3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85" name="Freeform 546"/>
              <p:cNvSpPr>
                <a:spLocks noChangeArrowheads="1"/>
              </p:cNvSpPr>
              <p:nvPr/>
            </p:nvSpPr>
            <p:spPr bwMode="auto">
              <a:xfrm>
                <a:off x="916" y="230"/>
                <a:ext cx="59" cy="25"/>
              </a:xfrm>
              <a:custGeom>
                <a:avLst/>
                <a:gdLst/>
                <a:ahLst/>
                <a:cxnLst>
                  <a:cxn ang="0">
                    <a:pos x="50" y="9"/>
                  </a:cxn>
                  <a:cxn ang="0">
                    <a:pos x="50" y="0"/>
                  </a:cxn>
                  <a:cxn ang="0">
                    <a:pos x="45" y="5"/>
                  </a:cxn>
                  <a:cxn ang="0">
                    <a:pos x="41" y="9"/>
                  </a:cxn>
                  <a:cxn ang="0">
                    <a:pos x="36" y="14"/>
                  </a:cxn>
                  <a:cxn ang="0">
                    <a:pos x="30" y="18"/>
                  </a:cxn>
                  <a:cxn ang="0">
                    <a:pos x="24" y="24"/>
                  </a:cxn>
                  <a:cxn ang="0">
                    <a:pos x="18" y="28"/>
                  </a:cxn>
                  <a:cxn ang="0">
                    <a:pos x="9" y="33"/>
                  </a:cxn>
                  <a:cxn ang="0">
                    <a:pos x="0" y="38"/>
                  </a:cxn>
                  <a:cxn ang="0">
                    <a:pos x="2" y="50"/>
                  </a:cxn>
                  <a:cxn ang="0">
                    <a:pos x="11" y="44"/>
                  </a:cxn>
                  <a:cxn ang="0">
                    <a:pos x="20" y="40"/>
                  </a:cxn>
                  <a:cxn ang="0">
                    <a:pos x="28" y="33"/>
                  </a:cxn>
                  <a:cxn ang="0">
                    <a:pos x="34" y="27"/>
                  </a:cxn>
                  <a:cxn ang="0">
                    <a:pos x="40" y="22"/>
                  </a:cxn>
                  <a:cxn ang="0">
                    <a:pos x="45" y="18"/>
                  </a:cxn>
                  <a:cxn ang="0">
                    <a:pos x="50" y="14"/>
                  </a:cxn>
                  <a:cxn ang="0">
                    <a:pos x="54" y="9"/>
                  </a:cxn>
                  <a:cxn ang="0">
                    <a:pos x="54" y="0"/>
                  </a:cxn>
                  <a:cxn ang="0">
                    <a:pos x="54" y="9"/>
                  </a:cxn>
                  <a:cxn ang="0">
                    <a:pos x="59" y="5"/>
                  </a:cxn>
                  <a:cxn ang="0">
                    <a:pos x="54" y="0"/>
                  </a:cxn>
                  <a:cxn ang="0">
                    <a:pos x="50" y="9"/>
                  </a:cxn>
                </a:cxnLst>
                <a:rect l="0" t="0" r="r" b="b"/>
                <a:pathLst>
                  <a:path w="59" h="50">
                    <a:moveTo>
                      <a:pt x="50" y="9"/>
                    </a:moveTo>
                    <a:lnTo>
                      <a:pt x="50" y="0"/>
                    </a:lnTo>
                    <a:lnTo>
                      <a:pt x="45" y="5"/>
                    </a:lnTo>
                    <a:lnTo>
                      <a:pt x="41" y="9"/>
                    </a:lnTo>
                    <a:lnTo>
                      <a:pt x="36" y="14"/>
                    </a:lnTo>
                    <a:lnTo>
                      <a:pt x="30" y="18"/>
                    </a:lnTo>
                    <a:lnTo>
                      <a:pt x="24" y="24"/>
                    </a:lnTo>
                    <a:lnTo>
                      <a:pt x="18" y="28"/>
                    </a:lnTo>
                    <a:lnTo>
                      <a:pt x="9" y="33"/>
                    </a:lnTo>
                    <a:lnTo>
                      <a:pt x="0" y="38"/>
                    </a:lnTo>
                    <a:lnTo>
                      <a:pt x="2" y="50"/>
                    </a:lnTo>
                    <a:lnTo>
                      <a:pt x="11" y="44"/>
                    </a:lnTo>
                    <a:lnTo>
                      <a:pt x="20" y="40"/>
                    </a:lnTo>
                    <a:lnTo>
                      <a:pt x="28" y="33"/>
                    </a:lnTo>
                    <a:lnTo>
                      <a:pt x="34" y="27"/>
                    </a:lnTo>
                    <a:lnTo>
                      <a:pt x="40" y="22"/>
                    </a:lnTo>
                    <a:lnTo>
                      <a:pt x="45" y="18"/>
                    </a:lnTo>
                    <a:lnTo>
                      <a:pt x="50" y="14"/>
                    </a:lnTo>
                    <a:lnTo>
                      <a:pt x="54" y="9"/>
                    </a:lnTo>
                    <a:lnTo>
                      <a:pt x="54" y="0"/>
                    </a:lnTo>
                    <a:lnTo>
                      <a:pt x="54" y="9"/>
                    </a:lnTo>
                    <a:lnTo>
                      <a:pt x="59" y="5"/>
                    </a:lnTo>
                    <a:lnTo>
                      <a:pt x="54" y="0"/>
                    </a:lnTo>
                    <a:lnTo>
                      <a:pt x="50" y="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86" name="Freeform 547"/>
              <p:cNvSpPr>
                <a:spLocks noChangeArrowheads="1"/>
              </p:cNvSpPr>
              <p:nvPr/>
            </p:nvSpPr>
            <p:spPr bwMode="auto">
              <a:xfrm>
                <a:off x="115" y="153"/>
                <a:ext cx="822" cy="104"/>
              </a:xfrm>
              <a:custGeom>
                <a:avLst/>
                <a:gdLst/>
                <a:ahLst/>
                <a:cxnLst>
                  <a:cxn ang="0">
                    <a:pos x="495" y="34"/>
                  </a:cxn>
                  <a:cxn ang="0">
                    <a:pos x="505" y="2"/>
                  </a:cxn>
                  <a:cxn ang="0">
                    <a:pos x="529" y="2"/>
                  </a:cxn>
                  <a:cxn ang="0">
                    <a:pos x="550" y="7"/>
                  </a:cxn>
                  <a:cxn ang="0">
                    <a:pos x="568" y="23"/>
                  </a:cxn>
                  <a:cxn ang="0">
                    <a:pos x="595" y="41"/>
                  </a:cxn>
                  <a:cxn ang="0">
                    <a:pos x="627" y="42"/>
                  </a:cxn>
                  <a:cxn ang="0">
                    <a:pos x="647" y="44"/>
                  </a:cxn>
                  <a:cxn ang="0">
                    <a:pos x="665" y="73"/>
                  </a:cxn>
                  <a:cxn ang="0">
                    <a:pos x="695" y="99"/>
                  </a:cxn>
                  <a:cxn ang="0">
                    <a:pos x="728" y="112"/>
                  </a:cxn>
                  <a:cxn ang="0">
                    <a:pos x="747" y="115"/>
                  </a:cxn>
                  <a:cxn ang="0">
                    <a:pos x="774" y="112"/>
                  </a:cxn>
                  <a:cxn ang="0">
                    <a:pos x="796" y="96"/>
                  </a:cxn>
                  <a:cxn ang="0">
                    <a:pos x="806" y="66"/>
                  </a:cxn>
                  <a:cxn ang="0">
                    <a:pos x="821" y="106"/>
                  </a:cxn>
                  <a:cxn ang="0">
                    <a:pos x="820" y="141"/>
                  </a:cxn>
                  <a:cxn ang="0">
                    <a:pos x="806" y="165"/>
                  </a:cxn>
                  <a:cxn ang="0">
                    <a:pos x="778" y="178"/>
                  </a:cxn>
                  <a:cxn ang="0">
                    <a:pos x="738" y="181"/>
                  </a:cxn>
                  <a:cxn ang="0">
                    <a:pos x="707" y="172"/>
                  </a:cxn>
                  <a:cxn ang="0">
                    <a:pos x="687" y="159"/>
                  </a:cxn>
                  <a:cxn ang="0">
                    <a:pos x="674" y="149"/>
                  </a:cxn>
                  <a:cxn ang="0">
                    <a:pos x="662" y="143"/>
                  </a:cxn>
                  <a:cxn ang="0">
                    <a:pos x="647" y="141"/>
                  </a:cxn>
                  <a:cxn ang="0">
                    <a:pos x="624" y="143"/>
                  </a:cxn>
                  <a:cxn ang="0">
                    <a:pos x="583" y="150"/>
                  </a:cxn>
                  <a:cxn ang="0">
                    <a:pos x="544" y="154"/>
                  </a:cxn>
                  <a:cxn ang="0">
                    <a:pos x="506" y="153"/>
                  </a:cxn>
                  <a:cxn ang="0">
                    <a:pos x="451" y="156"/>
                  </a:cxn>
                  <a:cxn ang="0">
                    <a:pos x="388" y="162"/>
                  </a:cxn>
                  <a:cxn ang="0">
                    <a:pos x="324" y="169"/>
                  </a:cxn>
                  <a:cxn ang="0">
                    <a:pos x="266" y="178"/>
                  </a:cxn>
                  <a:cxn ang="0">
                    <a:pos x="231" y="185"/>
                  </a:cxn>
                  <a:cxn ang="0">
                    <a:pos x="211" y="189"/>
                  </a:cxn>
                  <a:cxn ang="0">
                    <a:pos x="188" y="195"/>
                  </a:cxn>
                  <a:cxn ang="0">
                    <a:pos x="153" y="201"/>
                  </a:cxn>
                  <a:cxn ang="0">
                    <a:pos x="114" y="205"/>
                  </a:cxn>
                  <a:cxn ang="0">
                    <a:pos x="77" y="208"/>
                  </a:cxn>
                  <a:cxn ang="0">
                    <a:pos x="43" y="208"/>
                  </a:cxn>
                  <a:cxn ang="0">
                    <a:pos x="16" y="207"/>
                  </a:cxn>
                  <a:cxn ang="0">
                    <a:pos x="6" y="176"/>
                  </a:cxn>
                  <a:cxn ang="0">
                    <a:pos x="0" y="95"/>
                  </a:cxn>
                  <a:cxn ang="0">
                    <a:pos x="43" y="93"/>
                  </a:cxn>
                  <a:cxn ang="0">
                    <a:pos x="107" y="92"/>
                  </a:cxn>
                  <a:cxn ang="0">
                    <a:pos x="168" y="90"/>
                  </a:cxn>
                  <a:cxn ang="0">
                    <a:pos x="205" y="89"/>
                  </a:cxn>
                  <a:cxn ang="0">
                    <a:pos x="233" y="89"/>
                  </a:cxn>
                  <a:cxn ang="0">
                    <a:pos x="254" y="89"/>
                  </a:cxn>
                  <a:cxn ang="0">
                    <a:pos x="292" y="87"/>
                  </a:cxn>
                  <a:cxn ang="0">
                    <a:pos x="344" y="85"/>
                  </a:cxn>
                  <a:cxn ang="0">
                    <a:pos x="406" y="83"/>
                  </a:cxn>
                  <a:cxn ang="0">
                    <a:pos x="469" y="82"/>
                  </a:cxn>
                </a:cxnLst>
                <a:rect l="0" t="0" r="r" b="b"/>
                <a:pathLst>
                  <a:path w="822" h="208">
                    <a:moveTo>
                      <a:pt x="512" y="80"/>
                    </a:moveTo>
                    <a:lnTo>
                      <a:pt x="503" y="55"/>
                    </a:lnTo>
                    <a:lnTo>
                      <a:pt x="495" y="34"/>
                    </a:lnTo>
                    <a:lnTo>
                      <a:pt x="493" y="15"/>
                    </a:lnTo>
                    <a:lnTo>
                      <a:pt x="497" y="0"/>
                    </a:lnTo>
                    <a:lnTo>
                      <a:pt x="505" y="2"/>
                    </a:lnTo>
                    <a:lnTo>
                      <a:pt x="513" y="2"/>
                    </a:lnTo>
                    <a:lnTo>
                      <a:pt x="521" y="2"/>
                    </a:lnTo>
                    <a:lnTo>
                      <a:pt x="529" y="2"/>
                    </a:lnTo>
                    <a:lnTo>
                      <a:pt x="537" y="3"/>
                    </a:lnTo>
                    <a:lnTo>
                      <a:pt x="544" y="4"/>
                    </a:lnTo>
                    <a:lnTo>
                      <a:pt x="550" y="7"/>
                    </a:lnTo>
                    <a:lnTo>
                      <a:pt x="555" y="12"/>
                    </a:lnTo>
                    <a:lnTo>
                      <a:pt x="561" y="18"/>
                    </a:lnTo>
                    <a:lnTo>
                      <a:pt x="568" y="23"/>
                    </a:lnTo>
                    <a:lnTo>
                      <a:pt x="576" y="31"/>
                    </a:lnTo>
                    <a:lnTo>
                      <a:pt x="585" y="35"/>
                    </a:lnTo>
                    <a:lnTo>
                      <a:pt x="595" y="41"/>
                    </a:lnTo>
                    <a:lnTo>
                      <a:pt x="605" y="44"/>
                    </a:lnTo>
                    <a:lnTo>
                      <a:pt x="615" y="44"/>
                    </a:lnTo>
                    <a:lnTo>
                      <a:pt x="627" y="42"/>
                    </a:lnTo>
                    <a:lnTo>
                      <a:pt x="635" y="41"/>
                    </a:lnTo>
                    <a:lnTo>
                      <a:pt x="642" y="41"/>
                    </a:lnTo>
                    <a:lnTo>
                      <a:pt x="647" y="44"/>
                    </a:lnTo>
                    <a:lnTo>
                      <a:pt x="651" y="48"/>
                    </a:lnTo>
                    <a:lnTo>
                      <a:pt x="657" y="61"/>
                    </a:lnTo>
                    <a:lnTo>
                      <a:pt x="665" y="73"/>
                    </a:lnTo>
                    <a:lnTo>
                      <a:pt x="674" y="83"/>
                    </a:lnTo>
                    <a:lnTo>
                      <a:pt x="684" y="92"/>
                    </a:lnTo>
                    <a:lnTo>
                      <a:pt x="695" y="99"/>
                    </a:lnTo>
                    <a:lnTo>
                      <a:pt x="706" y="105"/>
                    </a:lnTo>
                    <a:lnTo>
                      <a:pt x="717" y="109"/>
                    </a:lnTo>
                    <a:lnTo>
                      <a:pt x="728" y="112"/>
                    </a:lnTo>
                    <a:lnTo>
                      <a:pt x="735" y="114"/>
                    </a:lnTo>
                    <a:lnTo>
                      <a:pt x="741" y="114"/>
                    </a:lnTo>
                    <a:lnTo>
                      <a:pt x="747" y="115"/>
                    </a:lnTo>
                    <a:lnTo>
                      <a:pt x="752" y="115"/>
                    </a:lnTo>
                    <a:lnTo>
                      <a:pt x="764" y="115"/>
                    </a:lnTo>
                    <a:lnTo>
                      <a:pt x="774" y="112"/>
                    </a:lnTo>
                    <a:lnTo>
                      <a:pt x="783" y="109"/>
                    </a:lnTo>
                    <a:lnTo>
                      <a:pt x="790" y="104"/>
                    </a:lnTo>
                    <a:lnTo>
                      <a:pt x="796" y="96"/>
                    </a:lnTo>
                    <a:lnTo>
                      <a:pt x="801" y="87"/>
                    </a:lnTo>
                    <a:lnTo>
                      <a:pt x="804" y="77"/>
                    </a:lnTo>
                    <a:lnTo>
                      <a:pt x="806" y="66"/>
                    </a:lnTo>
                    <a:lnTo>
                      <a:pt x="813" y="77"/>
                    </a:lnTo>
                    <a:lnTo>
                      <a:pt x="818" y="92"/>
                    </a:lnTo>
                    <a:lnTo>
                      <a:pt x="821" y="106"/>
                    </a:lnTo>
                    <a:lnTo>
                      <a:pt x="822" y="121"/>
                    </a:lnTo>
                    <a:lnTo>
                      <a:pt x="821" y="131"/>
                    </a:lnTo>
                    <a:lnTo>
                      <a:pt x="820" y="141"/>
                    </a:lnTo>
                    <a:lnTo>
                      <a:pt x="817" y="150"/>
                    </a:lnTo>
                    <a:lnTo>
                      <a:pt x="812" y="157"/>
                    </a:lnTo>
                    <a:lnTo>
                      <a:pt x="806" y="165"/>
                    </a:lnTo>
                    <a:lnTo>
                      <a:pt x="798" y="170"/>
                    </a:lnTo>
                    <a:lnTo>
                      <a:pt x="789" y="175"/>
                    </a:lnTo>
                    <a:lnTo>
                      <a:pt x="778" y="178"/>
                    </a:lnTo>
                    <a:lnTo>
                      <a:pt x="763" y="179"/>
                    </a:lnTo>
                    <a:lnTo>
                      <a:pt x="750" y="181"/>
                    </a:lnTo>
                    <a:lnTo>
                      <a:pt x="738" y="181"/>
                    </a:lnTo>
                    <a:lnTo>
                      <a:pt x="726" y="178"/>
                    </a:lnTo>
                    <a:lnTo>
                      <a:pt x="716" y="176"/>
                    </a:lnTo>
                    <a:lnTo>
                      <a:pt x="707" y="172"/>
                    </a:lnTo>
                    <a:lnTo>
                      <a:pt x="699" y="168"/>
                    </a:lnTo>
                    <a:lnTo>
                      <a:pt x="691" y="162"/>
                    </a:lnTo>
                    <a:lnTo>
                      <a:pt x="687" y="159"/>
                    </a:lnTo>
                    <a:lnTo>
                      <a:pt x="683" y="156"/>
                    </a:lnTo>
                    <a:lnTo>
                      <a:pt x="678" y="153"/>
                    </a:lnTo>
                    <a:lnTo>
                      <a:pt x="674" y="149"/>
                    </a:lnTo>
                    <a:lnTo>
                      <a:pt x="670" y="146"/>
                    </a:lnTo>
                    <a:lnTo>
                      <a:pt x="666" y="144"/>
                    </a:lnTo>
                    <a:lnTo>
                      <a:pt x="662" y="143"/>
                    </a:lnTo>
                    <a:lnTo>
                      <a:pt x="657" y="141"/>
                    </a:lnTo>
                    <a:lnTo>
                      <a:pt x="652" y="141"/>
                    </a:lnTo>
                    <a:lnTo>
                      <a:pt x="647" y="141"/>
                    </a:lnTo>
                    <a:lnTo>
                      <a:pt x="642" y="141"/>
                    </a:lnTo>
                    <a:lnTo>
                      <a:pt x="636" y="141"/>
                    </a:lnTo>
                    <a:lnTo>
                      <a:pt x="624" y="143"/>
                    </a:lnTo>
                    <a:lnTo>
                      <a:pt x="610" y="146"/>
                    </a:lnTo>
                    <a:lnTo>
                      <a:pt x="597" y="147"/>
                    </a:lnTo>
                    <a:lnTo>
                      <a:pt x="583" y="150"/>
                    </a:lnTo>
                    <a:lnTo>
                      <a:pt x="570" y="153"/>
                    </a:lnTo>
                    <a:lnTo>
                      <a:pt x="557" y="154"/>
                    </a:lnTo>
                    <a:lnTo>
                      <a:pt x="544" y="154"/>
                    </a:lnTo>
                    <a:lnTo>
                      <a:pt x="532" y="154"/>
                    </a:lnTo>
                    <a:lnTo>
                      <a:pt x="520" y="153"/>
                    </a:lnTo>
                    <a:lnTo>
                      <a:pt x="506" y="153"/>
                    </a:lnTo>
                    <a:lnTo>
                      <a:pt x="488" y="154"/>
                    </a:lnTo>
                    <a:lnTo>
                      <a:pt x="470" y="154"/>
                    </a:lnTo>
                    <a:lnTo>
                      <a:pt x="451" y="156"/>
                    </a:lnTo>
                    <a:lnTo>
                      <a:pt x="431" y="157"/>
                    </a:lnTo>
                    <a:lnTo>
                      <a:pt x="410" y="159"/>
                    </a:lnTo>
                    <a:lnTo>
                      <a:pt x="388" y="162"/>
                    </a:lnTo>
                    <a:lnTo>
                      <a:pt x="366" y="163"/>
                    </a:lnTo>
                    <a:lnTo>
                      <a:pt x="345" y="166"/>
                    </a:lnTo>
                    <a:lnTo>
                      <a:pt x="324" y="169"/>
                    </a:lnTo>
                    <a:lnTo>
                      <a:pt x="304" y="172"/>
                    </a:lnTo>
                    <a:lnTo>
                      <a:pt x="285" y="175"/>
                    </a:lnTo>
                    <a:lnTo>
                      <a:pt x="266" y="178"/>
                    </a:lnTo>
                    <a:lnTo>
                      <a:pt x="251" y="181"/>
                    </a:lnTo>
                    <a:lnTo>
                      <a:pt x="237" y="184"/>
                    </a:lnTo>
                    <a:lnTo>
                      <a:pt x="231" y="185"/>
                    </a:lnTo>
                    <a:lnTo>
                      <a:pt x="224" y="187"/>
                    </a:lnTo>
                    <a:lnTo>
                      <a:pt x="218" y="188"/>
                    </a:lnTo>
                    <a:lnTo>
                      <a:pt x="211" y="189"/>
                    </a:lnTo>
                    <a:lnTo>
                      <a:pt x="203" y="192"/>
                    </a:lnTo>
                    <a:lnTo>
                      <a:pt x="196" y="194"/>
                    </a:lnTo>
                    <a:lnTo>
                      <a:pt x="188" y="195"/>
                    </a:lnTo>
                    <a:lnTo>
                      <a:pt x="180" y="197"/>
                    </a:lnTo>
                    <a:lnTo>
                      <a:pt x="167" y="198"/>
                    </a:lnTo>
                    <a:lnTo>
                      <a:pt x="153" y="201"/>
                    </a:lnTo>
                    <a:lnTo>
                      <a:pt x="140" y="203"/>
                    </a:lnTo>
                    <a:lnTo>
                      <a:pt x="127" y="204"/>
                    </a:lnTo>
                    <a:lnTo>
                      <a:pt x="114" y="205"/>
                    </a:lnTo>
                    <a:lnTo>
                      <a:pt x="101" y="207"/>
                    </a:lnTo>
                    <a:lnTo>
                      <a:pt x="89" y="207"/>
                    </a:lnTo>
                    <a:lnTo>
                      <a:pt x="77" y="208"/>
                    </a:lnTo>
                    <a:lnTo>
                      <a:pt x="65" y="208"/>
                    </a:lnTo>
                    <a:lnTo>
                      <a:pt x="54" y="208"/>
                    </a:lnTo>
                    <a:lnTo>
                      <a:pt x="43" y="208"/>
                    </a:lnTo>
                    <a:lnTo>
                      <a:pt x="33" y="208"/>
                    </a:lnTo>
                    <a:lnTo>
                      <a:pt x="24" y="208"/>
                    </a:lnTo>
                    <a:lnTo>
                      <a:pt x="16" y="207"/>
                    </a:lnTo>
                    <a:lnTo>
                      <a:pt x="10" y="205"/>
                    </a:lnTo>
                    <a:lnTo>
                      <a:pt x="4" y="204"/>
                    </a:lnTo>
                    <a:lnTo>
                      <a:pt x="6" y="176"/>
                    </a:lnTo>
                    <a:lnTo>
                      <a:pt x="6" y="147"/>
                    </a:lnTo>
                    <a:lnTo>
                      <a:pt x="3" y="120"/>
                    </a:lnTo>
                    <a:lnTo>
                      <a:pt x="0" y="95"/>
                    </a:lnTo>
                    <a:lnTo>
                      <a:pt x="10" y="95"/>
                    </a:lnTo>
                    <a:lnTo>
                      <a:pt x="24" y="95"/>
                    </a:lnTo>
                    <a:lnTo>
                      <a:pt x="43" y="93"/>
                    </a:lnTo>
                    <a:lnTo>
                      <a:pt x="62" y="93"/>
                    </a:lnTo>
                    <a:lnTo>
                      <a:pt x="84" y="92"/>
                    </a:lnTo>
                    <a:lnTo>
                      <a:pt x="107" y="92"/>
                    </a:lnTo>
                    <a:lnTo>
                      <a:pt x="130" y="90"/>
                    </a:lnTo>
                    <a:lnTo>
                      <a:pt x="153" y="90"/>
                    </a:lnTo>
                    <a:lnTo>
                      <a:pt x="168" y="90"/>
                    </a:lnTo>
                    <a:lnTo>
                      <a:pt x="181" y="90"/>
                    </a:lnTo>
                    <a:lnTo>
                      <a:pt x="193" y="90"/>
                    </a:lnTo>
                    <a:lnTo>
                      <a:pt x="205" y="89"/>
                    </a:lnTo>
                    <a:lnTo>
                      <a:pt x="215" y="89"/>
                    </a:lnTo>
                    <a:lnTo>
                      <a:pt x="225" y="89"/>
                    </a:lnTo>
                    <a:lnTo>
                      <a:pt x="233" y="89"/>
                    </a:lnTo>
                    <a:lnTo>
                      <a:pt x="239" y="89"/>
                    </a:lnTo>
                    <a:lnTo>
                      <a:pt x="245" y="89"/>
                    </a:lnTo>
                    <a:lnTo>
                      <a:pt x="254" y="89"/>
                    </a:lnTo>
                    <a:lnTo>
                      <a:pt x="264" y="89"/>
                    </a:lnTo>
                    <a:lnTo>
                      <a:pt x="278" y="87"/>
                    </a:lnTo>
                    <a:lnTo>
                      <a:pt x="292" y="87"/>
                    </a:lnTo>
                    <a:lnTo>
                      <a:pt x="308" y="86"/>
                    </a:lnTo>
                    <a:lnTo>
                      <a:pt x="326" y="86"/>
                    </a:lnTo>
                    <a:lnTo>
                      <a:pt x="344" y="85"/>
                    </a:lnTo>
                    <a:lnTo>
                      <a:pt x="364" y="85"/>
                    </a:lnTo>
                    <a:lnTo>
                      <a:pt x="384" y="83"/>
                    </a:lnTo>
                    <a:lnTo>
                      <a:pt x="406" y="83"/>
                    </a:lnTo>
                    <a:lnTo>
                      <a:pt x="427" y="82"/>
                    </a:lnTo>
                    <a:lnTo>
                      <a:pt x="448" y="82"/>
                    </a:lnTo>
                    <a:lnTo>
                      <a:pt x="469" y="82"/>
                    </a:lnTo>
                    <a:lnTo>
                      <a:pt x="490" y="80"/>
                    </a:lnTo>
                    <a:lnTo>
                      <a:pt x="512" y="80"/>
                    </a:lnTo>
                    <a:close/>
                  </a:path>
                </a:pathLst>
              </a:custGeom>
              <a:solidFill>
                <a:srgbClr val="3366FF"/>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87" name="Freeform 548"/>
              <p:cNvSpPr>
                <a:spLocks noChangeArrowheads="1"/>
              </p:cNvSpPr>
              <p:nvPr/>
            </p:nvSpPr>
            <p:spPr bwMode="auto">
              <a:xfrm>
                <a:off x="604" y="150"/>
                <a:ext cx="26" cy="45"/>
              </a:xfrm>
              <a:custGeom>
                <a:avLst/>
                <a:gdLst/>
                <a:ahLst/>
                <a:cxnLst>
                  <a:cxn ang="0">
                    <a:pos x="8" y="0"/>
                  </a:cxn>
                  <a:cxn ang="0">
                    <a:pos x="5" y="2"/>
                  </a:cxn>
                  <a:cxn ang="0">
                    <a:pos x="0" y="21"/>
                  </a:cxn>
                  <a:cxn ang="0">
                    <a:pos x="2" y="41"/>
                  </a:cxn>
                  <a:cxn ang="0">
                    <a:pos x="9" y="64"/>
                  </a:cxn>
                  <a:cxn ang="0">
                    <a:pos x="20" y="89"/>
                  </a:cxn>
                  <a:cxn ang="0">
                    <a:pos x="26" y="83"/>
                  </a:cxn>
                  <a:cxn ang="0">
                    <a:pos x="18" y="59"/>
                  </a:cxn>
                  <a:cxn ang="0">
                    <a:pos x="10" y="38"/>
                  </a:cxn>
                  <a:cxn ang="0">
                    <a:pos x="8" y="21"/>
                  </a:cxn>
                  <a:cxn ang="0">
                    <a:pos x="12" y="10"/>
                  </a:cxn>
                  <a:cxn ang="0">
                    <a:pos x="8" y="12"/>
                  </a:cxn>
                  <a:cxn ang="0">
                    <a:pos x="8" y="0"/>
                  </a:cxn>
                  <a:cxn ang="0">
                    <a:pos x="7" y="0"/>
                  </a:cxn>
                  <a:cxn ang="0">
                    <a:pos x="5" y="2"/>
                  </a:cxn>
                  <a:cxn ang="0">
                    <a:pos x="8" y="0"/>
                  </a:cxn>
                </a:cxnLst>
                <a:rect l="0" t="0" r="r" b="b"/>
                <a:pathLst>
                  <a:path w="26" h="89">
                    <a:moveTo>
                      <a:pt x="8" y="0"/>
                    </a:moveTo>
                    <a:lnTo>
                      <a:pt x="5" y="2"/>
                    </a:lnTo>
                    <a:lnTo>
                      <a:pt x="0" y="21"/>
                    </a:lnTo>
                    <a:lnTo>
                      <a:pt x="2" y="41"/>
                    </a:lnTo>
                    <a:lnTo>
                      <a:pt x="9" y="64"/>
                    </a:lnTo>
                    <a:lnTo>
                      <a:pt x="20" y="89"/>
                    </a:lnTo>
                    <a:lnTo>
                      <a:pt x="26" y="83"/>
                    </a:lnTo>
                    <a:lnTo>
                      <a:pt x="18" y="59"/>
                    </a:lnTo>
                    <a:lnTo>
                      <a:pt x="10" y="38"/>
                    </a:lnTo>
                    <a:lnTo>
                      <a:pt x="8" y="21"/>
                    </a:lnTo>
                    <a:lnTo>
                      <a:pt x="12" y="10"/>
                    </a:lnTo>
                    <a:lnTo>
                      <a:pt x="8" y="12"/>
                    </a:lnTo>
                    <a:lnTo>
                      <a:pt x="8" y="0"/>
                    </a:lnTo>
                    <a:lnTo>
                      <a:pt x="7" y="0"/>
                    </a:lnTo>
                    <a:lnTo>
                      <a:pt x="5" y="2"/>
                    </a:lnTo>
                    <a:lnTo>
                      <a:pt x="8"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88" name="Freeform 549"/>
              <p:cNvSpPr>
                <a:spLocks noChangeArrowheads="1"/>
              </p:cNvSpPr>
              <p:nvPr/>
            </p:nvSpPr>
            <p:spPr bwMode="auto">
              <a:xfrm>
                <a:off x="612" y="150"/>
                <a:ext cx="60" cy="11"/>
              </a:xfrm>
              <a:custGeom>
                <a:avLst/>
                <a:gdLst/>
                <a:ahLst/>
                <a:cxnLst>
                  <a:cxn ang="0">
                    <a:pos x="60" y="13"/>
                  </a:cxn>
                  <a:cxn ang="0">
                    <a:pos x="60" y="13"/>
                  </a:cxn>
                  <a:cxn ang="0">
                    <a:pos x="54" y="8"/>
                  </a:cxn>
                  <a:cxn ang="0">
                    <a:pos x="48" y="5"/>
                  </a:cxn>
                  <a:cxn ang="0">
                    <a:pos x="40" y="3"/>
                  </a:cxn>
                  <a:cxn ang="0">
                    <a:pos x="32" y="2"/>
                  </a:cxn>
                  <a:cxn ang="0">
                    <a:pos x="24" y="2"/>
                  </a:cxn>
                  <a:cxn ang="0">
                    <a:pos x="16" y="2"/>
                  </a:cxn>
                  <a:cxn ang="0">
                    <a:pos x="8" y="2"/>
                  </a:cxn>
                  <a:cxn ang="0">
                    <a:pos x="0" y="0"/>
                  </a:cxn>
                  <a:cxn ang="0">
                    <a:pos x="0" y="12"/>
                  </a:cxn>
                  <a:cxn ang="0">
                    <a:pos x="8" y="13"/>
                  </a:cxn>
                  <a:cxn ang="0">
                    <a:pos x="16" y="13"/>
                  </a:cxn>
                  <a:cxn ang="0">
                    <a:pos x="24" y="13"/>
                  </a:cxn>
                  <a:cxn ang="0">
                    <a:pos x="32" y="13"/>
                  </a:cxn>
                  <a:cxn ang="0">
                    <a:pos x="40" y="15"/>
                  </a:cxn>
                  <a:cxn ang="0">
                    <a:pos x="46" y="16"/>
                  </a:cxn>
                  <a:cxn ang="0">
                    <a:pos x="52" y="19"/>
                  </a:cxn>
                  <a:cxn ang="0">
                    <a:pos x="56" y="22"/>
                  </a:cxn>
                  <a:cxn ang="0">
                    <a:pos x="60" y="13"/>
                  </a:cxn>
                </a:cxnLst>
                <a:rect l="0" t="0" r="r" b="b"/>
                <a:pathLst>
                  <a:path w="60" h="22">
                    <a:moveTo>
                      <a:pt x="60" y="13"/>
                    </a:moveTo>
                    <a:lnTo>
                      <a:pt x="60" y="13"/>
                    </a:lnTo>
                    <a:lnTo>
                      <a:pt x="54" y="8"/>
                    </a:lnTo>
                    <a:lnTo>
                      <a:pt x="48" y="5"/>
                    </a:lnTo>
                    <a:lnTo>
                      <a:pt x="40" y="3"/>
                    </a:lnTo>
                    <a:lnTo>
                      <a:pt x="32" y="2"/>
                    </a:lnTo>
                    <a:lnTo>
                      <a:pt x="24" y="2"/>
                    </a:lnTo>
                    <a:lnTo>
                      <a:pt x="16" y="2"/>
                    </a:lnTo>
                    <a:lnTo>
                      <a:pt x="8" y="2"/>
                    </a:lnTo>
                    <a:lnTo>
                      <a:pt x="0" y="0"/>
                    </a:lnTo>
                    <a:lnTo>
                      <a:pt x="0" y="12"/>
                    </a:lnTo>
                    <a:lnTo>
                      <a:pt x="8" y="13"/>
                    </a:lnTo>
                    <a:lnTo>
                      <a:pt x="16" y="13"/>
                    </a:lnTo>
                    <a:lnTo>
                      <a:pt x="24" y="13"/>
                    </a:lnTo>
                    <a:lnTo>
                      <a:pt x="32" y="13"/>
                    </a:lnTo>
                    <a:lnTo>
                      <a:pt x="40" y="15"/>
                    </a:lnTo>
                    <a:lnTo>
                      <a:pt x="46" y="16"/>
                    </a:lnTo>
                    <a:lnTo>
                      <a:pt x="52" y="19"/>
                    </a:lnTo>
                    <a:lnTo>
                      <a:pt x="56" y="22"/>
                    </a:lnTo>
                    <a:lnTo>
                      <a:pt x="60" y="1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89" name="Freeform 550"/>
              <p:cNvSpPr>
                <a:spLocks noChangeArrowheads="1"/>
              </p:cNvSpPr>
              <p:nvPr/>
            </p:nvSpPr>
            <p:spPr bwMode="auto">
              <a:xfrm>
                <a:off x="668" y="157"/>
                <a:ext cx="74" cy="21"/>
              </a:xfrm>
              <a:custGeom>
                <a:avLst/>
                <a:gdLst/>
                <a:ahLst/>
                <a:cxnLst>
                  <a:cxn ang="0">
                    <a:pos x="74" y="30"/>
                  </a:cxn>
                  <a:cxn ang="0">
                    <a:pos x="74" y="30"/>
                  </a:cxn>
                  <a:cxn ang="0">
                    <a:pos x="62" y="31"/>
                  </a:cxn>
                  <a:cxn ang="0">
                    <a:pos x="52" y="31"/>
                  </a:cxn>
                  <a:cxn ang="0">
                    <a:pos x="43" y="28"/>
                  </a:cxn>
                  <a:cxn ang="0">
                    <a:pos x="33" y="22"/>
                  </a:cxn>
                  <a:cxn ang="0">
                    <a:pos x="24" y="18"/>
                  </a:cxn>
                  <a:cxn ang="0">
                    <a:pos x="17" y="12"/>
                  </a:cxn>
                  <a:cxn ang="0">
                    <a:pos x="10" y="6"/>
                  </a:cxn>
                  <a:cxn ang="0">
                    <a:pos x="4" y="0"/>
                  </a:cxn>
                  <a:cxn ang="0">
                    <a:pos x="0" y="9"/>
                  </a:cxn>
                  <a:cxn ang="0">
                    <a:pos x="6" y="15"/>
                  </a:cxn>
                  <a:cxn ang="0">
                    <a:pos x="13" y="21"/>
                  </a:cxn>
                  <a:cxn ang="0">
                    <a:pos x="22" y="30"/>
                  </a:cxn>
                  <a:cxn ang="0">
                    <a:pos x="31" y="34"/>
                  </a:cxn>
                  <a:cxn ang="0">
                    <a:pos x="41" y="40"/>
                  </a:cxn>
                  <a:cxn ang="0">
                    <a:pos x="52" y="43"/>
                  </a:cxn>
                  <a:cxn ang="0">
                    <a:pos x="62" y="43"/>
                  </a:cxn>
                  <a:cxn ang="0">
                    <a:pos x="74" y="41"/>
                  </a:cxn>
                  <a:cxn ang="0">
                    <a:pos x="74" y="30"/>
                  </a:cxn>
                </a:cxnLst>
                <a:rect l="0" t="0" r="r" b="b"/>
                <a:pathLst>
                  <a:path w="74" h="43">
                    <a:moveTo>
                      <a:pt x="74" y="30"/>
                    </a:moveTo>
                    <a:lnTo>
                      <a:pt x="74" y="30"/>
                    </a:lnTo>
                    <a:lnTo>
                      <a:pt x="62" y="31"/>
                    </a:lnTo>
                    <a:lnTo>
                      <a:pt x="52" y="31"/>
                    </a:lnTo>
                    <a:lnTo>
                      <a:pt x="43" y="28"/>
                    </a:lnTo>
                    <a:lnTo>
                      <a:pt x="33" y="22"/>
                    </a:lnTo>
                    <a:lnTo>
                      <a:pt x="24" y="18"/>
                    </a:lnTo>
                    <a:lnTo>
                      <a:pt x="17" y="12"/>
                    </a:lnTo>
                    <a:lnTo>
                      <a:pt x="10" y="6"/>
                    </a:lnTo>
                    <a:lnTo>
                      <a:pt x="4" y="0"/>
                    </a:lnTo>
                    <a:lnTo>
                      <a:pt x="0" y="9"/>
                    </a:lnTo>
                    <a:lnTo>
                      <a:pt x="6" y="15"/>
                    </a:lnTo>
                    <a:lnTo>
                      <a:pt x="13" y="21"/>
                    </a:lnTo>
                    <a:lnTo>
                      <a:pt x="22" y="30"/>
                    </a:lnTo>
                    <a:lnTo>
                      <a:pt x="31" y="34"/>
                    </a:lnTo>
                    <a:lnTo>
                      <a:pt x="41" y="40"/>
                    </a:lnTo>
                    <a:lnTo>
                      <a:pt x="52" y="43"/>
                    </a:lnTo>
                    <a:lnTo>
                      <a:pt x="62" y="43"/>
                    </a:lnTo>
                    <a:lnTo>
                      <a:pt x="74" y="41"/>
                    </a:lnTo>
                    <a:lnTo>
                      <a:pt x="74" y="3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90" name="Freeform 551"/>
              <p:cNvSpPr>
                <a:spLocks noChangeArrowheads="1"/>
              </p:cNvSpPr>
              <p:nvPr/>
            </p:nvSpPr>
            <p:spPr bwMode="auto">
              <a:xfrm>
                <a:off x="742" y="171"/>
                <a:ext cx="27" cy="8"/>
              </a:xfrm>
              <a:custGeom>
                <a:avLst/>
                <a:gdLst/>
                <a:ahLst/>
                <a:cxnLst>
                  <a:cxn ang="0">
                    <a:pos x="27" y="10"/>
                  </a:cxn>
                  <a:cxn ang="0">
                    <a:pos x="27" y="10"/>
                  </a:cxn>
                  <a:cxn ang="0">
                    <a:pos x="22" y="4"/>
                  </a:cxn>
                  <a:cxn ang="0">
                    <a:pos x="15" y="0"/>
                  </a:cxn>
                  <a:cxn ang="0">
                    <a:pos x="8" y="0"/>
                  </a:cxn>
                  <a:cxn ang="0">
                    <a:pos x="0" y="2"/>
                  </a:cxn>
                  <a:cxn ang="0">
                    <a:pos x="0" y="13"/>
                  </a:cxn>
                  <a:cxn ang="0">
                    <a:pos x="8" y="12"/>
                  </a:cxn>
                  <a:cxn ang="0">
                    <a:pos x="15" y="12"/>
                  </a:cxn>
                  <a:cxn ang="0">
                    <a:pos x="18" y="13"/>
                  </a:cxn>
                  <a:cxn ang="0">
                    <a:pos x="21" y="16"/>
                  </a:cxn>
                  <a:cxn ang="0">
                    <a:pos x="27" y="10"/>
                  </a:cxn>
                </a:cxnLst>
                <a:rect l="0" t="0" r="r" b="b"/>
                <a:pathLst>
                  <a:path w="27" h="16">
                    <a:moveTo>
                      <a:pt x="27" y="10"/>
                    </a:moveTo>
                    <a:lnTo>
                      <a:pt x="27" y="10"/>
                    </a:lnTo>
                    <a:lnTo>
                      <a:pt x="22" y="4"/>
                    </a:lnTo>
                    <a:lnTo>
                      <a:pt x="15" y="0"/>
                    </a:lnTo>
                    <a:lnTo>
                      <a:pt x="8" y="0"/>
                    </a:lnTo>
                    <a:lnTo>
                      <a:pt x="0" y="2"/>
                    </a:lnTo>
                    <a:lnTo>
                      <a:pt x="0" y="13"/>
                    </a:lnTo>
                    <a:lnTo>
                      <a:pt x="8" y="12"/>
                    </a:lnTo>
                    <a:lnTo>
                      <a:pt x="15" y="12"/>
                    </a:lnTo>
                    <a:lnTo>
                      <a:pt x="18" y="13"/>
                    </a:lnTo>
                    <a:lnTo>
                      <a:pt x="21" y="16"/>
                    </a:lnTo>
                    <a:lnTo>
                      <a:pt x="27" y="1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91" name="Freeform 552"/>
              <p:cNvSpPr>
                <a:spLocks noChangeArrowheads="1"/>
              </p:cNvSpPr>
              <p:nvPr/>
            </p:nvSpPr>
            <p:spPr bwMode="auto">
              <a:xfrm>
                <a:off x="763" y="176"/>
                <a:ext cx="80" cy="36"/>
              </a:xfrm>
              <a:custGeom>
                <a:avLst/>
                <a:gdLst/>
                <a:ahLst/>
                <a:cxnLst>
                  <a:cxn ang="0">
                    <a:pos x="80" y="61"/>
                  </a:cxn>
                  <a:cxn ang="0">
                    <a:pos x="80" y="61"/>
                  </a:cxn>
                  <a:cxn ang="0">
                    <a:pos x="69" y="59"/>
                  </a:cxn>
                  <a:cxn ang="0">
                    <a:pos x="59" y="54"/>
                  </a:cxn>
                  <a:cxn ang="0">
                    <a:pos x="48" y="48"/>
                  </a:cxn>
                  <a:cxn ang="0">
                    <a:pos x="38" y="42"/>
                  </a:cxn>
                  <a:cxn ang="0">
                    <a:pos x="28" y="34"/>
                  </a:cxn>
                  <a:cxn ang="0">
                    <a:pos x="19" y="24"/>
                  </a:cxn>
                  <a:cxn ang="0">
                    <a:pos x="12" y="13"/>
                  </a:cxn>
                  <a:cxn ang="0">
                    <a:pos x="6" y="0"/>
                  </a:cxn>
                  <a:cxn ang="0">
                    <a:pos x="0" y="6"/>
                  </a:cxn>
                  <a:cxn ang="0">
                    <a:pos x="6" y="19"/>
                  </a:cxn>
                  <a:cxn ang="0">
                    <a:pos x="15" y="32"/>
                  </a:cxn>
                  <a:cxn ang="0">
                    <a:pos x="24" y="42"/>
                  </a:cxn>
                  <a:cxn ang="0">
                    <a:pos x="34" y="51"/>
                  </a:cxn>
                  <a:cxn ang="0">
                    <a:pos x="46" y="60"/>
                  </a:cxn>
                  <a:cxn ang="0">
                    <a:pos x="57" y="66"/>
                  </a:cxn>
                  <a:cxn ang="0">
                    <a:pos x="69" y="70"/>
                  </a:cxn>
                  <a:cxn ang="0">
                    <a:pos x="80" y="73"/>
                  </a:cxn>
                  <a:cxn ang="0">
                    <a:pos x="80" y="61"/>
                  </a:cxn>
                </a:cxnLst>
                <a:rect l="0" t="0" r="r" b="b"/>
                <a:pathLst>
                  <a:path w="80" h="73">
                    <a:moveTo>
                      <a:pt x="80" y="61"/>
                    </a:moveTo>
                    <a:lnTo>
                      <a:pt x="80" y="61"/>
                    </a:lnTo>
                    <a:lnTo>
                      <a:pt x="69" y="59"/>
                    </a:lnTo>
                    <a:lnTo>
                      <a:pt x="59" y="54"/>
                    </a:lnTo>
                    <a:lnTo>
                      <a:pt x="48" y="48"/>
                    </a:lnTo>
                    <a:lnTo>
                      <a:pt x="38" y="42"/>
                    </a:lnTo>
                    <a:lnTo>
                      <a:pt x="28" y="34"/>
                    </a:lnTo>
                    <a:lnTo>
                      <a:pt x="19" y="24"/>
                    </a:lnTo>
                    <a:lnTo>
                      <a:pt x="12" y="13"/>
                    </a:lnTo>
                    <a:lnTo>
                      <a:pt x="6" y="0"/>
                    </a:lnTo>
                    <a:lnTo>
                      <a:pt x="0" y="6"/>
                    </a:lnTo>
                    <a:lnTo>
                      <a:pt x="6" y="19"/>
                    </a:lnTo>
                    <a:lnTo>
                      <a:pt x="15" y="32"/>
                    </a:lnTo>
                    <a:lnTo>
                      <a:pt x="24" y="42"/>
                    </a:lnTo>
                    <a:lnTo>
                      <a:pt x="34" y="51"/>
                    </a:lnTo>
                    <a:lnTo>
                      <a:pt x="46" y="60"/>
                    </a:lnTo>
                    <a:lnTo>
                      <a:pt x="57" y="66"/>
                    </a:lnTo>
                    <a:lnTo>
                      <a:pt x="69" y="70"/>
                    </a:lnTo>
                    <a:lnTo>
                      <a:pt x="80" y="73"/>
                    </a:lnTo>
                    <a:lnTo>
                      <a:pt x="80" y="6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92" name="Freeform 553"/>
              <p:cNvSpPr>
                <a:spLocks noChangeArrowheads="1"/>
              </p:cNvSpPr>
              <p:nvPr/>
            </p:nvSpPr>
            <p:spPr bwMode="auto">
              <a:xfrm>
                <a:off x="843" y="206"/>
                <a:ext cx="24" cy="7"/>
              </a:xfrm>
              <a:custGeom>
                <a:avLst/>
                <a:gdLst/>
                <a:ahLst/>
                <a:cxnLst>
                  <a:cxn ang="0">
                    <a:pos x="24" y="3"/>
                  </a:cxn>
                  <a:cxn ang="0">
                    <a:pos x="24" y="3"/>
                  </a:cxn>
                  <a:cxn ang="0">
                    <a:pos x="19" y="3"/>
                  </a:cxn>
                  <a:cxn ang="0">
                    <a:pos x="13" y="2"/>
                  </a:cxn>
                  <a:cxn ang="0">
                    <a:pos x="7" y="2"/>
                  </a:cxn>
                  <a:cxn ang="0">
                    <a:pos x="0" y="0"/>
                  </a:cxn>
                  <a:cxn ang="0">
                    <a:pos x="0" y="12"/>
                  </a:cxn>
                  <a:cxn ang="0">
                    <a:pos x="7" y="14"/>
                  </a:cxn>
                  <a:cxn ang="0">
                    <a:pos x="13" y="14"/>
                  </a:cxn>
                  <a:cxn ang="0">
                    <a:pos x="19" y="15"/>
                  </a:cxn>
                  <a:cxn ang="0">
                    <a:pos x="24" y="15"/>
                  </a:cxn>
                  <a:cxn ang="0">
                    <a:pos x="24" y="3"/>
                  </a:cxn>
                </a:cxnLst>
                <a:rect l="0" t="0" r="r" b="b"/>
                <a:pathLst>
                  <a:path w="24" h="15">
                    <a:moveTo>
                      <a:pt x="24" y="3"/>
                    </a:moveTo>
                    <a:lnTo>
                      <a:pt x="24" y="3"/>
                    </a:lnTo>
                    <a:lnTo>
                      <a:pt x="19" y="3"/>
                    </a:lnTo>
                    <a:lnTo>
                      <a:pt x="13" y="2"/>
                    </a:lnTo>
                    <a:lnTo>
                      <a:pt x="7" y="2"/>
                    </a:lnTo>
                    <a:lnTo>
                      <a:pt x="0" y="0"/>
                    </a:lnTo>
                    <a:lnTo>
                      <a:pt x="0" y="12"/>
                    </a:lnTo>
                    <a:lnTo>
                      <a:pt x="7" y="14"/>
                    </a:lnTo>
                    <a:lnTo>
                      <a:pt x="13" y="14"/>
                    </a:lnTo>
                    <a:lnTo>
                      <a:pt x="19" y="15"/>
                    </a:lnTo>
                    <a:lnTo>
                      <a:pt x="24" y="15"/>
                    </a:lnTo>
                    <a:lnTo>
                      <a:pt x="24" y="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93" name="Freeform 554"/>
              <p:cNvSpPr>
                <a:spLocks noChangeArrowheads="1"/>
              </p:cNvSpPr>
              <p:nvPr/>
            </p:nvSpPr>
            <p:spPr bwMode="auto">
              <a:xfrm>
                <a:off x="867" y="179"/>
                <a:ext cx="58" cy="34"/>
              </a:xfrm>
              <a:custGeom>
                <a:avLst/>
                <a:gdLst/>
                <a:ahLst/>
                <a:cxnLst>
                  <a:cxn ang="0">
                    <a:pos x="57" y="8"/>
                  </a:cxn>
                  <a:cxn ang="0">
                    <a:pos x="50" y="13"/>
                  </a:cxn>
                  <a:cxn ang="0">
                    <a:pos x="48" y="23"/>
                  </a:cxn>
                  <a:cxn ang="0">
                    <a:pos x="46" y="32"/>
                  </a:cxn>
                  <a:cxn ang="0">
                    <a:pos x="41" y="39"/>
                  </a:cxn>
                  <a:cxn ang="0">
                    <a:pos x="36" y="46"/>
                  </a:cxn>
                  <a:cxn ang="0">
                    <a:pos x="30" y="51"/>
                  </a:cxn>
                  <a:cxn ang="0">
                    <a:pos x="22" y="53"/>
                  </a:cxn>
                  <a:cxn ang="0">
                    <a:pos x="12" y="56"/>
                  </a:cxn>
                  <a:cxn ang="0">
                    <a:pos x="0" y="56"/>
                  </a:cxn>
                  <a:cxn ang="0">
                    <a:pos x="0" y="68"/>
                  </a:cxn>
                  <a:cxn ang="0">
                    <a:pos x="12" y="68"/>
                  </a:cxn>
                  <a:cxn ang="0">
                    <a:pos x="22" y="65"/>
                  </a:cxn>
                  <a:cxn ang="0">
                    <a:pos x="32" y="62"/>
                  </a:cxn>
                  <a:cxn ang="0">
                    <a:pos x="40" y="55"/>
                  </a:cxn>
                  <a:cxn ang="0">
                    <a:pos x="47" y="48"/>
                  </a:cxn>
                  <a:cxn ang="0">
                    <a:pos x="52" y="37"/>
                  </a:cxn>
                  <a:cxn ang="0">
                    <a:pos x="56" y="26"/>
                  </a:cxn>
                  <a:cxn ang="0">
                    <a:pos x="58" y="13"/>
                  </a:cxn>
                  <a:cxn ang="0">
                    <a:pos x="51" y="17"/>
                  </a:cxn>
                  <a:cxn ang="0">
                    <a:pos x="57" y="8"/>
                  </a:cxn>
                  <a:cxn ang="0">
                    <a:pos x="52" y="0"/>
                  </a:cxn>
                  <a:cxn ang="0">
                    <a:pos x="50" y="13"/>
                  </a:cxn>
                  <a:cxn ang="0">
                    <a:pos x="57" y="8"/>
                  </a:cxn>
                </a:cxnLst>
                <a:rect l="0" t="0" r="r" b="b"/>
                <a:pathLst>
                  <a:path w="58" h="68">
                    <a:moveTo>
                      <a:pt x="57" y="8"/>
                    </a:moveTo>
                    <a:lnTo>
                      <a:pt x="50" y="13"/>
                    </a:lnTo>
                    <a:lnTo>
                      <a:pt x="48" y="23"/>
                    </a:lnTo>
                    <a:lnTo>
                      <a:pt x="46" y="32"/>
                    </a:lnTo>
                    <a:lnTo>
                      <a:pt x="41" y="39"/>
                    </a:lnTo>
                    <a:lnTo>
                      <a:pt x="36" y="46"/>
                    </a:lnTo>
                    <a:lnTo>
                      <a:pt x="30" y="51"/>
                    </a:lnTo>
                    <a:lnTo>
                      <a:pt x="22" y="53"/>
                    </a:lnTo>
                    <a:lnTo>
                      <a:pt x="12" y="56"/>
                    </a:lnTo>
                    <a:lnTo>
                      <a:pt x="0" y="56"/>
                    </a:lnTo>
                    <a:lnTo>
                      <a:pt x="0" y="68"/>
                    </a:lnTo>
                    <a:lnTo>
                      <a:pt x="12" y="68"/>
                    </a:lnTo>
                    <a:lnTo>
                      <a:pt x="22" y="65"/>
                    </a:lnTo>
                    <a:lnTo>
                      <a:pt x="32" y="62"/>
                    </a:lnTo>
                    <a:lnTo>
                      <a:pt x="40" y="55"/>
                    </a:lnTo>
                    <a:lnTo>
                      <a:pt x="47" y="48"/>
                    </a:lnTo>
                    <a:lnTo>
                      <a:pt x="52" y="37"/>
                    </a:lnTo>
                    <a:lnTo>
                      <a:pt x="56" y="26"/>
                    </a:lnTo>
                    <a:lnTo>
                      <a:pt x="58" y="13"/>
                    </a:lnTo>
                    <a:lnTo>
                      <a:pt x="51" y="17"/>
                    </a:lnTo>
                    <a:lnTo>
                      <a:pt x="57" y="8"/>
                    </a:lnTo>
                    <a:lnTo>
                      <a:pt x="52" y="0"/>
                    </a:lnTo>
                    <a:lnTo>
                      <a:pt x="50" y="13"/>
                    </a:lnTo>
                    <a:lnTo>
                      <a:pt x="57" y="8"/>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94" name="Freeform 555"/>
              <p:cNvSpPr>
                <a:spLocks noChangeArrowheads="1"/>
              </p:cNvSpPr>
              <p:nvPr/>
            </p:nvSpPr>
            <p:spPr bwMode="auto">
              <a:xfrm>
                <a:off x="918" y="184"/>
                <a:ext cx="23" cy="29"/>
              </a:xfrm>
              <a:custGeom>
                <a:avLst/>
                <a:gdLst/>
                <a:ahLst/>
                <a:cxnLst>
                  <a:cxn ang="0">
                    <a:pos x="23" y="60"/>
                  </a:cxn>
                  <a:cxn ang="0">
                    <a:pos x="23" y="60"/>
                  </a:cxn>
                  <a:cxn ang="0">
                    <a:pos x="22" y="45"/>
                  </a:cxn>
                  <a:cxn ang="0">
                    <a:pos x="19" y="29"/>
                  </a:cxn>
                  <a:cxn ang="0">
                    <a:pos x="13" y="13"/>
                  </a:cxn>
                  <a:cxn ang="0">
                    <a:pos x="6" y="0"/>
                  </a:cxn>
                  <a:cxn ang="0">
                    <a:pos x="0" y="9"/>
                  </a:cxn>
                  <a:cxn ang="0">
                    <a:pos x="7" y="19"/>
                  </a:cxn>
                  <a:cxn ang="0">
                    <a:pos x="11" y="32"/>
                  </a:cxn>
                  <a:cxn ang="0">
                    <a:pos x="14" y="45"/>
                  </a:cxn>
                  <a:cxn ang="0">
                    <a:pos x="15" y="60"/>
                  </a:cxn>
                  <a:cxn ang="0">
                    <a:pos x="23" y="60"/>
                  </a:cxn>
                </a:cxnLst>
                <a:rect l="0" t="0" r="r" b="b"/>
                <a:pathLst>
                  <a:path w="23" h="60">
                    <a:moveTo>
                      <a:pt x="23" y="60"/>
                    </a:moveTo>
                    <a:lnTo>
                      <a:pt x="23" y="60"/>
                    </a:lnTo>
                    <a:lnTo>
                      <a:pt x="22" y="45"/>
                    </a:lnTo>
                    <a:lnTo>
                      <a:pt x="19" y="29"/>
                    </a:lnTo>
                    <a:lnTo>
                      <a:pt x="13" y="13"/>
                    </a:lnTo>
                    <a:lnTo>
                      <a:pt x="6" y="0"/>
                    </a:lnTo>
                    <a:lnTo>
                      <a:pt x="0" y="9"/>
                    </a:lnTo>
                    <a:lnTo>
                      <a:pt x="7" y="19"/>
                    </a:lnTo>
                    <a:lnTo>
                      <a:pt x="11" y="32"/>
                    </a:lnTo>
                    <a:lnTo>
                      <a:pt x="14" y="45"/>
                    </a:lnTo>
                    <a:lnTo>
                      <a:pt x="15" y="60"/>
                    </a:lnTo>
                    <a:lnTo>
                      <a:pt x="23" y="6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95" name="Freeform 556"/>
              <p:cNvSpPr>
                <a:spLocks noChangeArrowheads="1"/>
              </p:cNvSpPr>
              <p:nvPr/>
            </p:nvSpPr>
            <p:spPr bwMode="auto">
              <a:xfrm>
                <a:off x="893" y="213"/>
                <a:ext cx="48" cy="32"/>
              </a:xfrm>
              <a:custGeom>
                <a:avLst/>
                <a:gdLst/>
                <a:ahLst/>
                <a:cxnLst>
                  <a:cxn ang="0">
                    <a:pos x="0" y="63"/>
                  </a:cxn>
                  <a:cxn ang="0">
                    <a:pos x="0" y="63"/>
                  </a:cxn>
                  <a:cxn ang="0">
                    <a:pos x="12" y="60"/>
                  </a:cxn>
                  <a:cxn ang="0">
                    <a:pos x="21" y="55"/>
                  </a:cxn>
                  <a:cxn ang="0">
                    <a:pos x="30" y="48"/>
                  </a:cxn>
                  <a:cxn ang="0">
                    <a:pos x="37" y="41"/>
                  </a:cxn>
                  <a:cxn ang="0">
                    <a:pos x="42" y="32"/>
                  </a:cxn>
                  <a:cxn ang="0">
                    <a:pos x="46" y="22"/>
                  </a:cxn>
                  <a:cxn ang="0">
                    <a:pos x="47" y="10"/>
                  </a:cxn>
                  <a:cxn ang="0">
                    <a:pos x="48" y="0"/>
                  </a:cxn>
                  <a:cxn ang="0">
                    <a:pos x="40" y="0"/>
                  </a:cxn>
                  <a:cxn ang="0">
                    <a:pos x="39" y="10"/>
                  </a:cxn>
                  <a:cxn ang="0">
                    <a:pos x="38" y="19"/>
                  </a:cxn>
                  <a:cxn ang="0">
                    <a:pos x="36" y="26"/>
                  </a:cxn>
                  <a:cxn ang="0">
                    <a:pos x="31" y="32"/>
                  </a:cxn>
                  <a:cxn ang="0">
                    <a:pos x="26" y="39"/>
                  </a:cxn>
                  <a:cxn ang="0">
                    <a:pos x="19" y="44"/>
                  </a:cxn>
                  <a:cxn ang="0">
                    <a:pos x="10" y="48"/>
                  </a:cxn>
                  <a:cxn ang="0">
                    <a:pos x="0" y="51"/>
                  </a:cxn>
                  <a:cxn ang="0">
                    <a:pos x="0" y="63"/>
                  </a:cxn>
                </a:cxnLst>
                <a:rect l="0" t="0" r="r" b="b"/>
                <a:pathLst>
                  <a:path w="48" h="63">
                    <a:moveTo>
                      <a:pt x="0" y="63"/>
                    </a:moveTo>
                    <a:lnTo>
                      <a:pt x="0" y="63"/>
                    </a:lnTo>
                    <a:lnTo>
                      <a:pt x="12" y="60"/>
                    </a:lnTo>
                    <a:lnTo>
                      <a:pt x="21" y="55"/>
                    </a:lnTo>
                    <a:lnTo>
                      <a:pt x="30" y="48"/>
                    </a:lnTo>
                    <a:lnTo>
                      <a:pt x="37" y="41"/>
                    </a:lnTo>
                    <a:lnTo>
                      <a:pt x="42" y="32"/>
                    </a:lnTo>
                    <a:lnTo>
                      <a:pt x="46" y="22"/>
                    </a:lnTo>
                    <a:lnTo>
                      <a:pt x="47" y="10"/>
                    </a:lnTo>
                    <a:lnTo>
                      <a:pt x="48" y="0"/>
                    </a:lnTo>
                    <a:lnTo>
                      <a:pt x="40" y="0"/>
                    </a:lnTo>
                    <a:lnTo>
                      <a:pt x="39" y="10"/>
                    </a:lnTo>
                    <a:lnTo>
                      <a:pt x="38" y="19"/>
                    </a:lnTo>
                    <a:lnTo>
                      <a:pt x="36" y="26"/>
                    </a:lnTo>
                    <a:lnTo>
                      <a:pt x="31" y="32"/>
                    </a:lnTo>
                    <a:lnTo>
                      <a:pt x="26" y="39"/>
                    </a:lnTo>
                    <a:lnTo>
                      <a:pt x="19" y="44"/>
                    </a:lnTo>
                    <a:lnTo>
                      <a:pt x="10" y="48"/>
                    </a:lnTo>
                    <a:lnTo>
                      <a:pt x="0" y="51"/>
                    </a:lnTo>
                    <a:lnTo>
                      <a:pt x="0" y="6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96" name="Freeform 557"/>
              <p:cNvSpPr>
                <a:spLocks noChangeArrowheads="1"/>
              </p:cNvSpPr>
              <p:nvPr/>
            </p:nvSpPr>
            <p:spPr bwMode="auto">
              <a:xfrm>
                <a:off x="804" y="231"/>
                <a:ext cx="89" cy="15"/>
              </a:xfrm>
              <a:custGeom>
                <a:avLst/>
                <a:gdLst/>
                <a:ahLst/>
                <a:cxnLst>
                  <a:cxn ang="0">
                    <a:pos x="1" y="12"/>
                  </a:cxn>
                  <a:cxn ang="0">
                    <a:pos x="0" y="10"/>
                  </a:cxn>
                  <a:cxn ang="0">
                    <a:pos x="9" y="17"/>
                  </a:cxn>
                  <a:cxn ang="0">
                    <a:pos x="17" y="22"/>
                  </a:cxn>
                  <a:cxn ang="0">
                    <a:pos x="27" y="26"/>
                  </a:cxn>
                  <a:cxn ang="0">
                    <a:pos x="37" y="28"/>
                  </a:cxn>
                  <a:cxn ang="0">
                    <a:pos x="49" y="31"/>
                  </a:cxn>
                  <a:cxn ang="0">
                    <a:pos x="61" y="31"/>
                  </a:cxn>
                  <a:cxn ang="0">
                    <a:pos x="74" y="29"/>
                  </a:cxn>
                  <a:cxn ang="0">
                    <a:pos x="89" y="28"/>
                  </a:cxn>
                  <a:cxn ang="0">
                    <a:pos x="89" y="16"/>
                  </a:cxn>
                  <a:cxn ang="0">
                    <a:pos x="74" y="17"/>
                  </a:cxn>
                  <a:cxn ang="0">
                    <a:pos x="61" y="19"/>
                  </a:cxn>
                  <a:cxn ang="0">
                    <a:pos x="49" y="19"/>
                  </a:cxn>
                  <a:cxn ang="0">
                    <a:pos x="37" y="16"/>
                  </a:cxn>
                  <a:cxn ang="0">
                    <a:pos x="27" y="14"/>
                  </a:cxn>
                  <a:cxn ang="0">
                    <a:pos x="19" y="10"/>
                  </a:cxn>
                  <a:cxn ang="0">
                    <a:pos x="11" y="6"/>
                  </a:cxn>
                  <a:cxn ang="0">
                    <a:pos x="4" y="1"/>
                  </a:cxn>
                  <a:cxn ang="0">
                    <a:pos x="3" y="0"/>
                  </a:cxn>
                  <a:cxn ang="0">
                    <a:pos x="1" y="12"/>
                  </a:cxn>
                </a:cxnLst>
                <a:rect l="0" t="0" r="r" b="b"/>
                <a:pathLst>
                  <a:path w="89" h="31">
                    <a:moveTo>
                      <a:pt x="1" y="12"/>
                    </a:moveTo>
                    <a:lnTo>
                      <a:pt x="0" y="10"/>
                    </a:lnTo>
                    <a:lnTo>
                      <a:pt x="9" y="17"/>
                    </a:lnTo>
                    <a:lnTo>
                      <a:pt x="17" y="22"/>
                    </a:lnTo>
                    <a:lnTo>
                      <a:pt x="27" y="26"/>
                    </a:lnTo>
                    <a:lnTo>
                      <a:pt x="37" y="28"/>
                    </a:lnTo>
                    <a:lnTo>
                      <a:pt x="49" y="31"/>
                    </a:lnTo>
                    <a:lnTo>
                      <a:pt x="61" y="31"/>
                    </a:lnTo>
                    <a:lnTo>
                      <a:pt x="74" y="29"/>
                    </a:lnTo>
                    <a:lnTo>
                      <a:pt x="89" y="28"/>
                    </a:lnTo>
                    <a:lnTo>
                      <a:pt x="89" y="16"/>
                    </a:lnTo>
                    <a:lnTo>
                      <a:pt x="74" y="17"/>
                    </a:lnTo>
                    <a:lnTo>
                      <a:pt x="61" y="19"/>
                    </a:lnTo>
                    <a:lnTo>
                      <a:pt x="49" y="19"/>
                    </a:lnTo>
                    <a:lnTo>
                      <a:pt x="37" y="16"/>
                    </a:lnTo>
                    <a:lnTo>
                      <a:pt x="27" y="14"/>
                    </a:lnTo>
                    <a:lnTo>
                      <a:pt x="19" y="10"/>
                    </a:lnTo>
                    <a:lnTo>
                      <a:pt x="11" y="6"/>
                    </a:lnTo>
                    <a:lnTo>
                      <a:pt x="4" y="1"/>
                    </a:lnTo>
                    <a:lnTo>
                      <a:pt x="3" y="0"/>
                    </a:lnTo>
                    <a:lnTo>
                      <a:pt x="1" y="1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97" name="Freeform 558"/>
              <p:cNvSpPr>
                <a:spLocks noChangeArrowheads="1"/>
              </p:cNvSpPr>
              <p:nvPr/>
            </p:nvSpPr>
            <p:spPr bwMode="auto">
              <a:xfrm>
                <a:off x="787" y="225"/>
                <a:ext cx="20" cy="12"/>
              </a:xfrm>
              <a:custGeom>
                <a:avLst/>
                <a:gdLst/>
                <a:ahLst/>
                <a:cxnLst>
                  <a:cxn ang="0">
                    <a:pos x="0" y="9"/>
                  </a:cxn>
                  <a:cxn ang="0">
                    <a:pos x="0" y="9"/>
                  </a:cxn>
                  <a:cxn ang="0">
                    <a:pos x="4" y="13"/>
                  </a:cxn>
                  <a:cxn ang="0">
                    <a:pos x="10" y="18"/>
                  </a:cxn>
                  <a:cxn ang="0">
                    <a:pos x="13" y="21"/>
                  </a:cxn>
                  <a:cxn ang="0">
                    <a:pos x="18" y="24"/>
                  </a:cxn>
                  <a:cxn ang="0">
                    <a:pos x="20" y="12"/>
                  </a:cxn>
                  <a:cxn ang="0">
                    <a:pos x="17" y="9"/>
                  </a:cxn>
                  <a:cxn ang="0">
                    <a:pos x="12" y="6"/>
                  </a:cxn>
                  <a:cxn ang="0">
                    <a:pos x="8" y="5"/>
                  </a:cxn>
                  <a:cxn ang="0">
                    <a:pos x="4" y="0"/>
                  </a:cxn>
                  <a:cxn ang="0">
                    <a:pos x="0" y="9"/>
                  </a:cxn>
                </a:cxnLst>
                <a:rect l="0" t="0" r="r" b="b"/>
                <a:pathLst>
                  <a:path w="20" h="24">
                    <a:moveTo>
                      <a:pt x="0" y="9"/>
                    </a:moveTo>
                    <a:lnTo>
                      <a:pt x="0" y="9"/>
                    </a:lnTo>
                    <a:lnTo>
                      <a:pt x="4" y="13"/>
                    </a:lnTo>
                    <a:lnTo>
                      <a:pt x="10" y="18"/>
                    </a:lnTo>
                    <a:lnTo>
                      <a:pt x="13" y="21"/>
                    </a:lnTo>
                    <a:lnTo>
                      <a:pt x="18" y="24"/>
                    </a:lnTo>
                    <a:lnTo>
                      <a:pt x="20" y="12"/>
                    </a:lnTo>
                    <a:lnTo>
                      <a:pt x="17" y="9"/>
                    </a:lnTo>
                    <a:lnTo>
                      <a:pt x="12" y="6"/>
                    </a:lnTo>
                    <a:lnTo>
                      <a:pt x="8" y="5"/>
                    </a:lnTo>
                    <a:lnTo>
                      <a:pt x="4" y="0"/>
                    </a:lnTo>
                    <a:lnTo>
                      <a:pt x="0" y="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98" name="Freeform 559"/>
              <p:cNvSpPr>
                <a:spLocks noChangeArrowheads="1"/>
              </p:cNvSpPr>
              <p:nvPr/>
            </p:nvSpPr>
            <p:spPr bwMode="auto">
              <a:xfrm>
                <a:off x="751" y="221"/>
                <a:ext cx="40" cy="9"/>
              </a:xfrm>
              <a:custGeom>
                <a:avLst/>
                <a:gdLst/>
                <a:ahLst/>
                <a:cxnLst>
                  <a:cxn ang="0">
                    <a:pos x="0" y="11"/>
                  </a:cxn>
                  <a:cxn ang="0">
                    <a:pos x="0" y="11"/>
                  </a:cxn>
                  <a:cxn ang="0">
                    <a:pos x="6" y="11"/>
                  </a:cxn>
                  <a:cxn ang="0">
                    <a:pos x="11" y="11"/>
                  </a:cxn>
                  <a:cxn ang="0">
                    <a:pos x="16" y="11"/>
                  </a:cxn>
                  <a:cxn ang="0">
                    <a:pos x="21" y="11"/>
                  </a:cxn>
                  <a:cxn ang="0">
                    <a:pos x="26" y="13"/>
                  </a:cxn>
                  <a:cxn ang="0">
                    <a:pos x="29" y="14"/>
                  </a:cxn>
                  <a:cxn ang="0">
                    <a:pos x="33" y="16"/>
                  </a:cxn>
                  <a:cxn ang="0">
                    <a:pos x="36" y="17"/>
                  </a:cxn>
                  <a:cxn ang="0">
                    <a:pos x="40" y="8"/>
                  </a:cxn>
                  <a:cxn ang="0">
                    <a:pos x="35" y="4"/>
                  </a:cxn>
                  <a:cxn ang="0">
                    <a:pos x="31" y="2"/>
                  </a:cxn>
                  <a:cxn ang="0">
                    <a:pos x="26" y="1"/>
                  </a:cxn>
                  <a:cxn ang="0">
                    <a:pos x="21" y="0"/>
                  </a:cxn>
                  <a:cxn ang="0">
                    <a:pos x="16" y="0"/>
                  </a:cxn>
                  <a:cxn ang="0">
                    <a:pos x="11" y="0"/>
                  </a:cxn>
                  <a:cxn ang="0">
                    <a:pos x="6" y="0"/>
                  </a:cxn>
                  <a:cxn ang="0">
                    <a:pos x="0" y="0"/>
                  </a:cxn>
                  <a:cxn ang="0">
                    <a:pos x="0" y="11"/>
                  </a:cxn>
                </a:cxnLst>
                <a:rect l="0" t="0" r="r" b="b"/>
                <a:pathLst>
                  <a:path w="40" h="17">
                    <a:moveTo>
                      <a:pt x="0" y="11"/>
                    </a:moveTo>
                    <a:lnTo>
                      <a:pt x="0" y="11"/>
                    </a:lnTo>
                    <a:lnTo>
                      <a:pt x="6" y="11"/>
                    </a:lnTo>
                    <a:lnTo>
                      <a:pt x="11" y="11"/>
                    </a:lnTo>
                    <a:lnTo>
                      <a:pt x="16" y="11"/>
                    </a:lnTo>
                    <a:lnTo>
                      <a:pt x="21" y="11"/>
                    </a:lnTo>
                    <a:lnTo>
                      <a:pt x="26" y="13"/>
                    </a:lnTo>
                    <a:lnTo>
                      <a:pt x="29" y="14"/>
                    </a:lnTo>
                    <a:lnTo>
                      <a:pt x="33" y="16"/>
                    </a:lnTo>
                    <a:lnTo>
                      <a:pt x="36" y="17"/>
                    </a:lnTo>
                    <a:lnTo>
                      <a:pt x="40" y="8"/>
                    </a:lnTo>
                    <a:lnTo>
                      <a:pt x="35" y="4"/>
                    </a:lnTo>
                    <a:lnTo>
                      <a:pt x="31" y="2"/>
                    </a:lnTo>
                    <a:lnTo>
                      <a:pt x="26" y="1"/>
                    </a:lnTo>
                    <a:lnTo>
                      <a:pt x="21" y="0"/>
                    </a:lnTo>
                    <a:lnTo>
                      <a:pt x="16" y="0"/>
                    </a:lnTo>
                    <a:lnTo>
                      <a:pt x="11" y="0"/>
                    </a:lnTo>
                    <a:lnTo>
                      <a:pt x="6" y="0"/>
                    </a:lnTo>
                    <a:lnTo>
                      <a:pt x="0" y="0"/>
                    </a:lnTo>
                    <a:lnTo>
                      <a:pt x="0" y="1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899" name="Freeform 560"/>
              <p:cNvSpPr>
                <a:spLocks noChangeArrowheads="1"/>
              </p:cNvSpPr>
              <p:nvPr/>
            </p:nvSpPr>
            <p:spPr bwMode="auto">
              <a:xfrm>
                <a:off x="647" y="221"/>
                <a:ext cx="104" cy="12"/>
              </a:xfrm>
              <a:custGeom>
                <a:avLst/>
                <a:gdLst/>
                <a:ahLst/>
                <a:cxnLst>
                  <a:cxn ang="0">
                    <a:pos x="0" y="24"/>
                  </a:cxn>
                  <a:cxn ang="0">
                    <a:pos x="0" y="24"/>
                  </a:cxn>
                  <a:cxn ang="0">
                    <a:pos x="12" y="24"/>
                  </a:cxn>
                  <a:cxn ang="0">
                    <a:pos x="25" y="24"/>
                  </a:cxn>
                  <a:cxn ang="0">
                    <a:pos x="38" y="23"/>
                  </a:cxn>
                  <a:cxn ang="0">
                    <a:pos x="51" y="20"/>
                  </a:cxn>
                  <a:cxn ang="0">
                    <a:pos x="65" y="17"/>
                  </a:cxn>
                  <a:cxn ang="0">
                    <a:pos x="78" y="16"/>
                  </a:cxn>
                  <a:cxn ang="0">
                    <a:pos x="92" y="13"/>
                  </a:cxn>
                  <a:cxn ang="0">
                    <a:pos x="104" y="11"/>
                  </a:cxn>
                  <a:cxn ang="0">
                    <a:pos x="104" y="0"/>
                  </a:cxn>
                  <a:cxn ang="0">
                    <a:pos x="92" y="1"/>
                  </a:cxn>
                  <a:cxn ang="0">
                    <a:pos x="78" y="4"/>
                  </a:cxn>
                  <a:cxn ang="0">
                    <a:pos x="65" y="5"/>
                  </a:cxn>
                  <a:cxn ang="0">
                    <a:pos x="51" y="8"/>
                  </a:cxn>
                  <a:cxn ang="0">
                    <a:pos x="38" y="11"/>
                  </a:cxn>
                  <a:cxn ang="0">
                    <a:pos x="25" y="13"/>
                  </a:cxn>
                  <a:cxn ang="0">
                    <a:pos x="12" y="13"/>
                  </a:cxn>
                  <a:cxn ang="0">
                    <a:pos x="0" y="13"/>
                  </a:cxn>
                  <a:cxn ang="0">
                    <a:pos x="0" y="24"/>
                  </a:cxn>
                </a:cxnLst>
                <a:rect l="0" t="0" r="r" b="b"/>
                <a:pathLst>
                  <a:path w="104" h="24">
                    <a:moveTo>
                      <a:pt x="0" y="24"/>
                    </a:moveTo>
                    <a:lnTo>
                      <a:pt x="0" y="24"/>
                    </a:lnTo>
                    <a:lnTo>
                      <a:pt x="12" y="24"/>
                    </a:lnTo>
                    <a:lnTo>
                      <a:pt x="25" y="24"/>
                    </a:lnTo>
                    <a:lnTo>
                      <a:pt x="38" y="23"/>
                    </a:lnTo>
                    <a:lnTo>
                      <a:pt x="51" y="20"/>
                    </a:lnTo>
                    <a:lnTo>
                      <a:pt x="65" y="17"/>
                    </a:lnTo>
                    <a:lnTo>
                      <a:pt x="78" y="16"/>
                    </a:lnTo>
                    <a:lnTo>
                      <a:pt x="92" y="13"/>
                    </a:lnTo>
                    <a:lnTo>
                      <a:pt x="104" y="11"/>
                    </a:lnTo>
                    <a:lnTo>
                      <a:pt x="104" y="0"/>
                    </a:lnTo>
                    <a:lnTo>
                      <a:pt x="92" y="1"/>
                    </a:lnTo>
                    <a:lnTo>
                      <a:pt x="78" y="4"/>
                    </a:lnTo>
                    <a:lnTo>
                      <a:pt x="65" y="5"/>
                    </a:lnTo>
                    <a:lnTo>
                      <a:pt x="51" y="8"/>
                    </a:lnTo>
                    <a:lnTo>
                      <a:pt x="38" y="11"/>
                    </a:lnTo>
                    <a:lnTo>
                      <a:pt x="25" y="13"/>
                    </a:lnTo>
                    <a:lnTo>
                      <a:pt x="12" y="13"/>
                    </a:lnTo>
                    <a:lnTo>
                      <a:pt x="0" y="13"/>
                    </a:lnTo>
                    <a:lnTo>
                      <a:pt x="0" y="24"/>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00" name="Freeform 561"/>
              <p:cNvSpPr>
                <a:spLocks noChangeArrowheads="1"/>
              </p:cNvSpPr>
              <p:nvPr/>
            </p:nvSpPr>
            <p:spPr bwMode="auto">
              <a:xfrm>
                <a:off x="352" y="227"/>
                <a:ext cx="295" cy="21"/>
              </a:xfrm>
              <a:custGeom>
                <a:avLst/>
                <a:gdLst/>
                <a:ahLst/>
                <a:cxnLst>
                  <a:cxn ang="0">
                    <a:pos x="0" y="42"/>
                  </a:cxn>
                  <a:cxn ang="0">
                    <a:pos x="0" y="42"/>
                  </a:cxn>
                  <a:cxn ang="0">
                    <a:pos x="14" y="40"/>
                  </a:cxn>
                  <a:cxn ang="0">
                    <a:pos x="29" y="37"/>
                  </a:cxn>
                  <a:cxn ang="0">
                    <a:pos x="48" y="34"/>
                  </a:cxn>
                  <a:cxn ang="0">
                    <a:pos x="67" y="31"/>
                  </a:cxn>
                  <a:cxn ang="0">
                    <a:pos x="87" y="28"/>
                  </a:cxn>
                  <a:cxn ang="0">
                    <a:pos x="108" y="25"/>
                  </a:cxn>
                  <a:cxn ang="0">
                    <a:pos x="129" y="22"/>
                  </a:cxn>
                  <a:cxn ang="0">
                    <a:pos x="151" y="21"/>
                  </a:cxn>
                  <a:cxn ang="0">
                    <a:pos x="173" y="18"/>
                  </a:cxn>
                  <a:cxn ang="0">
                    <a:pos x="194" y="16"/>
                  </a:cxn>
                  <a:cxn ang="0">
                    <a:pos x="214" y="15"/>
                  </a:cxn>
                  <a:cxn ang="0">
                    <a:pos x="233" y="13"/>
                  </a:cxn>
                  <a:cxn ang="0">
                    <a:pos x="251" y="13"/>
                  </a:cxn>
                  <a:cxn ang="0">
                    <a:pos x="269" y="12"/>
                  </a:cxn>
                  <a:cxn ang="0">
                    <a:pos x="283" y="12"/>
                  </a:cxn>
                  <a:cxn ang="0">
                    <a:pos x="295" y="13"/>
                  </a:cxn>
                  <a:cxn ang="0">
                    <a:pos x="295" y="2"/>
                  </a:cxn>
                  <a:cxn ang="0">
                    <a:pos x="283" y="0"/>
                  </a:cxn>
                  <a:cxn ang="0">
                    <a:pos x="269" y="0"/>
                  </a:cxn>
                  <a:cxn ang="0">
                    <a:pos x="251" y="2"/>
                  </a:cxn>
                  <a:cxn ang="0">
                    <a:pos x="233" y="2"/>
                  </a:cxn>
                  <a:cxn ang="0">
                    <a:pos x="214" y="3"/>
                  </a:cxn>
                  <a:cxn ang="0">
                    <a:pos x="194" y="5"/>
                  </a:cxn>
                  <a:cxn ang="0">
                    <a:pos x="173" y="6"/>
                  </a:cxn>
                  <a:cxn ang="0">
                    <a:pos x="151" y="9"/>
                  </a:cxn>
                  <a:cxn ang="0">
                    <a:pos x="129" y="10"/>
                  </a:cxn>
                  <a:cxn ang="0">
                    <a:pos x="108" y="13"/>
                  </a:cxn>
                  <a:cxn ang="0">
                    <a:pos x="87" y="16"/>
                  </a:cxn>
                  <a:cxn ang="0">
                    <a:pos x="67" y="19"/>
                  </a:cxn>
                  <a:cxn ang="0">
                    <a:pos x="48" y="22"/>
                  </a:cxn>
                  <a:cxn ang="0">
                    <a:pos x="29" y="25"/>
                  </a:cxn>
                  <a:cxn ang="0">
                    <a:pos x="14" y="28"/>
                  </a:cxn>
                  <a:cxn ang="0">
                    <a:pos x="0" y="31"/>
                  </a:cxn>
                  <a:cxn ang="0">
                    <a:pos x="0" y="42"/>
                  </a:cxn>
                </a:cxnLst>
                <a:rect l="0" t="0" r="r" b="b"/>
                <a:pathLst>
                  <a:path w="295" h="42">
                    <a:moveTo>
                      <a:pt x="0" y="42"/>
                    </a:moveTo>
                    <a:lnTo>
                      <a:pt x="0" y="42"/>
                    </a:lnTo>
                    <a:lnTo>
                      <a:pt x="14" y="40"/>
                    </a:lnTo>
                    <a:lnTo>
                      <a:pt x="29" y="37"/>
                    </a:lnTo>
                    <a:lnTo>
                      <a:pt x="48" y="34"/>
                    </a:lnTo>
                    <a:lnTo>
                      <a:pt x="67" y="31"/>
                    </a:lnTo>
                    <a:lnTo>
                      <a:pt x="87" y="28"/>
                    </a:lnTo>
                    <a:lnTo>
                      <a:pt x="108" y="25"/>
                    </a:lnTo>
                    <a:lnTo>
                      <a:pt x="129" y="22"/>
                    </a:lnTo>
                    <a:lnTo>
                      <a:pt x="151" y="21"/>
                    </a:lnTo>
                    <a:lnTo>
                      <a:pt x="173" y="18"/>
                    </a:lnTo>
                    <a:lnTo>
                      <a:pt x="194" y="16"/>
                    </a:lnTo>
                    <a:lnTo>
                      <a:pt x="214" y="15"/>
                    </a:lnTo>
                    <a:lnTo>
                      <a:pt x="233" y="13"/>
                    </a:lnTo>
                    <a:lnTo>
                      <a:pt x="251" y="13"/>
                    </a:lnTo>
                    <a:lnTo>
                      <a:pt x="269" y="12"/>
                    </a:lnTo>
                    <a:lnTo>
                      <a:pt x="283" y="12"/>
                    </a:lnTo>
                    <a:lnTo>
                      <a:pt x="295" y="13"/>
                    </a:lnTo>
                    <a:lnTo>
                      <a:pt x="295" y="2"/>
                    </a:lnTo>
                    <a:lnTo>
                      <a:pt x="283" y="0"/>
                    </a:lnTo>
                    <a:lnTo>
                      <a:pt x="269" y="0"/>
                    </a:lnTo>
                    <a:lnTo>
                      <a:pt x="251" y="2"/>
                    </a:lnTo>
                    <a:lnTo>
                      <a:pt x="233" y="2"/>
                    </a:lnTo>
                    <a:lnTo>
                      <a:pt x="214" y="3"/>
                    </a:lnTo>
                    <a:lnTo>
                      <a:pt x="194" y="5"/>
                    </a:lnTo>
                    <a:lnTo>
                      <a:pt x="173" y="6"/>
                    </a:lnTo>
                    <a:lnTo>
                      <a:pt x="151" y="9"/>
                    </a:lnTo>
                    <a:lnTo>
                      <a:pt x="129" y="10"/>
                    </a:lnTo>
                    <a:lnTo>
                      <a:pt x="108" y="13"/>
                    </a:lnTo>
                    <a:lnTo>
                      <a:pt x="87" y="16"/>
                    </a:lnTo>
                    <a:lnTo>
                      <a:pt x="67" y="19"/>
                    </a:lnTo>
                    <a:lnTo>
                      <a:pt x="48" y="22"/>
                    </a:lnTo>
                    <a:lnTo>
                      <a:pt x="29" y="25"/>
                    </a:lnTo>
                    <a:lnTo>
                      <a:pt x="14" y="28"/>
                    </a:lnTo>
                    <a:lnTo>
                      <a:pt x="0" y="31"/>
                    </a:lnTo>
                    <a:lnTo>
                      <a:pt x="0" y="4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01" name="Freeform 562"/>
              <p:cNvSpPr>
                <a:spLocks noChangeArrowheads="1"/>
              </p:cNvSpPr>
              <p:nvPr/>
            </p:nvSpPr>
            <p:spPr bwMode="auto">
              <a:xfrm>
                <a:off x="295" y="242"/>
                <a:ext cx="57" cy="12"/>
              </a:xfrm>
              <a:custGeom>
                <a:avLst/>
                <a:gdLst/>
                <a:ahLst/>
                <a:cxnLst>
                  <a:cxn ang="0">
                    <a:pos x="0" y="25"/>
                  </a:cxn>
                  <a:cxn ang="0">
                    <a:pos x="0" y="25"/>
                  </a:cxn>
                  <a:cxn ang="0">
                    <a:pos x="8" y="23"/>
                  </a:cxn>
                  <a:cxn ang="0">
                    <a:pos x="16" y="22"/>
                  </a:cxn>
                  <a:cxn ang="0">
                    <a:pos x="23" y="20"/>
                  </a:cxn>
                  <a:cxn ang="0">
                    <a:pos x="31" y="17"/>
                  </a:cxn>
                  <a:cxn ang="0">
                    <a:pos x="38" y="16"/>
                  </a:cxn>
                  <a:cxn ang="0">
                    <a:pos x="44" y="14"/>
                  </a:cxn>
                  <a:cxn ang="0">
                    <a:pos x="51" y="13"/>
                  </a:cxn>
                  <a:cxn ang="0">
                    <a:pos x="57" y="11"/>
                  </a:cxn>
                  <a:cxn ang="0">
                    <a:pos x="57" y="0"/>
                  </a:cxn>
                  <a:cxn ang="0">
                    <a:pos x="51" y="1"/>
                  </a:cxn>
                  <a:cxn ang="0">
                    <a:pos x="44" y="3"/>
                  </a:cxn>
                  <a:cxn ang="0">
                    <a:pos x="38" y="4"/>
                  </a:cxn>
                  <a:cxn ang="0">
                    <a:pos x="31" y="6"/>
                  </a:cxn>
                  <a:cxn ang="0">
                    <a:pos x="23" y="9"/>
                  </a:cxn>
                  <a:cxn ang="0">
                    <a:pos x="16" y="10"/>
                  </a:cxn>
                  <a:cxn ang="0">
                    <a:pos x="8" y="11"/>
                  </a:cxn>
                  <a:cxn ang="0">
                    <a:pos x="0" y="13"/>
                  </a:cxn>
                  <a:cxn ang="0">
                    <a:pos x="0" y="25"/>
                  </a:cxn>
                </a:cxnLst>
                <a:rect l="0" t="0" r="r" b="b"/>
                <a:pathLst>
                  <a:path w="57" h="25">
                    <a:moveTo>
                      <a:pt x="0" y="25"/>
                    </a:moveTo>
                    <a:lnTo>
                      <a:pt x="0" y="25"/>
                    </a:lnTo>
                    <a:lnTo>
                      <a:pt x="8" y="23"/>
                    </a:lnTo>
                    <a:lnTo>
                      <a:pt x="16" y="22"/>
                    </a:lnTo>
                    <a:lnTo>
                      <a:pt x="23" y="20"/>
                    </a:lnTo>
                    <a:lnTo>
                      <a:pt x="31" y="17"/>
                    </a:lnTo>
                    <a:lnTo>
                      <a:pt x="38" y="16"/>
                    </a:lnTo>
                    <a:lnTo>
                      <a:pt x="44" y="14"/>
                    </a:lnTo>
                    <a:lnTo>
                      <a:pt x="51" y="13"/>
                    </a:lnTo>
                    <a:lnTo>
                      <a:pt x="57" y="11"/>
                    </a:lnTo>
                    <a:lnTo>
                      <a:pt x="57" y="0"/>
                    </a:lnTo>
                    <a:lnTo>
                      <a:pt x="51" y="1"/>
                    </a:lnTo>
                    <a:lnTo>
                      <a:pt x="44" y="3"/>
                    </a:lnTo>
                    <a:lnTo>
                      <a:pt x="38" y="4"/>
                    </a:lnTo>
                    <a:lnTo>
                      <a:pt x="31" y="6"/>
                    </a:lnTo>
                    <a:lnTo>
                      <a:pt x="23" y="9"/>
                    </a:lnTo>
                    <a:lnTo>
                      <a:pt x="16" y="10"/>
                    </a:lnTo>
                    <a:lnTo>
                      <a:pt x="8" y="11"/>
                    </a:lnTo>
                    <a:lnTo>
                      <a:pt x="0" y="13"/>
                    </a:lnTo>
                    <a:lnTo>
                      <a:pt x="0" y="25"/>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02" name="Freeform 563"/>
              <p:cNvSpPr>
                <a:spLocks noChangeArrowheads="1"/>
              </p:cNvSpPr>
              <p:nvPr/>
            </p:nvSpPr>
            <p:spPr bwMode="auto">
              <a:xfrm>
                <a:off x="114" y="248"/>
                <a:ext cx="181" cy="12"/>
              </a:xfrm>
              <a:custGeom>
                <a:avLst/>
                <a:gdLst/>
                <a:ahLst/>
                <a:cxnLst>
                  <a:cxn ang="0">
                    <a:pos x="1" y="13"/>
                  </a:cxn>
                  <a:cxn ang="0">
                    <a:pos x="4" y="19"/>
                  </a:cxn>
                  <a:cxn ang="0">
                    <a:pos x="11" y="20"/>
                  </a:cxn>
                  <a:cxn ang="0">
                    <a:pos x="17" y="22"/>
                  </a:cxn>
                  <a:cxn ang="0">
                    <a:pos x="25" y="23"/>
                  </a:cxn>
                  <a:cxn ang="0">
                    <a:pos x="34" y="23"/>
                  </a:cxn>
                  <a:cxn ang="0">
                    <a:pos x="44" y="23"/>
                  </a:cxn>
                  <a:cxn ang="0">
                    <a:pos x="55" y="23"/>
                  </a:cxn>
                  <a:cxn ang="0">
                    <a:pos x="66" y="23"/>
                  </a:cxn>
                  <a:cxn ang="0">
                    <a:pos x="78" y="23"/>
                  </a:cxn>
                  <a:cxn ang="0">
                    <a:pos x="90" y="22"/>
                  </a:cxn>
                  <a:cxn ang="0">
                    <a:pos x="102" y="22"/>
                  </a:cxn>
                  <a:cxn ang="0">
                    <a:pos x="115" y="20"/>
                  </a:cxn>
                  <a:cxn ang="0">
                    <a:pos x="128" y="19"/>
                  </a:cxn>
                  <a:cxn ang="0">
                    <a:pos x="141" y="17"/>
                  </a:cxn>
                  <a:cxn ang="0">
                    <a:pos x="154" y="16"/>
                  </a:cxn>
                  <a:cxn ang="0">
                    <a:pos x="168" y="13"/>
                  </a:cxn>
                  <a:cxn ang="0">
                    <a:pos x="181" y="12"/>
                  </a:cxn>
                  <a:cxn ang="0">
                    <a:pos x="181" y="0"/>
                  </a:cxn>
                  <a:cxn ang="0">
                    <a:pos x="168" y="1"/>
                  </a:cxn>
                  <a:cxn ang="0">
                    <a:pos x="154" y="4"/>
                  </a:cxn>
                  <a:cxn ang="0">
                    <a:pos x="141" y="6"/>
                  </a:cxn>
                  <a:cxn ang="0">
                    <a:pos x="128" y="7"/>
                  </a:cxn>
                  <a:cxn ang="0">
                    <a:pos x="115" y="9"/>
                  </a:cxn>
                  <a:cxn ang="0">
                    <a:pos x="102" y="10"/>
                  </a:cxn>
                  <a:cxn ang="0">
                    <a:pos x="90" y="10"/>
                  </a:cxn>
                  <a:cxn ang="0">
                    <a:pos x="78" y="12"/>
                  </a:cxn>
                  <a:cxn ang="0">
                    <a:pos x="66" y="12"/>
                  </a:cxn>
                  <a:cxn ang="0">
                    <a:pos x="55" y="12"/>
                  </a:cxn>
                  <a:cxn ang="0">
                    <a:pos x="44" y="12"/>
                  </a:cxn>
                  <a:cxn ang="0">
                    <a:pos x="34" y="12"/>
                  </a:cxn>
                  <a:cxn ang="0">
                    <a:pos x="25" y="12"/>
                  </a:cxn>
                  <a:cxn ang="0">
                    <a:pos x="17" y="10"/>
                  </a:cxn>
                  <a:cxn ang="0">
                    <a:pos x="11" y="9"/>
                  </a:cxn>
                  <a:cxn ang="0">
                    <a:pos x="6" y="7"/>
                  </a:cxn>
                  <a:cxn ang="0">
                    <a:pos x="9" y="13"/>
                  </a:cxn>
                  <a:cxn ang="0">
                    <a:pos x="1" y="13"/>
                  </a:cxn>
                  <a:cxn ang="0">
                    <a:pos x="0" y="17"/>
                  </a:cxn>
                  <a:cxn ang="0">
                    <a:pos x="4" y="19"/>
                  </a:cxn>
                  <a:cxn ang="0">
                    <a:pos x="1" y="13"/>
                  </a:cxn>
                </a:cxnLst>
                <a:rect l="0" t="0" r="r" b="b"/>
                <a:pathLst>
                  <a:path w="181" h="23">
                    <a:moveTo>
                      <a:pt x="1" y="13"/>
                    </a:moveTo>
                    <a:lnTo>
                      <a:pt x="4" y="19"/>
                    </a:lnTo>
                    <a:lnTo>
                      <a:pt x="11" y="20"/>
                    </a:lnTo>
                    <a:lnTo>
                      <a:pt x="17" y="22"/>
                    </a:lnTo>
                    <a:lnTo>
                      <a:pt x="25" y="23"/>
                    </a:lnTo>
                    <a:lnTo>
                      <a:pt x="34" y="23"/>
                    </a:lnTo>
                    <a:lnTo>
                      <a:pt x="44" y="23"/>
                    </a:lnTo>
                    <a:lnTo>
                      <a:pt x="55" y="23"/>
                    </a:lnTo>
                    <a:lnTo>
                      <a:pt x="66" y="23"/>
                    </a:lnTo>
                    <a:lnTo>
                      <a:pt x="78" y="23"/>
                    </a:lnTo>
                    <a:lnTo>
                      <a:pt x="90" y="22"/>
                    </a:lnTo>
                    <a:lnTo>
                      <a:pt x="102" y="22"/>
                    </a:lnTo>
                    <a:lnTo>
                      <a:pt x="115" y="20"/>
                    </a:lnTo>
                    <a:lnTo>
                      <a:pt x="128" y="19"/>
                    </a:lnTo>
                    <a:lnTo>
                      <a:pt x="141" y="17"/>
                    </a:lnTo>
                    <a:lnTo>
                      <a:pt x="154" y="16"/>
                    </a:lnTo>
                    <a:lnTo>
                      <a:pt x="168" y="13"/>
                    </a:lnTo>
                    <a:lnTo>
                      <a:pt x="181" y="12"/>
                    </a:lnTo>
                    <a:lnTo>
                      <a:pt x="181" y="0"/>
                    </a:lnTo>
                    <a:lnTo>
                      <a:pt x="168" y="1"/>
                    </a:lnTo>
                    <a:lnTo>
                      <a:pt x="154" y="4"/>
                    </a:lnTo>
                    <a:lnTo>
                      <a:pt x="141" y="6"/>
                    </a:lnTo>
                    <a:lnTo>
                      <a:pt x="128" y="7"/>
                    </a:lnTo>
                    <a:lnTo>
                      <a:pt x="115" y="9"/>
                    </a:lnTo>
                    <a:lnTo>
                      <a:pt x="102" y="10"/>
                    </a:lnTo>
                    <a:lnTo>
                      <a:pt x="90" y="10"/>
                    </a:lnTo>
                    <a:lnTo>
                      <a:pt x="78" y="12"/>
                    </a:lnTo>
                    <a:lnTo>
                      <a:pt x="66" y="12"/>
                    </a:lnTo>
                    <a:lnTo>
                      <a:pt x="55" y="12"/>
                    </a:lnTo>
                    <a:lnTo>
                      <a:pt x="44" y="12"/>
                    </a:lnTo>
                    <a:lnTo>
                      <a:pt x="34" y="12"/>
                    </a:lnTo>
                    <a:lnTo>
                      <a:pt x="25" y="12"/>
                    </a:lnTo>
                    <a:lnTo>
                      <a:pt x="17" y="10"/>
                    </a:lnTo>
                    <a:lnTo>
                      <a:pt x="11" y="9"/>
                    </a:lnTo>
                    <a:lnTo>
                      <a:pt x="6" y="7"/>
                    </a:lnTo>
                    <a:lnTo>
                      <a:pt x="9" y="13"/>
                    </a:lnTo>
                    <a:lnTo>
                      <a:pt x="1" y="13"/>
                    </a:lnTo>
                    <a:lnTo>
                      <a:pt x="0" y="17"/>
                    </a:lnTo>
                    <a:lnTo>
                      <a:pt x="4" y="19"/>
                    </a:lnTo>
                    <a:lnTo>
                      <a:pt x="1" y="13"/>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03" name="Freeform 564"/>
              <p:cNvSpPr>
                <a:spLocks noChangeArrowheads="1"/>
              </p:cNvSpPr>
              <p:nvPr/>
            </p:nvSpPr>
            <p:spPr bwMode="auto">
              <a:xfrm>
                <a:off x="110" y="197"/>
                <a:ext cx="15" cy="58"/>
              </a:xfrm>
              <a:custGeom>
                <a:avLst/>
                <a:gdLst/>
                <a:ahLst/>
                <a:cxnLst>
                  <a:cxn ang="0">
                    <a:pos x="5" y="0"/>
                  </a:cxn>
                  <a:cxn ang="0">
                    <a:pos x="1" y="7"/>
                  </a:cxn>
                  <a:cxn ang="0">
                    <a:pos x="4" y="31"/>
                  </a:cxn>
                  <a:cxn ang="0">
                    <a:pos x="7" y="58"/>
                  </a:cxn>
                  <a:cxn ang="0">
                    <a:pos x="7" y="87"/>
                  </a:cxn>
                  <a:cxn ang="0">
                    <a:pos x="5" y="115"/>
                  </a:cxn>
                  <a:cxn ang="0">
                    <a:pos x="13" y="115"/>
                  </a:cxn>
                  <a:cxn ang="0">
                    <a:pos x="15" y="87"/>
                  </a:cxn>
                  <a:cxn ang="0">
                    <a:pos x="15" y="58"/>
                  </a:cxn>
                  <a:cxn ang="0">
                    <a:pos x="12" y="31"/>
                  </a:cxn>
                  <a:cxn ang="0">
                    <a:pos x="9" y="4"/>
                  </a:cxn>
                  <a:cxn ang="0">
                    <a:pos x="5" y="12"/>
                  </a:cxn>
                  <a:cxn ang="0">
                    <a:pos x="5" y="0"/>
                  </a:cxn>
                  <a:cxn ang="0">
                    <a:pos x="0" y="0"/>
                  </a:cxn>
                  <a:cxn ang="0">
                    <a:pos x="1" y="7"/>
                  </a:cxn>
                  <a:cxn ang="0">
                    <a:pos x="5" y="0"/>
                  </a:cxn>
                </a:cxnLst>
                <a:rect l="0" t="0" r="r" b="b"/>
                <a:pathLst>
                  <a:path w="15" h="115">
                    <a:moveTo>
                      <a:pt x="5" y="0"/>
                    </a:moveTo>
                    <a:lnTo>
                      <a:pt x="1" y="7"/>
                    </a:lnTo>
                    <a:lnTo>
                      <a:pt x="4" y="31"/>
                    </a:lnTo>
                    <a:lnTo>
                      <a:pt x="7" y="58"/>
                    </a:lnTo>
                    <a:lnTo>
                      <a:pt x="7" y="87"/>
                    </a:lnTo>
                    <a:lnTo>
                      <a:pt x="5" y="115"/>
                    </a:lnTo>
                    <a:lnTo>
                      <a:pt x="13" y="115"/>
                    </a:lnTo>
                    <a:lnTo>
                      <a:pt x="15" y="87"/>
                    </a:lnTo>
                    <a:lnTo>
                      <a:pt x="15" y="58"/>
                    </a:lnTo>
                    <a:lnTo>
                      <a:pt x="12" y="31"/>
                    </a:lnTo>
                    <a:lnTo>
                      <a:pt x="9" y="4"/>
                    </a:lnTo>
                    <a:lnTo>
                      <a:pt x="5" y="12"/>
                    </a:lnTo>
                    <a:lnTo>
                      <a:pt x="5" y="0"/>
                    </a:lnTo>
                    <a:lnTo>
                      <a:pt x="0" y="0"/>
                    </a:lnTo>
                    <a:lnTo>
                      <a:pt x="1" y="7"/>
                    </a:lnTo>
                    <a:lnTo>
                      <a:pt x="5"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04" name="Freeform 565"/>
              <p:cNvSpPr>
                <a:spLocks noChangeArrowheads="1"/>
              </p:cNvSpPr>
              <p:nvPr/>
            </p:nvSpPr>
            <p:spPr bwMode="auto">
              <a:xfrm>
                <a:off x="115" y="195"/>
                <a:ext cx="153" cy="8"/>
              </a:xfrm>
              <a:custGeom>
                <a:avLst/>
                <a:gdLst/>
                <a:ahLst/>
                <a:cxnLst>
                  <a:cxn ang="0">
                    <a:pos x="153" y="0"/>
                  </a:cxn>
                  <a:cxn ang="0">
                    <a:pos x="153" y="0"/>
                  </a:cxn>
                  <a:cxn ang="0">
                    <a:pos x="130" y="0"/>
                  </a:cxn>
                  <a:cxn ang="0">
                    <a:pos x="107" y="1"/>
                  </a:cxn>
                  <a:cxn ang="0">
                    <a:pos x="84" y="1"/>
                  </a:cxn>
                  <a:cxn ang="0">
                    <a:pos x="62" y="2"/>
                  </a:cxn>
                  <a:cxn ang="0">
                    <a:pos x="43" y="2"/>
                  </a:cxn>
                  <a:cxn ang="0">
                    <a:pos x="24" y="4"/>
                  </a:cxn>
                  <a:cxn ang="0">
                    <a:pos x="10" y="4"/>
                  </a:cxn>
                  <a:cxn ang="0">
                    <a:pos x="0" y="4"/>
                  </a:cxn>
                  <a:cxn ang="0">
                    <a:pos x="0" y="16"/>
                  </a:cxn>
                  <a:cxn ang="0">
                    <a:pos x="10" y="16"/>
                  </a:cxn>
                  <a:cxn ang="0">
                    <a:pos x="24" y="16"/>
                  </a:cxn>
                  <a:cxn ang="0">
                    <a:pos x="43" y="14"/>
                  </a:cxn>
                  <a:cxn ang="0">
                    <a:pos x="62" y="14"/>
                  </a:cxn>
                  <a:cxn ang="0">
                    <a:pos x="84" y="13"/>
                  </a:cxn>
                  <a:cxn ang="0">
                    <a:pos x="107" y="13"/>
                  </a:cxn>
                  <a:cxn ang="0">
                    <a:pos x="130" y="11"/>
                  </a:cxn>
                  <a:cxn ang="0">
                    <a:pos x="153" y="11"/>
                  </a:cxn>
                  <a:cxn ang="0">
                    <a:pos x="153" y="0"/>
                  </a:cxn>
                </a:cxnLst>
                <a:rect l="0" t="0" r="r" b="b"/>
                <a:pathLst>
                  <a:path w="153" h="16">
                    <a:moveTo>
                      <a:pt x="153" y="0"/>
                    </a:moveTo>
                    <a:lnTo>
                      <a:pt x="153" y="0"/>
                    </a:lnTo>
                    <a:lnTo>
                      <a:pt x="130" y="0"/>
                    </a:lnTo>
                    <a:lnTo>
                      <a:pt x="107" y="1"/>
                    </a:lnTo>
                    <a:lnTo>
                      <a:pt x="84" y="1"/>
                    </a:lnTo>
                    <a:lnTo>
                      <a:pt x="62" y="2"/>
                    </a:lnTo>
                    <a:lnTo>
                      <a:pt x="43" y="2"/>
                    </a:lnTo>
                    <a:lnTo>
                      <a:pt x="24" y="4"/>
                    </a:lnTo>
                    <a:lnTo>
                      <a:pt x="10" y="4"/>
                    </a:lnTo>
                    <a:lnTo>
                      <a:pt x="0" y="4"/>
                    </a:lnTo>
                    <a:lnTo>
                      <a:pt x="0" y="16"/>
                    </a:lnTo>
                    <a:lnTo>
                      <a:pt x="10" y="16"/>
                    </a:lnTo>
                    <a:lnTo>
                      <a:pt x="24" y="16"/>
                    </a:lnTo>
                    <a:lnTo>
                      <a:pt x="43" y="14"/>
                    </a:lnTo>
                    <a:lnTo>
                      <a:pt x="62" y="14"/>
                    </a:lnTo>
                    <a:lnTo>
                      <a:pt x="84" y="13"/>
                    </a:lnTo>
                    <a:lnTo>
                      <a:pt x="107" y="13"/>
                    </a:lnTo>
                    <a:lnTo>
                      <a:pt x="130" y="11"/>
                    </a:lnTo>
                    <a:lnTo>
                      <a:pt x="153" y="11"/>
                    </a:lnTo>
                    <a:lnTo>
                      <a:pt x="153"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05" name="Freeform 566"/>
              <p:cNvSpPr>
                <a:spLocks noChangeArrowheads="1"/>
              </p:cNvSpPr>
              <p:nvPr/>
            </p:nvSpPr>
            <p:spPr bwMode="auto">
              <a:xfrm>
                <a:off x="268" y="195"/>
                <a:ext cx="86" cy="6"/>
              </a:xfrm>
              <a:custGeom>
                <a:avLst/>
                <a:gdLst/>
                <a:ahLst/>
                <a:cxnLst>
                  <a:cxn ang="0">
                    <a:pos x="86" y="0"/>
                  </a:cxn>
                  <a:cxn ang="0">
                    <a:pos x="86" y="0"/>
                  </a:cxn>
                  <a:cxn ang="0">
                    <a:pos x="80" y="0"/>
                  </a:cxn>
                  <a:cxn ang="0">
                    <a:pos x="72" y="0"/>
                  </a:cxn>
                  <a:cxn ang="0">
                    <a:pos x="62" y="0"/>
                  </a:cxn>
                  <a:cxn ang="0">
                    <a:pos x="52" y="0"/>
                  </a:cxn>
                  <a:cxn ang="0">
                    <a:pos x="40" y="2"/>
                  </a:cxn>
                  <a:cxn ang="0">
                    <a:pos x="28" y="2"/>
                  </a:cxn>
                  <a:cxn ang="0">
                    <a:pos x="15" y="2"/>
                  </a:cxn>
                  <a:cxn ang="0">
                    <a:pos x="0" y="2"/>
                  </a:cxn>
                  <a:cxn ang="0">
                    <a:pos x="0" y="13"/>
                  </a:cxn>
                  <a:cxn ang="0">
                    <a:pos x="15" y="13"/>
                  </a:cxn>
                  <a:cxn ang="0">
                    <a:pos x="28" y="13"/>
                  </a:cxn>
                  <a:cxn ang="0">
                    <a:pos x="40" y="13"/>
                  </a:cxn>
                  <a:cxn ang="0">
                    <a:pos x="52" y="12"/>
                  </a:cxn>
                  <a:cxn ang="0">
                    <a:pos x="62" y="12"/>
                  </a:cxn>
                  <a:cxn ang="0">
                    <a:pos x="72" y="12"/>
                  </a:cxn>
                  <a:cxn ang="0">
                    <a:pos x="80" y="12"/>
                  </a:cxn>
                  <a:cxn ang="0">
                    <a:pos x="86" y="12"/>
                  </a:cxn>
                  <a:cxn ang="0">
                    <a:pos x="86" y="0"/>
                  </a:cxn>
                </a:cxnLst>
                <a:rect l="0" t="0" r="r" b="b"/>
                <a:pathLst>
                  <a:path w="86" h="13">
                    <a:moveTo>
                      <a:pt x="86" y="0"/>
                    </a:moveTo>
                    <a:lnTo>
                      <a:pt x="86" y="0"/>
                    </a:lnTo>
                    <a:lnTo>
                      <a:pt x="80" y="0"/>
                    </a:lnTo>
                    <a:lnTo>
                      <a:pt x="72" y="0"/>
                    </a:lnTo>
                    <a:lnTo>
                      <a:pt x="62" y="0"/>
                    </a:lnTo>
                    <a:lnTo>
                      <a:pt x="52" y="0"/>
                    </a:lnTo>
                    <a:lnTo>
                      <a:pt x="40" y="2"/>
                    </a:lnTo>
                    <a:lnTo>
                      <a:pt x="28" y="2"/>
                    </a:lnTo>
                    <a:lnTo>
                      <a:pt x="15" y="2"/>
                    </a:lnTo>
                    <a:lnTo>
                      <a:pt x="0" y="2"/>
                    </a:lnTo>
                    <a:lnTo>
                      <a:pt x="0" y="13"/>
                    </a:lnTo>
                    <a:lnTo>
                      <a:pt x="15" y="13"/>
                    </a:lnTo>
                    <a:lnTo>
                      <a:pt x="28" y="13"/>
                    </a:lnTo>
                    <a:lnTo>
                      <a:pt x="40" y="13"/>
                    </a:lnTo>
                    <a:lnTo>
                      <a:pt x="52" y="12"/>
                    </a:lnTo>
                    <a:lnTo>
                      <a:pt x="62" y="12"/>
                    </a:lnTo>
                    <a:lnTo>
                      <a:pt x="72" y="12"/>
                    </a:lnTo>
                    <a:lnTo>
                      <a:pt x="80" y="12"/>
                    </a:lnTo>
                    <a:lnTo>
                      <a:pt x="86" y="12"/>
                    </a:lnTo>
                    <a:lnTo>
                      <a:pt x="86"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06" name="Freeform 567"/>
              <p:cNvSpPr>
                <a:spLocks noChangeArrowheads="1"/>
              </p:cNvSpPr>
              <p:nvPr/>
            </p:nvSpPr>
            <p:spPr bwMode="auto">
              <a:xfrm>
                <a:off x="354" y="190"/>
                <a:ext cx="280" cy="10"/>
              </a:xfrm>
              <a:custGeom>
                <a:avLst/>
                <a:gdLst/>
                <a:ahLst/>
                <a:cxnLst>
                  <a:cxn ang="0">
                    <a:pos x="270" y="9"/>
                  </a:cxn>
                  <a:cxn ang="0">
                    <a:pos x="273" y="0"/>
                  </a:cxn>
                  <a:cxn ang="0">
                    <a:pos x="251" y="0"/>
                  </a:cxn>
                  <a:cxn ang="0">
                    <a:pos x="230" y="2"/>
                  </a:cxn>
                  <a:cxn ang="0">
                    <a:pos x="209" y="2"/>
                  </a:cxn>
                  <a:cxn ang="0">
                    <a:pos x="188" y="2"/>
                  </a:cxn>
                  <a:cxn ang="0">
                    <a:pos x="167" y="3"/>
                  </a:cxn>
                  <a:cxn ang="0">
                    <a:pos x="145" y="3"/>
                  </a:cxn>
                  <a:cxn ang="0">
                    <a:pos x="125" y="5"/>
                  </a:cxn>
                  <a:cxn ang="0">
                    <a:pos x="105" y="5"/>
                  </a:cxn>
                  <a:cxn ang="0">
                    <a:pos x="87" y="6"/>
                  </a:cxn>
                  <a:cxn ang="0">
                    <a:pos x="69" y="6"/>
                  </a:cxn>
                  <a:cxn ang="0">
                    <a:pos x="53" y="8"/>
                  </a:cxn>
                  <a:cxn ang="0">
                    <a:pos x="39" y="8"/>
                  </a:cxn>
                  <a:cxn ang="0">
                    <a:pos x="25" y="9"/>
                  </a:cxn>
                  <a:cxn ang="0">
                    <a:pos x="15" y="9"/>
                  </a:cxn>
                  <a:cxn ang="0">
                    <a:pos x="6" y="9"/>
                  </a:cxn>
                  <a:cxn ang="0">
                    <a:pos x="0" y="9"/>
                  </a:cxn>
                  <a:cxn ang="0">
                    <a:pos x="0" y="21"/>
                  </a:cxn>
                  <a:cxn ang="0">
                    <a:pos x="6" y="21"/>
                  </a:cxn>
                  <a:cxn ang="0">
                    <a:pos x="15" y="21"/>
                  </a:cxn>
                  <a:cxn ang="0">
                    <a:pos x="25" y="21"/>
                  </a:cxn>
                  <a:cxn ang="0">
                    <a:pos x="39" y="19"/>
                  </a:cxn>
                  <a:cxn ang="0">
                    <a:pos x="53" y="19"/>
                  </a:cxn>
                  <a:cxn ang="0">
                    <a:pos x="69" y="18"/>
                  </a:cxn>
                  <a:cxn ang="0">
                    <a:pos x="87" y="18"/>
                  </a:cxn>
                  <a:cxn ang="0">
                    <a:pos x="105" y="16"/>
                  </a:cxn>
                  <a:cxn ang="0">
                    <a:pos x="125" y="16"/>
                  </a:cxn>
                  <a:cxn ang="0">
                    <a:pos x="145" y="15"/>
                  </a:cxn>
                  <a:cxn ang="0">
                    <a:pos x="167" y="15"/>
                  </a:cxn>
                  <a:cxn ang="0">
                    <a:pos x="188" y="13"/>
                  </a:cxn>
                  <a:cxn ang="0">
                    <a:pos x="209" y="13"/>
                  </a:cxn>
                  <a:cxn ang="0">
                    <a:pos x="230" y="13"/>
                  </a:cxn>
                  <a:cxn ang="0">
                    <a:pos x="251" y="12"/>
                  </a:cxn>
                  <a:cxn ang="0">
                    <a:pos x="273" y="12"/>
                  </a:cxn>
                  <a:cxn ang="0">
                    <a:pos x="276" y="3"/>
                  </a:cxn>
                  <a:cxn ang="0">
                    <a:pos x="273" y="12"/>
                  </a:cxn>
                  <a:cxn ang="0">
                    <a:pos x="280" y="12"/>
                  </a:cxn>
                  <a:cxn ang="0">
                    <a:pos x="276" y="3"/>
                  </a:cxn>
                  <a:cxn ang="0">
                    <a:pos x="270" y="9"/>
                  </a:cxn>
                </a:cxnLst>
                <a:rect l="0" t="0" r="r" b="b"/>
                <a:pathLst>
                  <a:path w="280" h="21">
                    <a:moveTo>
                      <a:pt x="270" y="9"/>
                    </a:moveTo>
                    <a:lnTo>
                      <a:pt x="273" y="0"/>
                    </a:lnTo>
                    <a:lnTo>
                      <a:pt x="251" y="0"/>
                    </a:lnTo>
                    <a:lnTo>
                      <a:pt x="230" y="2"/>
                    </a:lnTo>
                    <a:lnTo>
                      <a:pt x="209" y="2"/>
                    </a:lnTo>
                    <a:lnTo>
                      <a:pt x="188" y="2"/>
                    </a:lnTo>
                    <a:lnTo>
                      <a:pt x="167" y="3"/>
                    </a:lnTo>
                    <a:lnTo>
                      <a:pt x="145" y="3"/>
                    </a:lnTo>
                    <a:lnTo>
                      <a:pt x="125" y="5"/>
                    </a:lnTo>
                    <a:lnTo>
                      <a:pt x="105" y="5"/>
                    </a:lnTo>
                    <a:lnTo>
                      <a:pt x="87" y="6"/>
                    </a:lnTo>
                    <a:lnTo>
                      <a:pt x="69" y="6"/>
                    </a:lnTo>
                    <a:lnTo>
                      <a:pt x="53" y="8"/>
                    </a:lnTo>
                    <a:lnTo>
                      <a:pt x="39" y="8"/>
                    </a:lnTo>
                    <a:lnTo>
                      <a:pt x="25" y="9"/>
                    </a:lnTo>
                    <a:lnTo>
                      <a:pt x="15" y="9"/>
                    </a:lnTo>
                    <a:lnTo>
                      <a:pt x="6" y="9"/>
                    </a:lnTo>
                    <a:lnTo>
                      <a:pt x="0" y="9"/>
                    </a:lnTo>
                    <a:lnTo>
                      <a:pt x="0" y="21"/>
                    </a:lnTo>
                    <a:lnTo>
                      <a:pt x="6" y="21"/>
                    </a:lnTo>
                    <a:lnTo>
                      <a:pt x="15" y="21"/>
                    </a:lnTo>
                    <a:lnTo>
                      <a:pt x="25" y="21"/>
                    </a:lnTo>
                    <a:lnTo>
                      <a:pt x="39" y="19"/>
                    </a:lnTo>
                    <a:lnTo>
                      <a:pt x="53" y="19"/>
                    </a:lnTo>
                    <a:lnTo>
                      <a:pt x="69" y="18"/>
                    </a:lnTo>
                    <a:lnTo>
                      <a:pt x="87" y="18"/>
                    </a:lnTo>
                    <a:lnTo>
                      <a:pt x="105" y="16"/>
                    </a:lnTo>
                    <a:lnTo>
                      <a:pt x="125" y="16"/>
                    </a:lnTo>
                    <a:lnTo>
                      <a:pt x="145" y="15"/>
                    </a:lnTo>
                    <a:lnTo>
                      <a:pt x="167" y="15"/>
                    </a:lnTo>
                    <a:lnTo>
                      <a:pt x="188" y="13"/>
                    </a:lnTo>
                    <a:lnTo>
                      <a:pt x="209" y="13"/>
                    </a:lnTo>
                    <a:lnTo>
                      <a:pt x="230" y="13"/>
                    </a:lnTo>
                    <a:lnTo>
                      <a:pt x="251" y="12"/>
                    </a:lnTo>
                    <a:lnTo>
                      <a:pt x="273" y="12"/>
                    </a:lnTo>
                    <a:lnTo>
                      <a:pt x="276" y="3"/>
                    </a:lnTo>
                    <a:lnTo>
                      <a:pt x="273" y="12"/>
                    </a:lnTo>
                    <a:lnTo>
                      <a:pt x="280" y="12"/>
                    </a:lnTo>
                    <a:lnTo>
                      <a:pt x="276" y="3"/>
                    </a:lnTo>
                    <a:lnTo>
                      <a:pt x="270" y="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07" name="Freeform 568"/>
              <p:cNvSpPr>
                <a:spLocks noChangeArrowheads="1"/>
              </p:cNvSpPr>
              <p:nvPr/>
            </p:nvSpPr>
            <p:spPr bwMode="auto">
              <a:xfrm>
                <a:off x="119" y="233"/>
                <a:ext cx="4" cy="6"/>
              </a:xfrm>
              <a:custGeom>
                <a:avLst/>
                <a:gdLst/>
                <a:ahLst/>
                <a:cxnLst>
                  <a:cxn ang="0">
                    <a:pos x="4" y="0"/>
                  </a:cxn>
                  <a:cxn ang="0">
                    <a:pos x="1" y="2"/>
                  </a:cxn>
                  <a:cxn ang="0">
                    <a:pos x="0" y="6"/>
                  </a:cxn>
                  <a:cxn ang="0">
                    <a:pos x="1" y="10"/>
                  </a:cxn>
                  <a:cxn ang="0">
                    <a:pos x="4" y="12"/>
                  </a:cxn>
                  <a:cxn ang="0">
                    <a:pos x="4" y="0"/>
                  </a:cxn>
                </a:cxnLst>
                <a:rect l="0" t="0" r="r" b="b"/>
                <a:pathLst>
                  <a:path w="4" h="12">
                    <a:moveTo>
                      <a:pt x="4" y="0"/>
                    </a:moveTo>
                    <a:lnTo>
                      <a:pt x="1" y="2"/>
                    </a:lnTo>
                    <a:lnTo>
                      <a:pt x="0" y="6"/>
                    </a:lnTo>
                    <a:lnTo>
                      <a:pt x="1" y="10"/>
                    </a:lnTo>
                    <a:lnTo>
                      <a:pt x="4" y="12"/>
                    </a:lnTo>
                    <a:lnTo>
                      <a:pt x="4"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08" name="Freeform 569"/>
              <p:cNvSpPr>
                <a:spLocks noChangeArrowheads="1"/>
              </p:cNvSpPr>
              <p:nvPr/>
            </p:nvSpPr>
            <p:spPr bwMode="auto">
              <a:xfrm>
                <a:off x="123" y="233"/>
                <a:ext cx="53" cy="9"/>
              </a:xfrm>
              <a:custGeom>
                <a:avLst/>
                <a:gdLst/>
                <a:ahLst/>
                <a:cxnLst>
                  <a:cxn ang="0">
                    <a:pos x="53" y="6"/>
                  </a:cxn>
                  <a:cxn ang="0">
                    <a:pos x="47" y="5"/>
                  </a:cxn>
                  <a:cxn ang="0">
                    <a:pos x="41" y="5"/>
                  </a:cxn>
                  <a:cxn ang="0">
                    <a:pos x="33" y="3"/>
                  </a:cxn>
                  <a:cxn ang="0">
                    <a:pos x="25" y="2"/>
                  </a:cxn>
                  <a:cxn ang="0">
                    <a:pos x="17" y="2"/>
                  </a:cxn>
                  <a:cxn ang="0">
                    <a:pos x="10" y="0"/>
                  </a:cxn>
                  <a:cxn ang="0">
                    <a:pos x="4" y="0"/>
                  </a:cxn>
                  <a:cxn ang="0">
                    <a:pos x="0" y="0"/>
                  </a:cxn>
                  <a:cxn ang="0">
                    <a:pos x="0" y="12"/>
                  </a:cxn>
                  <a:cxn ang="0">
                    <a:pos x="4" y="12"/>
                  </a:cxn>
                  <a:cxn ang="0">
                    <a:pos x="10" y="12"/>
                  </a:cxn>
                  <a:cxn ang="0">
                    <a:pos x="17" y="13"/>
                  </a:cxn>
                  <a:cxn ang="0">
                    <a:pos x="25" y="13"/>
                  </a:cxn>
                  <a:cxn ang="0">
                    <a:pos x="33" y="15"/>
                  </a:cxn>
                  <a:cxn ang="0">
                    <a:pos x="41" y="16"/>
                  </a:cxn>
                  <a:cxn ang="0">
                    <a:pos x="47" y="16"/>
                  </a:cxn>
                  <a:cxn ang="0">
                    <a:pos x="53" y="18"/>
                  </a:cxn>
                  <a:cxn ang="0">
                    <a:pos x="53" y="6"/>
                  </a:cxn>
                </a:cxnLst>
                <a:rect l="0" t="0" r="r" b="b"/>
                <a:pathLst>
                  <a:path w="53" h="18">
                    <a:moveTo>
                      <a:pt x="53" y="6"/>
                    </a:moveTo>
                    <a:lnTo>
                      <a:pt x="47" y="5"/>
                    </a:lnTo>
                    <a:lnTo>
                      <a:pt x="41" y="5"/>
                    </a:lnTo>
                    <a:lnTo>
                      <a:pt x="33" y="3"/>
                    </a:lnTo>
                    <a:lnTo>
                      <a:pt x="25" y="2"/>
                    </a:lnTo>
                    <a:lnTo>
                      <a:pt x="17" y="2"/>
                    </a:lnTo>
                    <a:lnTo>
                      <a:pt x="10" y="0"/>
                    </a:lnTo>
                    <a:lnTo>
                      <a:pt x="4" y="0"/>
                    </a:lnTo>
                    <a:lnTo>
                      <a:pt x="0" y="0"/>
                    </a:lnTo>
                    <a:lnTo>
                      <a:pt x="0" y="12"/>
                    </a:lnTo>
                    <a:lnTo>
                      <a:pt x="4" y="12"/>
                    </a:lnTo>
                    <a:lnTo>
                      <a:pt x="10" y="12"/>
                    </a:lnTo>
                    <a:lnTo>
                      <a:pt x="17" y="13"/>
                    </a:lnTo>
                    <a:lnTo>
                      <a:pt x="25" y="13"/>
                    </a:lnTo>
                    <a:lnTo>
                      <a:pt x="33" y="15"/>
                    </a:lnTo>
                    <a:lnTo>
                      <a:pt x="41" y="16"/>
                    </a:lnTo>
                    <a:lnTo>
                      <a:pt x="47" y="16"/>
                    </a:lnTo>
                    <a:lnTo>
                      <a:pt x="53" y="18"/>
                    </a:lnTo>
                    <a:lnTo>
                      <a:pt x="53" y="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09" name="Freeform 570"/>
              <p:cNvSpPr>
                <a:spLocks noChangeArrowheads="1"/>
              </p:cNvSpPr>
              <p:nvPr/>
            </p:nvSpPr>
            <p:spPr bwMode="auto">
              <a:xfrm>
                <a:off x="176" y="236"/>
                <a:ext cx="4" cy="6"/>
              </a:xfrm>
              <a:custGeom>
                <a:avLst/>
                <a:gdLst/>
                <a:ahLst/>
                <a:cxnLst>
                  <a:cxn ang="0">
                    <a:pos x="0" y="12"/>
                  </a:cxn>
                  <a:cxn ang="0">
                    <a:pos x="3" y="10"/>
                  </a:cxn>
                  <a:cxn ang="0">
                    <a:pos x="4" y="6"/>
                  </a:cxn>
                  <a:cxn ang="0">
                    <a:pos x="3" y="2"/>
                  </a:cxn>
                  <a:cxn ang="0">
                    <a:pos x="0" y="0"/>
                  </a:cxn>
                  <a:cxn ang="0">
                    <a:pos x="0" y="12"/>
                  </a:cxn>
                </a:cxnLst>
                <a:rect l="0" t="0" r="r" b="b"/>
                <a:pathLst>
                  <a:path w="4" h="12">
                    <a:moveTo>
                      <a:pt x="0" y="12"/>
                    </a:moveTo>
                    <a:lnTo>
                      <a:pt x="3" y="10"/>
                    </a:lnTo>
                    <a:lnTo>
                      <a:pt x="4" y="6"/>
                    </a:lnTo>
                    <a:lnTo>
                      <a:pt x="3" y="2"/>
                    </a:lnTo>
                    <a:lnTo>
                      <a:pt x="0" y="0"/>
                    </a:lnTo>
                    <a:lnTo>
                      <a:pt x="0" y="1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10" name="Freeform 571"/>
              <p:cNvSpPr>
                <a:spLocks noChangeArrowheads="1"/>
              </p:cNvSpPr>
              <p:nvPr/>
            </p:nvSpPr>
            <p:spPr bwMode="auto">
              <a:xfrm>
                <a:off x="115" y="212"/>
                <a:ext cx="4" cy="6"/>
              </a:xfrm>
              <a:custGeom>
                <a:avLst/>
                <a:gdLst/>
                <a:ahLst/>
                <a:cxnLst>
                  <a:cxn ang="0">
                    <a:pos x="4" y="0"/>
                  </a:cxn>
                  <a:cxn ang="0">
                    <a:pos x="1" y="2"/>
                  </a:cxn>
                  <a:cxn ang="0">
                    <a:pos x="0" y="6"/>
                  </a:cxn>
                  <a:cxn ang="0">
                    <a:pos x="1" y="10"/>
                  </a:cxn>
                  <a:cxn ang="0">
                    <a:pos x="4" y="12"/>
                  </a:cxn>
                  <a:cxn ang="0">
                    <a:pos x="4" y="0"/>
                  </a:cxn>
                </a:cxnLst>
                <a:rect l="0" t="0" r="r" b="b"/>
                <a:pathLst>
                  <a:path w="4" h="12">
                    <a:moveTo>
                      <a:pt x="4" y="0"/>
                    </a:moveTo>
                    <a:lnTo>
                      <a:pt x="1" y="2"/>
                    </a:lnTo>
                    <a:lnTo>
                      <a:pt x="0" y="6"/>
                    </a:lnTo>
                    <a:lnTo>
                      <a:pt x="1" y="10"/>
                    </a:lnTo>
                    <a:lnTo>
                      <a:pt x="4" y="12"/>
                    </a:lnTo>
                    <a:lnTo>
                      <a:pt x="4"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11" name="Freeform 572"/>
              <p:cNvSpPr>
                <a:spLocks noChangeArrowheads="1"/>
              </p:cNvSpPr>
              <p:nvPr/>
            </p:nvSpPr>
            <p:spPr bwMode="auto">
              <a:xfrm>
                <a:off x="119" y="212"/>
                <a:ext cx="46" cy="10"/>
              </a:xfrm>
              <a:custGeom>
                <a:avLst/>
                <a:gdLst/>
                <a:ahLst/>
                <a:cxnLst>
                  <a:cxn ang="0">
                    <a:pos x="46" y="9"/>
                  </a:cxn>
                  <a:cxn ang="0">
                    <a:pos x="42" y="9"/>
                  </a:cxn>
                  <a:cxn ang="0">
                    <a:pos x="37" y="7"/>
                  </a:cxn>
                  <a:cxn ang="0">
                    <a:pos x="30" y="6"/>
                  </a:cxn>
                  <a:cxn ang="0">
                    <a:pos x="23" y="4"/>
                  </a:cxn>
                  <a:cxn ang="0">
                    <a:pos x="17" y="3"/>
                  </a:cxn>
                  <a:cxn ang="0">
                    <a:pos x="10" y="2"/>
                  </a:cxn>
                  <a:cxn ang="0">
                    <a:pos x="5" y="0"/>
                  </a:cxn>
                  <a:cxn ang="0">
                    <a:pos x="0" y="0"/>
                  </a:cxn>
                  <a:cxn ang="0">
                    <a:pos x="0" y="12"/>
                  </a:cxn>
                  <a:cxn ang="0">
                    <a:pos x="5" y="12"/>
                  </a:cxn>
                  <a:cxn ang="0">
                    <a:pos x="10" y="13"/>
                  </a:cxn>
                  <a:cxn ang="0">
                    <a:pos x="17" y="15"/>
                  </a:cxn>
                  <a:cxn ang="0">
                    <a:pos x="23" y="16"/>
                  </a:cxn>
                  <a:cxn ang="0">
                    <a:pos x="30" y="18"/>
                  </a:cxn>
                  <a:cxn ang="0">
                    <a:pos x="37" y="19"/>
                  </a:cxn>
                  <a:cxn ang="0">
                    <a:pos x="42" y="20"/>
                  </a:cxn>
                  <a:cxn ang="0">
                    <a:pos x="46" y="20"/>
                  </a:cxn>
                  <a:cxn ang="0">
                    <a:pos x="46" y="9"/>
                  </a:cxn>
                </a:cxnLst>
                <a:rect l="0" t="0" r="r" b="b"/>
                <a:pathLst>
                  <a:path w="46" h="20">
                    <a:moveTo>
                      <a:pt x="46" y="9"/>
                    </a:moveTo>
                    <a:lnTo>
                      <a:pt x="42" y="9"/>
                    </a:lnTo>
                    <a:lnTo>
                      <a:pt x="37" y="7"/>
                    </a:lnTo>
                    <a:lnTo>
                      <a:pt x="30" y="6"/>
                    </a:lnTo>
                    <a:lnTo>
                      <a:pt x="23" y="4"/>
                    </a:lnTo>
                    <a:lnTo>
                      <a:pt x="17" y="3"/>
                    </a:lnTo>
                    <a:lnTo>
                      <a:pt x="10" y="2"/>
                    </a:lnTo>
                    <a:lnTo>
                      <a:pt x="5" y="0"/>
                    </a:lnTo>
                    <a:lnTo>
                      <a:pt x="0" y="0"/>
                    </a:lnTo>
                    <a:lnTo>
                      <a:pt x="0" y="12"/>
                    </a:lnTo>
                    <a:lnTo>
                      <a:pt x="5" y="12"/>
                    </a:lnTo>
                    <a:lnTo>
                      <a:pt x="10" y="13"/>
                    </a:lnTo>
                    <a:lnTo>
                      <a:pt x="17" y="15"/>
                    </a:lnTo>
                    <a:lnTo>
                      <a:pt x="23" y="16"/>
                    </a:lnTo>
                    <a:lnTo>
                      <a:pt x="30" y="18"/>
                    </a:lnTo>
                    <a:lnTo>
                      <a:pt x="37" y="19"/>
                    </a:lnTo>
                    <a:lnTo>
                      <a:pt x="42" y="20"/>
                    </a:lnTo>
                    <a:lnTo>
                      <a:pt x="46" y="20"/>
                    </a:lnTo>
                    <a:lnTo>
                      <a:pt x="46" y="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12" name="Freeform 573"/>
              <p:cNvSpPr>
                <a:spLocks noChangeArrowheads="1"/>
              </p:cNvSpPr>
              <p:nvPr/>
            </p:nvSpPr>
            <p:spPr bwMode="auto">
              <a:xfrm>
                <a:off x="165" y="216"/>
                <a:ext cx="4" cy="6"/>
              </a:xfrm>
              <a:custGeom>
                <a:avLst/>
                <a:gdLst/>
                <a:ahLst/>
                <a:cxnLst>
                  <a:cxn ang="0">
                    <a:pos x="0" y="11"/>
                  </a:cxn>
                  <a:cxn ang="0">
                    <a:pos x="3" y="10"/>
                  </a:cxn>
                  <a:cxn ang="0">
                    <a:pos x="4" y="6"/>
                  </a:cxn>
                  <a:cxn ang="0">
                    <a:pos x="3" y="1"/>
                  </a:cxn>
                  <a:cxn ang="0">
                    <a:pos x="0" y="0"/>
                  </a:cxn>
                  <a:cxn ang="0">
                    <a:pos x="0" y="11"/>
                  </a:cxn>
                </a:cxnLst>
                <a:rect l="0" t="0" r="r" b="b"/>
                <a:pathLst>
                  <a:path w="4" h="11">
                    <a:moveTo>
                      <a:pt x="0" y="11"/>
                    </a:moveTo>
                    <a:lnTo>
                      <a:pt x="3" y="10"/>
                    </a:lnTo>
                    <a:lnTo>
                      <a:pt x="4" y="6"/>
                    </a:lnTo>
                    <a:lnTo>
                      <a:pt x="3" y="1"/>
                    </a:lnTo>
                    <a:lnTo>
                      <a:pt x="0" y="0"/>
                    </a:lnTo>
                    <a:lnTo>
                      <a:pt x="0" y="1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13" name="Freeform 574"/>
              <p:cNvSpPr>
                <a:spLocks noChangeArrowheads="1"/>
              </p:cNvSpPr>
              <p:nvPr/>
            </p:nvSpPr>
            <p:spPr bwMode="auto">
              <a:xfrm>
                <a:off x="604" y="159"/>
                <a:ext cx="5" cy="6"/>
              </a:xfrm>
              <a:custGeom>
                <a:avLst/>
                <a:gdLst/>
                <a:ahLst/>
                <a:cxnLst>
                  <a:cxn ang="0">
                    <a:pos x="5" y="0"/>
                  </a:cxn>
                  <a:cxn ang="0">
                    <a:pos x="2" y="1"/>
                  </a:cxn>
                  <a:cxn ang="0">
                    <a:pos x="0" y="4"/>
                  </a:cxn>
                  <a:cxn ang="0">
                    <a:pos x="1" y="9"/>
                  </a:cxn>
                  <a:cxn ang="0">
                    <a:pos x="3" y="11"/>
                  </a:cxn>
                  <a:cxn ang="0">
                    <a:pos x="5" y="0"/>
                  </a:cxn>
                </a:cxnLst>
                <a:rect l="0" t="0" r="r" b="b"/>
                <a:pathLst>
                  <a:path w="5" h="11">
                    <a:moveTo>
                      <a:pt x="5" y="0"/>
                    </a:moveTo>
                    <a:lnTo>
                      <a:pt x="2" y="1"/>
                    </a:lnTo>
                    <a:lnTo>
                      <a:pt x="0" y="4"/>
                    </a:lnTo>
                    <a:lnTo>
                      <a:pt x="1" y="9"/>
                    </a:lnTo>
                    <a:lnTo>
                      <a:pt x="3" y="11"/>
                    </a:lnTo>
                    <a:lnTo>
                      <a:pt x="5"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14" name="Freeform 575"/>
              <p:cNvSpPr>
                <a:spLocks noChangeArrowheads="1"/>
              </p:cNvSpPr>
              <p:nvPr/>
            </p:nvSpPr>
            <p:spPr bwMode="auto">
              <a:xfrm>
                <a:off x="607" y="159"/>
                <a:ext cx="54" cy="15"/>
              </a:xfrm>
              <a:custGeom>
                <a:avLst/>
                <a:gdLst/>
                <a:ahLst/>
                <a:cxnLst>
                  <a:cxn ang="0">
                    <a:pos x="54" y="19"/>
                  </a:cxn>
                  <a:cxn ang="0">
                    <a:pos x="50" y="17"/>
                  </a:cxn>
                  <a:cxn ang="0">
                    <a:pos x="44" y="14"/>
                  </a:cxn>
                  <a:cxn ang="0">
                    <a:pos x="36" y="13"/>
                  </a:cxn>
                  <a:cxn ang="0">
                    <a:pos x="29" y="10"/>
                  </a:cxn>
                  <a:cxn ang="0">
                    <a:pos x="21" y="7"/>
                  </a:cxn>
                  <a:cxn ang="0">
                    <a:pos x="14" y="4"/>
                  </a:cxn>
                  <a:cxn ang="0">
                    <a:pos x="7" y="3"/>
                  </a:cxn>
                  <a:cxn ang="0">
                    <a:pos x="2" y="0"/>
                  </a:cxn>
                  <a:cxn ang="0">
                    <a:pos x="0" y="11"/>
                  </a:cxn>
                  <a:cxn ang="0">
                    <a:pos x="5" y="14"/>
                  </a:cxn>
                  <a:cxn ang="0">
                    <a:pos x="12" y="16"/>
                  </a:cxn>
                  <a:cxn ang="0">
                    <a:pos x="19" y="19"/>
                  </a:cxn>
                  <a:cxn ang="0">
                    <a:pos x="27" y="22"/>
                  </a:cxn>
                  <a:cxn ang="0">
                    <a:pos x="36" y="25"/>
                  </a:cxn>
                  <a:cxn ang="0">
                    <a:pos x="42" y="26"/>
                  </a:cxn>
                  <a:cxn ang="0">
                    <a:pos x="48" y="29"/>
                  </a:cxn>
                  <a:cxn ang="0">
                    <a:pos x="52" y="30"/>
                  </a:cxn>
                  <a:cxn ang="0">
                    <a:pos x="54" y="19"/>
                  </a:cxn>
                </a:cxnLst>
                <a:rect l="0" t="0" r="r" b="b"/>
                <a:pathLst>
                  <a:path w="54" h="30">
                    <a:moveTo>
                      <a:pt x="54" y="19"/>
                    </a:moveTo>
                    <a:lnTo>
                      <a:pt x="50" y="17"/>
                    </a:lnTo>
                    <a:lnTo>
                      <a:pt x="44" y="14"/>
                    </a:lnTo>
                    <a:lnTo>
                      <a:pt x="36" y="13"/>
                    </a:lnTo>
                    <a:lnTo>
                      <a:pt x="29" y="10"/>
                    </a:lnTo>
                    <a:lnTo>
                      <a:pt x="21" y="7"/>
                    </a:lnTo>
                    <a:lnTo>
                      <a:pt x="14" y="4"/>
                    </a:lnTo>
                    <a:lnTo>
                      <a:pt x="7" y="3"/>
                    </a:lnTo>
                    <a:lnTo>
                      <a:pt x="2" y="0"/>
                    </a:lnTo>
                    <a:lnTo>
                      <a:pt x="0" y="11"/>
                    </a:lnTo>
                    <a:lnTo>
                      <a:pt x="5" y="14"/>
                    </a:lnTo>
                    <a:lnTo>
                      <a:pt x="12" y="16"/>
                    </a:lnTo>
                    <a:lnTo>
                      <a:pt x="19" y="19"/>
                    </a:lnTo>
                    <a:lnTo>
                      <a:pt x="27" y="22"/>
                    </a:lnTo>
                    <a:lnTo>
                      <a:pt x="36" y="25"/>
                    </a:lnTo>
                    <a:lnTo>
                      <a:pt x="42" y="26"/>
                    </a:lnTo>
                    <a:lnTo>
                      <a:pt x="48" y="29"/>
                    </a:lnTo>
                    <a:lnTo>
                      <a:pt x="52" y="30"/>
                    </a:lnTo>
                    <a:lnTo>
                      <a:pt x="54" y="19"/>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15" name="Freeform 576"/>
              <p:cNvSpPr>
                <a:spLocks noChangeArrowheads="1"/>
              </p:cNvSpPr>
              <p:nvPr/>
            </p:nvSpPr>
            <p:spPr bwMode="auto">
              <a:xfrm>
                <a:off x="659" y="168"/>
                <a:ext cx="5" cy="6"/>
              </a:xfrm>
              <a:custGeom>
                <a:avLst/>
                <a:gdLst/>
                <a:ahLst/>
                <a:cxnLst>
                  <a:cxn ang="0">
                    <a:pos x="0" y="11"/>
                  </a:cxn>
                  <a:cxn ang="0">
                    <a:pos x="3" y="10"/>
                  </a:cxn>
                  <a:cxn ang="0">
                    <a:pos x="5" y="7"/>
                  </a:cxn>
                  <a:cxn ang="0">
                    <a:pos x="5" y="3"/>
                  </a:cxn>
                  <a:cxn ang="0">
                    <a:pos x="2" y="0"/>
                  </a:cxn>
                  <a:cxn ang="0">
                    <a:pos x="0" y="11"/>
                  </a:cxn>
                </a:cxnLst>
                <a:rect l="0" t="0" r="r" b="b"/>
                <a:pathLst>
                  <a:path w="5" h="11">
                    <a:moveTo>
                      <a:pt x="0" y="11"/>
                    </a:moveTo>
                    <a:lnTo>
                      <a:pt x="3" y="10"/>
                    </a:lnTo>
                    <a:lnTo>
                      <a:pt x="5" y="7"/>
                    </a:lnTo>
                    <a:lnTo>
                      <a:pt x="5" y="3"/>
                    </a:lnTo>
                    <a:lnTo>
                      <a:pt x="2" y="0"/>
                    </a:lnTo>
                    <a:lnTo>
                      <a:pt x="0" y="11"/>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16" name="Freeform 577"/>
              <p:cNvSpPr>
                <a:spLocks noChangeArrowheads="1"/>
              </p:cNvSpPr>
              <p:nvPr/>
            </p:nvSpPr>
            <p:spPr bwMode="auto">
              <a:xfrm>
                <a:off x="611" y="174"/>
                <a:ext cx="5" cy="6"/>
              </a:xfrm>
              <a:custGeom>
                <a:avLst/>
                <a:gdLst/>
                <a:ahLst/>
                <a:cxnLst>
                  <a:cxn ang="0">
                    <a:pos x="5" y="0"/>
                  </a:cxn>
                  <a:cxn ang="0">
                    <a:pos x="1" y="2"/>
                  </a:cxn>
                  <a:cxn ang="0">
                    <a:pos x="0" y="6"/>
                  </a:cxn>
                  <a:cxn ang="0">
                    <a:pos x="1" y="11"/>
                  </a:cxn>
                  <a:cxn ang="0">
                    <a:pos x="5" y="12"/>
                  </a:cxn>
                  <a:cxn ang="0">
                    <a:pos x="5" y="0"/>
                  </a:cxn>
                </a:cxnLst>
                <a:rect l="0" t="0" r="r" b="b"/>
                <a:pathLst>
                  <a:path w="5" h="12">
                    <a:moveTo>
                      <a:pt x="5" y="0"/>
                    </a:moveTo>
                    <a:lnTo>
                      <a:pt x="1" y="2"/>
                    </a:lnTo>
                    <a:lnTo>
                      <a:pt x="0" y="6"/>
                    </a:lnTo>
                    <a:lnTo>
                      <a:pt x="1" y="11"/>
                    </a:lnTo>
                    <a:lnTo>
                      <a:pt x="5" y="12"/>
                    </a:lnTo>
                    <a:lnTo>
                      <a:pt x="5"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17" name="Freeform 578"/>
              <p:cNvSpPr>
                <a:spLocks noChangeArrowheads="1"/>
              </p:cNvSpPr>
              <p:nvPr/>
            </p:nvSpPr>
            <p:spPr bwMode="auto">
              <a:xfrm>
                <a:off x="616" y="174"/>
                <a:ext cx="42" cy="9"/>
              </a:xfrm>
              <a:custGeom>
                <a:avLst/>
                <a:gdLst/>
                <a:ahLst/>
                <a:cxnLst>
                  <a:cxn ang="0">
                    <a:pos x="42" y="6"/>
                  </a:cxn>
                  <a:cxn ang="0">
                    <a:pos x="38" y="6"/>
                  </a:cxn>
                  <a:cxn ang="0">
                    <a:pos x="33" y="5"/>
                  </a:cxn>
                  <a:cxn ang="0">
                    <a:pos x="28" y="5"/>
                  </a:cxn>
                  <a:cxn ang="0">
                    <a:pos x="23" y="3"/>
                  </a:cxn>
                  <a:cxn ang="0">
                    <a:pos x="17" y="3"/>
                  </a:cxn>
                  <a:cxn ang="0">
                    <a:pos x="11" y="2"/>
                  </a:cxn>
                  <a:cxn ang="0">
                    <a:pos x="5" y="2"/>
                  </a:cxn>
                  <a:cxn ang="0">
                    <a:pos x="0" y="0"/>
                  </a:cxn>
                  <a:cxn ang="0">
                    <a:pos x="0" y="12"/>
                  </a:cxn>
                  <a:cxn ang="0">
                    <a:pos x="5" y="13"/>
                  </a:cxn>
                  <a:cxn ang="0">
                    <a:pos x="11" y="13"/>
                  </a:cxn>
                  <a:cxn ang="0">
                    <a:pos x="17" y="15"/>
                  </a:cxn>
                  <a:cxn ang="0">
                    <a:pos x="23" y="15"/>
                  </a:cxn>
                  <a:cxn ang="0">
                    <a:pos x="28" y="16"/>
                  </a:cxn>
                  <a:cxn ang="0">
                    <a:pos x="33" y="16"/>
                  </a:cxn>
                  <a:cxn ang="0">
                    <a:pos x="38" y="18"/>
                  </a:cxn>
                  <a:cxn ang="0">
                    <a:pos x="42" y="18"/>
                  </a:cxn>
                  <a:cxn ang="0">
                    <a:pos x="42" y="6"/>
                  </a:cxn>
                </a:cxnLst>
                <a:rect l="0" t="0" r="r" b="b"/>
                <a:pathLst>
                  <a:path w="42" h="18">
                    <a:moveTo>
                      <a:pt x="42" y="6"/>
                    </a:moveTo>
                    <a:lnTo>
                      <a:pt x="38" y="6"/>
                    </a:lnTo>
                    <a:lnTo>
                      <a:pt x="33" y="5"/>
                    </a:lnTo>
                    <a:lnTo>
                      <a:pt x="28" y="5"/>
                    </a:lnTo>
                    <a:lnTo>
                      <a:pt x="23" y="3"/>
                    </a:lnTo>
                    <a:lnTo>
                      <a:pt x="17" y="3"/>
                    </a:lnTo>
                    <a:lnTo>
                      <a:pt x="11" y="2"/>
                    </a:lnTo>
                    <a:lnTo>
                      <a:pt x="5" y="2"/>
                    </a:lnTo>
                    <a:lnTo>
                      <a:pt x="0" y="0"/>
                    </a:lnTo>
                    <a:lnTo>
                      <a:pt x="0" y="12"/>
                    </a:lnTo>
                    <a:lnTo>
                      <a:pt x="5" y="13"/>
                    </a:lnTo>
                    <a:lnTo>
                      <a:pt x="11" y="13"/>
                    </a:lnTo>
                    <a:lnTo>
                      <a:pt x="17" y="15"/>
                    </a:lnTo>
                    <a:lnTo>
                      <a:pt x="23" y="15"/>
                    </a:lnTo>
                    <a:lnTo>
                      <a:pt x="28" y="16"/>
                    </a:lnTo>
                    <a:lnTo>
                      <a:pt x="33" y="16"/>
                    </a:lnTo>
                    <a:lnTo>
                      <a:pt x="38" y="18"/>
                    </a:lnTo>
                    <a:lnTo>
                      <a:pt x="42" y="18"/>
                    </a:lnTo>
                    <a:lnTo>
                      <a:pt x="42" y="6"/>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18" name="Freeform 579"/>
              <p:cNvSpPr>
                <a:spLocks noChangeArrowheads="1"/>
              </p:cNvSpPr>
              <p:nvPr/>
            </p:nvSpPr>
            <p:spPr bwMode="auto">
              <a:xfrm>
                <a:off x="658" y="177"/>
                <a:ext cx="4" cy="6"/>
              </a:xfrm>
              <a:custGeom>
                <a:avLst/>
                <a:gdLst/>
                <a:ahLst/>
                <a:cxnLst>
                  <a:cxn ang="0">
                    <a:pos x="0" y="12"/>
                  </a:cxn>
                  <a:cxn ang="0">
                    <a:pos x="3" y="10"/>
                  </a:cxn>
                  <a:cxn ang="0">
                    <a:pos x="4" y="6"/>
                  </a:cxn>
                  <a:cxn ang="0">
                    <a:pos x="3" y="2"/>
                  </a:cxn>
                  <a:cxn ang="0">
                    <a:pos x="0" y="0"/>
                  </a:cxn>
                  <a:cxn ang="0">
                    <a:pos x="0" y="12"/>
                  </a:cxn>
                </a:cxnLst>
                <a:rect l="0" t="0" r="r" b="b"/>
                <a:pathLst>
                  <a:path w="4" h="12">
                    <a:moveTo>
                      <a:pt x="0" y="12"/>
                    </a:moveTo>
                    <a:lnTo>
                      <a:pt x="3" y="10"/>
                    </a:lnTo>
                    <a:lnTo>
                      <a:pt x="4" y="6"/>
                    </a:lnTo>
                    <a:lnTo>
                      <a:pt x="3" y="2"/>
                    </a:lnTo>
                    <a:lnTo>
                      <a:pt x="0" y="0"/>
                    </a:lnTo>
                    <a:lnTo>
                      <a:pt x="0" y="1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19" name="Freeform 580"/>
              <p:cNvSpPr>
                <a:spLocks noChangeArrowheads="1"/>
              </p:cNvSpPr>
              <p:nvPr/>
            </p:nvSpPr>
            <p:spPr bwMode="auto">
              <a:xfrm>
                <a:off x="760" y="193"/>
                <a:ext cx="5" cy="6"/>
              </a:xfrm>
              <a:custGeom>
                <a:avLst/>
                <a:gdLst/>
                <a:ahLst/>
                <a:cxnLst>
                  <a:cxn ang="0">
                    <a:pos x="0" y="12"/>
                  </a:cxn>
                  <a:cxn ang="0">
                    <a:pos x="3" y="10"/>
                  </a:cxn>
                  <a:cxn ang="0">
                    <a:pos x="5" y="7"/>
                  </a:cxn>
                  <a:cxn ang="0">
                    <a:pos x="5" y="3"/>
                  </a:cxn>
                  <a:cxn ang="0">
                    <a:pos x="2" y="0"/>
                  </a:cxn>
                  <a:cxn ang="0">
                    <a:pos x="0" y="12"/>
                  </a:cxn>
                </a:cxnLst>
                <a:rect l="0" t="0" r="r" b="b"/>
                <a:pathLst>
                  <a:path w="5" h="12">
                    <a:moveTo>
                      <a:pt x="0" y="12"/>
                    </a:moveTo>
                    <a:lnTo>
                      <a:pt x="3" y="10"/>
                    </a:lnTo>
                    <a:lnTo>
                      <a:pt x="5" y="7"/>
                    </a:lnTo>
                    <a:lnTo>
                      <a:pt x="5" y="3"/>
                    </a:lnTo>
                    <a:lnTo>
                      <a:pt x="2" y="0"/>
                    </a:lnTo>
                    <a:lnTo>
                      <a:pt x="0" y="1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20" name="Freeform 581"/>
              <p:cNvSpPr>
                <a:spLocks noChangeArrowheads="1"/>
              </p:cNvSpPr>
              <p:nvPr/>
            </p:nvSpPr>
            <p:spPr bwMode="auto">
              <a:xfrm>
                <a:off x="627" y="190"/>
                <a:ext cx="135" cy="9"/>
              </a:xfrm>
              <a:custGeom>
                <a:avLst/>
                <a:gdLst/>
                <a:ahLst/>
                <a:cxnLst>
                  <a:cxn ang="0">
                    <a:pos x="0" y="12"/>
                  </a:cxn>
                  <a:cxn ang="0">
                    <a:pos x="23" y="12"/>
                  </a:cxn>
                  <a:cxn ang="0">
                    <a:pos x="46" y="12"/>
                  </a:cxn>
                  <a:cxn ang="0">
                    <a:pos x="66" y="12"/>
                  </a:cxn>
                  <a:cxn ang="0">
                    <a:pos x="85" y="12"/>
                  </a:cxn>
                  <a:cxn ang="0">
                    <a:pos x="101" y="13"/>
                  </a:cxn>
                  <a:cxn ang="0">
                    <a:pos x="116" y="15"/>
                  </a:cxn>
                  <a:cxn ang="0">
                    <a:pos x="127" y="16"/>
                  </a:cxn>
                  <a:cxn ang="0">
                    <a:pos x="133" y="18"/>
                  </a:cxn>
                  <a:cxn ang="0">
                    <a:pos x="135" y="6"/>
                  </a:cxn>
                  <a:cxn ang="0">
                    <a:pos x="127" y="5"/>
                  </a:cxn>
                  <a:cxn ang="0">
                    <a:pos x="116" y="3"/>
                  </a:cxn>
                  <a:cxn ang="0">
                    <a:pos x="101" y="2"/>
                  </a:cxn>
                  <a:cxn ang="0">
                    <a:pos x="85" y="0"/>
                  </a:cxn>
                  <a:cxn ang="0">
                    <a:pos x="66" y="0"/>
                  </a:cxn>
                  <a:cxn ang="0">
                    <a:pos x="46" y="0"/>
                  </a:cxn>
                  <a:cxn ang="0">
                    <a:pos x="23" y="0"/>
                  </a:cxn>
                  <a:cxn ang="0">
                    <a:pos x="0" y="0"/>
                  </a:cxn>
                  <a:cxn ang="0">
                    <a:pos x="0" y="12"/>
                  </a:cxn>
                </a:cxnLst>
                <a:rect l="0" t="0" r="r" b="b"/>
                <a:pathLst>
                  <a:path w="135" h="18">
                    <a:moveTo>
                      <a:pt x="0" y="12"/>
                    </a:moveTo>
                    <a:lnTo>
                      <a:pt x="23" y="12"/>
                    </a:lnTo>
                    <a:lnTo>
                      <a:pt x="46" y="12"/>
                    </a:lnTo>
                    <a:lnTo>
                      <a:pt x="66" y="12"/>
                    </a:lnTo>
                    <a:lnTo>
                      <a:pt x="85" y="12"/>
                    </a:lnTo>
                    <a:lnTo>
                      <a:pt x="101" y="13"/>
                    </a:lnTo>
                    <a:lnTo>
                      <a:pt x="116" y="15"/>
                    </a:lnTo>
                    <a:lnTo>
                      <a:pt x="127" y="16"/>
                    </a:lnTo>
                    <a:lnTo>
                      <a:pt x="133" y="18"/>
                    </a:lnTo>
                    <a:lnTo>
                      <a:pt x="135" y="6"/>
                    </a:lnTo>
                    <a:lnTo>
                      <a:pt x="127" y="5"/>
                    </a:lnTo>
                    <a:lnTo>
                      <a:pt x="116" y="3"/>
                    </a:lnTo>
                    <a:lnTo>
                      <a:pt x="101" y="2"/>
                    </a:lnTo>
                    <a:lnTo>
                      <a:pt x="85" y="0"/>
                    </a:lnTo>
                    <a:lnTo>
                      <a:pt x="66" y="0"/>
                    </a:lnTo>
                    <a:lnTo>
                      <a:pt x="46" y="0"/>
                    </a:lnTo>
                    <a:lnTo>
                      <a:pt x="23" y="0"/>
                    </a:lnTo>
                    <a:lnTo>
                      <a:pt x="0" y="0"/>
                    </a:lnTo>
                    <a:lnTo>
                      <a:pt x="0" y="12"/>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21" name="Freeform 582"/>
              <p:cNvSpPr>
                <a:spLocks noChangeArrowheads="1"/>
              </p:cNvSpPr>
              <p:nvPr/>
            </p:nvSpPr>
            <p:spPr bwMode="auto">
              <a:xfrm>
                <a:off x="623" y="190"/>
                <a:ext cx="4" cy="6"/>
              </a:xfrm>
              <a:custGeom>
                <a:avLst/>
                <a:gdLst/>
                <a:ahLst/>
                <a:cxnLst>
                  <a:cxn ang="0">
                    <a:pos x="4" y="0"/>
                  </a:cxn>
                  <a:cxn ang="0">
                    <a:pos x="1" y="2"/>
                  </a:cxn>
                  <a:cxn ang="0">
                    <a:pos x="0" y="6"/>
                  </a:cxn>
                  <a:cxn ang="0">
                    <a:pos x="1" y="11"/>
                  </a:cxn>
                  <a:cxn ang="0">
                    <a:pos x="4" y="12"/>
                  </a:cxn>
                  <a:cxn ang="0">
                    <a:pos x="4" y="0"/>
                  </a:cxn>
                </a:cxnLst>
                <a:rect l="0" t="0" r="r" b="b"/>
                <a:pathLst>
                  <a:path w="4" h="12">
                    <a:moveTo>
                      <a:pt x="4" y="0"/>
                    </a:moveTo>
                    <a:lnTo>
                      <a:pt x="1" y="2"/>
                    </a:lnTo>
                    <a:lnTo>
                      <a:pt x="0" y="6"/>
                    </a:lnTo>
                    <a:lnTo>
                      <a:pt x="1" y="11"/>
                    </a:lnTo>
                    <a:lnTo>
                      <a:pt x="4" y="12"/>
                    </a:lnTo>
                    <a:lnTo>
                      <a:pt x="4" y="0"/>
                    </a:lnTo>
                    <a:close/>
                  </a:path>
                </a:pathLst>
              </a:custGeom>
              <a:solidFill>
                <a:srgbClr val="00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grpSp>
      </p:grpSp>
      <p:sp>
        <p:nvSpPr>
          <p:cNvPr id="922" name="Rectangle 918"/>
          <p:cNvSpPr>
            <a:spLocks noChangeArrowheads="1"/>
          </p:cNvSpPr>
          <p:nvPr/>
        </p:nvSpPr>
        <p:spPr bwMode="auto">
          <a:xfrm>
            <a:off x="2288117" y="3011048"/>
            <a:ext cx="3361267" cy="357187"/>
          </a:xfrm>
          <a:prstGeom prst="rect">
            <a:avLst/>
          </a:prstGeom>
          <a:noFill/>
          <a:ln w="9525">
            <a:noFill/>
            <a:miter lim="800000"/>
          </a:ln>
        </p:spPr>
        <p:txBody>
          <a:bodyPr wrap="none" anchor="ctr"/>
          <a:lstStyle/>
          <a:p>
            <a:pPr algn="ctr" eaLnBrk="0" hangingPunct="0"/>
            <a:r>
              <a:rPr lang="zh-CN" altLang="en-US" sz="2800" b="0">
                <a:solidFill>
                  <a:srgbClr val="12B645"/>
                </a:solidFill>
                <a:latin typeface="微软雅黑" panose="020B0503020204020204" pitchFamily="34" charset="-122"/>
                <a:ea typeface="微软雅黑" panose="020B0503020204020204" pitchFamily="34" charset="-122"/>
              </a:rPr>
              <a:t>懂灭火方法</a:t>
            </a:r>
          </a:p>
        </p:txBody>
      </p:sp>
      <p:grpSp>
        <p:nvGrpSpPr>
          <p:cNvPr id="8" name="Group 95"/>
          <p:cNvGrpSpPr/>
          <p:nvPr/>
        </p:nvGrpSpPr>
        <p:grpSpPr bwMode="auto">
          <a:xfrm>
            <a:off x="1667934" y="3873060"/>
            <a:ext cx="7484533" cy="683235"/>
            <a:chOff x="0" y="0"/>
            <a:chExt cx="3313" cy="706"/>
          </a:xfrm>
        </p:grpSpPr>
        <p:sp>
          <p:nvSpPr>
            <p:cNvPr id="924" name="Freeform 96"/>
            <p:cNvSpPr>
              <a:spLocks noChangeArrowheads="1"/>
            </p:cNvSpPr>
            <p:nvPr/>
          </p:nvSpPr>
          <p:spPr bwMode="auto">
            <a:xfrm>
              <a:off x="0" y="0"/>
              <a:ext cx="2374" cy="577"/>
            </a:xfrm>
            <a:custGeom>
              <a:avLst/>
              <a:gdLst/>
              <a:ahLst/>
              <a:cxnLst>
                <a:cxn ang="0">
                  <a:pos x="2373" y="288"/>
                </a:cxn>
                <a:cxn ang="0">
                  <a:pos x="2085" y="0"/>
                </a:cxn>
                <a:cxn ang="0">
                  <a:pos x="0" y="0"/>
                </a:cxn>
                <a:cxn ang="0">
                  <a:pos x="0" y="576"/>
                </a:cxn>
                <a:cxn ang="0">
                  <a:pos x="2085" y="576"/>
                </a:cxn>
                <a:cxn ang="0">
                  <a:pos x="2373" y="288"/>
                </a:cxn>
              </a:cxnLst>
              <a:rect l="0" t="0" r="r" b="b"/>
              <a:pathLst>
                <a:path w="2374" h="577">
                  <a:moveTo>
                    <a:pt x="2373" y="288"/>
                  </a:moveTo>
                  <a:lnTo>
                    <a:pt x="2085" y="0"/>
                  </a:lnTo>
                  <a:lnTo>
                    <a:pt x="0" y="0"/>
                  </a:lnTo>
                  <a:lnTo>
                    <a:pt x="0" y="576"/>
                  </a:lnTo>
                  <a:lnTo>
                    <a:pt x="2085" y="576"/>
                  </a:lnTo>
                  <a:lnTo>
                    <a:pt x="2373" y="288"/>
                  </a:lnTo>
                  <a:close/>
                </a:path>
              </a:pathLst>
            </a:custGeom>
            <a:solidFill>
              <a:srgbClr val="FFFF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grpSp>
          <p:nvGrpSpPr>
            <p:cNvPr id="9" name="Group 97"/>
            <p:cNvGrpSpPr/>
            <p:nvPr/>
          </p:nvGrpSpPr>
          <p:grpSpPr bwMode="auto">
            <a:xfrm>
              <a:off x="2210" y="43"/>
              <a:ext cx="1103" cy="663"/>
              <a:chOff x="0" y="0"/>
              <a:chExt cx="1103" cy="663"/>
            </a:xfrm>
          </p:grpSpPr>
          <p:grpSp>
            <p:nvGrpSpPr>
              <p:cNvPr id="10" name="Group 98"/>
              <p:cNvGrpSpPr/>
              <p:nvPr/>
            </p:nvGrpSpPr>
            <p:grpSpPr bwMode="auto">
              <a:xfrm>
                <a:off x="856" y="124"/>
                <a:ext cx="116" cy="539"/>
                <a:chOff x="0" y="0"/>
                <a:chExt cx="116" cy="539"/>
              </a:xfrm>
            </p:grpSpPr>
            <p:grpSp>
              <p:nvGrpSpPr>
                <p:cNvPr id="11" name="Group 99"/>
                <p:cNvGrpSpPr/>
                <p:nvPr/>
              </p:nvGrpSpPr>
              <p:grpSpPr bwMode="auto">
                <a:xfrm>
                  <a:off x="1" y="2"/>
                  <a:ext cx="115" cy="537"/>
                  <a:chOff x="0" y="0"/>
                  <a:chExt cx="115" cy="537"/>
                </a:xfrm>
              </p:grpSpPr>
              <p:sp>
                <p:nvSpPr>
                  <p:cNvPr id="948" name="Oval 100"/>
                  <p:cNvSpPr>
                    <a:spLocks noChangeArrowheads="1"/>
                  </p:cNvSpPr>
                  <p:nvPr/>
                </p:nvSpPr>
                <p:spPr bwMode="auto">
                  <a:xfrm>
                    <a:off x="0" y="0"/>
                    <a:ext cx="115" cy="537"/>
                  </a:xfrm>
                  <a:prstGeom prst="ellipse">
                    <a:avLst/>
                  </a:prstGeom>
                  <a:solidFill>
                    <a:srgbClr val="FF0000"/>
                  </a:solidFill>
                  <a:ln w="9525">
                    <a:noFill/>
                    <a:round/>
                  </a:ln>
                </p:spPr>
                <p:txBody>
                  <a:bodyPr wrap="none" anchor="ctr">
                    <a:spAutoFit/>
                  </a:bodyPr>
                  <a:lstStyle/>
                  <a:p>
                    <a:pPr algn="ctr" eaLnBrk="0" hangingPunct="0"/>
                    <a:endParaRPr lang="zh-TW" altLang="zh-TW" sz="1800">
                      <a:latin typeface="微软雅黑" panose="020B0503020204020204" pitchFamily="34" charset="-122"/>
                      <a:ea typeface="微软雅黑" panose="020B0503020204020204" pitchFamily="34" charset="-122"/>
                      <a:sym typeface="Arial" panose="020B0604020202020204" pitchFamily="34" charset="0"/>
                    </a:endParaRPr>
                  </a:p>
                </p:txBody>
              </p:sp>
              <p:sp>
                <p:nvSpPr>
                  <p:cNvPr id="949" name="Oval 101"/>
                  <p:cNvSpPr>
                    <a:spLocks noChangeArrowheads="1"/>
                  </p:cNvSpPr>
                  <p:nvPr/>
                </p:nvSpPr>
                <p:spPr bwMode="auto">
                  <a:xfrm>
                    <a:off x="0" y="0"/>
                    <a:ext cx="115" cy="537"/>
                  </a:xfrm>
                  <a:prstGeom prst="ellipse">
                    <a:avLst/>
                  </a:prstGeom>
                  <a:solidFill>
                    <a:srgbClr val="FF0000"/>
                  </a:solidFill>
                  <a:ln w="9525">
                    <a:noFill/>
                    <a:round/>
                  </a:ln>
                </p:spPr>
                <p:txBody>
                  <a:bodyPr wrap="none" anchor="ctr">
                    <a:spAutoFit/>
                  </a:bodyPr>
                  <a:lstStyle/>
                  <a:p>
                    <a:pPr algn="ctr" eaLnBrk="0" hangingPunct="0"/>
                    <a:endParaRPr lang="zh-TW" altLang="zh-TW" sz="1800">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947" name="Oval 102"/>
                <p:cNvSpPr>
                  <a:spLocks noChangeArrowheads="1"/>
                </p:cNvSpPr>
                <p:nvPr/>
              </p:nvSpPr>
              <p:spPr bwMode="auto">
                <a:xfrm>
                  <a:off x="0" y="0"/>
                  <a:ext cx="115" cy="537"/>
                </a:xfrm>
                <a:prstGeom prst="ellipse">
                  <a:avLst/>
                </a:prstGeom>
                <a:solidFill>
                  <a:srgbClr val="FF0000"/>
                </a:solidFill>
                <a:ln w="9525">
                  <a:noFill/>
                  <a:round/>
                </a:ln>
              </p:spPr>
              <p:txBody>
                <a:bodyPr wrap="none" anchor="ctr">
                  <a:spAutoFit/>
                </a:bodyPr>
                <a:lstStyle/>
                <a:p>
                  <a:pPr algn="ctr" eaLnBrk="0" hangingPunct="0"/>
                  <a:endParaRPr lang="zh-TW" altLang="zh-TW" sz="1800">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927" name="Freeform 103"/>
              <p:cNvSpPr>
                <a:spLocks noChangeArrowheads="1"/>
              </p:cNvSpPr>
              <p:nvPr/>
            </p:nvSpPr>
            <p:spPr bwMode="auto">
              <a:xfrm>
                <a:off x="615" y="281"/>
                <a:ext cx="352" cy="105"/>
              </a:xfrm>
              <a:custGeom>
                <a:avLst/>
                <a:gdLst/>
                <a:ahLst/>
                <a:cxnLst>
                  <a:cxn ang="0">
                    <a:pos x="199" y="0"/>
                  </a:cxn>
                  <a:cxn ang="0">
                    <a:pos x="127" y="0"/>
                  </a:cxn>
                  <a:cxn ang="0">
                    <a:pos x="71" y="16"/>
                  </a:cxn>
                  <a:cxn ang="0">
                    <a:pos x="0" y="40"/>
                  </a:cxn>
                  <a:cxn ang="0">
                    <a:pos x="32" y="48"/>
                  </a:cxn>
                  <a:cxn ang="0">
                    <a:pos x="127" y="48"/>
                  </a:cxn>
                  <a:cxn ang="0">
                    <a:pos x="183" y="40"/>
                  </a:cxn>
                  <a:cxn ang="0">
                    <a:pos x="207" y="32"/>
                  </a:cxn>
                  <a:cxn ang="0">
                    <a:pos x="239" y="24"/>
                  </a:cxn>
                  <a:cxn ang="0">
                    <a:pos x="263" y="56"/>
                  </a:cxn>
                  <a:cxn ang="0">
                    <a:pos x="255" y="56"/>
                  </a:cxn>
                  <a:cxn ang="0">
                    <a:pos x="255" y="88"/>
                  </a:cxn>
                  <a:cxn ang="0">
                    <a:pos x="303" y="88"/>
                  </a:cxn>
                  <a:cxn ang="0">
                    <a:pos x="340" y="104"/>
                  </a:cxn>
                  <a:cxn ang="0">
                    <a:pos x="340" y="76"/>
                  </a:cxn>
                  <a:cxn ang="0">
                    <a:pos x="319" y="56"/>
                  </a:cxn>
                  <a:cxn ang="0">
                    <a:pos x="351" y="8"/>
                  </a:cxn>
                  <a:cxn ang="0">
                    <a:pos x="319" y="16"/>
                  </a:cxn>
                  <a:cxn ang="0">
                    <a:pos x="295" y="56"/>
                  </a:cxn>
                  <a:cxn ang="0">
                    <a:pos x="287" y="56"/>
                  </a:cxn>
                  <a:cxn ang="0">
                    <a:pos x="279" y="16"/>
                  </a:cxn>
                  <a:cxn ang="0">
                    <a:pos x="199" y="0"/>
                  </a:cxn>
                </a:cxnLst>
                <a:rect l="0" t="0" r="r" b="b"/>
                <a:pathLst>
                  <a:path w="352" h="105">
                    <a:moveTo>
                      <a:pt x="199" y="0"/>
                    </a:moveTo>
                    <a:lnTo>
                      <a:pt x="127" y="0"/>
                    </a:lnTo>
                    <a:lnTo>
                      <a:pt x="71" y="16"/>
                    </a:lnTo>
                    <a:lnTo>
                      <a:pt x="0" y="40"/>
                    </a:lnTo>
                    <a:lnTo>
                      <a:pt x="32" y="48"/>
                    </a:lnTo>
                    <a:lnTo>
                      <a:pt x="127" y="48"/>
                    </a:lnTo>
                    <a:lnTo>
                      <a:pt x="183" y="40"/>
                    </a:lnTo>
                    <a:lnTo>
                      <a:pt x="207" y="32"/>
                    </a:lnTo>
                    <a:lnTo>
                      <a:pt x="239" y="24"/>
                    </a:lnTo>
                    <a:lnTo>
                      <a:pt x="263" y="56"/>
                    </a:lnTo>
                    <a:lnTo>
                      <a:pt x="255" y="56"/>
                    </a:lnTo>
                    <a:lnTo>
                      <a:pt x="255" y="88"/>
                    </a:lnTo>
                    <a:lnTo>
                      <a:pt x="303" y="88"/>
                    </a:lnTo>
                    <a:lnTo>
                      <a:pt x="340" y="104"/>
                    </a:lnTo>
                    <a:lnTo>
                      <a:pt x="340" y="76"/>
                    </a:lnTo>
                    <a:lnTo>
                      <a:pt x="319" y="56"/>
                    </a:lnTo>
                    <a:lnTo>
                      <a:pt x="351" y="8"/>
                    </a:lnTo>
                    <a:lnTo>
                      <a:pt x="319" y="16"/>
                    </a:lnTo>
                    <a:lnTo>
                      <a:pt x="295" y="56"/>
                    </a:lnTo>
                    <a:lnTo>
                      <a:pt x="287" y="56"/>
                    </a:lnTo>
                    <a:lnTo>
                      <a:pt x="279" y="16"/>
                    </a:lnTo>
                    <a:lnTo>
                      <a:pt x="199" y="0"/>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28" name="Freeform 104"/>
              <p:cNvSpPr>
                <a:spLocks noChangeArrowheads="1"/>
              </p:cNvSpPr>
              <p:nvPr/>
            </p:nvSpPr>
            <p:spPr bwMode="auto">
              <a:xfrm>
                <a:off x="1086" y="121"/>
                <a:ext cx="17" cy="89"/>
              </a:xfrm>
              <a:custGeom>
                <a:avLst/>
                <a:gdLst/>
                <a:ahLst/>
                <a:cxnLst>
                  <a:cxn ang="0">
                    <a:pos x="0" y="88"/>
                  </a:cxn>
                  <a:cxn ang="0">
                    <a:pos x="0" y="24"/>
                  </a:cxn>
                  <a:cxn ang="0">
                    <a:pos x="8" y="0"/>
                  </a:cxn>
                  <a:cxn ang="0">
                    <a:pos x="16" y="24"/>
                  </a:cxn>
                  <a:cxn ang="0">
                    <a:pos x="0" y="88"/>
                  </a:cxn>
                </a:cxnLst>
                <a:rect l="0" t="0" r="r" b="b"/>
                <a:pathLst>
                  <a:path w="17" h="89">
                    <a:moveTo>
                      <a:pt x="0" y="88"/>
                    </a:moveTo>
                    <a:lnTo>
                      <a:pt x="0" y="24"/>
                    </a:lnTo>
                    <a:lnTo>
                      <a:pt x="8" y="0"/>
                    </a:lnTo>
                    <a:lnTo>
                      <a:pt x="16" y="24"/>
                    </a:lnTo>
                    <a:lnTo>
                      <a:pt x="0" y="88"/>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29" name="Freeform 105"/>
              <p:cNvSpPr>
                <a:spLocks noChangeArrowheads="1"/>
              </p:cNvSpPr>
              <p:nvPr/>
            </p:nvSpPr>
            <p:spPr bwMode="auto">
              <a:xfrm>
                <a:off x="1086" y="121"/>
                <a:ext cx="17" cy="89"/>
              </a:xfrm>
              <a:custGeom>
                <a:avLst/>
                <a:gdLst/>
                <a:ahLst/>
                <a:cxnLst>
                  <a:cxn ang="0">
                    <a:pos x="0" y="88"/>
                  </a:cxn>
                  <a:cxn ang="0">
                    <a:pos x="0" y="24"/>
                  </a:cxn>
                  <a:cxn ang="0">
                    <a:pos x="8" y="0"/>
                  </a:cxn>
                  <a:cxn ang="0">
                    <a:pos x="16" y="24"/>
                  </a:cxn>
                  <a:cxn ang="0">
                    <a:pos x="0" y="88"/>
                  </a:cxn>
                </a:cxnLst>
                <a:rect l="0" t="0" r="r" b="b"/>
                <a:pathLst>
                  <a:path w="17" h="89">
                    <a:moveTo>
                      <a:pt x="0" y="88"/>
                    </a:moveTo>
                    <a:lnTo>
                      <a:pt x="0" y="24"/>
                    </a:lnTo>
                    <a:lnTo>
                      <a:pt x="8" y="0"/>
                    </a:lnTo>
                    <a:lnTo>
                      <a:pt x="16" y="24"/>
                    </a:lnTo>
                    <a:lnTo>
                      <a:pt x="0" y="88"/>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30" name="Freeform 106"/>
              <p:cNvSpPr>
                <a:spLocks noChangeArrowheads="1"/>
              </p:cNvSpPr>
              <p:nvPr/>
            </p:nvSpPr>
            <p:spPr bwMode="auto">
              <a:xfrm>
                <a:off x="1086" y="241"/>
                <a:ext cx="17" cy="89"/>
              </a:xfrm>
              <a:custGeom>
                <a:avLst/>
                <a:gdLst/>
                <a:ahLst/>
                <a:cxnLst>
                  <a:cxn ang="0">
                    <a:pos x="0" y="0"/>
                  </a:cxn>
                  <a:cxn ang="0">
                    <a:pos x="0" y="64"/>
                  </a:cxn>
                  <a:cxn ang="0">
                    <a:pos x="8" y="88"/>
                  </a:cxn>
                  <a:cxn ang="0">
                    <a:pos x="16" y="56"/>
                  </a:cxn>
                  <a:cxn ang="0">
                    <a:pos x="0" y="0"/>
                  </a:cxn>
                </a:cxnLst>
                <a:rect l="0" t="0" r="r" b="b"/>
                <a:pathLst>
                  <a:path w="17" h="89">
                    <a:moveTo>
                      <a:pt x="0" y="0"/>
                    </a:moveTo>
                    <a:lnTo>
                      <a:pt x="0" y="64"/>
                    </a:lnTo>
                    <a:lnTo>
                      <a:pt x="8" y="88"/>
                    </a:lnTo>
                    <a:lnTo>
                      <a:pt x="16" y="56"/>
                    </a:lnTo>
                    <a:lnTo>
                      <a:pt x="0" y="0"/>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31" name="Freeform 107"/>
              <p:cNvSpPr>
                <a:spLocks noChangeArrowheads="1"/>
              </p:cNvSpPr>
              <p:nvPr/>
            </p:nvSpPr>
            <p:spPr bwMode="auto">
              <a:xfrm>
                <a:off x="1086" y="241"/>
                <a:ext cx="17" cy="89"/>
              </a:xfrm>
              <a:custGeom>
                <a:avLst/>
                <a:gdLst/>
                <a:ahLst/>
                <a:cxnLst>
                  <a:cxn ang="0">
                    <a:pos x="0" y="0"/>
                  </a:cxn>
                  <a:cxn ang="0">
                    <a:pos x="0" y="64"/>
                  </a:cxn>
                  <a:cxn ang="0">
                    <a:pos x="8" y="88"/>
                  </a:cxn>
                  <a:cxn ang="0">
                    <a:pos x="16" y="56"/>
                  </a:cxn>
                  <a:cxn ang="0">
                    <a:pos x="0" y="0"/>
                  </a:cxn>
                </a:cxnLst>
                <a:rect l="0" t="0" r="r" b="b"/>
                <a:pathLst>
                  <a:path w="17" h="89">
                    <a:moveTo>
                      <a:pt x="0" y="0"/>
                    </a:moveTo>
                    <a:lnTo>
                      <a:pt x="0" y="64"/>
                    </a:lnTo>
                    <a:lnTo>
                      <a:pt x="8" y="88"/>
                    </a:lnTo>
                    <a:lnTo>
                      <a:pt x="16" y="56"/>
                    </a:lnTo>
                    <a:lnTo>
                      <a:pt x="0" y="0"/>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32" name="Freeform 108"/>
              <p:cNvSpPr>
                <a:spLocks noChangeArrowheads="1"/>
              </p:cNvSpPr>
              <p:nvPr/>
            </p:nvSpPr>
            <p:spPr bwMode="auto">
              <a:xfrm>
                <a:off x="239" y="129"/>
                <a:ext cx="832" cy="177"/>
              </a:xfrm>
              <a:custGeom>
                <a:avLst/>
                <a:gdLst/>
                <a:ahLst/>
                <a:cxnLst>
                  <a:cxn ang="0">
                    <a:pos x="72" y="136"/>
                  </a:cxn>
                  <a:cxn ang="0">
                    <a:pos x="64" y="128"/>
                  </a:cxn>
                  <a:cxn ang="0">
                    <a:pos x="64" y="104"/>
                  </a:cxn>
                  <a:cxn ang="0">
                    <a:pos x="24" y="104"/>
                  </a:cxn>
                  <a:cxn ang="0">
                    <a:pos x="0" y="88"/>
                  </a:cxn>
                  <a:cxn ang="0">
                    <a:pos x="64" y="80"/>
                  </a:cxn>
                  <a:cxn ang="0">
                    <a:pos x="72" y="32"/>
                  </a:cxn>
                  <a:cxn ang="0">
                    <a:pos x="72" y="8"/>
                  </a:cxn>
                  <a:cxn ang="0">
                    <a:pos x="80" y="8"/>
                  </a:cxn>
                  <a:cxn ang="0">
                    <a:pos x="96" y="0"/>
                  </a:cxn>
                  <a:cxn ang="0">
                    <a:pos x="128" y="8"/>
                  </a:cxn>
                  <a:cxn ang="0">
                    <a:pos x="144" y="16"/>
                  </a:cxn>
                  <a:cxn ang="0">
                    <a:pos x="160" y="32"/>
                  </a:cxn>
                  <a:cxn ang="0">
                    <a:pos x="184" y="56"/>
                  </a:cxn>
                  <a:cxn ang="0">
                    <a:pos x="192" y="72"/>
                  </a:cxn>
                  <a:cxn ang="0">
                    <a:pos x="439" y="40"/>
                  </a:cxn>
                  <a:cxn ang="0">
                    <a:pos x="463" y="72"/>
                  </a:cxn>
                  <a:cxn ang="0">
                    <a:pos x="495" y="80"/>
                  </a:cxn>
                  <a:cxn ang="0">
                    <a:pos x="503" y="72"/>
                  </a:cxn>
                  <a:cxn ang="0">
                    <a:pos x="511" y="72"/>
                  </a:cxn>
                  <a:cxn ang="0">
                    <a:pos x="527" y="56"/>
                  </a:cxn>
                  <a:cxn ang="0">
                    <a:pos x="543" y="56"/>
                  </a:cxn>
                  <a:cxn ang="0">
                    <a:pos x="551" y="72"/>
                  </a:cxn>
                  <a:cxn ang="0">
                    <a:pos x="567" y="80"/>
                  </a:cxn>
                  <a:cxn ang="0">
                    <a:pos x="583" y="80"/>
                  </a:cxn>
                  <a:cxn ang="0">
                    <a:pos x="591" y="80"/>
                  </a:cxn>
                  <a:cxn ang="0">
                    <a:pos x="607" y="72"/>
                  </a:cxn>
                  <a:cxn ang="0">
                    <a:pos x="615" y="56"/>
                  </a:cxn>
                  <a:cxn ang="0">
                    <a:pos x="791" y="48"/>
                  </a:cxn>
                  <a:cxn ang="0">
                    <a:pos x="807" y="48"/>
                  </a:cxn>
                  <a:cxn ang="0">
                    <a:pos x="823" y="64"/>
                  </a:cxn>
                  <a:cxn ang="0">
                    <a:pos x="831" y="64"/>
                  </a:cxn>
                  <a:cxn ang="0">
                    <a:pos x="831" y="136"/>
                  </a:cxn>
                  <a:cxn ang="0">
                    <a:pos x="823" y="136"/>
                  </a:cxn>
                  <a:cxn ang="0">
                    <a:pos x="823" y="128"/>
                  </a:cxn>
                  <a:cxn ang="0">
                    <a:pos x="815" y="128"/>
                  </a:cxn>
                  <a:cxn ang="0">
                    <a:pos x="759" y="152"/>
                  </a:cxn>
                  <a:cxn ang="0">
                    <a:pos x="679" y="168"/>
                  </a:cxn>
                  <a:cxn ang="0">
                    <a:pos x="567" y="136"/>
                  </a:cxn>
                  <a:cxn ang="0">
                    <a:pos x="471" y="144"/>
                  </a:cxn>
                  <a:cxn ang="0">
                    <a:pos x="408" y="168"/>
                  </a:cxn>
                  <a:cxn ang="0">
                    <a:pos x="376" y="176"/>
                  </a:cxn>
                  <a:cxn ang="0">
                    <a:pos x="72" y="136"/>
                  </a:cxn>
                </a:cxnLst>
                <a:rect l="0" t="0" r="r" b="b"/>
                <a:pathLst>
                  <a:path w="832" h="177">
                    <a:moveTo>
                      <a:pt x="72" y="136"/>
                    </a:moveTo>
                    <a:lnTo>
                      <a:pt x="64" y="128"/>
                    </a:lnTo>
                    <a:lnTo>
                      <a:pt x="64" y="104"/>
                    </a:lnTo>
                    <a:lnTo>
                      <a:pt x="24" y="104"/>
                    </a:lnTo>
                    <a:lnTo>
                      <a:pt x="0" y="88"/>
                    </a:lnTo>
                    <a:lnTo>
                      <a:pt x="64" y="80"/>
                    </a:lnTo>
                    <a:lnTo>
                      <a:pt x="72" y="32"/>
                    </a:lnTo>
                    <a:lnTo>
                      <a:pt x="72" y="8"/>
                    </a:lnTo>
                    <a:lnTo>
                      <a:pt x="80" y="8"/>
                    </a:lnTo>
                    <a:lnTo>
                      <a:pt x="96" y="0"/>
                    </a:lnTo>
                    <a:lnTo>
                      <a:pt x="128" y="8"/>
                    </a:lnTo>
                    <a:lnTo>
                      <a:pt x="144" y="16"/>
                    </a:lnTo>
                    <a:lnTo>
                      <a:pt x="160" y="32"/>
                    </a:lnTo>
                    <a:lnTo>
                      <a:pt x="184" y="56"/>
                    </a:lnTo>
                    <a:lnTo>
                      <a:pt x="192" y="72"/>
                    </a:lnTo>
                    <a:lnTo>
                      <a:pt x="439" y="40"/>
                    </a:lnTo>
                    <a:lnTo>
                      <a:pt x="463" y="72"/>
                    </a:lnTo>
                    <a:lnTo>
                      <a:pt x="495" y="80"/>
                    </a:lnTo>
                    <a:lnTo>
                      <a:pt x="503" y="72"/>
                    </a:lnTo>
                    <a:lnTo>
                      <a:pt x="511" y="72"/>
                    </a:lnTo>
                    <a:lnTo>
                      <a:pt x="527" y="56"/>
                    </a:lnTo>
                    <a:lnTo>
                      <a:pt x="543" y="56"/>
                    </a:lnTo>
                    <a:lnTo>
                      <a:pt x="551" y="72"/>
                    </a:lnTo>
                    <a:lnTo>
                      <a:pt x="567" y="80"/>
                    </a:lnTo>
                    <a:lnTo>
                      <a:pt x="583" y="80"/>
                    </a:lnTo>
                    <a:lnTo>
                      <a:pt x="591" y="80"/>
                    </a:lnTo>
                    <a:lnTo>
                      <a:pt x="607" y="72"/>
                    </a:lnTo>
                    <a:lnTo>
                      <a:pt x="615" y="56"/>
                    </a:lnTo>
                    <a:lnTo>
                      <a:pt x="791" y="48"/>
                    </a:lnTo>
                    <a:lnTo>
                      <a:pt x="807" y="48"/>
                    </a:lnTo>
                    <a:lnTo>
                      <a:pt x="823" y="64"/>
                    </a:lnTo>
                    <a:lnTo>
                      <a:pt x="831" y="64"/>
                    </a:lnTo>
                    <a:lnTo>
                      <a:pt x="831" y="136"/>
                    </a:lnTo>
                    <a:lnTo>
                      <a:pt x="823" y="136"/>
                    </a:lnTo>
                    <a:lnTo>
                      <a:pt x="823" y="128"/>
                    </a:lnTo>
                    <a:lnTo>
                      <a:pt x="815" y="128"/>
                    </a:lnTo>
                    <a:lnTo>
                      <a:pt x="759" y="152"/>
                    </a:lnTo>
                    <a:lnTo>
                      <a:pt x="679" y="168"/>
                    </a:lnTo>
                    <a:lnTo>
                      <a:pt x="567" y="136"/>
                    </a:lnTo>
                    <a:lnTo>
                      <a:pt x="471" y="144"/>
                    </a:lnTo>
                    <a:lnTo>
                      <a:pt x="408" y="168"/>
                    </a:lnTo>
                    <a:lnTo>
                      <a:pt x="376" y="176"/>
                    </a:lnTo>
                    <a:lnTo>
                      <a:pt x="72" y="136"/>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33" name="Freeform 109"/>
              <p:cNvSpPr>
                <a:spLocks noChangeArrowheads="1"/>
              </p:cNvSpPr>
              <p:nvPr/>
            </p:nvSpPr>
            <p:spPr bwMode="auto">
              <a:xfrm>
                <a:off x="295" y="225"/>
                <a:ext cx="145" cy="49"/>
              </a:xfrm>
              <a:custGeom>
                <a:avLst/>
                <a:gdLst/>
                <a:ahLst/>
                <a:cxnLst>
                  <a:cxn ang="0">
                    <a:pos x="128" y="0"/>
                  </a:cxn>
                  <a:cxn ang="0">
                    <a:pos x="40" y="16"/>
                  </a:cxn>
                  <a:cxn ang="0">
                    <a:pos x="0" y="8"/>
                  </a:cxn>
                  <a:cxn ang="0">
                    <a:pos x="0" y="32"/>
                  </a:cxn>
                  <a:cxn ang="0">
                    <a:pos x="24" y="40"/>
                  </a:cxn>
                  <a:cxn ang="0">
                    <a:pos x="72" y="48"/>
                  </a:cxn>
                  <a:cxn ang="0">
                    <a:pos x="80" y="40"/>
                  </a:cxn>
                  <a:cxn ang="0">
                    <a:pos x="96" y="16"/>
                  </a:cxn>
                  <a:cxn ang="0">
                    <a:pos x="128" y="0"/>
                  </a:cxn>
                  <a:cxn ang="0">
                    <a:pos x="144" y="0"/>
                  </a:cxn>
                  <a:cxn ang="0">
                    <a:pos x="128" y="0"/>
                  </a:cxn>
                </a:cxnLst>
                <a:rect l="0" t="0" r="r" b="b"/>
                <a:pathLst>
                  <a:path w="145" h="49">
                    <a:moveTo>
                      <a:pt x="128" y="0"/>
                    </a:moveTo>
                    <a:lnTo>
                      <a:pt x="40" y="16"/>
                    </a:lnTo>
                    <a:lnTo>
                      <a:pt x="0" y="8"/>
                    </a:lnTo>
                    <a:lnTo>
                      <a:pt x="0" y="32"/>
                    </a:lnTo>
                    <a:lnTo>
                      <a:pt x="24" y="40"/>
                    </a:lnTo>
                    <a:lnTo>
                      <a:pt x="72" y="48"/>
                    </a:lnTo>
                    <a:lnTo>
                      <a:pt x="80" y="40"/>
                    </a:lnTo>
                    <a:lnTo>
                      <a:pt x="96" y="16"/>
                    </a:lnTo>
                    <a:lnTo>
                      <a:pt x="128" y="0"/>
                    </a:lnTo>
                    <a:lnTo>
                      <a:pt x="144" y="0"/>
                    </a:lnTo>
                    <a:lnTo>
                      <a:pt x="128" y="0"/>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34" name="Freeform 110"/>
              <p:cNvSpPr>
                <a:spLocks noChangeArrowheads="1"/>
              </p:cNvSpPr>
              <p:nvPr/>
            </p:nvSpPr>
            <p:spPr bwMode="auto">
              <a:xfrm>
                <a:off x="615" y="257"/>
                <a:ext cx="304" cy="65"/>
              </a:xfrm>
              <a:custGeom>
                <a:avLst/>
                <a:gdLst/>
                <a:ahLst/>
                <a:cxnLst>
                  <a:cxn ang="0">
                    <a:pos x="0" y="64"/>
                  </a:cxn>
                  <a:cxn ang="0">
                    <a:pos x="79" y="40"/>
                  </a:cxn>
                  <a:cxn ang="0">
                    <a:pos x="127" y="32"/>
                  </a:cxn>
                  <a:cxn ang="0">
                    <a:pos x="199" y="24"/>
                  </a:cxn>
                  <a:cxn ang="0">
                    <a:pos x="279" y="40"/>
                  </a:cxn>
                  <a:cxn ang="0">
                    <a:pos x="303" y="40"/>
                  </a:cxn>
                  <a:cxn ang="0">
                    <a:pos x="191" y="0"/>
                  </a:cxn>
                  <a:cxn ang="0">
                    <a:pos x="103" y="16"/>
                  </a:cxn>
                  <a:cxn ang="0">
                    <a:pos x="95" y="16"/>
                  </a:cxn>
                  <a:cxn ang="0">
                    <a:pos x="40" y="40"/>
                  </a:cxn>
                  <a:cxn ang="0">
                    <a:pos x="0" y="48"/>
                  </a:cxn>
                  <a:cxn ang="0">
                    <a:pos x="0" y="64"/>
                  </a:cxn>
                </a:cxnLst>
                <a:rect l="0" t="0" r="r" b="b"/>
                <a:pathLst>
                  <a:path w="304" h="65">
                    <a:moveTo>
                      <a:pt x="0" y="64"/>
                    </a:moveTo>
                    <a:lnTo>
                      <a:pt x="79" y="40"/>
                    </a:lnTo>
                    <a:lnTo>
                      <a:pt x="127" y="32"/>
                    </a:lnTo>
                    <a:lnTo>
                      <a:pt x="199" y="24"/>
                    </a:lnTo>
                    <a:lnTo>
                      <a:pt x="279" y="40"/>
                    </a:lnTo>
                    <a:lnTo>
                      <a:pt x="303" y="40"/>
                    </a:lnTo>
                    <a:lnTo>
                      <a:pt x="191" y="0"/>
                    </a:lnTo>
                    <a:lnTo>
                      <a:pt x="103" y="16"/>
                    </a:lnTo>
                    <a:lnTo>
                      <a:pt x="95" y="16"/>
                    </a:lnTo>
                    <a:lnTo>
                      <a:pt x="40" y="40"/>
                    </a:lnTo>
                    <a:lnTo>
                      <a:pt x="0" y="48"/>
                    </a:lnTo>
                    <a:lnTo>
                      <a:pt x="0" y="64"/>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35" name="Freeform 111"/>
              <p:cNvSpPr>
                <a:spLocks noChangeArrowheads="1"/>
              </p:cNvSpPr>
              <p:nvPr/>
            </p:nvSpPr>
            <p:spPr bwMode="auto">
              <a:xfrm>
                <a:off x="615" y="257"/>
                <a:ext cx="304" cy="65"/>
              </a:xfrm>
              <a:custGeom>
                <a:avLst/>
                <a:gdLst/>
                <a:ahLst/>
                <a:cxnLst>
                  <a:cxn ang="0">
                    <a:pos x="0" y="64"/>
                  </a:cxn>
                  <a:cxn ang="0">
                    <a:pos x="79" y="40"/>
                  </a:cxn>
                  <a:cxn ang="0">
                    <a:pos x="127" y="32"/>
                  </a:cxn>
                  <a:cxn ang="0">
                    <a:pos x="199" y="24"/>
                  </a:cxn>
                  <a:cxn ang="0">
                    <a:pos x="279" y="40"/>
                  </a:cxn>
                  <a:cxn ang="0">
                    <a:pos x="303" y="40"/>
                  </a:cxn>
                  <a:cxn ang="0">
                    <a:pos x="191" y="0"/>
                  </a:cxn>
                  <a:cxn ang="0">
                    <a:pos x="103" y="16"/>
                  </a:cxn>
                  <a:cxn ang="0">
                    <a:pos x="95" y="16"/>
                  </a:cxn>
                  <a:cxn ang="0">
                    <a:pos x="40" y="40"/>
                  </a:cxn>
                  <a:cxn ang="0">
                    <a:pos x="0" y="48"/>
                  </a:cxn>
                  <a:cxn ang="0">
                    <a:pos x="0" y="64"/>
                  </a:cxn>
                </a:cxnLst>
                <a:rect l="0" t="0" r="r" b="b"/>
                <a:pathLst>
                  <a:path w="304" h="65">
                    <a:moveTo>
                      <a:pt x="0" y="64"/>
                    </a:moveTo>
                    <a:lnTo>
                      <a:pt x="79" y="40"/>
                    </a:lnTo>
                    <a:lnTo>
                      <a:pt x="127" y="32"/>
                    </a:lnTo>
                    <a:lnTo>
                      <a:pt x="199" y="24"/>
                    </a:lnTo>
                    <a:lnTo>
                      <a:pt x="279" y="40"/>
                    </a:lnTo>
                    <a:lnTo>
                      <a:pt x="303" y="40"/>
                    </a:lnTo>
                    <a:lnTo>
                      <a:pt x="191" y="0"/>
                    </a:lnTo>
                    <a:lnTo>
                      <a:pt x="103" y="16"/>
                    </a:lnTo>
                    <a:lnTo>
                      <a:pt x="95" y="16"/>
                    </a:lnTo>
                    <a:lnTo>
                      <a:pt x="40" y="40"/>
                    </a:lnTo>
                    <a:lnTo>
                      <a:pt x="0" y="48"/>
                    </a:lnTo>
                    <a:lnTo>
                      <a:pt x="0" y="64"/>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36" name="Freeform 112"/>
              <p:cNvSpPr>
                <a:spLocks noChangeArrowheads="1"/>
              </p:cNvSpPr>
              <p:nvPr/>
            </p:nvSpPr>
            <p:spPr bwMode="auto">
              <a:xfrm>
                <a:off x="599" y="33"/>
                <a:ext cx="360" cy="265"/>
              </a:xfrm>
              <a:custGeom>
                <a:avLst/>
                <a:gdLst/>
                <a:ahLst/>
                <a:cxnLst>
                  <a:cxn ang="0">
                    <a:pos x="359" y="120"/>
                  </a:cxn>
                  <a:cxn ang="0">
                    <a:pos x="351" y="136"/>
                  </a:cxn>
                  <a:cxn ang="0">
                    <a:pos x="311" y="136"/>
                  </a:cxn>
                  <a:cxn ang="0">
                    <a:pos x="311" y="144"/>
                  </a:cxn>
                  <a:cxn ang="0">
                    <a:pos x="303" y="144"/>
                  </a:cxn>
                  <a:cxn ang="0">
                    <a:pos x="303" y="136"/>
                  </a:cxn>
                  <a:cxn ang="0">
                    <a:pos x="287" y="136"/>
                  </a:cxn>
                  <a:cxn ang="0">
                    <a:pos x="287" y="256"/>
                  </a:cxn>
                  <a:cxn ang="0">
                    <a:pos x="279" y="248"/>
                  </a:cxn>
                  <a:cxn ang="0">
                    <a:pos x="279" y="136"/>
                  </a:cxn>
                  <a:cxn ang="0">
                    <a:pos x="223" y="136"/>
                  </a:cxn>
                  <a:cxn ang="0">
                    <a:pos x="223" y="232"/>
                  </a:cxn>
                  <a:cxn ang="0">
                    <a:pos x="223" y="136"/>
                  </a:cxn>
                  <a:cxn ang="0">
                    <a:pos x="199" y="136"/>
                  </a:cxn>
                  <a:cxn ang="0">
                    <a:pos x="119" y="104"/>
                  </a:cxn>
                  <a:cxn ang="0">
                    <a:pos x="119" y="120"/>
                  </a:cxn>
                  <a:cxn ang="0">
                    <a:pos x="135" y="128"/>
                  </a:cxn>
                  <a:cxn ang="0">
                    <a:pos x="135" y="136"/>
                  </a:cxn>
                  <a:cxn ang="0">
                    <a:pos x="143" y="168"/>
                  </a:cxn>
                  <a:cxn ang="0">
                    <a:pos x="135" y="176"/>
                  </a:cxn>
                  <a:cxn ang="0">
                    <a:pos x="119" y="176"/>
                  </a:cxn>
                  <a:cxn ang="0">
                    <a:pos x="119" y="240"/>
                  </a:cxn>
                  <a:cxn ang="0">
                    <a:pos x="111" y="240"/>
                  </a:cxn>
                  <a:cxn ang="0">
                    <a:pos x="111" y="176"/>
                  </a:cxn>
                  <a:cxn ang="0">
                    <a:pos x="103" y="168"/>
                  </a:cxn>
                  <a:cxn ang="0">
                    <a:pos x="95" y="152"/>
                  </a:cxn>
                  <a:cxn ang="0">
                    <a:pos x="111" y="144"/>
                  </a:cxn>
                  <a:cxn ang="0">
                    <a:pos x="103" y="136"/>
                  </a:cxn>
                  <a:cxn ang="0">
                    <a:pos x="111" y="120"/>
                  </a:cxn>
                  <a:cxn ang="0">
                    <a:pos x="111" y="104"/>
                  </a:cxn>
                  <a:cxn ang="0">
                    <a:pos x="72" y="72"/>
                  </a:cxn>
                  <a:cxn ang="0">
                    <a:pos x="72" y="256"/>
                  </a:cxn>
                  <a:cxn ang="0">
                    <a:pos x="64" y="264"/>
                  </a:cxn>
                  <a:cxn ang="0">
                    <a:pos x="64" y="72"/>
                  </a:cxn>
                  <a:cxn ang="0">
                    <a:pos x="0" y="40"/>
                  </a:cxn>
                  <a:cxn ang="0">
                    <a:pos x="48" y="32"/>
                  </a:cxn>
                  <a:cxn ang="0">
                    <a:pos x="95" y="16"/>
                  </a:cxn>
                  <a:cxn ang="0">
                    <a:pos x="143" y="8"/>
                  </a:cxn>
                  <a:cxn ang="0">
                    <a:pos x="223" y="8"/>
                  </a:cxn>
                  <a:cxn ang="0">
                    <a:pos x="223" y="0"/>
                  </a:cxn>
                  <a:cxn ang="0">
                    <a:pos x="351" y="112"/>
                  </a:cxn>
                  <a:cxn ang="0">
                    <a:pos x="359" y="120"/>
                  </a:cxn>
                </a:cxnLst>
                <a:rect l="0" t="0" r="r" b="b"/>
                <a:pathLst>
                  <a:path w="360" h="265">
                    <a:moveTo>
                      <a:pt x="359" y="120"/>
                    </a:moveTo>
                    <a:lnTo>
                      <a:pt x="351" y="136"/>
                    </a:lnTo>
                    <a:lnTo>
                      <a:pt x="311" y="136"/>
                    </a:lnTo>
                    <a:lnTo>
                      <a:pt x="311" y="144"/>
                    </a:lnTo>
                    <a:lnTo>
                      <a:pt x="303" y="144"/>
                    </a:lnTo>
                    <a:lnTo>
                      <a:pt x="303" y="136"/>
                    </a:lnTo>
                    <a:lnTo>
                      <a:pt x="287" y="136"/>
                    </a:lnTo>
                    <a:lnTo>
                      <a:pt x="287" y="256"/>
                    </a:lnTo>
                    <a:lnTo>
                      <a:pt x="279" y="248"/>
                    </a:lnTo>
                    <a:lnTo>
                      <a:pt x="279" y="136"/>
                    </a:lnTo>
                    <a:lnTo>
                      <a:pt x="223" y="136"/>
                    </a:lnTo>
                    <a:lnTo>
                      <a:pt x="223" y="232"/>
                    </a:lnTo>
                    <a:lnTo>
                      <a:pt x="223" y="136"/>
                    </a:lnTo>
                    <a:lnTo>
                      <a:pt x="199" y="136"/>
                    </a:lnTo>
                    <a:lnTo>
                      <a:pt x="119" y="104"/>
                    </a:lnTo>
                    <a:lnTo>
                      <a:pt x="119" y="120"/>
                    </a:lnTo>
                    <a:lnTo>
                      <a:pt x="135" y="128"/>
                    </a:lnTo>
                    <a:lnTo>
                      <a:pt x="135" y="136"/>
                    </a:lnTo>
                    <a:lnTo>
                      <a:pt x="143" y="168"/>
                    </a:lnTo>
                    <a:lnTo>
                      <a:pt x="135" y="176"/>
                    </a:lnTo>
                    <a:lnTo>
                      <a:pt x="119" y="176"/>
                    </a:lnTo>
                    <a:lnTo>
                      <a:pt x="119" y="240"/>
                    </a:lnTo>
                    <a:lnTo>
                      <a:pt x="111" y="240"/>
                    </a:lnTo>
                    <a:lnTo>
                      <a:pt x="111" y="176"/>
                    </a:lnTo>
                    <a:lnTo>
                      <a:pt x="103" y="168"/>
                    </a:lnTo>
                    <a:lnTo>
                      <a:pt x="95" y="152"/>
                    </a:lnTo>
                    <a:lnTo>
                      <a:pt x="111" y="144"/>
                    </a:lnTo>
                    <a:lnTo>
                      <a:pt x="103" y="136"/>
                    </a:lnTo>
                    <a:lnTo>
                      <a:pt x="111" y="120"/>
                    </a:lnTo>
                    <a:lnTo>
                      <a:pt x="111" y="104"/>
                    </a:lnTo>
                    <a:lnTo>
                      <a:pt x="72" y="72"/>
                    </a:lnTo>
                    <a:lnTo>
                      <a:pt x="72" y="256"/>
                    </a:lnTo>
                    <a:lnTo>
                      <a:pt x="64" y="264"/>
                    </a:lnTo>
                    <a:lnTo>
                      <a:pt x="64" y="72"/>
                    </a:lnTo>
                    <a:lnTo>
                      <a:pt x="0" y="40"/>
                    </a:lnTo>
                    <a:lnTo>
                      <a:pt x="48" y="32"/>
                    </a:lnTo>
                    <a:lnTo>
                      <a:pt x="95" y="16"/>
                    </a:lnTo>
                    <a:lnTo>
                      <a:pt x="143" y="8"/>
                    </a:lnTo>
                    <a:lnTo>
                      <a:pt x="223" y="8"/>
                    </a:lnTo>
                    <a:lnTo>
                      <a:pt x="223" y="0"/>
                    </a:lnTo>
                    <a:lnTo>
                      <a:pt x="351" y="112"/>
                    </a:lnTo>
                    <a:lnTo>
                      <a:pt x="359" y="120"/>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37" name="Freeform 113"/>
              <p:cNvSpPr>
                <a:spLocks noChangeArrowheads="1"/>
              </p:cNvSpPr>
              <p:nvPr/>
            </p:nvSpPr>
            <p:spPr bwMode="auto">
              <a:xfrm>
                <a:off x="583" y="33"/>
                <a:ext cx="240" cy="41"/>
              </a:xfrm>
              <a:custGeom>
                <a:avLst/>
                <a:gdLst/>
                <a:ahLst/>
                <a:cxnLst>
                  <a:cxn ang="0">
                    <a:pos x="239" y="0"/>
                  </a:cxn>
                  <a:cxn ang="0">
                    <a:pos x="239" y="8"/>
                  </a:cxn>
                  <a:cxn ang="0">
                    <a:pos x="159" y="8"/>
                  </a:cxn>
                  <a:cxn ang="0">
                    <a:pos x="111" y="16"/>
                  </a:cxn>
                  <a:cxn ang="0">
                    <a:pos x="56" y="32"/>
                  </a:cxn>
                  <a:cxn ang="0">
                    <a:pos x="16" y="40"/>
                  </a:cxn>
                  <a:cxn ang="0">
                    <a:pos x="0" y="40"/>
                  </a:cxn>
                  <a:cxn ang="0">
                    <a:pos x="0" y="24"/>
                  </a:cxn>
                  <a:cxn ang="0">
                    <a:pos x="0" y="16"/>
                  </a:cxn>
                  <a:cxn ang="0">
                    <a:pos x="64" y="8"/>
                  </a:cxn>
                  <a:cxn ang="0">
                    <a:pos x="111" y="0"/>
                  </a:cxn>
                  <a:cxn ang="0">
                    <a:pos x="167" y="0"/>
                  </a:cxn>
                  <a:cxn ang="0">
                    <a:pos x="239" y="0"/>
                  </a:cxn>
                </a:cxnLst>
                <a:rect l="0" t="0" r="r" b="b"/>
                <a:pathLst>
                  <a:path w="240" h="41">
                    <a:moveTo>
                      <a:pt x="239" y="0"/>
                    </a:moveTo>
                    <a:lnTo>
                      <a:pt x="239" y="8"/>
                    </a:lnTo>
                    <a:lnTo>
                      <a:pt x="159" y="8"/>
                    </a:lnTo>
                    <a:lnTo>
                      <a:pt x="111" y="16"/>
                    </a:lnTo>
                    <a:lnTo>
                      <a:pt x="56" y="32"/>
                    </a:lnTo>
                    <a:lnTo>
                      <a:pt x="16" y="40"/>
                    </a:lnTo>
                    <a:lnTo>
                      <a:pt x="0" y="40"/>
                    </a:lnTo>
                    <a:lnTo>
                      <a:pt x="0" y="24"/>
                    </a:lnTo>
                    <a:lnTo>
                      <a:pt x="0" y="16"/>
                    </a:lnTo>
                    <a:lnTo>
                      <a:pt x="64" y="8"/>
                    </a:lnTo>
                    <a:lnTo>
                      <a:pt x="111" y="0"/>
                    </a:lnTo>
                    <a:lnTo>
                      <a:pt x="167" y="0"/>
                    </a:lnTo>
                    <a:lnTo>
                      <a:pt x="239" y="0"/>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38" name="Freeform 114"/>
              <p:cNvSpPr>
                <a:spLocks noChangeArrowheads="1"/>
              </p:cNvSpPr>
              <p:nvPr/>
            </p:nvSpPr>
            <p:spPr bwMode="auto">
              <a:xfrm>
                <a:off x="71" y="233"/>
                <a:ext cx="225" cy="25"/>
              </a:xfrm>
              <a:custGeom>
                <a:avLst/>
                <a:gdLst/>
                <a:ahLst/>
                <a:cxnLst>
                  <a:cxn ang="0">
                    <a:pos x="224" y="24"/>
                  </a:cxn>
                  <a:cxn ang="0">
                    <a:pos x="0" y="24"/>
                  </a:cxn>
                  <a:cxn ang="0">
                    <a:pos x="0" y="16"/>
                  </a:cxn>
                  <a:cxn ang="0">
                    <a:pos x="0" y="8"/>
                  </a:cxn>
                  <a:cxn ang="0">
                    <a:pos x="0" y="0"/>
                  </a:cxn>
                  <a:cxn ang="0">
                    <a:pos x="224" y="0"/>
                  </a:cxn>
                  <a:cxn ang="0">
                    <a:pos x="224" y="24"/>
                  </a:cxn>
                </a:cxnLst>
                <a:rect l="0" t="0" r="r" b="b"/>
                <a:pathLst>
                  <a:path w="225" h="25">
                    <a:moveTo>
                      <a:pt x="224" y="24"/>
                    </a:moveTo>
                    <a:lnTo>
                      <a:pt x="0" y="24"/>
                    </a:lnTo>
                    <a:lnTo>
                      <a:pt x="0" y="16"/>
                    </a:lnTo>
                    <a:lnTo>
                      <a:pt x="0" y="8"/>
                    </a:lnTo>
                    <a:lnTo>
                      <a:pt x="0" y="0"/>
                    </a:lnTo>
                    <a:lnTo>
                      <a:pt x="224" y="0"/>
                    </a:lnTo>
                    <a:lnTo>
                      <a:pt x="224" y="24"/>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39" name="Freeform 115"/>
              <p:cNvSpPr>
                <a:spLocks noChangeArrowheads="1"/>
              </p:cNvSpPr>
              <p:nvPr/>
            </p:nvSpPr>
            <p:spPr bwMode="auto">
              <a:xfrm>
                <a:off x="1070" y="217"/>
                <a:ext cx="25" cy="17"/>
              </a:xfrm>
              <a:custGeom>
                <a:avLst/>
                <a:gdLst/>
                <a:ahLst/>
                <a:cxnLst>
                  <a:cxn ang="0">
                    <a:pos x="0" y="0"/>
                  </a:cxn>
                  <a:cxn ang="0">
                    <a:pos x="24" y="8"/>
                  </a:cxn>
                  <a:cxn ang="0">
                    <a:pos x="24" y="16"/>
                  </a:cxn>
                  <a:cxn ang="0">
                    <a:pos x="0" y="16"/>
                  </a:cxn>
                  <a:cxn ang="0">
                    <a:pos x="0" y="0"/>
                  </a:cxn>
                </a:cxnLst>
                <a:rect l="0" t="0" r="r" b="b"/>
                <a:pathLst>
                  <a:path w="25" h="17">
                    <a:moveTo>
                      <a:pt x="0" y="0"/>
                    </a:moveTo>
                    <a:lnTo>
                      <a:pt x="24" y="8"/>
                    </a:lnTo>
                    <a:lnTo>
                      <a:pt x="24" y="16"/>
                    </a:lnTo>
                    <a:lnTo>
                      <a:pt x="0" y="16"/>
                    </a:lnTo>
                    <a:lnTo>
                      <a:pt x="0" y="0"/>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40" name="Freeform 116"/>
              <p:cNvSpPr>
                <a:spLocks noChangeArrowheads="1"/>
              </p:cNvSpPr>
              <p:nvPr/>
            </p:nvSpPr>
            <p:spPr bwMode="auto">
              <a:xfrm>
                <a:off x="1070" y="217"/>
                <a:ext cx="25" cy="17"/>
              </a:xfrm>
              <a:custGeom>
                <a:avLst/>
                <a:gdLst/>
                <a:ahLst/>
                <a:cxnLst>
                  <a:cxn ang="0">
                    <a:pos x="0" y="0"/>
                  </a:cxn>
                  <a:cxn ang="0">
                    <a:pos x="24" y="8"/>
                  </a:cxn>
                  <a:cxn ang="0">
                    <a:pos x="24" y="16"/>
                  </a:cxn>
                  <a:cxn ang="0">
                    <a:pos x="0" y="16"/>
                  </a:cxn>
                  <a:cxn ang="0">
                    <a:pos x="0" y="0"/>
                  </a:cxn>
                </a:cxnLst>
                <a:rect l="0" t="0" r="r" b="b"/>
                <a:pathLst>
                  <a:path w="25" h="17">
                    <a:moveTo>
                      <a:pt x="0" y="0"/>
                    </a:moveTo>
                    <a:lnTo>
                      <a:pt x="24" y="8"/>
                    </a:lnTo>
                    <a:lnTo>
                      <a:pt x="24" y="16"/>
                    </a:lnTo>
                    <a:lnTo>
                      <a:pt x="0" y="16"/>
                    </a:lnTo>
                    <a:lnTo>
                      <a:pt x="0" y="0"/>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41" name="Freeform 117"/>
              <p:cNvSpPr>
                <a:spLocks noChangeArrowheads="1"/>
              </p:cNvSpPr>
              <p:nvPr/>
            </p:nvSpPr>
            <p:spPr bwMode="auto">
              <a:xfrm>
                <a:off x="1062" y="193"/>
                <a:ext cx="9" cy="73"/>
              </a:xfrm>
              <a:custGeom>
                <a:avLst/>
                <a:gdLst/>
                <a:ahLst/>
                <a:cxnLst>
                  <a:cxn ang="0">
                    <a:pos x="0" y="8"/>
                  </a:cxn>
                  <a:cxn ang="0">
                    <a:pos x="0" y="72"/>
                  </a:cxn>
                  <a:cxn ang="0">
                    <a:pos x="8" y="72"/>
                  </a:cxn>
                  <a:cxn ang="0">
                    <a:pos x="8" y="0"/>
                  </a:cxn>
                  <a:cxn ang="0">
                    <a:pos x="0" y="0"/>
                  </a:cxn>
                  <a:cxn ang="0">
                    <a:pos x="0" y="8"/>
                  </a:cxn>
                </a:cxnLst>
                <a:rect l="0" t="0" r="r" b="b"/>
                <a:pathLst>
                  <a:path w="9" h="73">
                    <a:moveTo>
                      <a:pt x="0" y="8"/>
                    </a:moveTo>
                    <a:lnTo>
                      <a:pt x="0" y="72"/>
                    </a:lnTo>
                    <a:lnTo>
                      <a:pt x="8" y="72"/>
                    </a:lnTo>
                    <a:lnTo>
                      <a:pt x="8" y="0"/>
                    </a:lnTo>
                    <a:lnTo>
                      <a:pt x="0" y="0"/>
                    </a:lnTo>
                    <a:lnTo>
                      <a:pt x="0" y="8"/>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42" name="Freeform 118"/>
              <p:cNvSpPr>
                <a:spLocks noChangeArrowheads="1"/>
              </p:cNvSpPr>
              <p:nvPr/>
            </p:nvSpPr>
            <p:spPr bwMode="auto">
              <a:xfrm>
                <a:off x="1062" y="193"/>
                <a:ext cx="9" cy="73"/>
              </a:xfrm>
              <a:custGeom>
                <a:avLst/>
                <a:gdLst/>
                <a:ahLst/>
                <a:cxnLst>
                  <a:cxn ang="0">
                    <a:pos x="0" y="8"/>
                  </a:cxn>
                  <a:cxn ang="0">
                    <a:pos x="0" y="72"/>
                  </a:cxn>
                  <a:cxn ang="0">
                    <a:pos x="8" y="72"/>
                  </a:cxn>
                  <a:cxn ang="0">
                    <a:pos x="8" y="0"/>
                  </a:cxn>
                  <a:cxn ang="0">
                    <a:pos x="0" y="0"/>
                  </a:cxn>
                  <a:cxn ang="0">
                    <a:pos x="0" y="8"/>
                  </a:cxn>
                </a:cxnLst>
                <a:rect l="0" t="0" r="r" b="b"/>
                <a:pathLst>
                  <a:path w="9" h="73">
                    <a:moveTo>
                      <a:pt x="0" y="8"/>
                    </a:moveTo>
                    <a:lnTo>
                      <a:pt x="0" y="72"/>
                    </a:lnTo>
                    <a:lnTo>
                      <a:pt x="8" y="72"/>
                    </a:lnTo>
                    <a:lnTo>
                      <a:pt x="8" y="0"/>
                    </a:lnTo>
                    <a:lnTo>
                      <a:pt x="0" y="0"/>
                    </a:lnTo>
                    <a:lnTo>
                      <a:pt x="0" y="8"/>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43" name="Freeform 119"/>
              <p:cNvSpPr>
                <a:spLocks noChangeArrowheads="1"/>
              </p:cNvSpPr>
              <p:nvPr/>
            </p:nvSpPr>
            <p:spPr bwMode="auto">
              <a:xfrm>
                <a:off x="479" y="185"/>
                <a:ext cx="568" cy="49"/>
              </a:xfrm>
              <a:custGeom>
                <a:avLst/>
                <a:gdLst/>
                <a:ahLst/>
                <a:cxnLst>
                  <a:cxn ang="0">
                    <a:pos x="0" y="48"/>
                  </a:cxn>
                  <a:cxn ang="0">
                    <a:pos x="567" y="48"/>
                  </a:cxn>
                  <a:cxn ang="0">
                    <a:pos x="567" y="0"/>
                  </a:cxn>
                </a:cxnLst>
                <a:rect l="0" t="0" r="r" b="b"/>
                <a:pathLst>
                  <a:path w="568" h="49">
                    <a:moveTo>
                      <a:pt x="0" y="48"/>
                    </a:moveTo>
                    <a:lnTo>
                      <a:pt x="567" y="48"/>
                    </a:lnTo>
                    <a:lnTo>
                      <a:pt x="567" y="0"/>
                    </a:lnTo>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44" name="Oval 120"/>
              <p:cNvSpPr>
                <a:spLocks noChangeArrowheads="1"/>
              </p:cNvSpPr>
              <p:nvPr/>
            </p:nvSpPr>
            <p:spPr bwMode="auto">
              <a:xfrm>
                <a:off x="0" y="0"/>
                <a:ext cx="115" cy="537"/>
              </a:xfrm>
              <a:prstGeom prst="ellipse">
                <a:avLst/>
              </a:prstGeom>
              <a:solidFill>
                <a:srgbClr val="FF0000"/>
              </a:solidFill>
              <a:ln w="9525">
                <a:noFill/>
                <a:round/>
              </a:ln>
            </p:spPr>
            <p:txBody>
              <a:bodyPr wrap="none" anchor="ctr">
                <a:spAutoFit/>
              </a:bodyPr>
              <a:lstStyle/>
              <a:p>
                <a:pPr algn="ctr" eaLnBrk="0" hangingPunct="0"/>
                <a:endParaRPr lang="zh-TW" altLang="zh-TW" sz="1800">
                  <a:latin typeface="微软雅黑" panose="020B0503020204020204" pitchFamily="34" charset="-122"/>
                  <a:ea typeface="微软雅黑" panose="020B0503020204020204" pitchFamily="34" charset="-122"/>
                  <a:sym typeface="Arial" panose="020B0604020202020204" pitchFamily="34" charset="0"/>
                </a:endParaRPr>
              </a:p>
            </p:txBody>
          </p:sp>
          <p:sp>
            <p:nvSpPr>
              <p:cNvPr id="945" name="Freeform 121"/>
              <p:cNvSpPr>
                <a:spLocks noChangeArrowheads="1"/>
              </p:cNvSpPr>
              <p:nvPr/>
            </p:nvSpPr>
            <p:spPr bwMode="auto">
              <a:xfrm>
                <a:off x="71" y="233"/>
                <a:ext cx="225" cy="25"/>
              </a:xfrm>
              <a:custGeom>
                <a:avLst/>
                <a:gdLst/>
                <a:ahLst/>
                <a:cxnLst>
                  <a:cxn ang="0">
                    <a:pos x="224" y="24"/>
                  </a:cxn>
                  <a:cxn ang="0">
                    <a:pos x="0" y="24"/>
                  </a:cxn>
                  <a:cxn ang="0">
                    <a:pos x="0" y="16"/>
                  </a:cxn>
                  <a:cxn ang="0">
                    <a:pos x="0" y="8"/>
                  </a:cxn>
                  <a:cxn ang="0">
                    <a:pos x="0" y="0"/>
                  </a:cxn>
                  <a:cxn ang="0">
                    <a:pos x="224" y="0"/>
                  </a:cxn>
                  <a:cxn ang="0">
                    <a:pos x="224" y="24"/>
                  </a:cxn>
                </a:cxnLst>
                <a:rect l="0" t="0" r="r" b="b"/>
                <a:pathLst>
                  <a:path w="225" h="25">
                    <a:moveTo>
                      <a:pt x="224" y="24"/>
                    </a:moveTo>
                    <a:lnTo>
                      <a:pt x="0" y="24"/>
                    </a:lnTo>
                    <a:lnTo>
                      <a:pt x="0" y="16"/>
                    </a:lnTo>
                    <a:lnTo>
                      <a:pt x="0" y="8"/>
                    </a:lnTo>
                    <a:lnTo>
                      <a:pt x="0" y="0"/>
                    </a:lnTo>
                    <a:lnTo>
                      <a:pt x="224" y="0"/>
                    </a:lnTo>
                    <a:lnTo>
                      <a:pt x="224" y="24"/>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grpSp>
      </p:grpSp>
      <p:grpSp>
        <p:nvGrpSpPr>
          <p:cNvPr id="12" name="Group 95"/>
          <p:cNvGrpSpPr/>
          <p:nvPr/>
        </p:nvGrpSpPr>
        <p:grpSpPr bwMode="auto">
          <a:xfrm>
            <a:off x="2520951" y="4638234"/>
            <a:ext cx="7482416" cy="710494"/>
            <a:chOff x="0" y="0"/>
            <a:chExt cx="3313" cy="684"/>
          </a:xfrm>
        </p:grpSpPr>
        <p:sp>
          <p:nvSpPr>
            <p:cNvPr id="951" name="Freeform 96"/>
            <p:cNvSpPr>
              <a:spLocks noChangeArrowheads="1"/>
            </p:cNvSpPr>
            <p:nvPr/>
          </p:nvSpPr>
          <p:spPr bwMode="auto">
            <a:xfrm>
              <a:off x="0" y="0"/>
              <a:ext cx="2374" cy="577"/>
            </a:xfrm>
            <a:custGeom>
              <a:avLst/>
              <a:gdLst/>
              <a:ahLst/>
              <a:cxnLst>
                <a:cxn ang="0">
                  <a:pos x="2373" y="288"/>
                </a:cxn>
                <a:cxn ang="0">
                  <a:pos x="2085" y="0"/>
                </a:cxn>
                <a:cxn ang="0">
                  <a:pos x="0" y="0"/>
                </a:cxn>
                <a:cxn ang="0">
                  <a:pos x="0" y="576"/>
                </a:cxn>
                <a:cxn ang="0">
                  <a:pos x="2085" y="576"/>
                </a:cxn>
                <a:cxn ang="0">
                  <a:pos x="2373" y="288"/>
                </a:cxn>
              </a:cxnLst>
              <a:rect l="0" t="0" r="r" b="b"/>
              <a:pathLst>
                <a:path w="2374" h="577">
                  <a:moveTo>
                    <a:pt x="2373" y="288"/>
                  </a:moveTo>
                  <a:lnTo>
                    <a:pt x="2085" y="0"/>
                  </a:lnTo>
                  <a:lnTo>
                    <a:pt x="0" y="0"/>
                  </a:lnTo>
                  <a:lnTo>
                    <a:pt x="0" y="576"/>
                  </a:lnTo>
                  <a:lnTo>
                    <a:pt x="2085" y="576"/>
                  </a:lnTo>
                  <a:lnTo>
                    <a:pt x="2373" y="288"/>
                  </a:lnTo>
                  <a:close/>
                </a:path>
              </a:pathLst>
            </a:custGeom>
            <a:solidFill>
              <a:srgbClr val="FFFF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grpSp>
          <p:nvGrpSpPr>
            <p:cNvPr id="13" name="Group 97"/>
            <p:cNvGrpSpPr/>
            <p:nvPr/>
          </p:nvGrpSpPr>
          <p:grpSpPr bwMode="auto">
            <a:xfrm>
              <a:off x="2210" y="58"/>
              <a:ext cx="1103" cy="626"/>
              <a:chOff x="0" y="0"/>
              <a:chExt cx="1103" cy="626"/>
            </a:xfrm>
          </p:grpSpPr>
          <p:grpSp>
            <p:nvGrpSpPr>
              <p:cNvPr id="14" name="Group 98"/>
              <p:cNvGrpSpPr/>
              <p:nvPr/>
            </p:nvGrpSpPr>
            <p:grpSpPr bwMode="auto">
              <a:xfrm>
                <a:off x="856" y="126"/>
                <a:ext cx="116" cy="500"/>
                <a:chOff x="0" y="0"/>
                <a:chExt cx="116" cy="500"/>
              </a:xfrm>
            </p:grpSpPr>
            <p:grpSp>
              <p:nvGrpSpPr>
                <p:cNvPr id="15" name="Group 99"/>
                <p:cNvGrpSpPr/>
                <p:nvPr/>
              </p:nvGrpSpPr>
              <p:grpSpPr bwMode="auto">
                <a:xfrm>
                  <a:off x="1" y="0"/>
                  <a:ext cx="115" cy="500"/>
                  <a:chOff x="0" y="0"/>
                  <a:chExt cx="115" cy="500"/>
                </a:xfrm>
              </p:grpSpPr>
              <p:sp>
                <p:nvSpPr>
                  <p:cNvPr id="975" name="Oval 100"/>
                  <p:cNvSpPr>
                    <a:spLocks noChangeArrowheads="1"/>
                  </p:cNvSpPr>
                  <p:nvPr/>
                </p:nvSpPr>
                <p:spPr bwMode="auto">
                  <a:xfrm>
                    <a:off x="0" y="0"/>
                    <a:ext cx="115" cy="500"/>
                  </a:xfrm>
                  <a:prstGeom prst="ellipse">
                    <a:avLst/>
                  </a:prstGeom>
                  <a:solidFill>
                    <a:srgbClr val="FF0000"/>
                  </a:solidFill>
                  <a:ln w="9525">
                    <a:noFill/>
                    <a:round/>
                  </a:ln>
                </p:spPr>
                <p:txBody>
                  <a:bodyPr wrap="none" anchor="ctr">
                    <a:spAutoFit/>
                  </a:bodyPr>
                  <a:lstStyle/>
                  <a:p>
                    <a:pPr algn="ctr" eaLnBrk="0" hangingPunct="0"/>
                    <a:endParaRPr lang="zh-TW" altLang="zh-TW" sz="1800">
                      <a:latin typeface="微软雅黑" panose="020B0503020204020204" pitchFamily="34" charset="-122"/>
                      <a:ea typeface="微软雅黑" panose="020B0503020204020204" pitchFamily="34" charset="-122"/>
                      <a:sym typeface="Arial" panose="020B0604020202020204" pitchFamily="34" charset="0"/>
                    </a:endParaRPr>
                  </a:p>
                </p:txBody>
              </p:sp>
              <p:sp>
                <p:nvSpPr>
                  <p:cNvPr id="976" name="Oval 101"/>
                  <p:cNvSpPr>
                    <a:spLocks noChangeArrowheads="1"/>
                  </p:cNvSpPr>
                  <p:nvPr/>
                </p:nvSpPr>
                <p:spPr bwMode="auto">
                  <a:xfrm>
                    <a:off x="0" y="0"/>
                    <a:ext cx="115" cy="500"/>
                  </a:xfrm>
                  <a:prstGeom prst="ellipse">
                    <a:avLst/>
                  </a:prstGeom>
                  <a:solidFill>
                    <a:srgbClr val="FF0000"/>
                  </a:solidFill>
                  <a:ln w="9525">
                    <a:noFill/>
                    <a:round/>
                  </a:ln>
                </p:spPr>
                <p:txBody>
                  <a:bodyPr wrap="none" anchor="ctr">
                    <a:spAutoFit/>
                  </a:bodyPr>
                  <a:lstStyle/>
                  <a:p>
                    <a:pPr algn="ctr" eaLnBrk="0" hangingPunct="0"/>
                    <a:endParaRPr lang="zh-TW" altLang="zh-TW" sz="1800">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974" name="Oval 102"/>
                <p:cNvSpPr>
                  <a:spLocks noChangeArrowheads="1"/>
                </p:cNvSpPr>
                <p:nvPr/>
              </p:nvSpPr>
              <p:spPr bwMode="auto">
                <a:xfrm>
                  <a:off x="0" y="0"/>
                  <a:ext cx="115" cy="500"/>
                </a:xfrm>
                <a:prstGeom prst="ellipse">
                  <a:avLst/>
                </a:prstGeom>
                <a:solidFill>
                  <a:srgbClr val="FF0000"/>
                </a:solidFill>
                <a:ln w="9525">
                  <a:noFill/>
                  <a:round/>
                </a:ln>
              </p:spPr>
              <p:txBody>
                <a:bodyPr wrap="none" anchor="ctr">
                  <a:spAutoFit/>
                </a:bodyPr>
                <a:lstStyle/>
                <a:p>
                  <a:pPr algn="ctr" eaLnBrk="0" hangingPunct="0"/>
                  <a:endParaRPr lang="zh-TW" altLang="zh-TW" sz="1800">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954" name="Freeform 103"/>
              <p:cNvSpPr>
                <a:spLocks noChangeArrowheads="1"/>
              </p:cNvSpPr>
              <p:nvPr/>
            </p:nvSpPr>
            <p:spPr bwMode="auto">
              <a:xfrm>
                <a:off x="615" y="266"/>
                <a:ext cx="352" cy="105"/>
              </a:xfrm>
              <a:custGeom>
                <a:avLst/>
                <a:gdLst/>
                <a:ahLst/>
                <a:cxnLst>
                  <a:cxn ang="0">
                    <a:pos x="199" y="0"/>
                  </a:cxn>
                  <a:cxn ang="0">
                    <a:pos x="127" y="0"/>
                  </a:cxn>
                  <a:cxn ang="0">
                    <a:pos x="71" y="16"/>
                  </a:cxn>
                  <a:cxn ang="0">
                    <a:pos x="0" y="40"/>
                  </a:cxn>
                  <a:cxn ang="0">
                    <a:pos x="32" y="48"/>
                  </a:cxn>
                  <a:cxn ang="0">
                    <a:pos x="127" y="48"/>
                  </a:cxn>
                  <a:cxn ang="0">
                    <a:pos x="183" y="40"/>
                  </a:cxn>
                  <a:cxn ang="0">
                    <a:pos x="207" y="32"/>
                  </a:cxn>
                  <a:cxn ang="0">
                    <a:pos x="239" y="24"/>
                  </a:cxn>
                  <a:cxn ang="0">
                    <a:pos x="263" y="56"/>
                  </a:cxn>
                  <a:cxn ang="0">
                    <a:pos x="255" y="56"/>
                  </a:cxn>
                  <a:cxn ang="0">
                    <a:pos x="255" y="88"/>
                  </a:cxn>
                  <a:cxn ang="0">
                    <a:pos x="303" y="88"/>
                  </a:cxn>
                  <a:cxn ang="0">
                    <a:pos x="340" y="104"/>
                  </a:cxn>
                  <a:cxn ang="0">
                    <a:pos x="340" y="76"/>
                  </a:cxn>
                  <a:cxn ang="0">
                    <a:pos x="319" y="56"/>
                  </a:cxn>
                  <a:cxn ang="0">
                    <a:pos x="351" y="8"/>
                  </a:cxn>
                  <a:cxn ang="0">
                    <a:pos x="319" y="16"/>
                  </a:cxn>
                  <a:cxn ang="0">
                    <a:pos x="295" y="56"/>
                  </a:cxn>
                  <a:cxn ang="0">
                    <a:pos x="287" y="56"/>
                  </a:cxn>
                  <a:cxn ang="0">
                    <a:pos x="279" y="16"/>
                  </a:cxn>
                  <a:cxn ang="0">
                    <a:pos x="199" y="0"/>
                  </a:cxn>
                </a:cxnLst>
                <a:rect l="0" t="0" r="r" b="b"/>
                <a:pathLst>
                  <a:path w="352" h="105">
                    <a:moveTo>
                      <a:pt x="199" y="0"/>
                    </a:moveTo>
                    <a:lnTo>
                      <a:pt x="127" y="0"/>
                    </a:lnTo>
                    <a:lnTo>
                      <a:pt x="71" y="16"/>
                    </a:lnTo>
                    <a:lnTo>
                      <a:pt x="0" y="40"/>
                    </a:lnTo>
                    <a:lnTo>
                      <a:pt x="32" y="48"/>
                    </a:lnTo>
                    <a:lnTo>
                      <a:pt x="127" y="48"/>
                    </a:lnTo>
                    <a:lnTo>
                      <a:pt x="183" y="40"/>
                    </a:lnTo>
                    <a:lnTo>
                      <a:pt x="207" y="32"/>
                    </a:lnTo>
                    <a:lnTo>
                      <a:pt x="239" y="24"/>
                    </a:lnTo>
                    <a:lnTo>
                      <a:pt x="263" y="56"/>
                    </a:lnTo>
                    <a:lnTo>
                      <a:pt x="255" y="56"/>
                    </a:lnTo>
                    <a:lnTo>
                      <a:pt x="255" y="88"/>
                    </a:lnTo>
                    <a:lnTo>
                      <a:pt x="303" y="88"/>
                    </a:lnTo>
                    <a:lnTo>
                      <a:pt x="340" y="104"/>
                    </a:lnTo>
                    <a:lnTo>
                      <a:pt x="340" y="76"/>
                    </a:lnTo>
                    <a:lnTo>
                      <a:pt x="319" y="56"/>
                    </a:lnTo>
                    <a:lnTo>
                      <a:pt x="351" y="8"/>
                    </a:lnTo>
                    <a:lnTo>
                      <a:pt x="319" y="16"/>
                    </a:lnTo>
                    <a:lnTo>
                      <a:pt x="295" y="56"/>
                    </a:lnTo>
                    <a:lnTo>
                      <a:pt x="287" y="56"/>
                    </a:lnTo>
                    <a:lnTo>
                      <a:pt x="279" y="16"/>
                    </a:lnTo>
                    <a:lnTo>
                      <a:pt x="199" y="0"/>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55" name="Freeform 104"/>
              <p:cNvSpPr>
                <a:spLocks noChangeArrowheads="1"/>
              </p:cNvSpPr>
              <p:nvPr/>
            </p:nvSpPr>
            <p:spPr bwMode="auto">
              <a:xfrm>
                <a:off x="1086" y="106"/>
                <a:ext cx="17" cy="89"/>
              </a:xfrm>
              <a:custGeom>
                <a:avLst/>
                <a:gdLst/>
                <a:ahLst/>
                <a:cxnLst>
                  <a:cxn ang="0">
                    <a:pos x="0" y="88"/>
                  </a:cxn>
                  <a:cxn ang="0">
                    <a:pos x="0" y="24"/>
                  </a:cxn>
                  <a:cxn ang="0">
                    <a:pos x="8" y="0"/>
                  </a:cxn>
                  <a:cxn ang="0">
                    <a:pos x="16" y="24"/>
                  </a:cxn>
                  <a:cxn ang="0">
                    <a:pos x="0" y="88"/>
                  </a:cxn>
                </a:cxnLst>
                <a:rect l="0" t="0" r="r" b="b"/>
                <a:pathLst>
                  <a:path w="17" h="89">
                    <a:moveTo>
                      <a:pt x="0" y="88"/>
                    </a:moveTo>
                    <a:lnTo>
                      <a:pt x="0" y="24"/>
                    </a:lnTo>
                    <a:lnTo>
                      <a:pt x="8" y="0"/>
                    </a:lnTo>
                    <a:lnTo>
                      <a:pt x="16" y="24"/>
                    </a:lnTo>
                    <a:lnTo>
                      <a:pt x="0" y="88"/>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56" name="Freeform 105"/>
              <p:cNvSpPr>
                <a:spLocks noChangeArrowheads="1"/>
              </p:cNvSpPr>
              <p:nvPr/>
            </p:nvSpPr>
            <p:spPr bwMode="auto">
              <a:xfrm>
                <a:off x="1086" y="106"/>
                <a:ext cx="17" cy="89"/>
              </a:xfrm>
              <a:custGeom>
                <a:avLst/>
                <a:gdLst/>
                <a:ahLst/>
                <a:cxnLst>
                  <a:cxn ang="0">
                    <a:pos x="0" y="88"/>
                  </a:cxn>
                  <a:cxn ang="0">
                    <a:pos x="0" y="24"/>
                  </a:cxn>
                  <a:cxn ang="0">
                    <a:pos x="8" y="0"/>
                  </a:cxn>
                  <a:cxn ang="0">
                    <a:pos x="16" y="24"/>
                  </a:cxn>
                  <a:cxn ang="0">
                    <a:pos x="0" y="88"/>
                  </a:cxn>
                </a:cxnLst>
                <a:rect l="0" t="0" r="r" b="b"/>
                <a:pathLst>
                  <a:path w="17" h="89">
                    <a:moveTo>
                      <a:pt x="0" y="88"/>
                    </a:moveTo>
                    <a:lnTo>
                      <a:pt x="0" y="24"/>
                    </a:lnTo>
                    <a:lnTo>
                      <a:pt x="8" y="0"/>
                    </a:lnTo>
                    <a:lnTo>
                      <a:pt x="16" y="24"/>
                    </a:lnTo>
                    <a:lnTo>
                      <a:pt x="0" y="88"/>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57" name="Freeform 106"/>
              <p:cNvSpPr>
                <a:spLocks noChangeArrowheads="1"/>
              </p:cNvSpPr>
              <p:nvPr/>
            </p:nvSpPr>
            <p:spPr bwMode="auto">
              <a:xfrm>
                <a:off x="1086" y="226"/>
                <a:ext cx="17" cy="89"/>
              </a:xfrm>
              <a:custGeom>
                <a:avLst/>
                <a:gdLst/>
                <a:ahLst/>
                <a:cxnLst>
                  <a:cxn ang="0">
                    <a:pos x="0" y="0"/>
                  </a:cxn>
                  <a:cxn ang="0">
                    <a:pos x="0" y="64"/>
                  </a:cxn>
                  <a:cxn ang="0">
                    <a:pos x="8" y="88"/>
                  </a:cxn>
                  <a:cxn ang="0">
                    <a:pos x="16" y="56"/>
                  </a:cxn>
                  <a:cxn ang="0">
                    <a:pos x="0" y="0"/>
                  </a:cxn>
                </a:cxnLst>
                <a:rect l="0" t="0" r="r" b="b"/>
                <a:pathLst>
                  <a:path w="17" h="89">
                    <a:moveTo>
                      <a:pt x="0" y="0"/>
                    </a:moveTo>
                    <a:lnTo>
                      <a:pt x="0" y="64"/>
                    </a:lnTo>
                    <a:lnTo>
                      <a:pt x="8" y="88"/>
                    </a:lnTo>
                    <a:lnTo>
                      <a:pt x="16" y="56"/>
                    </a:lnTo>
                    <a:lnTo>
                      <a:pt x="0" y="0"/>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58" name="Freeform 107"/>
              <p:cNvSpPr>
                <a:spLocks noChangeArrowheads="1"/>
              </p:cNvSpPr>
              <p:nvPr/>
            </p:nvSpPr>
            <p:spPr bwMode="auto">
              <a:xfrm>
                <a:off x="1086" y="226"/>
                <a:ext cx="17" cy="89"/>
              </a:xfrm>
              <a:custGeom>
                <a:avLst/>
                <a:gdLst/>
                <a:ahLst/>
                <a:cxnLst>
                  <a:cxn ang="0">
                    <a:pos x="0" y="0"/>
                  </a:cxn>
                  <a:cxn ang="0">
                    <a:pos x="0" y="64"/>
                  </a:cxn>
                  <a:cxn ang="0">
                    <a:pos x="8" y="88"/>
                  </a:cxn>
                  <a:cxn ang="0">
                    <a:pos x="16" y="56"/>
                  </a:cxn>
                  <a:cxn ang="0">
                    <a:pos x="0" y="0"/>
                  </a:cxn>
                </a:cxnLst>
                <a:rect l="0" t="0" r="r" b="b"/>
                <a:pathLst>
                  <a:path w="17" h="89">
                    <a:moveTo>
                      <a:pt x="0" y="0"/>
                    </a:moveTo>
                    <a:lnTo>
                      <a:pt x="0" y="64"/>
                    </a:lnTo>
                    <a:lnTo>
                      <a:pt x="8" y="88"/>
                    </a:lnTo>
                    <a:lnTo>
                      <a:pt x="16" y="56"/>
                    </a:lnTo>
                    <a:lnTo>
                      <a:pt x="0" y="0"/>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59" name="Freeform 108"/>
              <p:cNvSpPr>
                <a:spLocks noChangeArrowheads="1"/>
              </p:cNvSpPr>
              <p:nvPr/>
            </p:nvSpPr>
            <p:spPr bwMode="auto">
              <a:xfrm>
                <a:off x="239" y="114"/>
                <a:ext cx="832" cy="177"/>
              </a:xfrm>
              <a:custGeom>
                <a:avLst/>
                <a:gdLst/>
                <a:ahLst/>
                <a:cxnLst>
                  <a:cxn ang="0">
                    <a:pos x="72" y="136"/>
                  </a:cxn>
                  <a:cxn ang="0">
                    <a:pos x="64" y="128"/>
                  </a:cxn>
                  <a:cxn ang="0">
                    <a:pos x="64" y="104"/>
                  </a:cxn>
                  <a:cxn ang="0">
                    <a:pos x="24" y="104"/>
                  </a:cxn>
                  <a:cxn ang="0">
                    <a:pos x="0" y="88"/>
                  </a:cxn>
                  <a:cxn ang="0">
                    <a:pos x="64" y="80"/>
                  </a:cxn>
                  <a:cxn ang="0">
                    <a:pos x="72" y="32"/>
                  </a:cxn>
                  <a:cxn ang="0">
                    <a:pos x="72" y="8"/>
                  </a:cxn>
                  <a:cxn ang="0">
                    <a:pos x="80" y="8"/>
                  </a:cxn>
                  <a:cxn ang="0">
                    <a:pos x="96" y="0"/>
                  </a:cxn>
                  <a:cxn ang="0">
                    <a:pos x="128" y="8"/>
                  </a:cxn>
                  <a:cxn ang="0">
                    <a:pos x="144" y="16"/>
                  </a:cxn>
                  <a:cxn ang="0">
                    <a:pos x="160" y="32"/>
                  </a:cxn>
                  <a:cxn ang="0">
                    <a:pos x="184" y="56"/>
                  </a:cxn>
                  <a:cxn ang="0">
                    <a:pos x="192" y="72"/>
                  </a:cxn>
                  <a:cxn ang="0">
                    <a:pos x="439" y="40"/>
                  </a:cxn>
                  <a:cxn ang="0">
                    <a:pos x="463" y="72"/>
                  </a:cxn>
                  <a:cxn ang="0">
                    <a:pos x="495" y="80"/>
                  </a:cxn>
                  <a:cxn ang="0">
                    <a:pos x="503" y="72"/>
                  </a:cxn>
                  <a:cxn ang="0">
                    <a:pos x="511" y="72"/>
                  </a:cxn>
                  <a:cxn ang="0">
                    <a:pos x="527" y="56"/>
                  </a:cxn>
                  <a:cxn ang="0">
                    <a:pos x="543" y="56"/>
                  </a:cxn>
                  <a:cxn ang="0">
                    <a:pos x="551" y="72"/>
                  </a:cxn>
                  <a:cxn ang="0">
                    <a:pos x="567" y="80"/>
                  </a:cxn>
                  <a:cxn ang="0">
                    <a:pos x="583" y="80"/>
                  </a:cxn>
                  <a:cxn ang="0">
                    <a:pos x="591" y="80"/>
                  </a:cxn>
                  <a:cxn ang="0">
                    <a:pos x="607" y="72"/>
                  </a:cxn>
                  <a:cxn ang="0">
                    <a:pos x="615" y="56"/>
                  </a:cxn>
                  <a:cxn ang="0">
                    <a:pos x="791" y="48"/>
                  </a:cxn>
                  <a:cxn ang="0">
                    <a:pos x="807" y="48"/>
                  </a:cxn>
                  <a:cxn ang="0">
                    <a:pos x="823" y="64"/>
                  </a:cxn>
                  <a:cxn ang="0">
                    <a:pos x="831" y="64"/>
                  </a:cxn>
                  <a:cxn ang="0">
                    <a:pos x="831" y="136"/>
                  </a:cxn>
                  <a:cxn ang="0">
                    <a:pos x="823" y="136"/>
                  </a:cxn>
                  <a:cxn ang="0">
                    <a:pos x="823" y="128"/>
                  </a:cxn>
                  <a:cxn ang="0">
                    <a:pos x="815" y="128"/>
                  </a:cxn>
                  <a:cxn ang="0">
                    <a:pos x="759" y="152"/>
                  </a:cxn>
                  <a:cxn ang="0">
                    <a:pos x="679" y="168"/>
                  </a:cxn>
                  <a:cxn ang="0">
                    <a:pos x="567" y="136"/>
                  </a:cxn>
                  <a:cxn ang="0">
                    <a:pos x="471" y="144"/>
                  </a:cxn>
                  <a:cxn ang="0">
                    <a:pos x="408" y="168"/>
                  </a:cxn>
                  <a:cxn ang="0">
                    <a:pos x="376" y="176"/>
                  </a:cxn>
                  <a:cxn ang="0">
                    <a:pos x="72" y="136"/>
                  </a:cxn>
                </a:cxnLst>
                <a:rect l="0" t="0" r="r" b="b"/>
                <a:pathLst>
                  <a:path w="832" h="177">
                    <a:moveTo>
                      <a:pt x="72" y="136"/>
                    </a:moveTo>
                    <a:lnTo>
                      <a:pt x="64" y="128"/>
                    </a:lnTo>
                    <a:lnTo>
                      <a:pt x="64" y="104"/>
                    </a:lnTo>
                    <a:lnTo>
                      <a:pt x="24" y="104"/>
                    </a:lnTo>
                    <a:lnTo>
                      <a:pt x="0" y="88"/>
                    </a:lnTo>
                    <a:lnTo>
                      <a:pt x="64" y="80"/>
                    </a:lnTo>
                    <a:lnTo>
                      <a:pt x="72" y="32"/>
                    </a:lnTo>
                    <a:lnTo>
                      <a:pt x="72" y="8"/>
                    </a:lnTo>
                    <a:lnTo>
                      <a:pt x="80" y="8"/>
                    </a:lnTo>
                    <a:lnTo>
                      <a:pt x="96" y="0"/>
                    </a:lnTo>
                    <a:lnTo>
                      <a:pt x="128" y="8"/>
                    </a:lnTo>
                    <a:lnTo>
                      <a:pt x="144" y="16"/>
                    </a:lnTo>
                    <a:lnTo>
                      <a:pt x="160" y="32"/>
                    </a:lnTo>
                    <a:lnTo>
                      <a:pt x="184" y="56"/>
                    </a:lnTo>
                    <a:lnTo>
                      <a:pt x="192" y="72"/>
                    </a:lnTo>
                    <a:lnTo>
                      <a:pt x="439" y="40"/>
                    </a:lnTo>
                    <a:lnTo>
                      <a:pt x="463" y="72"/>
                    </a:lnTo>
                    <a:lnTo>
                      <a:pt x="495" y="80"/>
                    </a:lnTo>
                    <a:lnTo>
                      <a:pt x="503" y="72"/>
                    </a:lnTo>
                    <a:lnTo>
                      <a:pt x="511" y="72"/>
                    </a:lnTo>
                    <a:lnTo>
                      <a:pt x="527" y="56"/>
                    </a:lnTo>
                    <a:lnTo>
                      <a:pt x="543" y="56"/>
                    </a:lnTo>
                    <a:lnTo>
                      <a:pt x="551" y="72"/>
                    </a:lnTo>
                    <a:lnTo>
                      <a:pt x="567" y="80"/>
                    </a:lnTo>
                    <a:lnTo>
                      <a:pt x="583" y="80"/>
                    </a:lnTo>
                    <a:lnTo>
                      <a:pt x="591" y="80"/>
                    </a:lnTo>
                    <a:lnTo>
                      <a:pt x="607" y="72"/>
                    </a:lnTo>
                    <a:lnTo>
                      <a:pt x="615" y="56"/>
                    </a:lnTo>
                    <a:lnTo>
                      <a:pt x="791" y="48"/>
                    </a:lnTo>
                    <a:lnTo>
                      <a:pt x="807" y="48"/>
                    </a:lnTo>
                    <a:lnTo>
                      <a:pt x="823" y="64"/>
                    </a:lnTo>
                    <a:lnTo>
                      <a:pt x="831" y="64"/>
                    </a:lnTo>
                    <a:lnTo>
                      <a:pt x="831" y="136"/>
                    </a:lnTo>
                    <a:lnTo>
                      <a:pt x="823" y="136"/>
                    </a:lnTo>
                    <a:lnTo>
                      <a:pt x="823" y="128"/>
                    </a:lnTo>
                    <a:lnTo>
                      <a:pt x="815" y="128"/>
                    </a:lnTo>
                    <a:lnTo>
                      <a:pt x="759" y="152"/>
                    </a:lnTo>
                    <a:lnTo>
                      <a:pt x="679" y="168"/>
                    </a:lnTo>
                    <a:lnTo>
                      <a:pt x="567" y="136"/>
                    </a:lnTo>
                    <a:lnTo>
                      <a:pt x="471" y="144"/>
                    </a:lnTo>
                    <a:lnTo>
                      <a:pt x="408" y="168"/>
                    </a:lnTo>
                    <a:lnTo>
                      <a:pt x="376" y="176"/>
                    </a:lnTo>
                    <a:lnTo>
                      <a:pt x="72" y="136"/>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60" name="Freeform 109"/>
              <p:cNvSpPr>
                <a:spLocks noChangeArrowheads="1"/>
              </p:cNvSpPr>
              <p:nvPr/>
            </p:nvSpPr>
            <p:spPr bwMode="auto">
              <a:xfrm>
                <a:off x="295" y="210"/>
                <a:ext cx="145" cy="49"/>
              </a:xfrm>
              <a:custGeom>
                <a:avLst/>
                <a:gdLst/>
                <a:ahLst/>
                <a:cxnLst>
                  <a:cxn ang="0">
                    <a:pos x="128" y="0"/>
                  </a:cxn>
                  <a:cxn ang="0">
                    <a:pos x="40" y="16"/>
                  </a:cxn>
                  <a:cxn ang="0">
                    <a:pos x="0" y="8"/>
                  </a:cxn>
                  <a:cxn ang="0">
                    <a:pos x="0" y="32"/>
                  </a:cxn>
                  <a:cxn ang="0">
                    <a:pos x="24" y="40"/>
                  </a:cxn>
                  <a:cxn ang="0">
                    <a:pos x="72" y="48"/>
                  </a:cxn>
                  <a:cxn ang="0">
                    <a:pos x="80" y="40"/>
                  </a:cxn>
                  <a:cxn ang="0">
                    <a:pos x="96" y="16"/>
                  </a:cxn>
                  <a:cxn ang="0">
                    <a:pos x="128" y="0"/>
                  </a:cxn>
                  <a:cxn ang="0">
                    <a:pos x="144" y="0"/>
                  </a:cxn>
                  <a:cxn ang="0">
                    <a:pos x="128" y="0"/>
                  </a:cxn>
                </a:cxnLst>
                <a:rect l="0" t="0" r="r" b="b"/>
                <a:pathLst>
                  <a:path w="145" h="49">
                    <a:moveTo>
                      <a:pt x="128" y="0"/>
                    </a:moveTo>
                    <a:lnTo>
                      <a:pt x="40" y="16"/>
                    </a:lnTo>
                    <a:lnTo>
                      <a:pt x="0" y="8"/>
                    </a:lnTo>
                    <a:lnTo>
                      <a:pt x="0" y="32"/>
                    </a:lnTo>
                    <a:lnTo>
                      <a:pt x="24" y="40"/>
                    </a:lnTo>
                    <a:lnTo>
                      <a:pt x="72" y="48"/>
                    </a:lnTo>
                    <a:lnTo>
                      <a:pt x="80" y="40"/>
                    </a:lnTo>
                    <a:lnTo>
                      <a:pt x="96" y="16"/>
                    </a:lnTo>
                    <a:lnTo>
                      <a:pt x="128" y="0"/>
                    </a:lnTo>
                    <a:lnTo>
                      <a:pt x="144" y="0"/>
                    </a:lnTo>
                    <a:lnTo>
                      <a:pt x="128" y="0"/>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61" name="Freeform 110"/>
              <p:cNvSpPr>
                <a:spLocks noChangeArrowheads="1"/>
              </p:cNvSpPr>
              <p:nvPr/>
            </p:nvSpPr>
            <p:spPr bwMode="auto">
              <a:xfrm>
                <a:off x="615" y="242"/>
                <a:ext cx="304" cy="65"/>
              </a:xfrm>
              <a:custGeom>
                <a:avLst/>
                <a:gdLst/>
                <a:ahLst/>
                <a:cxnLst>
                  <a:cxn ang="0">
                    <a:pos x="0" y="64"/>
                  </a:cxn>
                  <a:cxn ang="0">
                    <a:pos x="79" y="40"/>
                  </a:cxn>
                  <a:cxn ang="0">
                    <a:pos x="127" y="32"/>
                  </a:cxn>
                  <a:cxn ang="0">
                    <a:pos x="199" y="24"/>
                  </a:cxn>
                  <a:cxn ang="0">
                    <a:pos x="279" y="40"/>
                  </a:cxn>
                  <a:cxn ang="0">
                    <a:pos x="303" y="40"/>
                  </a:cxn>
                  <a:cxn ang="0">
                    <a:pos x="191" y="0"/>
                  </a:cxn>
                  <a:cxn ang="0">
                    <a:pos x="103" y="16"/>
                  </a:cxn>
                  <a:cxn ang="0">
                    <a:pos x="95" y="16"/>
                  </a:cxn>
                  <a:cxn ang="0">
                    <a:pos x="40" y="40"/>
                  </a:cxn>
                  <a:cxn ang="0">
                    <a:pos x="0" y="48"/>
                  </a:cxn>
                  <a:cxn ang="0">
                    <a:pos x="0" y="64"/>
                  </a:cxn>
                </a:cxnLst>
                <a:rect l="0" t="0" r="r" b="b"/>
                <a:pathLst>
                  <a:path w="304" h="65">
                    <a:moveTo>
                      <a:pt x="0" y="64"/>
                    </a:moveTo>
                    <a:lnTo>
                      <a:pt x="79" y="40"/>
                    </a:lnTo>
                    <a:lnTo>
                      <a:pt x="127" y="32"/>
                    </a:lnTo>
                    <a:lnTo>
                      <a:pt x="199" y="24"/>
                    </a:lnTo>
                    <a:lnTo>
                      <a:pt x="279" y="40"/>
                    </a:lnTo>
                    <a:lnTo>
                      <a:pt x="303" y="40"/>
                    </a:lnTo>
                    <a:lnTo>
                      <a:pt x="191" y="0"/>
                    </a:lnTo>
                    <a:lnTo>
                      <a:pt x="103" y="16"/>
                    </a:lnTo>
                    <a:lnTo>
                      <a:pt x="95" y="16"/>
                    </a:lnTo>
                    <a:lnTo>
                      <a:pt x="40" y="40"/>
                    </a:lnTo>
                    <a:lnTo>
                      <a:pt x="0" y="48"/>
                    </a:lnTo>
                    <a:lnTo>
                      <a:pt x="0" y="64"/>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62" name="Freeform 111"/>
              <p:cNvSpPr>
                <a:spLocks noChangeArrowheads="1"/>
              </p:cNvSpPr>
              <p:nvPr/>
            </p:nvSpPr>
            <p:spPr bwMode="auto">
              <a:xfrm>
                <a:off x="615" y="242"/>
                <a:ext cx="304" cy="65"/>
              </a:xfrm>
              <a:custGeom>
                <a:avLst/>
                <a:gdLst/>
                <a:ahLst/>
                <a:cxnLst>
                  <a:cxn ang="0">
                    <a:pos x="0" y="64"/>
                  </a:cxn>
                  <a:cxn ang="0">
                    <a:pos x="79" y="40"/>
                  </a:cxn>
                  <a:cxn ang="0">
                    <a:pos x="127" y="32"/>
                  </a:cxn>
                  <a:cxn ang="0">
                    <a:pos x="199" y="24"/>
                  </a:cxn>
                  <a:cxn ang="0">
                    <a:pos x="279" y="40"/>
                  </a:cxn>
                  <a:cxn ang="0">
                    <a:pos x="303" y="40"/>
                  </a:cxn>
                  <a:cxn ang="0">
                    <a:pos x="191" y="0"/>
                  </a:cxn>
                  <a:cxn ang="0">
                    <a:pos x="103" y="16"/>
                  </a:cxn>
                  <a:cxn ang="0">
                    <a:pos x="95" y="16"/>
                  </a:cxn>
                  <a:cxn ang="0">
                    <a:pos x="40" y="40"/>
                  </a:cxn>
                  <a:cxn ang="0">
                    <a:pos x="0" y="48"/>
                  </a:cxn>
                  <a:cxn ang="0">
                    <a:pos x="0" y="64"/>
                  </a:cxn>
                </a:cxnLst>
                <a:rect l="0" t="0" r="r" b="b"/>
                <a:pathLst>
                  <a:path w="304" h="65">
                    <a:moveTo>
                      <a:pt x="0" y="64"/>
                    </a:moveTo>
                    <a:lnTo>
                      <a:pt x="79" y="40"/>
                    </a:lnTo>
                    <a:lnTo>
                      <a:pt x="127" y="32"/>
                    </a:lnTo>
                    <a:lnTo>
                      <a:pt x="199" y="24"/>
                    </a:lnTo>
                    <a:lnTo>
                      <a:pt x="279" y="40"/>
                    </a:lnTo>
                    <a:lnTo>
                      <a:pt x="303" y="40"/>
                    </a:lnTo>
                    <a:lnTo>
                      <a:pt x="191" y="0"/>
                    </a:lnTo>
                    <a:lnTo>
                      <a:pt x="103" y="16"/>
                    </a:lnTo>
                    <a:lnTo>
                      <a:pt x="95" y="16"/>
                    </a:lnTo>
                    <a:lnTo>
                      <a:pt x="40" y="40"/>
                    </a:lnTo>
                    <a:lnTo>
                      <a:pt x="0" y="48"/>
                    </a:lnTo>
                    <a:lnTo>
                      <a:pt x="0" y="64"/>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63" name="Freeform 112"/>
              <p:cNvSpPr>
                <a:spLocks noChangeArrowheads="1"/>
              </p:cNvSpPr>
              <p:nvPr/>
            </p:nvSpPr>
            <p:spPr bwMode="auto">
              <a:xfrm>
                <a:off x="599" y="18"/>
                <a:ext cx="360" cy="265"/>
              </a:xfrm>
              <a:custGeom>
                <a:avLst/>
                <a:gdLst/>
                <a:ahLst/>
                <a:cxnLst>
                  <a:cxn ang="0">
                    <a:pos x="359" y="120"/>
                  </a:cxn>
                  <a:cxn ang="0">
                    <a:pos x="351" y="136"/>
                  </a:cxn>
                  <a:cxn ang="0">
                    <a:pos x="311" y="136"/>
                  </a:cxn>
                  <a:cxn ang="0">
                    <a:pos x="311" y="144"/>
                  </a:cxn>
                  <a:cxn ang="0">
                    <a:pos x="303" y="144"/>
                  </a:cxn>
                  <a:cxn ang="0">
                    <a:pos x="303" y="136"/>
                  </a:cxn>
                  <a:cxn ang="0">
                    <a:pos x="287" y="136"/>
                  </a:cxn>
                  <a:cxn ang="0">
                    <a:pos x="287" y="256"/>
                  </a:cxn>
                  <a:cxn ang="0">
                    <a:pos x="279" y="248"/>
                  </a:cxn>
                  <a:cxn ang="0">
                    <a:pos x="279" y="136"/>
                  </a:cxn>
                  <a:cxn ang="0">
                    <a:pos x="223" y="136"/>
                  </a:cxn>
                  <a:cxn ang="0">
                    <a:pos x="223" y="232"/>
                  </a:cxn>
                  <a:cxn ang="0">
                    <a:pos x="223" y="136"/>
                  </a:cxn>
                  <a:cxn ang="0">
                    <a:pos x="199" y="136"/>
                  </a:cxn>
                  <a:cxn ang="0">
                    <a:pos x="119" y="104"/>
                  </a:cxn>
                  <a:cxn ang="0">
                    <a:pos x="119" y="120"/>
                  </a:cxn>
                  <a:cxn ang="0">
                    <a:pos x="135" y="128"/>
                  </a:cxn>
                  <a:cxn ang="0">
                    <a:pos x="135" y="136"/>
                  </a:cxn>
                  <a:cxn ang="0">
                    <a:pos x="143" y="168"/>
                  </a:cxn>
                  <a:cxn ang="0">
                    <a:pos x="135" y="176"/>
                  </a:cxn>
                  <a:cxn ang="0">
                    <a:pos x="119" y="176"/>
                  </a:cxn>
                  <a:cxn ang="0">
                    <a:pos x="119" y="240"/>
                  </a:cxn>
                  <a:cxn ang="0">
                    <a:pos x="111" y="240"/>
                  </a:cxn>
                  <a:cxn ang="0">
                    <a:pos x="111" y="176"/>
                  </a:cxn>
                  <a:cxn ang="0">
                    <a:pos x="103" y="168"/>
                  </a:cxn>
                  <a:cxn ang="0">
                    <a:pos x="95" y="152"/>
                  </a:cxn>
                  <a:cxn ang="0">
                    <a:pos x="111" y="144"/>
                  </a:cxn>
                  <a:cxn ang="0">
                    <a:pos x="103" y="136"/>
                  </a:cxn>
                  <a:cxn ang="0">
                    <a:pos x="111" y="120"/>
                  </a:cxn>
                  <a:cxn ang="0">
                    <a:pos x="111" y="104"/>
                  </a:cxn>
                  <a:cxn ang="0">
                    <a:pos x="72" y="72"/>
                  </a:cxn>
                  <a:cxn ang="0">
                    <a:pos x="72" y="256"/>
                  </a:cxn>
                  <a:cxn ang="0">
                    <a:pos x="64" y="264"/>
                  </a:cxn>
                  <a:cxn ang="0">
                    <a:pos x="64" y="72"/>
                  </a:cxn>
                  <a:cxn ang="0">
                    <a:pos x="0" y="40"/>
                  </a:cxn>
                  <a:cxn ang="0">
                    <a:pos x="48" y="32"/>
                  </a:cxn>
                  <a:cxn ang="0">
                    <a:pos x="95" y="16"/>
                  </a:cxn>
                  <a:cxn ang="0">
                    <a:pos x="143" y="8"/>
                  </a:cxn>
                  <a:cxn ang="0">
                    <a:pos x="223" y="8"/>
                  </a:cxn>
                  <a:cxn ang="0">
                    <a:pos x="223" y="0"/>
                  </a:cxn>
                  <a:cxn ang="0">
                    <a:pos x="351" y="112"/>
                  </a:cxn>
                  <a:cxn ang="0">
                    <a:pos x="359" y="120"/>
                  </a:cxn>
                </a:cxnLst>
                <a:rect l="0" t="0" r="r" b="b"/>
                <a:pathLst>
                  <a:path w="360" h="265">
                    <a:moveTo>
                      <a:pt x="359" y="120"/>
                    </a:moveTo>
                    <a:lnTo>
                      <a:pt x="351" y="136"/>
                    </a:lnTo>
                    <a:lnTo>
                      <a:pt x="311" y="136"/>
                    </a:lnTo>
                    <a:lnTo>
                      <a:pt x="311" y="144"/>
                    </a:lnTo>
                    <a:lnTo>
                      <a:pt x="303" y="144"/>
                    </a:lnTo>
                    <a:lnTo>
                      <a:pt x="303" y="136"/>
                    </a:lnTo>
                    <a:lnTo>
                      <a:pt x="287" y="136"/>
                    </a:lnTo>
                    <a:lnTo>
                      <a:pt x="287" y="256"/>
                    </a:lnTo>
                    <a:lnTo>
                      <a:pt x="279" y="248"/>
                    </a:lnTo>
                    <a:lnTo>
                      <a:pt x="279" y="136"/>
                    </a:lnTo>
                    <a:lnTo>
                      <a:pt x="223" y="136"/>
                    </a:lnTo>
                    <a:lnTo>
                      <a:pt x="223" y="232"/>
                    </a:lnTo>
                    <a:lnTo>
                      <a:pt x="223" y="136"/>
                    </a:lnTo>
                    <a:lnTo>
                      <a:pt x="199" y="136"/>
                    </a:lnTo>
                    <a:lnTo>
                      <a:pt x="119" y="104"/>
                    </a:lnTo>
                    <a:lnTo>
                      <a:pt x="119" y="120"/>
                    </a:lnTo>
                    <a:lnTo>
                      <a:pt x="135" y="128"/>
                    </a:lnTo>
                    <a:lnTo>
                      <a:pt x="135" y="136"/>
                    </a:lnTo>
                    <a:lnTo>
                      <a:pt x="143" y="168"/>
                    </a:lnTo>
                    <a:lnTo>
                      <a:pt x="135" y="176"/>
                    </a:lnTo>
                    <a:lnTo>
                      <a:pt x="119" y="176"/>
                    </a:lnTo>
                    <a:lnTo>
                      <a:pt x="119" y="240"/>
                    </a:lnTo>
                    <a:lnTo>
                      <a:pt x="111" y="240"/>
                    </a:lnTo>
                    <a:lnTo>
                      <a:pt x="111" y="176"/>
                    </a:lnTo>
                    <a:lnTo>
                      <a:pt x="103" y="168"/>
                    </a:lnTo>
                    <a:lnTo>
                      <a:pt x="95" y="152"/>
                    </a:lnTo>
                    <a:lnTo>
                      <a:pt x="111" y="144"/>
                    </a:lnTo>
                    <a:lnTo>
                      <a:pt x="103" y="136"/>
                    </a:lnTo>
                    <a:lnTo>
                      <a:pt x="111" y="120"/>
                    </a:lnTo>
                    <a:lnTo>
                      <a:pt x="111" y="104"/>
                    </a:lnTo>
                    <a:lnTo>
                      <a:pt x="72" y="72"/>
                    </a:lnTo>
                    <a:lnTo>
                      <a:pt x="72" y="256"/>
                    </a:lnTo>
                    <a:lnTo>
                      <a:pt x="64" y="264"/>
                    </a:lnTo>
                    <a:lnTo>
                      <a:pt x="64" y="72"/>
                    </a:lnTo>
                    <a:lnTo>
                      <a:pt x="0" y="40"/>
                    </a:lnTo>
                    <a:lnTo>
                      <a:pt x="48" y="32"/>
                    </a:lnTo>
                    <a:lnTo>
                      <a:pt x="95" y="16"/>
                    </a:lnTo>
                    <a:lnTo>
                      <a:pt x="143" y="8"/>
                    </a:lnTo>
                    <a:lnTo>
                      <a:pt x="223" y="8"/>
                    </a:lnTo>
                    <a:lnTo>
                      <a:pt x="223" y="0"/>
                    </a:lnTo>
                    <a:lnTo>
                      <a:pt x="351" y="112"/>
                    </a:lnTo>
                    <a:lnTo>
                      <a:pt x="359" y="120"/>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64" name="Freeform 113"/>
              <p:cNvSpPr>
                <a:spLocks noChangeArrowheads="1"/>
              </p:cNvSpPr>
              <p:nvPr/>
            </p:nvSpPr>
            <p:spPr bwMode="auto">
              <a:xfrm>
                <a:off x="583" y="18"/>
                <a:ext cx="240" cy="41"/>
              </a:xfrm>
              <a:custGeom>
                <a:avLst/>
                <a:gdLst/>
                <a:ahLst/>
                <a:cxnLst>
                  <a:cxn ang="0">
                    <a:pos x="239" y="0"/>
                  </a:cxn>
                  <a:cxn ang="0">
                    <a:pos x="239" y="8"/>
                  </a:cxn>
                  <a:cxn ang="0">
                    <a:pos x="159" y="8"/>
                  </a:cxn>
                  <a:cxn ang="0">
                    <a:pos x="111" y="16"/>
                  </a:cxn>
                  <a:cxn ang="0">
                    <a:pos x="56" y="32"/>
                  </a:cxn>
                  <a:cxn ang="0">
                    <a:pos x="16" y="40"/>
                  </a:cxn>
                  <a:cxn ang="0">
                    <a:pos x="0" y="40"/>
                  </a:cxn>
                  <a:cxn ang="0">
                    <a:pos x="0" y="24"/>
                  </a:cxn>
                  <a:cxn ang="0">
                    <a:pos x="0" y="16"/>
                  </a:cxn>
                  <a:cxn ang="0">
                    <a:pos x="64" y="8"/>
                  </a:cxn>
                  <a:cxn ang="0">
                    <a:pos x="111" y="0"/>
                  </a:cxn>
                  <a:cxn ang="0">
                    <a:pos x="167" y="0"/>
                  </a:cxn>
                  <a:cxn ang="0">
                    <a:pos x="239" y="0"/>
                  </a:cxn>
                </a:cxnLst>
                <a:rect l="0" t="0" r="r" b="b"/>
                <a:pathLst>
                  <a:path w="240" h="41">
                    <a:moveTo>
                      <a:pt x="239" y="0"/>
                    </a:moveTo>
                    <a:lnTo>
                      <a:pt x="239" y="8"/>
                    </a:lnTo>
                    <a:lnTo>
                      <a:pt x="159" y="8"/>
                    </a:lnTo>
                    <a:lnTo>
                      <a:pt x="111" y="16"/>
                    </a:lnTo>
                    <a:lnTo>
                      <a:pt x="56" y="32"/>
                    </a:lnTo>
                    <a:lnTo>
                      <a:pt x="16" y="40"/>
                    </a:lnTo>
                    <a:lnTo>
                      <a:pt x="0" y="40"/>
                    </a:lnTo>
                    <a:lnTo>
                      <a:pt x="0" y="24"/>
                    </a:lnTo>
                    <a:lnTo>
                      <a:pt x="0" y="16"/>
                    </a:lnTo>
                    <a:lnTo>
                      <a:pt x="64" y="8"/>
                    </a:lnTo>
                    <a:lnTo>
                      <a:pt x="111" y="0"/>
                    </a:lnTo>
                    <a:lnTo>
                      <a:pt x="167" y="0"/>
                    </a:lnTo>
                    <a:lnTo>
                      <a:pt x="239" y="0"/>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65" name="Freeform 114"/>
              <p:cNvSpPr>
                <a:spLocks noChangeArrowheads="1"/>
              </p:cNvSpPr>
              <p:nvPr/>
            </p:nvSpPr>
            <p:spPr bwMode="auto">
              <a:xfrm>
                <a:off x="71" y="218"/>
                <a:ext cx="225" cy="25"/>
              </a:xfrm>
              <a:custGeom>
                <a:avLst/>
                <a:gdLst/>
                <a:ahLst/>
                <a:cxnLst>
                  <a:cxn ang="0">
                    <a:pos x="224" y="24"/>
                  </a:cxn>
                  <a:cxn ang="0">
                    <a:pos x="0" y="24"/>
                  </a:cxn>
                  <a:cxn ang="0">
                    <a:pos x="0" y="16"/>
                  </a:cxn>
                  <a:cxn ang="0">
                    <a:pos x="0" y="8"/>
                  </a:cxn>
                  <a:cxn ang="0">
                    <a:pos x="0" y="0"/>
                  </a:cxn>
                  <a:cxn ang="0">
                    <a:pos x="224" y="0"/>
                  </a:cxn>
                  <a:cxn ang="0">
                    <a:pos x="224" y="24"/>
                  </a:cxn>
                </a:cxnLst>
                <a:rect l="0" t="0" r="r" b="b"/>
                <a:pathLst>
                  <a:path w="225" h="25">
                    <a:moveTo>
                      <a:pt x="224" y="24"/>
                    </a:moveTo>
                    <a:lnTo>
                      <a:pt x="0" y="24"/>
                    </a:lnTo>
                    <a:lnTo>
                      <a:pt x="0" y="16"/>
                    </a:lnTo>
                    <a:lnTo>
                      <a:pt x="0" y="8"/>
                    </a:lnTo>
                    <a:lnTo>
                      <a:pt x="0" y="0"/>
                    </a:lnTo>
                    <a:lnTo>
                      <a:pt x="224" y="0"/>
                    </a:lnTo>
                    <a:lnTo>
                      <a:pt x="224" y="24"/>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66" name="Freeform 115"/>
              <p:cNvSpPr>
                <a:spLocks noChangeArrowheads="1"/>
              </p:cNvSpPr>
              <p:nvPr/>
            </p:nvSpPr>
            <p:spPr bwMode="auto">
              <a:xfrm>
                <a:off x="1070" y="202"/>
                <a:ext cx="25" cy="17"/>
              </a:xfrm>
              <a:custGeom>
                <a:avLst/>
                <a:gdLst/>
                <a:ahLst/>
                <a:cxnLst>
                  <a:cxn ang="0">
                    <a:pos x="0" y="0"/>
                  </a:cxn>
                  <a:cxn ang="0">
                    <a:pos x="24" y="8"/>
                  </a:cxn>
                  <a:cxn ang="0">
                    <a:pos x="24" y="16"/>
                  </a:cxn>
                  <a:cxn ang="0">
                    <a:pos x="0" y="16"/>
                  </a:cxn>
                  <a:cxn ang="0">
                    <a:pos x="0" y="0"/>
                  </a:cxn>
                </a:cxnLst>
                <a:rect l="0" t="0" r="r" b="b"/>
                <a:pathLst>
                  <a:path w="25" h="17">
                    <a:moveTo>
                      <a:pt x="0" y="0"/>
                    </a:moveTo>
                    <a:lnTo>
                      <a:pt x="24" y="8"/>
                    </a:lnTo>
                    <a:lnTo>
                      <a:pt x="24" y="16"/>
                    </a:lnTo>
                    <a:lnTo>
                      <a:pt x="0" y="16"/>
                    </a:lnTo>
                    <a:lnTo>
                      <a:pt x="0" y="0"/>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67" name="Freeform 116"/>
              <p:cNvSpPr>
                <a:spLocks noChangeArrowheads="1"/>
              </p:cNvSpPr>
              <p:nvPr/>
            </p:nvSpPr>
            <p:spPr bwMode="auto">
              <a:xfrm>
                <a:off x="1070" y="202"/>
                <a:ext cx="25" cy="17"/>
              </a:xfrm>
              <a:custGeom>
                <a:avLst/>
                <a:gdLst/>
                <a:ahLst/>
                <a:cxnLst>
                  <a:cxn ang="0">
                    <a:pos x="0" y="0"/>
                  </a:cxn>
                  <a:cxn ang="0">
                    <a:pos x="24" y="8"/>
                  </a:cxn>
                  <a:cxn ang="0">
                    <a:pos x="24" y="16"/>
                  </a:cxn>
                  <a:cxn ang="0">
                    <a:pos x="0" y="16"/>
                  </a:cxn>
                  <a:cxn ang="0">
                    <a:pos x="0" y="0"/>
                  </a:cxn>
                </a:cxnLst>
                <a:rect l="0" t="0" r="r" b="b"/>
                <a:pathLst>
                  <a:path w="25" h="17">
                    <a:moveTo>
                      <a:pt x="0" y="0"/>
                    </a:moveTo>
                    <a:lnTo>
                      <a:pt x="24" y="8"/>
                    </a:lnTo>
                    <a:lnTo>
                      <a:pt x="24" y="16"/>
                    </a:lnTo>
                    <a:lnTo>
                      <a:pt x="0" y="16"/>
                    </a:lnTo>
                    <a:lnTo>
                      <a:pt x="0" y="0"/>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68" name="Freeform 117"/>
              <p:cNvSpPr>
                <a:spLocks noChangeArrowheads="1"/>
              </p:cNvSpPr>
              <p:nvPr/>
            </p:nvSpPr>
            <p:spPr bwMode="auto">
              <a:xfrm>
                <a:off x="1062" y="178"/>
                <a:ext cx="9" cy="73"/>
              </a:xfrm>
              <a:custGeom>
                <a:avLst/>
                <a:gdLst/>
                <a:ahLst/>
                <a:cxnLst>
                  <a:cxn ang="0">
                    <a:pos x="0" y="8"/>
                  </a:cxn>
                  <a:cxn ang="0">
                    <a:pos x="0" y="72"/>
                  </a:cxn>
                  <a:cxn ang="0">
                    <a:pos x="8" y="72"/>
                  </a:cxn>
                  <a:cxn ang="0">
                    <a:pos x="8" y="0"/>
                  </a:cxn>
                  <a:cxn ang="0">
                    <a:pos x="0" y="0"/>
                  </a:cxn>
                  <a:cxn ang="0">
                    <a:pos x="0" y="8"/>
                  </a:cxn>
                </a:cxnLst>
                <a:rect l="0" t="0" r="r" b="b"/>
                <a:pathLst>
                  <a:path w="9" h="73">
                    <a:moveTo>
                      <a:pt x="0" y="8"/>
                    </a:moveTo>
                    <a:lnTo>
                      <a:pt x="0" y="72"/>
                    </a:lnTo>
                    <a:lnTo>
                      <a:pt x="8" y="72"/>
                    </a:lnTo>
                    <a:lnTo>
                      <a:pt x="8" y="0"/>
                    </a:lnTo>
                    <a:lnTo>
                      <a:pt x="0" y="0"/>
                    </a:lnTo>
                    <a:lnTo>
                      <a:pt x="0" y="8"/>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69" name="Freeform 118"/>
              <p:cNvSpPr>
                <a:spLocks noChangeArrowheads="1"/>
              </p:cNvSpPr>
              <p:nvPr/>
            </p:nvSpPr>
            <p:spPr bwMode="auto">
              <a:xfrm>
                <a:off x="1062" y="178"/>
                <a:ext cx="9" cy="73"/>
              </a:xfrm>
              <a:custGeom>
                <a:avLst/>
                <a:gdLst/>
                <a:ahLst/>
                <a:cxnLst>
                  <a:cxn ang="0">
                    <a:pos x="0" y="8"/>
                  </a:cxn>
                  <a:cxn ang="0">
                    <a:pos x="0" y="72"/>
                  </a:cxn>
                  <a:cxn ang="0">
                    <a:pos x="8" y="72"/>
                  </a:cxn>
                  <a:cxn ang="0">
                    <a:pos x="8" y="0"/>
                  </a:cxn>
                  <a:cxn ang="0">
                    <a:pos x="0" y="0"/>
                  </a:cxn>
                  <a:cxn ang="0">
                    <a:pos x="0" y="8"/>
                  </a:cxn>
                </a:cxnLst>
                <a:rect l="0" t="0" r="r" b="b"/>
                <a:pathLst>
                  <a:path w="9" h="73">
                    <a:moveTo>
                      <a:pt x="0" y="8"/>
                    </a:moveTo>
                    <a:lnTo>
                      <a:pt x="0" y="72"/>
                    </a:lnTo>
                    <a:lnTo>
                      <a:pt x="8" y="72"/>
                    </a:lnTo>
                    <a:lnTo>
                      <a:pt x="8" y="0"/>
                    </a:lnTo>
                    <a:lnTo>
                      <a:pt x="0" y="0"/>
                    </a:lnTo>
                    <a:lnTo>
                      <a:pt x="0" y="8"/>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70" name="Freeform 119"/>
              <p:cNvSpPr>
                <a:spLocks noChangeArrowheads="1"/>
              </p:cNvSpPr>
              <p:nvPr/>
            </p:nvSpPr>
            <p:spPr bwMode="auto">
              <a:xfrm>
                <a:off x="479" y="170"/>
                <a:ext cx="568" cy="49"/>
              </a:xfrm>
              <a:custGeom>
                <a:avLst/>
                <a:gdLst/>
                <a:ahLst/>
                <a:cxnLst>
                  <a:cxn ang="0">
                    <a:pos x="0" y="48"/>
                  </a:cxn>
                  <a:cxn ang="0">
                    <a:pos x="567" y="48"/>
                  </a:cxn>
                  <a:cxn ang="0">
                    <a:pos x="567" y="0"/>
                  </a:cxn>
                </a:cxnLst>
                <a:rect l="0" t="0" r="r" b="b"/>
                <a:pathLst>
                  <a:path w="568" h="49">
                    <a:moveTo>
                      <a:pt x="0" y="48"/>
                    </a:moveTo>
                    <a:lnTo>
                      <a:pt x="567" y="48"/>
                    </a:lnTo>
                    <a:lnTo>
                      <a:pt x="567" y="0"/>
                    </a:lnTo>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71" name="Oval 120"/>
              <p:cNvSpPr>
                <a:spLocks noChangeArrowheads="1"/>
              </p:cNvSpPr>
              <p:nvPr/>
            </p:nvSpPr>
            <p:spPr bwMode="auto">
              <a:xfrm>
                <a:off x="0" y="0"/>
                <a:ext cx="115" cy="500"/>
              </a:xfrm>
              <a:prstGeom prst="ellipse">
                <a:avLst/>
              </a:prstGeom>
              <a:solidFill>
                <a:srgbClr val="FF0000"/>
              </a:solidFill>
              <a:ln w="9525">
                <a:noFill/>
                <a:round/>
              </a:ln>
            </p:spPr>
            <p:txBody>
              <a:bodyPr wrap="none" anchor="ctr">
                <a:spAutoFit/>
              </a:bodyPr>
              <a:lstStyle/>
              <a:p>
                <a:pPr algn="ctr" eaLnBrk="0" hangingPunct="0"/>
                <a:endParaRPr lang="zh-TW" altLang="zh-TW" sz="1800">
                  <a:latin typeface="微软雅黑" panose="020B0503020204020204" pitchFamily="34" charset="-122"/>
                  <a:ea typeface="微软雅黑" panose="020B0503020204020204" pitchFamily="34" charset="-122"/>
                  <a:sym typeface="Arial" panose="020B0604020202020204" pitchFamily="34" charset="0"/>
                </a:endParaRPr>
              </a:p>
            </p:txBody>
          </p:sp>
          <p:sp>
            <p:nvSpPr>
              <p:cNvPr id="972" name="Freeform 121"/>
              <p:cNvSpPr>
                <a:spLocks noChangeArrowheads="1"/>
              </p:cNvSpPr>
              <p:nvPr/>
            </p:nvSpPr>
            <p:spPr bwMode="auto">
              <a:xfrm>
                <a:off x="71" y="218"/>
                <a:ext cx="225" cy="25"/>
              </a:xfrm>
              <a:custGeom>
                <a:avLst/>
                <a:gdLst/>
                <a:ahLst/>
                <a:cxnLst>
                  <a:cxn ang="0">
                    <a:pos x="224" y="24"/>
                  </a:cxn>
                  <a:cxn ang="0">
                    <a:pos x="0" y="24"/>
                  </a:cxn>
                  <a:cxn ang="0">
                    <a:pos x="0" y="16"/>
                  </a:cxn>
                  <a:cxn ang="0">
                    <a:pos x="0" y="8"/>
                  </a:cxn>
                  <a:cxn ang="0">
                    <a:pos x="0" y="0"/>
                  </a:cxn>
                  <a:cxn ang="0">
                    <a:pos x="224" y="0"/>
                  </a:cxn>
                  <a:cxn ang="0">
                    <a:pos x="224" y="24"/>
                  </a:cxn>
                </a:cxnLst>
                <a:rect l="0" t="0" r="r" b="b"/>
                <a:pathLst>
                  <a:path w="225" h="25">
                    <a:moveTo>
                      <a:pt x="224" y="24"/>
                    </a:moveTo>
                    <a:lnTo>
                      <a:pt x="0" y="24"/>
                    </a:lnTo>
                    <a:lnTo>
                      <a:pt x="0" y="16"/>
                    </a:lnTo>
                    <a:lnTo>
                      <a:pt x="0" y="8"/>
                    </a:lnTo>
                    <a:lnTo>
                      <a:pt x="0" y="0"/>
                    </a:lnTo>
                    <a:lnTo>
                      <a:pt x="224" y="0"/>
                    </a:lnTo>
                    <a:lnTo>
                      <a:pt x="224" y="24"/>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grpSp>
      </p:grpSp>
      <p:grpSp>
        <p:nvGrpSpPr>
          <p:cNvPr id="16" name="Group 95"/>
          <p:cNvGrpSpPr/>
          <p:nvPr/>
        </p:nvGrpSpPr>
        <p:grpSpPr bwMode="auto">
          <a:xfrm>
            <a:off x="3655484" y="5392298"/>
            <a:ext cx="7482416" cy="664222"/>
            <a:chOff x="0" y="0"/>
            <a:chExt cx="3313" cy="720"/>
          </a:xfrm>
        </p:grpSpPr>
        <p:sp>
          <p:nvSpPr>
            <p:cNvPr id="978" name="Freeform 96"/>
            <p:cNvSpPr>
              <a:spLocks noChangeArrowheads="1"/>
            </p:cNvSpPr>
            <p:nvPr/>
          </p:nvSpPr>
          <p:spPr bwMode="auto">
            <a:xfrm>
              <a:off x="0" y="0"/>
              <a:ext cx="2374" cy="577"/>
            </a:xfrm>
            <a:custGeom>
              <a:avLst/>
              <a:gdLst/>
              <a:ahLst/>
              <a:cxnLst>
                <a:cxn ang="0">
                  <a:pos x="2373" y="288"/>
                </a:cxn>
                <a:cxn ang="0">
                  <a:pos x="2085" y="0"/>
                </a:cxn>
                <a:cxn ang="0">
                  <a:pos x="0" y="0"/>
                </a:cxn>
                <a:cxn ang="0">
                  <a:pos x="0" y="576"/>
                </a:cxn>
                <a:cxn ang="0">
                  <a:pos x="2085" y="576"/>
                </a:cxn>
                <a:cxn ang="0">
                  <a:pos x="2373" y="288"/>
                </a:cxn>
              </a:cxnLst>
              <a:rect l="0" t="0" r="r" b="b"/>
              <a:pathLst>
                <a:path w="2374" h="577">
                  <a:moveTo>
                    <a:pt x="2373" y="288"/>
                  </a:moveTo>
                  <a:lnTo>
                    <a:pt x="2085" y="0"/>
                  </a:lnTo>
                  <a:lnTo>
                    <a:pt x="0" y="0"/>
                  </a:lnTo>
                  <a:lnTo>
                    <a:pt x="0" y="576"/>
                  </a:lnTo>
                  <a:lnTo>
                    <a:pt x="2085" y="576"/>
                  </a:lnTo>
                  <a:lnTo>
                    <a:pt x="2373" y="288"/>
                  </a:lnTo>
                  <a:close/>
                </a:path>
              </a:pathLst>
            </a:custGeom>
            <a:solidFill>
              <a:srgbClr val="FFFF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grpSp>
          <p:nvGrpSpPr>
            <p:cNvPr id="18" name="Group 97"/>
            <p:cNvGrpSpPr/>
            <p:nvPr/>
          </p:nvGrpSpPr>
          <p:grpSpPr bwMode="auto">
            <a:xfrm>
              <a:off x="2210" y="32"/>
              <a:ext cx="1103" cy="688"/>
              <a:chOff x="0" y="0"/>
              <a:chExt cx="1103" cy="688"/>
            </a:xfrm>
          </p:grpSpPr>
          <p:grpSp>
            <p:nvGrpSpPr>
              <p:cNvPr id="19" name="Group 98"/>
              <p:cNvGrpSpPr/>
              <p:nvPr/>
            </p:nvGrpSpPr>
            <p:grpSpPr bwMode="auto">
              <a:xfrm>
                <a:off x="856" y="124"/>
                <a:ext cx="116" cy="564"/>
                <a:chOff x="0" y="0"/>
                <a:chExt cx="116" cy="564"/>
              </a:xfrm>
            </p:grpSpPr>
            <p:grpSp>
              <p:nvGrpSpPr>
                <p:cNvPr id="20" name="Group 99"/>
                <p:cNvGrpSpPr/>
                <p:nvPr/>
              </p:nvGrpSpPr>
              <p:grpSpPr bwMode="auto">
                <a:xfrm>
                  <a:off x="1" y="0"/>
                  <a:ext cx="115" cy="563"/>
                  <a:chOff x="0" y="0"/>
                  <a:chExt cx="115" cy="563"/>
                </a:xfrm>
              </p:grpSpPr>
              <p:sp>
                <p:nvSpPr>
                  <p:cNvPr id="1002" name="Oval 100"/>
                  <p:cNvSpPr>
                    <a:spLocks noChangeArrowheads="1"/>
                  </p:cNvSpPr>
                  <p:nvPr/>
                </p:nvSpPr>
                <p:spPr bwMode="auto">
                  <a:xfrm>
                    <a:off x="0" y="0"/>
                    <a:ext cx="115" cy="563"/>
                  </a:xfrm>
                  <a:prstGeom prst="ellipse">
                    <a:avLst/>
                  </a:prstGeom>
                  <a:solidFill>
                    <a:srgbClr val="FF0000"/>
                  </a:solidFill>
                  <a:ln w="9525">
                    <a:noFill/>
                    <a:round/>
                  </a:ln>
                </p:spPr>
                <p:txBody>
                  <a:bodyPr wrap="none" anchor="ctr">
                    <a:spAutoFit/>
                  </a:bodyPr>
                  <a:lstStyle/>
                  <a:p>
                    <a:pPr algn="ctr" eaLnBrk="0" hangingPunct="0"/>
                    <a:endParaRPr lang="zh-TW" altLang="zh-TW" sz="1800">
                      <a:latin typeface="微软雅黑" panose="020B0503020204020204" pitchFamily="34" charset="-122"/>
                      <a:ea typeface="微软雅黑" panose="020B0503020204020204" pitchFamily="34" charset="-122"/>
                      <a:sym typeface="Arial" panose="020B0604020202020204" pitchFamily="34" charset="0"/>
                    </a:endParaRPr>
                  </a:p>
                </p:txBody>
              </p:sp>
              <p:sp>
                <p:nvSpPr>
                  <p:cNvPr id="1003" name="Oval 101"/>
                  <p:cNvSpPr>
                    <a:spLocks noChangeArrowheads="1"/>
                  </p:cNvSpPr>
                  <p:nvPr/>
                </p:nvSpPr>
                <p:spPr bwMode="auto">
                  <a:xfrm>
                    <a:off x="0" y="0"/>
                    <a:ext cx="115" cy="563"/>
                  </a:xfrm>
                  <a:prstGeom prst="ellipse">
                    <a:avLst/>
                  </a:prstGeom>
                  <a:solidFill>
                    <a:srgbClr val="FF0000"/>
                  </a:solidFill>
                  <a:ln w="9525">
                    <a:noFill/>
                    <a:round/>
                  </a:ln>
                </p:spPr>
                <p:txBody>
                  <a:bodyPr wrap="none" anchor="ctr">
                    <a:spAutoFit/>
                  </a:bodyPr>
                  <a:lstStyle/>
                  <a:p>
                    <a:pPr algn="ctr" eaLnBrk="0" hangingPunct="0"/>
                    <a:endParaRPr lang="zh-TW" altLang="zh-TW" sz="1800">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1001" name="Oval 102"/>
                <p:cNvSpPr>
                  <a:spLocks noChangeArrowheads="1"/>
                </p:cNvSpPr>
                <p:nvPr/>
              </p:nvSpPr>
              <p:spPr bwMode="auto">
                <a:xfrm>
                  <a:off x="0" y="1"/>
                  <a:ext cx="115" cy="563"/>
                </a:xfrm>
                <a:prstGeom prst="ellipse">
                  <a:avLst/>
                </a:prstGeom>
                <a:solidFill>
                  <a:srgbClr val="FF0000"/>
                </a:solidFill>
                <a:ln w="9525">
                  <a:noFill/>
                  <a:round/>
                </a:ln>
              </p:spPr>
              <p:txBody>
                <a:bodyPr wrap="none" anchor="ctr">
                  <a:spAutoFit/>
                </a:bodyPr>
                <a:lstStyle/>
                <a:p>
                  <a:pPr algn="ctr" eaLnBrk="0" hangingPunct="0"/>
                  <a:endParaRPr lang="zh-TW" altLang="zh-TW" sz="1800">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981" name="Freeform 103"/>
              <p:cNvSpPr>
                <a:spLocks noChangeArrowheads="1"/>
              </p:cNvSpPr>
              <p:nvPr/>
            </p:nvSpPr>
            <p:spPr bwMode="auto">
              <a:xfrm>
                <a:off x="615" y="292"/>
                <a:ext cx="352" cy="105"/>
              </a:xfrm>
              <a:custGeom>
                <a:avLst/>
                <a:gdLst/>
                <a:ahLst/>
                <a:cxnLst>
                  <a:cxn ang="0">
                    <a:pos x="199" y="0"/>
                  </a:cxn>
                  <a:cxn ang="0">
                    <a:pos x="127" y="0"/>
                  </a:cxn>
                  <a:cxn ang="0">
                    <a:pos x="71" y="16"/>
                  </a:cxn>
                  <a:cxn ang="0">
                    <a:pos x="0" y="40"/>
                  </a:cxn>
                  <a:cxn ang="0">
                    <a:pos x="32" y="48"/>
                  </a:cxn>
                  <a:cxn ang="0">
                    <a:pos x="127" y="48"/>
                  </a:cxn>
                  <a:cxn ang="0">
                    <a:pos x="183" y="40"/>
                  </a:cxn>
                  <a:cxn ang="0">
                    <a:pos x="207" y="32"/>
                  </a:cxn>
                  <a:cxn ang="0">
                    <a:pos x="239" y="24"/>
                  </a:cxn>
                  <a:cxn ang="0">
                    <a:pos x="263" y="56"/>
                  </a:cxn>
                  <a:cxn ang="0">
                    <a:pos x="255" y="56"/>
                  </a:cxn>
                  <a:cxn ang="0">
                    <a:pos x="255" y="88"/>
                  </a:cxn>
                  <a:cxn ang="0">
                    <a:pos x="303" y="88"/>
                  </a:cxn>
                  <a:cxn ang="0">
                    <a:pos x="340" y="104"/>
                  </a:cxn>
                  <a:cxn ang="0">
                    <a:pos x="340" y="76"/>
                  </a:cxn>
                  <a:cxn ang="0">
                    <a:pos x="319" y="56"/>
                  </a:cxn>
                  <a:cxn ang="0">
                    <a:pos x="351" y="8"/>
                  </a:cxn>
                  <a:cxn ang="0">
                    <a:pos x="319" y="16"/>
                  </a:cxn>
                  <a:cxn ang="0">
                    <a:pos x="295" y="56"/>
                  </a:cxn>
                  <a:cxn ang="0">
                    <a:pos x="287" y="56"/>
                  </a:cxn>
                  <a:cxn ang="0">
                    <a:pos x="279" y="16"/>
                  </a:cxn>
                  <a:cxn ang="0">
                    <a:pos x="199" y="0"/>
                  </a:cxn>
                </a:cxnLst>
                <a:rect l="0" t="0" r="r" b="b"/>
                <a:pathLst>
                  <a:path w="352" h="105">
                    <a:moveTo>
                      <a:pt x="199" y="0"/>
                    </a:moveTo>
                    <a:lnTo>
                      <a:pt x="127" y="0"/>
                    </a:lnTo>
                    <a:lnTo>
                      <a:pt x="71" y="16"/>
                    </a:lnTo>
                    <a:lnTo>
                      <a:pt x="0" y="40"/>
                    </a:lnTo>
                    <a:lnTo>
                      <a:pt x="32" y="48"/>
                    </a:lnTo>
                    <a:lnTo>
                      <a:pt x="127" y="48"/>
                    </a:lnTo>
                    <a:lnTo>
                      <a:pt x="183" y="40"/>
                    </a:lnTo>
                    <a:lnTo>
                      <a:pt x="207" y="32"/>
                    </a:lnTo>
                    <a:lnTo>
                      <a:pt x="239" y="24"/>
                    </a:lnTo>
                    <a:lnTo>
                      <a:pt x="263" y="56"/>
                    </a:lnTo>
                    <a:lnTo>
                      <a:pt x="255" y="56"/>
                    </a:lnTo>
                    <a:lnTo>
                      <a:pt x="255" y="88"/>
                    </a:lnTo>
                    <a:lnTo>
                      <a:pt x="303" y="88"/>
                    </a:lnTo>
                    <a:lnTo>
                      <a:pt x="340" y="104"/>
                    </a:lnTo>
                    <a:lnTo>
                      <a:pt x="340" y="76"/>
                    </a:lnTo>
                    <a:lnTo>
                      <a:pt x="319" y="56"/>
                    </a:lnTo>
                    <a:lnTo>
                      <a:pt x="351" y="8"/>
                    </a:lnTo>
                    <a:lnTo>
                      <a:pt x="319" y="16"/>
                    </a:lnTo>
                    <a:lnTo>
                      <a:pt x="295" y="56"/>
                    </a:lnTo>
                    <a:lnTo>
                      <a:pt x="287" y="56"/>
                    </a:lnTo>
                    <a:lnTo>
                      <a:pt x="279" y="16"/>
                    </a:lnTo>
                    <a:lnTo>
                      <a:pt x="199" y="0"/>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82" name="Freeform 104"/>
              <p:cNvSpPr>
                <a:spLocks noChangeArrowheads="1"/>
              </p:cNvSpPr>
              <p:nvPr/>
            </p:nvSpPr>
            <p:spPr bwMode="auto">
              <a:xfrm>
                <a:off x="1086" y="132"/>
                <a:ext cx="17" cy="89"/>
              </a:xfrm>
              <a:custGeom>
                <a:avLst/>
                <a:gdLst/>
                <a:ahLst/>
                <a:cxnLst>
                  <a:cxn ang="0">
                    <a:pos x="0" y="88"/>
                  </a:cxn>
                  <a:cxn ang="0">
                    <a:pos x="0" y="24"/>
                  </a:cxn>
                  <a:cxn ang="0">
                    <a:pos x="8" y="0"/>
                  </a:cxn>
                  <a:cxn ang="0">
                    <a:pos x="16" y="24"/>
                  </a:cxn>
                  <a:cxn ang="0">
                    <a:pos x="0" y="88"/>
                  </a:cxn>
                </a:cxnLst>
                <a:rect l="0" t="0" r="r" b="b"/>
                <a:pathLst>
                  <a:path w="17" h="89">
                    <a:moveTo>
                      <a:pt x="0" y="88"/>
                    </a:moveTo>
                    <a:lnTo>
                      <a:pt x="0" y="24"/>
                    </a:lnTo>
                    <a:lnTo>
                      <a:pt x="8" y="0"/>
                    </a:lnTo>
                    <a:lnTo>
                      <a:pt x="16" y="24"/>
                    </a:lnTo>
                    <a:lnTo>
                      <a:pt x="0" y="88"/>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83" name="Freeform 105"/>
              <p:cNvSpPr>
                <a:spLocks noChangeArrowheads="1"/>
              </p:cNvSpPr>
              <p:nvPr/>
            </p:nvSpPr>
            <p:spPr bwMode="auto">
              <a:xfrm>
                <a:off x="1086" y="132"/>
                <a:ext cx="17" cy="89"/>
              </a:xfrm>
              <a:custGeom>
                <a:avLst/>
                <a:gdLst/>
                <a:ahLst/>
                <a:cxnLst>
                  <a:cxn ang="0">
                    <a:pos x="0" y="88"/>
                  </a:cxn>
                  <a:cxn ang="0">
                    <a:pos x="0" y="24"/>
                  </a:cxn>
                  <a:cxn ang="0">
                    <a:pos x="8" y="0"/>
                  </a:cxn>
                  <a:cxn ang="0">
                    <a:pos x="16" y="24"/>
                  </a:cxn>
                  <a:cxn ang="0">
                    <a:pos x="0" y="88"/>
                  </a:cxn>
                </a:cxnLst>
                <a:rect l="0" t="0" r="r" b="b"/>
                <a:pathLst>
                  <a:path w="17" h="89">
                    <a:moveTo>
                      <a:pt x="0" y="88"/>
                    </a:moveTo>
                    <a:lnTo>
                      <a:pt x="0" y="24"/>
                    </a:lnTo>
                    <a:lnTo>
                      <a:pt x="8" y="0"/>
                    </a:lnTo>
                    <a:lnTo>
                      <a:pt x="16" y="24"/>
                    </a:lnTo>
                    <a:lnTo>
                      <a:pt x="0" y="88"/>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84" name="Freeform 106"/>
              <p:cNvSpPr>
                <a:spLocks noChangeArrowheads="1"/>
              </p:cNvSpPr>
              <p:nvPr/>
            </p:nvSpPr>
            <p:spPr bwMode="auto">
              <a:xfrm>
                <a:off x="1086" y="252"/>
                <a:ext cx="17" cy="89"/>
              </a:xfrm>
              <a:custGeom>
                <a:avLst/>
                <a:gdLst/>
                <a:ahLst/>
                <a:cxnLst>
                  <a:cxn ang="0">
                    <a:pos x="0" y="0"/>
                  </a:cxn>
                  <a:cxn ang="0">
                    <a:pos x="0" y="64"/>
                  </a:cxn>
                  <a:cxn ang="0">
                    <a:pos x="8" y="88"/>
                  </a:cxn>
                  <a:cxn ang="0">
                    <a:pos x="16" y="56"/>
                  </a:cxn>
                  <a:cxn ang="0">
                    <a:pos x="0" y="0"/>
                  </a:cxn>
                </a:cxnLst>
                <a:rect l="0" t="0" r="r" b="b"/>
                <a:pathLst>
                  <a:path w="17" h="89">
                    <a:moveTo>
                      <a:pt x="0" y="0"/>
                    </a:moveTo>
                    <a:lnTo>
                      <a:pt x="0" y="64"/>
                    </a:lnTo>
                    <a:lnTo>
                      <a:pt x="8" y="88"/>
                    </a:lnTo>
                    <a:lnTo>
                      <a:pt x="16" y="56"/>
                    </a:lnTo>
                    <a:lnTo>
                      <a:pt x="0" y="0"/>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85" name="Freeform 107"/>
              <p:cNvSpPr>
                <a:spLocks noChangeArrowheads="1"/>
              </p:cNvSpPr>
              <p:nvPr/>
            </p:nvSpPr>
            <p:spPr bwMode="auto">
              <a:xfrm>
                <a:off x="1086" y="252"/>
                <a:ext cx="17" cy="89"/>
              </a:xfrm>
              <a:custGeom>
                <a:avLst/>
                <a:gdLst/>
                <a:ahLst/>
                <a:cxnLst>
                  <a:cxn ang="0">
                    <a:pos x="0" y="0"/>
                  </a:cxn>
                  <a:cxn ang="0">
                    <a:pos x="0" y="64"/>
                  </a:cxn>
                  <a:cxn ang="0">
                    <a:pos x="8" y="88"/>
                  </a:cxn>
                  <a:cxn ang="0">
                    <a:pos x="16" y="56"/>
                  </a:cxn>
                  <a:cxn ang="0">
                    <a:pos x="0" y="0"/>
                  </a:cxn>
                </a:cxnLst>
                <a:rect l="0" t="0" r="r" b="b"/>
                <a:pathLst>
                  <a:path w="17" h="89">
                    <a:moveTo>
                      <a:pt x="0" y="0"/>
                    </a:moveTo>
                    <a:lnTo>
                      <a:pt x="0" y="64"/>
                    </a:lnTo>
                    <a:lnTo>
                      <a:pt x="8" y="88"/>
                    </a:lnTo>
                    <a:lnTo>
                      <a:pt x="16" y="56"/>
                    </a:lnTo>
                    <a:lnTo>
                      <a:pt x="0" y="0"/>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86" name="Freeform 108"/>
              <p:cNvSpPr>
                <a:spLocks noChangeArrowheads="1"/>
              </p:cNvSpPr>
              <p:nvPr/>
            </p:nvSpPr>
            <p:spPr bwMode="auto">
              <a:xfrm>
                <a:off x="239" y="140"/>
                <a:ext cx="832" cy="177"/>
              </a:xfrm>
              <a:custGeom>
                <a:avLst/>
                <a:gdLst/>
                <a:ahLst/>
                <a:cxnLst>
                  <a:cxn ang="0">
                    <a:pos x="72" y="136"/>
                  </a:cxn>
                  <a:cxn ang="0">
                    <a:pos x="64" y="128"/>
                  </a:cxn>
                  <a:cxn ang="0">
                    <a:pos x="64" y="104"/>
                  </a:cxn>
                  <a:cxn ang="0">
                    <a:pos x="24" y="104"/>
                  </a:cxn>
                  <a:cxn ang="0">
                    <a:pos x="0" y="88"/>
                  </a:cxn>
                  <a:cxn ang="0">
                    <a:pos x="64" y="80"/>
                  </a:cxn>
                  <a:cxn ang="0">
                    <a:pos x="72" y="32"/>
                  </a:cxn>
                  <a:cxn ang="0">
                    <a:pos x="72" y="8"/>
                  </a:cxn>
                  <a:cxn ang="0">
                    <a:pos x="80" y="8"/>
                  </a:cxn>
                  <a:cxn ang="0">
                    <a:pos x="96" y="0"/>
                  </a:cxn>
                  <a:cxn ang="0">
                    <a:pos x="128" y="8"/>
                  </a:cxn>
                  <a:cxn ang="0">
                    <a:pos x="144" y="16"/>
                  </a:cxn>
                  <a:cxn ang="0">
                    <a:pos x="160" y="32"/>
                  </a:cxn>
                  <a:cxn ang="0">
                    <a:pos x="184" y="56"/>
                  </a:cxn>
                  <a:cxn ang="0">
                    <a:pos x="192" y="72"/>
                  </a:cxn>
                  <a:cxn ang="0">
                    <a:pos x="439" y="40"/>
                  </a:cxn>
                  <a:cxn ang="0">
                    <a:pos x="463" y="72"/>
                  </a:cxn>
                  <a:cxn ang="0">
                    <a:pos x="495" y="80"/>
                  </a:cxn>
                  <a:cxn ang="0">
                    <a:pos x="503" y="72"/>
                  </a:cxn>
                  <a:cxn ang="0">
                    <a:pos x="511" y="72"/>
                  </a:cxn>
                  <a:cxn ang="0">
                    <a:pos x="527" y="56"/>
                  </a:cxn>
                  <a:cxn ang="0">
                    <a:pos x="543" y="56"/>
                  </a:cxn>
                  <a:cxn ang="0">
                    <a:pos x="551" y="72"/>
                  </a:cxn>
                  <a:cxn ang="0">
                    <a:pos x="567" y="80"/>
                  </a:cxn>
                  <a:cxn ang="0">
                    <a:pos x="583" y="80"/>
                  </a:cxn>
                  <a:cxn ang="0">
                    <a:pos x="591" y="80"/>
                  </a:cxn>
                  <a:cxn ang="0">
                    <a:pos x="607" y="72"/>
                  </a:cxn>
                  <a:cxn ang="0">
                    <a:pos x="615" y="56"/>
                  </a:cxn>
                  <a:cxn ang="0">
                    <a:pos x="791" y="48"/>
                  </a:cxn>
                  <a:cxn ang="0">
                    <a:pos x="807" y="48"/>
                  </a:cxn>
                  <a:cxn ang="0">
                    <a:pos x="823" y="64"/>
                  </a:cxn>
                  <a:cxn ang="0">
                    <a:pos x="831" y="64"/>
                  </a:cxn>
                  <a:cxn ang="0">
                    <a:pos x="831" y="136"/>
                  </a:cxn>
                  <a:cxn ang="0">
                    <a:pos x="823" y="136"/>
                  </a:cxn>
                  <a:cxn ang="0">
                    <a:pos x="823" y="128"/>
                  </a:cxn>
                  <a:cxn ang="0">
                    <a:pos x="815" y="128"/>
                  </a:cxn>
                  <a:cxn ang="0">
                    <a:pos x="759" y="152"/>
                  </a:cxn>
                  <a:cxn ang="0">
                    <a:pos x="679" y="168"/>
                  </a:cxn>
                  <a:cxn ang="0">
                    <a:pos x="567" y="136"/>
                  </a:cxn>
                  <a:cxn ang="0">
                    <a:pos x="471" y="144"/>
                  </a:cxn>
                  <a:cxn ang="0">
                    <a:pos x="408" y="168"/>
                  </a:cxn>
                  <a:cxn ang="0">
                    <a:pos x="376" y="176"/>
                  </a:cxn>
                  <a:cxn ang="0">
                    <a:pos x="72" y="136"/>
                  </a:cxn>
                </a:cxnLst>
                <a:rect l="0" t="0" r="r" b="b"/>
                <a:pathLst>
                  <a:path w="832" h="177">
                    <a:moveTo>
                      <a:pt x="72" y="136"/>
                    </a:moveTo>
                    <a:lnTo>
                      <a:pt x="64" y="128"/>
                    </a:lnTo>
                    <a:lnTo>
                      <a:pt x="64" y="104"/>
                    </a:lnTo>
                    <a:lnTo>
                      <a:pt x="24" y="104"/>
                    </a:lnTo>
                    <a:lnTo>
                      <a:pt x="0" y="88"/>
                    </a:lnTo>
                    <a:lnTo>
                      <a:pt x="64" y="80"/>
                    </a:lnTo>
                    <a:lnTo>
                      <a:pt x="72" y="32"/>
                    </a:lnTo>
                    <a:lnTo>
                      <a:pt x="72" y="8"/>
                    </a:lnTo>
                    <a:lnTo>
                      <a:pt x="80" y="8"/>
                    </a:lnTo>
                    <a:lnTo>
                      <a:pt x="96" y="0"/>
                    </a:lnTo>
                    <a:lnTo>
                      <a:pt x="128" y="8"/>
                    </a:lnTo>
                    <a:lnTo>
                      <a:pt x="144" y="16"/>
                    </a:lnTo>
                    <a:lnTo>
                      <a:pt x="160" y="32"/>
                    </a:lnTo>
                    <a:lnTo>
                      <a:pt x="184" y="56"/>
                    </a:lnTo>
                    <a:lnTo>
                      <a:pt x="192" y="72"/>
                    </a:lnTo>
                    <a:lnTo>
                      <a:pt x="439" y="40"/>
                    </a:lnTo>
                    <a:lnTo>
                      <a:pt x="463" y="72"/>
                    </a:lnTo>
                    <a:lnTo>
                      <a:pt x="495" y="80"/>
                    </a:lnTo>
                    <a:lnTo>
                      <a:pt x="503" y="72"/>
                    </a:lnTo>
                    <a:lnTo>
                      <a:pt x="511" y="72"/>
                    </a:lnTo>
                    <a:lnTo>
                      <a:pt x="527" y="56"/>
                    </a:lnTo>
                    <a:lnTo>
                      <a:pt x="543" y="56"/>
                    </a:lnTo>
                    <a:lnTo>
                      <a:pt x="551" y="72"/>
                    </a:lnTo>
                    <a:lnTo>
                      <a:pt x="567" y="80"/>
                    </a:lnTo>
                    <a:lnTo>
                      <a:pt x="583" y="80"/>
                    </a:lnTo>
                    <a:lnTo>
                      <a:pt x="591" y="80"/>
                    </a:lnTo>
                    <a:lnTo>
                      <a:pt x="607" y="72"/>
                    </a:lnTo>
                    <a:lnTo>
                      <a:pt x="615" y="56"/>
                    </a:lnTo>
                    <a:lnTo>
                      <a:pt x="791" y="48"/>
                    </a:lnTo>
                    <a:lnTo>
                      <a:pt x="807" y="48"/>
                    </a:lnTo>
                    <a:lnTo>
                      <a:pt x="823" y="64"/>
                    </a:lnTo>
                    <a:lnTo>
                      <a:pt x="831" y="64"/>
                    </a:lnTo>
                    <a:lnTo>
                      <a:pt x="831" y="136"/>
                    </a:lnTo>
                    <a:lnTo>
                      <a:pt x="823" y="136"/>
                    </a:lnTo>
                    <a:lnTo>
                      <a:pt x="823" y="128"/>
                    </a:lnTo>
                    <a:lnTo>
                      <a:pt x="815" y="128"/>
                    </a:lnTo>
                    <a:lnTo>
                      <a:pt x="759" y="152"/>
                    </a:lnTo>
                    <a:lnTo>
                      <a:pt x="679" y="168"/>
                    </a:lnTo>
                    <a:lnTo>
                      <a:pt x="567" y="136"/>
                    </a:lnTo>
                    <a:lnTo>
                      <a:pt x="471" y="144"/>
                    </a:lnTo>
                    <a:lnTo>
                      <a:pt x="408" y="168"/>
                    </a:lnTo>
                    <a:lnTo>
                      <a:pt x="376" y="176"/>
                    </a:lnTo>
                    <a:lnTo>
                      <a:pt x="72" y="136"/>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87" name="Freeform 109"/>
              <p:cNvSpPr>
                <a:spLocks noChangeArrowheads="1"/>
              </p:cNvSpPr>
              <p:nvPr/>
            </p:nvSpPr>
            <p:spPr bwMode="auto">
              <a:xfrm>
                <a:off x="295" y="236"/>
                <a:ext cx="145" cy="49"/>
              </a:xfrm>
              <a:custGeom>
                <a:avLst/>
                <a:gdLst/>
                <a:ahLst/>
                <a:cxnLst>
                  <a:cxn ang="0">
                    <a:pos x="128" y="0"/>
                  </a:cxn>
                  <a:cxn ang="0">
                    <a:pos x="40" y="16"/>
                  </a:cxn>
                  <a:cxn ang="0">
                    <a:pos x="0" y="8"/>
                  </a:cxn>
                  <a:cxn ang="0">
                    <a:pos x="0" y="32"/>
                  </a:cxn>
                  <a:cxn ang="0">
                    <a:pos x="24" y="40"/>
                  </a:cxn>
                  <a:cxn ang="0">
                    <a:pos x="72" y="48"/>
                  </a:cxn>
                  <a:cxn ang="0">
                    <a:pos x="80" y="40"/>
                  </a:cxn>
                  <a:cxn ang="0">
                    <a:pos x="96" y="16"/>
                  </a:cxn>
                  <a:cxn ang="0">
                    <a:pos x="128" y="0"/>
                  </a:cxn>
                  <a:cxn ang="0">
                    <a:pos x="144" y="0"/>
                  </a:cxn>
                  <a:cxn ang="0">
                    <a:pos x="128" y="0"/>
                  </a:cxn>
                </a:cxnLst>
                <a:rect l="0" t="0" r="r" b="b"/>
                <a:pathLst>
                  <a:path w="145" h="49">
                    <a:moveTo>
                      <a:pt x="128" y="0"/>
                    </a:moveTo>
                    <a:lnTo>
                      <a:pt x="40" y="16"/>
                    </a:lnTo>
                    <a:lnTo>
                      <a:pt x="0" y="8"/>
                    </a:lnTo>
                    <a:lnTo>
                      <a:pt x="0" y="32"/>
                    </a:lnTo>
                    <a:lnTo>
                      <a:pt x="24" y="40"/>
                    </a:lnTo>
                    <a:lnTo>
                      <a:pt x="72" y="48"/>
                    </a:lnTo>
                    <a:lnTo>
                      <a:pt x="80" y="40"/>
                    </a:lnTo>
                    <a:lnTo>
                      <a:pt x="96" y="16"/>
                    </a:lnTo>
                    <a:lnTo>
                      <a:pt x="128" y="0"/>
                    </a:lnTo>
                    <a:lnTo>
                      <a:pt x="144" y="0"/>
                    </a:lnTo>
                    <a:lnTo>
                      <a:pt x="128" y="0"/>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88" name="Freeform 110"/>
              <p:cNvSpPr>
                <a:spLocks noChangeArrowheads="1"/>
              </p:cNvSpPr>
              <p:nvPr/>
            </p:nvSpPr>
            <p:spPr bwMode="auto">
              <a:xfrm>
                <a:off x="615" y="268"/>
                <a:ext cx="304" cy="65"/>
              </a:xfrm>
              <a:custGeom>
                <a:avLst/>
                <a:gdLst/>
                <a:ahLst/>
                <a:cxnLst>
                  <a:cxn ang="0">
                    <a:pos x="0" y="64"/>
                  </a:cxn>
                  <a:cxn ang="0">
                    <a:pos x="79" y="40"/>
                  </a:cxn>
                  <a:cxn ang="0">
                    <a:pos x="127" y="32"/>
                  </a:cxn>
                  <a:cxn ang="0">
                    <a:pos x="199" y="24"/>
                  </a:cxn>
                  <a:cxn ang="0">
                    <a:pos x="279" y="40"/>
                  </a:cxn>
                  <a:cxn ang="0">
                    <a:pos x="303" y="40"/>
                  </a:cxn>
                  <a:cxn ang="0">
                    <a:pos x="191" y="0"/>
                  </a:cxn>
                  <a:cxn ang="0">
                    <a:pos x="103" y="16"/>
                  </a:cxn>
                  <a:cxn ang="0">
                    <a:pos x="95" y="16"/>
                  </a:cxn>
                  <a:cxn ang="0">
                    <a:pos x="40" y="40"/>
                  </a:cxn>
                  <a:cxn ang="0">
                    <a:pos x="0" y="48"/>
                  </a:cxn>
                  <a:cxn ang="0">
                    <a:pos x="0" y="64"/>
                  </a:cxn>
                </a:cxnLst>
                <a:rect l="0" t="0" r="r" b="b"/>
                <a:pathLst>
                  <a:path w="304" h="65">
                    <a:moveTo>
                      <a:pt x="0" y="64"/>
                    </a:moveTo>
                    <a:lnTo>
                      <a:pt x="79" y="40"/>
                    </a:lnTo>
                    <a:lnTo>
                      <a:pt x="127" y="32"/>
                    </a:lnTo>
                    <a:lnTo>
                      <a:pt x="199" y="24"/>
                    </a:lnTo>
                    <a:lnTo>
                      <a:pt x="279" y="40"/>
                    </a:lnTo>
                    <a:lnTo>
                      <a:pt x="303" y="40"/>
                    </a:lnTo>
                    <a:lnTo>
                      <a:pt x="191" y="0"/>
                    </a:lnTo>
                    <a:lnTo>
                      <a:pt x="103" y="16"/>
                    </a:lnTo>
                    <a:lnTo>
                      <a:pt x="95" y="16"/>
                    </a:lnTo>
                    <a:lnTo>
                      <a:pt x="40" y="40"/>
                    </a:lnTo>
                    <a:lnTo>
                      <a:pt x="0" y="48"/>
                    </a:lnTo>
                    <a:lnTo>
                      <a:pt x="0" y="64"/>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89" name="Freeform 111"/>
              <p:cNvSpPr>
                <a:spLocks noChangeArrowheads="1"/>
              </p:cNvSpPr>
              <p:nvPr/>
            </p:nvSpPr>
            <p:spPr bwMode="auto">
              <a:xfrm>
                <a:off x="615" y="268"/>
                <a:ext cx="304" cy="65"/>
              </a:xfrm>
              <a:custGeom>
                <a:avLst/>
                <a:gdLst/>
                <a:ahLst/>
                <a:cxnLst>
                  <a:cxn ang="0">
                    <a:pos x="0" y="64"/>
                  </a:cxn>
                  <a:cxn ang="0">
                    <a:pos x="79" y="40"/>
                  </a:cxn>
                  <a:cxn ang="0">
                    <a:pos x="127" y="32"/>
                  </a:cxn>
                  <a:cxn ang="0">
                    <a:pos x="199" y="24"/>
                  </a:cxn>
                  <a:cxn ang="0">
                    <a:pos x="279" y="40"/>
                  </a:cxn>
                  <a:cxn ang="0">
                    <a:pos x="303" y="40"/>
                  </a:cxn>
                  <a:cxn ang="0">
                    <a:pos x="191" y="0"/>
                  </a:cxn>
                  <a:cxn ang="0">
                    <a:pos x="103" y="16"/>
                  </a:cxn>
                  <a:cxn ang="0">
                    <a:pos x="95" y="16"/>
                  </a:cxn>
                  <a:cxn ang="0">
                    <a:pos x="40" y="40"/>
                  </a:cxn>
                  <a:cxn ang="0">
                    <a:pos x="0" y="48"/>
                  </a:cxn>
                  <a:cxn ang="0">
                    <a:pos x="0" y="64"/>
                  </a:cxn>
                </a:cxnLst>
                <a:rect l="0" t="0" r="r" b="b"/>
                <a:pathLst>
                  <a:path w="304" h="65">
                    <a:moveTo>
                      <a:pt x="0" y="64"/>
                    </a:moveTo>
                    <a:lnTo>
                      <a:pt x="79" y="40"/>
                    </a:lnTo>
                    <a:lnTo>
                      <a:pt x="127" y="32"/>
                    </a:lnTo>
                    <a:lnTo>
                      <a:pt x="199" y="24"/>
                    </a:lnTo>
                    <a:lnTo>
                      <a:pt x="279" y="40"/>
                    </a:lnTo>
                    <a:lnTo>
                      <a:pt x="303" y="40"/>
                    </a:lnTo>
                    <a:lnTo>
                      <a:pt x="191" y="0"/>
                    </a:lnTo>
                    <a:lnTo>
                      <a:pt x="103" y="16"/>
                    </a:lnTo>
                    <a:lnTo>
                      <a:pt x="95" y="16"/>
                    </a:lnTo>
                    <a:lnTo>
                      <a:pt x="40" y="40"/>
                    </a:lnTo>
                    <a:lnTo>
                      <a:pt x="0" y="48"/>
                    </a:lnTo>
                    <a:lnTo>
                      <a:pt x="0" y="64"/>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90" name="Freeform 112"/>
              <p:cNvSpPr>
                <a:spLocks noChangeArrowheads="1"/>
              </p:cNvSpPr>
              <p:nvPr/>
            </p:nvSpPr>
            <p:spPr bwMode="auto">
              <a:xfrm>
                <a:off x="599" y="44"/>
                <a:ext cx="360" cy="265"/>
              </a:xfrm>
              <a:custGeom>
                <a:avLst/>
                <a:gdLst/>
                <a:ahLst/>
                <a:cxnLst>
                  <a:cxn ang="0">
                    <a:pos x="359" y="120"/>
                  </a:cxn>
                  <a:cxn ang="0">
                    <a:pos x="351" y="136"/>
                  </a:cxn>
                  <a:cxn ang="0">
                    <a:pos x="311" y="136"/>
                  </a:cxn>
                  <a:cxn ang="0">
                    <a:pos x="311" y="144"/>
                  </a:cxn>
                  <a:cxn ang="0">
                    <a:pos x="303" y="144"/>
                  </a:cxn>
                  <a:cxn ang="0">
                    <a:pos x="303" y="136"/>
                  </a:cxn>
                  <a:cxn ang="0">
                    <a:pos x="287" y="136"/>
                  </a:cxn>
                  <a:cxn ang="0">
                    <a:pos x="287" y="256"/>
                  </a:cxn>
                  <a:cxn ang="0">
                    <a:pos x="279" y="248"/>
                  </a:cxn>
                  <a:cxn ang="0">
                    <a:pos x="279" y="136"/>
                  </a:cxn>
                  <a:cxn ang="0">
                    <a:pos x="223" y="136"/>
                  </a:cxn>
                  <a:cxn ang="0">
                    <a:pos x="223" y="232"/>
                  </a:cxn>
                  <a:cxn ang="0">
                    <a:pos x="223" y="136"/>
                  </a:cxn>
                  <a:cxn ang="0">
                    <a:pos x="199" y="136"/>
                  </a:cxn>
                  <a:cxn ang="0">
                    <a:pos x="119" y="104"/>
                  </a:cxn>
                  <a:cxn ang="0">
                    <a:pos x="119" y="120"/>
                  </a:cxn>
                  <a:cxn ang="0">
                    <a:pos x="135" y="128"/>
                  </a:cxn>
                  <a:cxn ang="0">
                    <a:pos x="135" y="136"/>
                  </a:cxn>
                  <a:cxn ang="0">
                    <a:pos x="143" y="168"/>
                  </a:cxn>
                  <a:cxn ang="0">
                    <a:pos x="135" y="176"/>
                  </a:cxn>
                  <a:cxn ang="0">
                    <a:pos x="119" y="176"/>
                  </a:cxn>
                  <a:cxn ang="0">
                    <a:pos x="119" y="240"/>
                  </a:cxn>
                  <a:cxn ang="0">
                    <a:pos x="111" y="240"/>
                  </a:cxn>
                  <a:cxn ang="0">
                    <a:pos x="111" y="176"/>
                  </a:cxn>
                  <a:cxn ang="0">
                    <a:pos x="103" y="168"/>
                  </a:cxn>
                  <a:cxn ang="0">
                    <a:pos x="95" y="152"/>
                  </a:cxn>
                  <a:cxn ang="0">
                    <a:pos x="111" y="144"/>
                  </a:cxn>
                  <a:cxn ang="0">
                    <a:pos x="103" y="136"/>
                  </a:cxn>
                  <a:cxn ang="0">
                    <a:pos x="111" y="120"/>
                  </a:cxn>
                  <a:cxn ang="0">
                    <a:pos x="111" y="104"/>
                  </a:cxn>
                  <a:cxn ang="0">
                    <a:pos x="72" y="72"/>
                  </a:cxn>
                  <a:cxn ang="0">
                    <a:pos x="72" y="256"/>
                  </a:cxn>
                  <a:cxn ang="0">
                    <a:pos x="64" y="264"/>
                  </a:cxn>
                  <a:cxn ang="0">
                    <a:pos x="64" y="72"/>
                  </a:cxn>
                  <a:cxn ang="0">
                    <a:pos x="0" y="40"/>
                  </a:cxn>
                  <a:cxn ang="0">
                    <a:pos x="48" y="32"/>
                  </a:cxn>
                  <a:cxn ang="0">
                    <a:pos x="95" y="16"/>
                  </a:cxn>
                  <a:cxn ang="0">
                    <a:pos x="143" y="8"/>
                  </a:cxn>
                  <a:cxn ang="0">
                    <a:pos x="223" y="8"/>
                  </a:cxn>
                  <a:cxn ang="0">
                    <a:pos x="223" y="0"/>
                  </a:cxn>
                  <a:cxn ang="0">
                    <a:pos x="351" y="112"/>
                  </a:cxn>
                  <a:cxn ang="0">
                    <a:pos x="359" y="120"/>
                  </a:cxn>
                </a:cxnLst>
                <a:rect l="0" t="0" r="r" b="b"/>
                <a:pathLst>
                  <a:path w="360" h="265">
                    <a:moveTo>
                      <a:pt x="359" y="120"/>
                    </a:moveTo>
                    <a:lnTo>
                      <a:pt x="351" y="136"/>
                    </a:lnTo>
                    <a:lnTo>
                      <a:pt x="311" y="136"/>
                    </a:lnTo>
                    <a:lnTo>
                      <a:pt x="311" y="144"/>
                    </a:lnTo>
                    <a:lnTo>
                      <a:pt x="303" y="144"/>
                    </a:lnTo>
                    <a:lnTo>
                      <a:pt x="303" y="136"/>
                    </a:lnTo>
                    <a:lnTo>
                      <a:pt x="287" y="136"/>
                    </a:lnTo>
                    <a:lnTo>
                      <a:pt x="287" y="256"/>
                    </a:lnTo>
                    <a:lnTo>
                      <a:pt x="279" y="248"/>
                    </a:lnTo>
                    <a:lnTo>
                      <a:pt x="279" y="136"/>
                    </a:lnTo>
                    <a:lnTo>
                      <a:pt x="223" y="136"/>
                    </a:lnTo>
                    <a:lnTo>
                      <a:pt x="223" y="232"/>
                    </a:lnTo>
                    <a:lnTo>
                      <a:pt x="223" y="136"/>
                    </a:lnTo>
                    <a:lnTo>
                      <a:pt x="199" y="136"/>
                    </a:lnTo>
                    <a:lnTo>
                      <a:pt x="119" y="104"/>
                    </a:lnTo>
                    <a:lnTo>
                      <a:pt x="119" y="120"/>
                    </a:lnTo>
                    <a:lnTo>
                      <a:pt x="135" y="128"/>
                    </a:lnTo>
                    <a:lnTo>
                      <a:pt x="135" y="136"/>
                    </a:lnTo>
                    <a:lnTo>
                      <a:pt x="143" y="168"/>
                    </a:lnTo>
                    <a:lnTo>
                      <a:pt x="135" y="176"/>
                    </a:lnTo>
                    <a:lnTo>
                      <a:pt x="119" y="176"/>
                    </a:lnTo>
                    <a:lnTo>
                      <a:pt x="119" y="240"/>
                    </a:lnTo>
                    <a:lnTo>
                      <a:pt x="111" y="240"/>
                    </a:lnTo>
                    <a:lnTo>
                      <a:pt x="111" y="176"/>
                    </a:lnTo>
                    <a:lnTo>
                      <a:pt x="103" y="168"/>
                    </a:lnTo>
                    <a:lnTo>
                      <a:pt x="95" y="152"/>
                    </a:lnTo>
                    <a:lnTo>
                      <a:pt x="111" y="144"/>
                    </a:lnTo>
                    <a:lnTo>
                      <a:pt x="103" y="136"/>
                    </a:lnTo>
                    <a:lnTo>
                      <a:pt x="111" y="120"/>
                    </a:lnTo>
                    <a:lnTo>
                      <a:pt x="111" y="104"/>
                    </a:lnTo>
                    <a:lnTo>
                      <a:pt x="72" y="72"/>
                    </a:lnTo>
                    <a:lnTo>
                      <a:pt x="72" y="256"/>
                    </a:lnTo>
                    <a:lnTo>
                      <a:pt x="64" y="264"/>
                    </a:lnTo>
                    <a:lnTo>
                      <a:pt x="64" y="72"/>
                    </a:lnTo>
                    <a:lnTo>
                      <a:pt x="0" y="40"/>
                    </a:lnTo>
                    <a:lnTo>
                      <a:pt x="48" y="32"/>
                    </a:lnTo>
                    <a:lnTo>
                      <a:pt x="95" y="16"/>
                    </a:lnTo>
                    <a:lnTo>
                      <a:pt x="143" y="8"/>
                    </a:lnTo>
                    <a:lnTo>
                      <a:pt x="223" y="8"/>
                    </a:lnTo>
                    <a:lnTo>
                      <a:pt x="223" y="0"/>
                    </a:lnTo>
                    <a:lnTo>
                      <a:pt x="351" y="112"/>
                    </a:lnTo>
                    <a:lnTo>
                      <a:pt x="359" y="120"/>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91" name="Freeform 113"/>
              <p:cNvSpPr>
                <a:spLocks noChangeArrowheads="1"/>
              </p:cNvSpPr>
              <p:nvPr/>
            </p:nvSpPr>
            <p:spPr bwMode="auto">
              <a:xfrm>
                <a:off x="583" y="44"/>
                <a:ext cx="240" cy="41"/>
              </a:xfrm>
              <a:custGeom>
                <a:avLst/>
                <a:gdLst/>
                <a:ahLst/>
                <a:cxnLst>
                  <a:cxn ang="0">
                    <a:pos x="239" y="0"/>
                  </a:cxn>
                  <a:cxn ang="0">
                    <a:pos x="239" y="8"/>
                  </a:cxn>
                  <a:cxn ang="0">
                    <a:pos x="159" y="8"/>
                  </a:cxn>
                  <a:cxn ang="0">
                    <a:pos x="111" y="16"/>
                  </a:cxn>
                  <a:cxn ang="0">
                    <a:pos x="56" y="32"/>
                  </a:cxn>
                  <a:cxn ang="0">
                    <a:pos x="16" y="40"/>
                  </a:cxn>
                  <a:cxn ang="0">
                    <a:pos x="0" y="40"/>
                  </a:cxn>
                  <a:cxn ang="0">
                    <a:pos x="0" y="24"/>
                  </a:cxn>
                  <a:cxn ang="0">
                    <a:pos x="0" y="16"/>
                  </a:cxn>
                  <a:cxn ang="0">
                    <a:pos x="64" y="8"/>
                  </a:cxn>
                  <a:cxn ang="0">
                    <a:pos x="111" y="0"/>
                  </a:cxn>
                  <a:cxn ang="0">
                    <a:pos x="167" y="0"/>
                  </a:cxn>
                  <a:cxn ang="0">
                    <a:pos x="239" y="0"/>
                  </a:cxn>
                </a:cxnLst>
                <a:rect l="0" t="0" r="r" b="b"/>
                <a:pathLst>
                  <a:path w="240" h="41">
                    <a:moveTo>
                      <a:pt x="239" y="0"/>
                    </a:moveTo>
                    <a:lnTo>
                      <a:pt x="239" y="8"/>
                    </a:lnTo>
                    <a:lnTo>
                      <a:pt x="159" y="8"/>
                    </a:lnTo>
                    <a:lnTo>
                      <a:pt x="111" y="16"/>
                    </a:lnTo>
                    <a:lnTo>
                      <a:pt x="56" y="32"/>
                    </a:lnTo>
                    <a:lnTo>
                      <a:pt x="16" y="40"/>
                    </a:lnTo>
                    <a:lnTo>
                      <a:pt x="0" y="40"/>
                    </a:lnTo>
                    <a:lnTo>
                      <a:pt x="0" y="24"/>
                    </a:lnTo>
                    <a:lnTo>
                      <a:pt x="0" y="16"/>
                    </a:lnTo>
                    <a:lnTo>
                      <a:pt x="64" y="8"/>
                    </a:lnTo>
                    <a:lnTo>
                      <a:pt x="111" y="0"/>
                    </a:lnTo>
                    <a:lnTo>
                      <a:pt x="167" y="0"/>
                    </a:lnTo>
                    <a:lnTo>
                      <a:pt x="239" y="0"/>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92" name="Freeform 114"/>
              <p:cNvSpPr>
                <a:spLocks noChangeArrowheads="1"/>
              </p:cNvSpPr>
              <p:nvPr/>
            </p:nvSpPr>
            <p:spPr bwMode="auto">
              <a:xfrm>
                <a:off x="71" y="244"/>
                <a:ext cx="225" cy="25"/>
              </a:xfrm>
              <a:custGeom>
                <a:avLst/>
                <a:gdLst/>
                <a:ahLst/>
                <a:cxnLst>
                  <a:cxn ang="0">
                    <a:pos x="224" y="24"/>
                  </a:cxn>
                  <a:cxn ang="0">
                    <a:pos x="0" y="24"/>
                  </a:cxn>
                  <a:cxn ang="0">
                    <a:pos x="0" y="16"/>
                  </a:cxn>
                  <a:cxn ang="0">
                    <a:pos x="0" y="8"/>
                  </a:cxn>
                  <a:cxn ang="0">
                    <a:pos x="0" y="0"/>
                  </a:cxn>
                  <a:cxn ang="0">
                    <a:pos x="224" y="0"/>
                  </a:cxn>
                  <a:cxn ang="0">
                    <a:pos x="224" y="24"/>
                  </a:cxn>
                </a:cxnLst>
                <a:rect l="0" t="0" r="r" b="b"/>
                <a:pathLst>
                  <a:path w="225" h="25">
                    <a:moveTo>
                      <a:pt x="224" y="24"/>
                    </a:moveTo>
                    <a:lnTo>
                      <a:pt x="0" y="24"/>
                    </a:lnTo>
                    <a:lnTo>
                      <a:pt x="0" y="16"/>
                    </a:lnTo>
                    <a:lnTo>
                      <a:pt x="0" y="8"/>
                    </a:lnTo>
                    <a:lnTo>
                      <a:pt x="0" y="0"/>
                    </a:lnTo>
                    <a:lnTo>
                      <a:pt x="224" y="0"/>
                    </a:lnTo>
                    <a:lnTo>
                      <a:pt x="224" y="24"/>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93" name="Freeform 115"/>
              <p:cNvSpPr>
                <a:spLocks noChangeArrowheads="1"/>
              </p:cNvSpPr>
              <p:nvPr/>
            </p:nvSpPr>
            <p:spPr bwMode="auto">
              <a:xfrm>
                <a:off x="1070" y="228"/>
                <a:ext cx="25" cy="17"/>
              </a:xfrm>
              <a:custGeom>
                <a:avLst/>
                <a:gdLst/>
                <a:ahLst/>
                <a:cxnLst>
                  <a:cxn ang="0">
                    <a:pos x="0" y="0"/>
                  </a:cxn>
                  <a:cxn ang="0">
                    <a:pos x="24" y="8"/>
                  </a:cxn>
                  <a:cxn ang="0">
                    <a:pos x="24" y="16"/>
                  </a:cxn>
                  <a:cxn ang="0">
                    <a:pos x="0" y="16"/>
                  </a:cxn>
                  <a:cxn ang="0">
                    <a:pos x="0" y="0"/>
                  </a:cxn>
                </a:cxnLst>
                <a:rect l="0" t="0" r="r" b="b"/>
                <a:pathLst>
                  <a:path w="25" h="17">
                    <a:moveTo>
                      <a:pt x="0" y="0"/>
                    </a:moveTo>
                    <a:lnTo>
                      <a:pt x="24" y="8"/>
                    </a:lnTo>
                    <a:lnTo>
                      <a:pt x="24" y="16"/>
                    </a:lnTo>
                    <a:lnTo>
                      <a:pt x="0" y="16"/>
                    </a:lnTo>
                    <a:lnTo>
                      <a:pt x="0" y="0"/>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94" name="Freeform 116"/>
              <p:cNvSpPr>
                <a:spLocks noChangeArrowheads="1"/>
              </p:cNvSpPr>
              <p:nvPr/>
            </p:nvSpPr>
            <p:spPr bwMode="auto">
              <a:xfrm>
                <a:off x="1070" y="228"/>
                <a:ext cx="25" cy="17"/>
              </a:xfrm>
              <a:custGeom>
                <a:avLst/>
                <a:gdLst/>
                <a:ahLst/>
                <a:cxnLst>
                  <a:cxn ang="0">
                    <a:pos x="0" y="0"/>
                  </a:cxn>
                  <a:cxn ang="0">
                    <a:pos x="24" y="8"/>
                  </a:cxn>
                  <a:cxn ang="0">
                    <a:pos x="24" y="16"/>
                  </a:cxn>
                  <a:cxn ang="0">
                    <a:pos x="0" y="16"/>
                  </a:cxn>
                  <a:cxn ang="0">
                    <a:pos x="0" y="0"/>
                  </a:cxn>
                </a:cxnLst>
                <a:rect l="0" t="0" r="r" b="b"/>
                <a:pathLst>
                  <a:path w="25" h="17">
                    <a:moveTo>
                      <a:pt x="0" y="0"/>
                    </a:moveTo>
                    <a:lnTo>
                      <a:pt x="24" y="8"/>
                    </a:lnTo>
                    <a:lnTo>
                      <a:pt x="24" y="16"/>
                    </a:lnTo>
                    <a:lnTo>
                      <a:pt x="0" y="16"/>
                    </a:lnTo>
                    <a:lnTo>
                      <a:pt x="0" y="0"/>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95" name="Freeform 117"/>
              <p:cNvSpPr>
                <a:spLocks noChangeArrowheads="1"/>
              </p:cNvSpPr>
              <p:nvPr/>
            </p:nvSpPr>
            <p:spPr bwMode="auto">
              <a:xfrm>
                <a:off x="1062" y="204"/>
                <a:ext cx="9" cy="73"/>
              </a:xfrm>
              <a:custGeom>
                <a:avLst/>
                <a:gdLst/>
                <a:ahLst/>
                <a:cxnLst>
                  <a:cxn ang="0">
                    <a:pos x="0" y="8"/>
                  </a:cxn>
                  <a:cxn ang="0">
                    <a:pos x="0" y="72"/>
                  </a:cxn>
                  <a:cxn ang="0">
                    <a:pos x="8" y="72"/>
                  </a:cxn>
                  <a:cxn ang="0">
                    <a:pos x="8" y="0"/>
                  </a:cxn>
                  <a:cxn ang="0">
                    <a:pos x="0" y="0"/>
                  </a:cxn>
                  <a:cxn ang="0">
                    <a:pos x="0" y="8"/>
                  </a:cxn>
                </a:cxnLst>
                <a:rect l="0" t="0" r="r" b="b"/>
                <a:pathLst>
                  <a:path w="9" h="73">
                    <a:moveTo>
                      <a:pt x="0" y="8"/>
                    </a:moveTo>
                    <a:lnTo>
                      <a:pt x="0" y="72"/>
                    </a:lnTo>
                    <a:lnTo>
                      <a:pt x="8" y="72"/>
                    </a:lnTo>
                    <a:lnTo>
                      <a:pt x="8" y="0"/>
                    </a:lnTo>
                    <a:lnTo>
                      <a:pt x="0" y="0"/>
                    </a:lnTo>
                    <a:lnTo>
                      <a:pt x="0" y="8"/>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96" name="Freeform 118"/>
              <p:cNvSpPr>
                <a:spLocks noChangeArrowheads="1"/>
              </p:cNvSpPr>
              <p:nvPr/>
            </p:nvSpPr>
            <p:spPr bwMode="auto">
              <a:xfrm>
                <a:off x="1062" y="204"/>
                <a:ext cx="9" cy="73"/>
              </a:xfrm>
              <a:custGeom>
                <a:avLst/>
                <a:gdLst/>
                <a:ahLst/>
                <a:cxnLst>
                  <a:cxn ang="0">
                    <a:pos x="0" y="8"/>
                  </a:cxn>
                  <a:cxn ang="0">
                    <a:pos x="0" y="72"/>
                  </a:cxn>
                  <a:cxn ang="0">
                    <a:pos x="8" y="72"/>
                  </a:cxn>
                  <a:cxn ang="0">
                    <a:pos x="8" y="0"/>
                  </a:cxn>
                  <a:cxn ang="0">
                    <a:pos x="0" y="0"/>
                  </a:cxn>
                  <a:cxn ang="0">
                    <a:pos x="0" y="8"/>
                  </a:cxn>
                </a:cxnLst>
                <a:rect l="0" t="0" r="r" b="b"/>
                <a:pathLst>
                  <a:path w="9" h="73">
                    <a:moveTo>
                      <a:pt x="0" y="8"/>
                    </a:moveTo>
                    <a:lnTo>
                      <a:pt x="0" y="72"/>
                    </a:lnTo>
                    <a:lnTo>
                      <a:pt x="8" y="72"/>
                    </a:lnTo>
                    <a:lnTo>
                      <a:pt x="8" y="0"/>
                    </a:lnTo>
                    <a:lnTo>
                      <a:pt x="0" y="0"/>
                    </a:lnTo>
                    <a:lnTo>
                      <a:pt x="0" y="8"/>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97" name="Freeform 119"/>
              <p:cNvSpPr>
                <a:spLocks noChangeArrowheads="1"/>
              </p:cNvSpPr>
              <p:nvPr/>
            </p:nvSpPr>
            <p:spPr bwMode="auto">
              <a:xfrm>
                <a:off x="479" y="196"/>
                <a:ext cx="568" cy="49"/>
              </a:xfrm>
              <a:custGeom>
                <a:avLst/>
                <a:gdLst/>
                <a:ahLst/>
                <a:cxnLst>
                  <a:cxn ang="0">
                    <a:pos x="0" y="48"/>
                  </a:cxn>
                  <a:cxn ang="0">
                    <a:pos x="567" y="48"/>
                  </a:cxn>
                  <a:cxn ang="0">
                    <a:pos x="567" y="0"/>
                  </a:cxn>
                </a:cxnLst>
                <a:rect l="0" t="0" r="r" b="b"/>
                <a:pathLst>
                  <a:path w="568" h="49">
                    <a:moveTo>
                      <a:pt x="0" y="48"/>
                    </a:moveTo>
                    <a:lnTo>
                      <a:pt x="567" y="48"/>
                    </a:lnTo>
                    <a:lnTo>
                      <a:pt x="567" y="0"/>
                    </a:lnTo>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998" name="Oval 120"/>
              <p:cNvSpPr>
                <a:spLocks noChangeArrowheads="1"/>
              </p:cNvSpPr>
              <p:nvPr/>
            </p:nvSpPr>
            <p:spPr bwMode="auto">
              <a:xfrm>
                <a:off x="0" y="0"/>
                <a:ext cx="115" cy="563"/>
              </a:xfrm>
              <a:prstGeom prst="ellipse">
                <a:avLst/>
              </a:prstGeom>
              <a:solidFill>
                <a:srgbClr val="FF0000"/>
              </a:solidFill>
              <a:ln w="9525">
                <a:noFill/>
                <a:round/>
              </a:ln>
            </p:spPr>
            <p:txBody>
              <a:bodyPr wrap="none" anchor="ctr">
                <a:spAutoFit/>
              </a:bodyPr>
              <a:lstStyle/>
              <a:p>
                <a:pPr algn="ctr" eaLnBrk="0" hangingPunct="0"/>
                <a:endParaRPr lang="zh-TW" altLang="zh-TW" sz="1800">
                  <a:latin typeface="微软雅黑" panose="020B0503020204020204" pitchFamily="34" charset="-122"/>
                  <a:ea typeface="微软雅黑" panose="020B0503020204020204" pitchFamily="34" charset="-122"/>
                  <a:sym typeface="Arial" panose="020B0604020202020204" pitchFamily="34" charset="0"/>
                </a:endParaRPr>
              </a:p>
            </p:txBody>
          </p:sp>
          <p:sp>
            <p:nvSpPr>
              <p:cNvPr id="999" name="Freeform 121"/>
              <p:cNvSpPr>
                <a:spLocks noChangeArrowheads="1"/>
              </p:cNvSpPr>
              <p:nvPr/>
            </p:nvSpPr>
            <p:spPr bwMode="auto">
              <a:xfrm>
                <a:off x="71" y="244"/>
                <a:ext cx="225" cy="25"/>
              </a:xfrm>
              <a:custGeom>
                <a:avLst/>
                <a:gdLst/>
                <a:ahLst/>
                <a:cxnLst>
                  <a:cxn ang="0">
                    <a:pos x="224" y="24"/>
                  </a:cxn>
                  <a:cxn ang="0">
                    <a:pos x="0" y="24"/>
                  </a:cxn>
                  <a:cxn ang="0">
                    <a:pos x="0" y="16"/>
                  </a:cxn>
                  <a:cxn ang="0">
                    <a:pos x="0" y="8"/>
                  </a:cxn>
                  <a:cxn ang="0">
                    <a:pos x="0" y="0"/>
                  </a:cxn>
                  <a:cxn ang="0">
                    <a:pos x="224" y="0"/>
                  </a:cxn>
                  <a:cxn ang="0">
                    <a:pos x="224" y="24"/>
                  </a:cxn>
                </a:cxnLst>
                <a:rect l="0" t="0" r="r" b="b"/>
                <a:pathLst>
                  <a:path w="225" h="25">
                    <a:moveTo>
                      <a:pt x="224" y="24"/>
                    </a:moveTo>
                    <a:lnTo>
                      <a:pt x="0" y="24"/>
                    </a:lnTo>
                    <a:lnTo>
                      <a:pt x="0" y="16"/>
                    </a:lnTo>
                    <a:lnTo>
                      <a:pt x="0" y="8"/>
                    </a:lnTo>
                    <a:lnTo>
                      <a:pt x="0" y="0"/>
                    </a:lnTo>
                    <a:lnTo>
                      <a:pt x="224" y="0"/>
                    </a:lnTo>
                    <a:lnTo>
                      <a:pt x="224" y="24"/>
                    </a:lnTo>
                    <a:close/>
                  </a:path>
                </a:pathLst>
              </a:custGeom>
              <a:solidFill>
                <a:srgbClr val="FF0000"/>
              </a:solidFill>
              <a:ln w="9525">
                <a:noFill/>
                <a:round/>
              </a:ln>
            </p:spPr>
            <p:txBody>
              <a:bodyPr/>
              <a:lstStyle/>
              <a:p>
                <a:endParaRPr lang="zh-CN" altLang="en-US">
                  <a:latin typeface="微软雅黑" panose="020B0503020204020204" pitchFamily="34" charset="-122"/>
                  <a:ea typeface="微软雅黑" panose="020B0503020204020204" pitchFamily="34" charset="-122"/>
                </a:endParaRPr>
              </a:p>
            </p:txBody>
          </p:sp>
        </p:grpSp>
      </p:grpSp>
      <p:sp>
        <p:nvSpPr>
          <p:cNvPr id="1004" name="Rectangle 1001"/>
          <p:cNvSpPr>
            <a:spLocks noChangeArrowheads="1"/>
          </p:cNvSpPr>
          <p:nvPr/>
        </p:nvSpPr>
        <p:spPr bwMode="auto">
          <a:xfrm>
            <a:off x="1706034" y="3892109"/>
            <a:ext cx="3543300" cy="457200"/>
          </a:xfrm>
          <a:prstGeom prst="rect">
            <a:avLst/>
          </a:prstGeom>
          <a:noFill/>
          <a:ln w="9525">
            <a:noFill/>
            <a:miter lim="800000"/>
          </a:ln>
        </p:spPr>
        <p:txBody>
          <a:bodyPr wrap="none" anchor="ctr"/>
          <a:lstStyle/>
          <a:p>
            <a:pPr algn="ctr" eaLnBrk="0" hangingPunct="0"/>
            <a:r>
              <a:rPr lang="zh-CN" altLang="en-US" sz="2800" b="0">
                <a:solidFill>
                  <a:schemeClr val="hlink"/>
                </a:solidFill>
                <a:latin typeface="微软雅黑" panose="020B0503020204020204" pitchFamily="34" charset="-122"/>
                <a:ea typeface="微软雅黑" panose="020B0503020204020204" pitchFamily="34" charset="-122"/>
              </a:rPr>
              <a:t>会报警</a:t>
            </a:r>
          </a:p>
        </p:txBody>
      </p:sp>
      <p:sp>
        <p:nvSpPr>
          <p:cNvPr id="1005" name="Rectangle 1002"/>
          <p:cNvSpPr>
            <a:spLocks noChangeArrowheads="1"/>
          </p:cNvSpPr>
          <p:nvPr/>
        </p:nvSpPr>
        <p:spPr bwMode="auto">
          <a:xfrm>
            <a:off x="2997201" y="4727134"/>
            <a:ext cx="3545417" cy="457200"/>
          </a:xfrm>
          <a:prstGeom prst="rect">
            <a:avLst/>
          </a:prstGeom>
          <a:noFill/>
          <a:ln w="9525">
            <a:noFill/>
            <a:miter lim="800000"/>
          </a:ln>
        </p:spPr>
        <p:txBody>
          <a:bodyPr wrap="none" anchor="ctr"/>
          <a:lstStyle/>
          <a:p>
            <a:pPr algn="ctr" eaLnBrk="0" hangingPunct="0"/>
            <a:r>
              <a:rPr lang="zh-CN" altLang="en-US" sz="2800" b="0">
                <a:solidFill>
                  <a:schemeClr val="hlink"/>
                </a:solidFill>
                <a:latin typeface="微软雅黑" panose="020B0503020204020204" pitchFamily="34" charset="-122"/>
                <a:ea typeface="微软雅黑" panose="020B0503020204020204" pitchFamily="34" charset="-122"/>
              </a:rPr>
              <a:t>会使用消防器材灭火</a:t>
            </a:r>
            <a:r>
              <a:rPr lang="zh-CN" altLang="en-US" sz="1800">
                <a:latin typeface="微软雅黑" panose="020B0503020204020204" pitchFamily="34" charset="-122"/>
                <a:ea typeface="微软雅黑" panose="020B0503020204020204" pitchFamily="34" charset="-122"/>
                <a:sym typeface="宋体" panose="02010600030101010101" pitchFamily="2" charset="-122"/>
              </a:rPr>
              <a:t> </a:t>
            </a:r>
            <a:endParaRPr lang="zh-TW" altLang="en-US">
              <a:latin typeface="微软雅黑" panose="020B0503020204020204" pitchFamily="34" charset="-122"/>
              <a:ea typeface="微软雅黑" panose="020B0503020204020204" pitchFamily="34" charset="-122"/>
            </a:endParaRPr>
          </a:p>
        </p:txBody>
      </p:sp>
      <p:sp>
        <p:nvSpPr>
          <p:cNvPr id="1006" name="Rectangle 1003"/>
          <p:cNvSpPr>
            <a:spLocks noChangeArrowheads="1"/>
          </p:cNvSpPr>
          <p:nvPr/>
        </p:nvSpPr>
        <p:spPr bwMode="auto">
          <a:xfrm>
            <a:off x="4512734" y="5438334"/>
            <a:ext cx="3545417" cy="457200"/>
          </a:xfrm>
          <a:prstGeom prst="rect">
            <a:avLst/>
          </a:prstGeom>
          <a:noFill/>
          <a:ln w="9525">
            <a:noFill/>
            <a:miter lim="800000"/>
          </a:ln>
        </p:spPr>
        <p:txBody>
          <a:bodyPr wrap="none" anchor="ctr"/>
          <a:lstStyle/>
          <a:p>
            <a:pPr algn="ctr" eaLnBrk="0" hangingPunct="0"/>
            <a:r>
              <a:rPr lang="zh-CN" altLang="en-US" sz="2800" b="0">
                <a:solidFill>
                  <a:schemeClr val="hlink"/>
                </a:solidFill>
                <a:latin typeface="微软雅黑" panose="020B0503020204020204" pitchFamily="34" charset="-122"/>
                <a:ea typeface="微软雅黑" panose="020B0503020204020204" pitchFamily="34" charset="-122"/>
              </a:rPr>
              <a:t>会自救、逃生</a:t>
            </a:r>
            <a:r>
              <a:rPr lang="zh-CN" altLang="en-US" sz="1800">
                <a:latin typeface="微软雅黑" panose="020B0503020204020204" pitchFamily="34" charset="-122"/>
                <a:ea typeface="微软雅黑" panose="020B0503020204020204" pitchFamily="34" charset="-122"/>
                <a:sym typeface="宋体" panose="02010600030101010101" pitchFamily="2" charset="-122"/>
              </a:rPr>
              <a:t> </a:t>
            </a:r>
            <a:endParaRPr lang="zh-TW" altLang="en-US">
              <a:latin typeface="微软雅黑" panose="020B0503020204020204" pitchFamily="34" charset="-122"/>
              <a:ea typeface="微软雅黑" panose="020B0503020204020204" pitchFamily="34" charset="-122"/>
            </a:endParaRPr>
          </a:p>
        </p:txBody>
      </p:sp>
      <p:pic>
        <p:nvPicPr>
          <p:cNvPr id="1007" name="Picture 4" descr="图形1"/>
          <p:cNvPicPr>
            <a:picLocks noChangeAspect="1" noChangeArrowheads="1"/>
          </p:cNvPicPr>
          <p:nvPr/>
        </p:nvPicPr>
        <p:blipFill>
          <a:blip r:embed="rId3" cstate="print"/>
          <a:srcRect/>
          <a:stretch>
            <a:fillRect/>
          </a:stretch>
        </p:blipFill>
        <p:spPr bwMode="auto">
          <a:xfrm>
            <a:off x="9789585" y="4139760"/>
            <a:ext cx="2271183" cy="835025"/>
          </a:xfrm>
          <a:prstGeom prst="rect">
            <a:avLst/>
          </a:prstGeom>
          <a:noFill/>
          <a:ln w="9525">
            <a:noFill/>
            <a:miter lim="800000"/>
            <a:headEnd/>
            <a:tailEnd/>
          </a:ln>
        </p:spPr>
      </p:pic>
      <p:sp>
        <p:nvSpPr>
          <p:cNvPr id="1008" name="Rectangle 1007"/>
          <p:cNvSpPr>
            <a:spLocks noChangeArrowheads="1"/>
          </p:cNvSpPr>
          <p:nvPr/>
        </p:nvSpPr>
        <p:spPr bwMode="auto">
          <a:xfrm>
            <a:off x="10615084" y="4390585"/>
            <a:ext cx="751416" cy="276225"/>
          </a:xfrm>
          <a:prstGeom prst="rect">
            <a:avLst/>
          </a:prstGeom>
          <a:noFill/>
          <a:ln w="9525">
            <a:noFill/>
            <a:miter lim="800000"/>
          </a:ln>
        </p:spPr>
        <p:txBody>
          <a:bodyPr wrap="none" anchor="ctr"/>
          <a:lstStyle/>
          <a:p>
            <a:pPr algn="ctr" eaLnBrk="0" hangingPunct="0"/>
            <a:r>
              <a:rPr lang="zh-CN" altLang="en-US" sz="2800" b="0">
                <a:solidFill>
                  <a:srgbClr val="0000FF"/>
                </a:solidFill>
                <a:latin typeface="微软雅黑" panose="020B0503020204020204" pitchFamily="34" charset="-122"/>
                <a:ea typeface="微软雅黑" panose="020B0503020204020204" pitchFamily="34" charset="-122"/>
              </a:rPr>
              <a:t>三会</a:t>
            </a:r>
          </a:p>
        </p:txBody>
      </p:sp>
      <p:pic>
        <p:nvPicPr>
          <p:cNvPr id="1009" name="Picture 4" descr="图形1"/>
          <p:cNvPicPr>
            <a:picLocks noChangeAspect="1" noChangeArrowheads="1"/>
          </p:cNvPicPr>
          <p:nvPr/>
        </p:nvPicPr>
        <p:blipFill>
          <a:blip r:embed="rId3" cstate="print"/>
          <a:srcRect/>
          <a:stretch>
            <a:fillRect/>
          </a:stretch>
        </p:blipFill>
        <p:spPr bwMode="auto">
          <a:xfrm>
            <a:off x="8970434" y="1712473"/>
            <a:ext cx="2366433" cy="866775"/>
          </a:xfrm>
          <a:prstGeom prst="rect">
            <a:avLst/>
          </a:prstGeom>
          <a:noFill/>
          <a:ln w="9525">
            <a:noFill/>
            <a:miter lim="800000"/>
            <a:headEnd/>
            <a:tailEnd/>
          </a:ln>
        </p:spPr>
      </p:pic>
      <p:sp>
        <p:nvSpPr>
          <p:cNvPr id="1010" name="Rectangle 1011"/>
          <p:cNvSpPr>
            <a:spLocks noChangeArrowheads="1"/>
          </p:cNvSpPr>
          <p:nvPr/>
        </p:nvSpPr>
        <p:spPr bwMode="auto">
          <a:xfrm>
            <a:off x="9696451" y="1885510"/>
            <a:ext cx="793749" cy="436563"/>
          </a:xfrm>
          <a:prstGeom prst="rect">
            <a:avLst/>
          </a:prstGeom>
          <a:noFill/>
          <a:ln w="9525">
            <a:noFill/>
            <a:miter lim="800000"/>
          </a:ln>
        </p:spPr>
        <p:txBody>
          <a:bodyPr wrap="none" anchor="ctr"/>
          <a:lstStyle/>
          <a:p>
            <a:pPr algn="ctr" eaLnBrk="0" hangingPunct="0"/>
            <a:r>
              <a:rPr lang="zh-CN" altLang="en-US" sz="2800" b="0">
                <a:solidFill>
                  <a:srgbClr val="0000FF"/>
                </a:solidFill>
                <a:latin typeface="微软雅黑" panose="020B0503020204020204" pitchFamily="34" charset="-122"/>
                <a:ea typeface="微软雅黑" panose="020B0503020204020204" pitchFamily="34" charset="-122"/>
              </a:rPr>
              <a:t>三懂</a:t>
            </a:r>
          </a:p>
        </p:txBody>
      </p:sp>
    </p:spTree>
  </p:cSld>
  <p:clrMapOvr>
    <a:masterClrMapping/>
  </p:clrMapOvr>
  <p:transition spd="slow" advClick="0" advTm="1000">
    <p:fade/>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7840924_161511350000_2"/>
          <p:cNvPicPr>
            <a:picLocks noChangeAspect="1" noChangeArrowheads="1"/>
          </p:cNvPicPr>
          <p:nvPr/>
        </p:nvPicPr>
        <p:blipFill>
          <a:blip r:embed="rId3" cstate="print"/>
          <a:srcRect l="4977" t="7219" r="4962" b="8942"/>
          <a:stretch>
            <a:fillRect/>
          </a:stretch>
        </p:blipFill>
        <p:spPr bwMode="auto">
          <a:xfrm>
            <a:off x="628651" y="986971"/>
            <a:ext cx="10972800" cy="5297715"/>
          </a:xfrm>
          <a:prstGeom prst="rect">
            <a:avLst/>
          </a:prstGeom>
          <a:noFill/>
          <a:ln w="9525">
            <a:noFill/>
            <a:miter lim="800000"/>
            <a:headEnd/>
            <a:tailEnd/>
          </a:ln>
        </p:spPr>
      </p:pic>
    </p:spTree>
  </p:cSld>
  <p:clrMapOvr>
    <a:masterClrMapping/>
  </p:clrMapOvr>
  <p:transition spd="slow" advClick="0" advTm="1000">
    <p:fade/>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7"/>
          <p:cNvSpPr txBox="1">
            <a:spLocks noChangeArrowheads="1"/>
          </p:cNvSpPr>
          <p:nvPr/>
        </p:nvSpPr>
        <p:spPr bwMode="auto">
          <a:xfrm>
            <a:off x="4154110" y="1083192"/>
            <a:ext cx="3470031" cy="523220"/>
          </a:xfrm>
          <a:prstGeom prst="rect">
            <a:avLst/>
          </a:prstGeom>
          <a:noFill/>
          <a:ln w="9525">
            <a:noFill/>
            <a:miter lim="800000"/>
          </a:ln>
        </p:spPr>
        <p:txBody>
          <a:bodyPr wrap="square">
            <a:spAutoFit/>
          </a:bodyPr>
          <a:lstStyle/>
          <a:p>
            <a:r>
              <a:rPr lang="zh-CN" altLang="en-US" sz="2800" dirty="0">
                <a:ea typeface="微软雅黑" panose="020B0503020204020204" pitchFamily="34" charset="-122"/>
              </a:rPr>
              <a:t>推车式灭火器</a:t>
            </a:r>
          </a:p>
        </p:txBody>
      </p:sp>
      <p:pic>
        <p:nvPicPr>
          <p:cNvPr id="16" name="图片 6"/>
          <p:cNvPicPr>
            <a:picLocks noChangeAspect="1"/>
          </p:cNvPicPr>
          <p:nvPr/>
        </p:nvPicPr>
        <p:blipFill>
          <a:blip r:embed="rId3"/>
          <a:srcRect l="13618" t="19923" r="11021" b="10023"/>
          <a:stretch>
            <a:fillRect/>
          </a:stretch>
        </p:blipFill>
        <p:spPr bwMode="auto">
          <a:xfrm>
            <a:off x="6807200" y="1595486"/>
            <a:ext cx="3759200" cy="3905202"/>
          </a:xfrm>
          <a:prstGeom prst="rect">
            <a:avLst/>
          </a:prstGeom>
          <a:noFill/>
          <a:ln w="9525">
            <a:noFill/>
            <a:miter lim="800000"/>
            <a:headEnd/>
            <a:tailEnd/>
          </a:ln>
        </p:spPr>
      </p:pic>
      <p:sp>
        <p:nvSpPr>
          <p:cNvPr id="17" name="文本框 7"/>
          <p:cNvSpPr txBox="1">
            <a:spLocks noChangeArrowheads="1"/>
          </p:cNvSpPr>
          <p:nvPr/>
        </p:nvSpPr>
        <p:spPr bwMode="auto">
          <a:xfrm>
            <a:off x="7412568" y="5519550"/>
            <a:ext cx="3792461" cy="400110"/>
          </a:xfrm>
          <a:prstGeom prst="rect">
            <a:avLst/>
          </a:prstGeom>
          <a:noFill/>
          <a:ln w="9525">
            <a:noFill/>
            <a:miter lim="800000"/>
          </a:ln>
        </p:spPr>
        <p:txBody>
          <a:bodyPr wrap="square">
            <a:spAutoFit/>
          </a:bodyPr>
          <a:lstStyle/>
          <a:p>
            <a:r>
              <a:rPr lang="zh-CN" altLang="en-US" sz="2000" dirty="0">
                <a:latin typeface="微软雅黑" panose="020B0503020204020204" pitchFamily="34" charset="-122"/>
                <a:ea typeface="微软雅黑" panose="020B0503020204020204" pitchFamily="34" charset="-122"/>
              </a:rPr>
              <a:t>推车式二氧化碳灭火器</a:t>
            </a:r>
          </a:p>
        </p:txBody>
      </p:sp>
      <p:pic>
        <p:nvPicPr>
          <p:cNvPr id="18" name="图片 8"/>
          <p:cNvPicPr>
            <a:picLocks noChangeAspect="1"/>
          </p:cNvPicPr>
          <p:nvPr/>
        </p:nvPicPr>
        <p:blipFill>
          <a:blip r:embed="rId4"/>
          <a:srcRect/>
          <a:stretch>
            <a:fillRect/>
          </a:stretch>
        </p:blipFill>
        <p:spPr bwMode="auto">
          <a:xfrm>
            <a:off x="131233" y="1802894"/>
            <a:ext cx="5669984" cy="3715257"/>
          </a:xfrm>
          <a:prstGeom prst="rect">
            <a:avLst/>
          </a:prstGeom>
          <a:noFill/>
          <a:ln w="9525">
            <a:noFill/>
            <a:miter lim="800000"/>
            <a:headEnd/>
            <a:tailEnd/>
          </a:ln>
        </p:spPr>
      </p:pic>
      <p:sp>
        <p:nvSpPr>
          <p:cNvPr id="19" name="文本框 9"/>
          <p:cNvSpPr txBox="1">
            <a:spLocks noChangeArrowheads="1"/>
          </p:cNvSpPr>
          <p:nvPr/>
        </p:nvSpPr>
        <p:spPr bwMode="auto">
          <a:xfrm>
            <a:off x="1664304" y="5534064"/>
            <a:ext cx="3204567" cy="400110"/>
          </a:xfrm>
          <a:prstGeom prst="rect">
            <a:avLst/>
          </a:prstGeom>
          <a:noFill/>
          <a:ln w="9525">
            <a:noFill/>
            <a:miter lim="800000"/>
          </a:ln>
        </p:spPr>
        <p:txBody>
          <a:bodyPr wrap="square">
            <a:spAutoFit/>
          </a:bodyPr>
          <a:lstStyle/>
          <a:p>
            <a:r>
              <a:rPr lang="zh-CN" altLang="en-US" sz="2000" dirty="0">
                <a:latin typeface="微软雅黑" panose="020B0503020204020204" pitchFamily="34" charset="-122"/>
                <a:ea typeface="微软雅黑" panose="020B0503020204020204" pitchFamily="34" charset="-122"/>
              </a:rPr>
              <a:t>推车式干粉灭火器</a:t>
            </a:r>
          </a:p>
        </p:txBody>
      </p:sp>
    </p:spTree>
  </p:cSld>
  <p:clrMapOvr>
    <a:masterClrMapping/>
  </p:clrMapOvr>
  <p:transition spd="slow" advClick="0" advTm="1000">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a:spLocks noChangeArrowheads="1"/>
          </p:cNvSpPr>
          <p:nvPr/>
        </p:nvSpPr>
        <p:spPr bwMode="auto">
          <a:xfrm>
            <a:off x="666751" y="642939"/>
            <a:ext cx="3877985" cy="646331"/>
          </a:xfrm>
          <a:prstGeom prst="rect">
            <a:avLst/>
          </a:prstGeom>
          <a:noFill/>
          <a:ln w="9525">
            <a:noFill/>
            <a:miter lim="800000"/>
          </a:ln>
        </p:spPr>
        <p:txBody>
          <a:bodyPr wrap="none">
            <a:spAutoFit/>
          </a:bodyPr>
          <a:lstStyle/>
          <a:p>
            <a:r>
              <a:rPr lang="zh-CN" altLang="en-US" sz="3600" dirty="0" smtClean="0">
                <a:solidFill>
                  <a:srgbClr val="002060"/>
                </a:solidFill>
              </a:rPr>
              <a:t>四合一气体检测仪</a:t>
            </a:r>
            <a:endParaRPr lang="zh-CN" altLang="en-US" sz="3600" dirty="0">
              <a:solidFill>
                <a:srgbClr val="002060"/>
              </a:solidFill>
            </a:endParaRPr>
          </a:p>
        </p:txBody>
      </p:sp>
      <p:pic>
        <p:nvPicPr>
          <p:cNvPr id="4" name="图片 3" descr="四合一气体检测仪.jpeg"/>
          <p:cNvPicPr>
            <a:picLocks noChangeAspect="1"/>
          </p:cNvPicPr>
          <p:nvPr/>
        </p:nvPicPr>
        <p:blipFill>
          <a:blip r:embed="rId2"/>
          <a:stretch>
            <a:fillRect/>
          </a:stretch>
        </p:blipFill>
        <p:spPr>
          <a:xfrm>
            <a:off x="768296" y="2099536"/>
            <a:ext cx="5581719" cy="3857745"/>
          </a:xfrm>
          <a:prstGeom prst="rect">
            <a:avLst/>
          </a:prstGeom>
          <a:ln>
            <a:noFill/>
          </a:ln>
          <a:effectLst>
            <a:outerShdw blurRad="190500" algn="tl" rotWithShape="0">
              <a:srgbClr val="000000">
                <a:alpha val="70000"/>
              </a:srgbClr>
            </a:outerShdw>
          </a:effectLst>
        </p:spPr>
      </p:pic>
      <p:pic>
        <p:nvPicPr>
          <p:cNvPr id="6" name="图片 5" descr="四合一气体检测仪1.jpg"/>
          <p:cNvPicPr>
            <a:picLocks noChangeAspect="1"/>
          </p:cNvPicPr>
          <p:nvPr/>
        </p:nvPicPr>
        <p:blipFill>
          <a:blip r:embed="rId3" cstate="print"/>
          <a:stretch>
            <a:fillRect/>
          </a:stretch>
        </p:blipFill>
        <p:spPr>
          <a:xfrm>
            <a:off x="6536594" y="893919"/>
            <a:ext cx="5087136" cy="5087136"/>
          </a:xfrm>
          <a:prstGeom prst="rect">
            <a:avLst/>
          </a:prstGeom>
          <a:ln>
            <a:noFill/>
          </a:ln>
          <a:effectLst>
            <a:outerShdw blurRad="190500" algn="tl" rotWithShape="0">
              <a:srgbClr val="000000">
                <a:alpha val="70000"/>
              </a:srgbClr>
            </a:outerShdw>
          </a:effectLst>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 calcmode="lin" valueType="num">
                                      <p:cBhvr additive="base">
                                        <p:cTn id="7"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allAtOnce"/>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4"/>
          <p:cNvSpPr txBox="1">
            <a:spLocks noGrp="1" noChangeArrowheads="1"/>
          </p:cNvSpPr>
          <p:nvPr/>
        </p:nvSpPr>
        <p:spPr bwMode="auto">
          <a:xfrm>
            <a:off x="8432800" y="6315985"/>
            <a:ext cx="1320800" cy="228600"/>
          </a:xfrm>
          <a:prstGeom prst="rect">
            <a:avLst/>
          </a:prstGeom>
          <a:noFill/>
          <a:ln w="9525">
            <a:noFill/>
            <a:miter lim="800000"/>
          </a:ln>
        </p:spPr>
        <p:txBody>
          <a:bodyPr/>
          <a:lstStyle/>
          <a:p>
            <a:pPr>
              <a:spcBef>
                <a:spcPct val="0"/>
              </a:spcBef>
              <a:buClrTx/>
              <a:buSzTx/>
            </a:pPr>
            <a:fld id="{6480CAF8-2ACA-4D3C-A01C-425B89E6F12C}" type="slidenum">
              <a:rPr lang="zh-CN" altLang="en-US" sz="1200" b="0">
                <a:latin typeface="Arial" panose="020B0604020202020204" pitchFamily="34" charset="0"/>
                <a:ea typeface="宋体" panose="02010600030101010101" pitchFamily="2" charset="-122"/>
              </a:rPr>
              <a:t>90</a:t>
            </a:fld>
            <a:endParaRPr lang="en-US" sz="1200" b="0">
              <a:latin typeface="Arial" panose="020B0604020202020204" pitchFamily="34" charset="0"/>
              <a:ea typeface="宋体" panose="02010600030101010101" pitchFamily="2" charset="-122"/>
            </a:endParaRPr>
          </a:p>
        </p:txBody>
      </p:sp>
      <p:pic>
        <p:nvPicPr>
          <p:cNvPr id="5" name="Picture 2" descr="Z3"/>
          <p:cNvPicPr preferRelativeResize="0">
            <a:picLocks noChangeArrowheads="1"/>
          </p:cNvPicPr>
          <p:nvPr/>
        </p:nvPicPr>
        <p:blipFill>
          <a:blip r:embed="rId3"/>
          <a:srcRect/>
          <a:stretch>
            <a:fillRect/>
          </a:stretch>
        </p:blipFill>
        <p:spPr bwMode="auto">
          <a:xfrm>
            <a:off x="6197601" y="845460"/>
            <a:ext cx="5374217" cy="2209800"/>
          </a:xfrm>
          <a:prstGeom prst="rect">
            <a:avLst/>
          </a:prstGeom>
          <a:noFill/>
          <a:ln w="38100" cmpd="dbl">
            <a:solidFill>
              <a:srgbClr val="FFFFFF"/>
            </a:solidFill>
            <a:miter lim="800000"/>
            <a:headEnd/>
            <a:tailEnd/>
          </a:ln>
        </p:spPr>
      </p:pic>
      <p:pic>
        <p:nvPicPr>
          <p:cNvPr id="6" name="Picture 3" descr="Z4"/>
          <p:cNvPicPr preferRelativeResize="0">
            <a:picLocks noChangeArrowheads="1"/>
          </p:cNvPicPr>
          <p:nvPr/>
        </p:nvPicPr>
        <p:blipFill>
          <a:blip r:embed="rId4"/>
          <a:srcRect/>
          <a:stretch>
            <a:fillRect/>
          </a:stretch>
        </p:blipFill>
        <p:spPr bwMode="auto">
          <a:xfrm>
            <a:off x="721785" y="3817261"/>
            <a:ext cx="5278967" cy="2201863"/>
          </a:xfrm>
          <a:prstGeom prst="rect">
            <a:avLst/>
          </a:prstGeom>
          <a:noFill/>
          <a:ln w="38100" cmpd="dbl">
            <a:solidFill>
              <a:srgbClr val="FFFFFF"/>
            </a:solidFill>
            <a:miter lim="800000"/>
            <a:headEnd/>
            <a:tailEnd/>
          </a:ln>
        </p:spPr>
      </p:pic>
      <p:pic>
        <p:nvPicPr>
          <p:cNvPr id="7" name="Picture 4" descr="Z5"/>
          <p:cNvPicPr preferRelativeResize="0">
            <a:picLocks noChangeArrowheads="1"/>
          </p:cNvPicPr>
          <p:nvPr/>
        </p:nvPicPr>
        <p:blipFill>
          <a:blip r:embed="rId5"/>
          <a:srcRect/>
          <a:stretch>
            <a:fillRect/>
          </a:stretch>
        </p:blipFill>
        <p:spPr bwMode="auto">
          <a:xfrm>
            <a:off x="6191251" y="3817261"/>
            <a:ext cx="5278967" cy="2201863"/>
          </a:xfrm>
          <a:prstGeom prst="rect">
            <a:avLst/>
          </a:prstGeom>
          <a:noFill/>
          <a:ln w="38100" cmpd="dbl">
            <a:solidFill>
              <a:srgbClr val="FFFFFF"/>
            </a:solidFill>
            <a:miter lim="800000"/>
            <a:headEnd/>
            <a:tailEnd/>
          </a:ln>
        </p:spPr>
      </p:pic>
      <p:pic>
        <p:nvPicPr>
          <p:cNvPr id="8" name="Picture 5" descr="Z7"/>
          <p:cNvPicPr preferRelativeResize="0">
            <a:picLocks noChangeArrowheads="1"/>
          </p:cNvPicPr>
          <p:nvPr/>
        </p:nvPicPr>
        <p:blipFill>
          <a:blip r:embed="rId6"/>
          <a:srcRect/>
          <a:stretch>
            <a:fillRect/>
          </a:stretch>
        </p:blipFill>
        <p:spPr bwMode="auto">
          <a:xfrm>
            <a:off x="609601" y="845460"/>
            <a:ext cx="5278967" cy="2209800"/>
          </a:xfrm>
          <a:prstGeom prst="rect">
            <a:avLst/>
          </a:prstGeom>
          <a:noFill/>
          <a:ln w="38100" cmpd="dbl">
            <a:solidFill>
              <a:srgbClr val="FFFFFF"/>
            </a:solidFill>
            <a:miter lim="800000"/>
            <a:headEnd/>
            <a:tailEnd/>
          </a:ln>
        </p:spPr>
      </p:pic>
      <p:sp>
        <p:nvSpPr>
          <p:cNvPr id="9" name="Text Box 7"/>
          <p:cNvSpPr txBox="1">
            <a:spLocks noChangeArrowheads="1"/>
          </p:cNvSpPr>
          <p:nvPr/>
        </p:nvSpPr>
        <p:spPr bwMode="auto">
          <a:xfrm>
            <a:off x="609600" y="3131460"/>
            <a:ext cx="10896600" cy="539750"/>
          </a:xfrm>
          <a:prstGeom prst="rect">
            <a:avLst/>
          </a:prstGeom>
          <a:solidFill>
            <a:srgbClr val="000000"/>
          </a:solidFill>
          <a:ln w="9525" cmpd="sng">
            <a:solidFill>
              <a:srgbClr val="FFFFFF"/>
            </a:solidFill>
            <a:miter lim="800000"/>
          </a:ln>
        </p:spPr>
        <p:txBody>
          <a:bodyPr wrap="none" anchor="ctr" anchorCtr="1"/>
          <a:lstStyle/>
          <a:p>
            <a:pPr>
              <a:spcBef>
                <a:spcPct val="0"/>
              </a:spcBef>
              <a:buClrTx/>
              <a:buSzTx/>
            </a:pPr>
            <a:r>
              <a:rPr lang="zh-CN" altLang="en-US" sz="1800" b="0" dirty="0">
                <a:latin typeface="Arial" panose="020B0604020202020204" pitchFamily="34" charset="0"/>
                <a:ea typeface="宋体" panose="02010600030101010101" pitchFamily="2" charset="-122"/>
              </a:rPr>
              <a:t>    </a:t>
            </a:r>
            <a:r>
              <a:rPr lang="zh-CN" altLang="en-US" sz="3200" dirty="0">
                <a:solidFill>
                  <a:schemeClr val="bg1"/>
                </a:solidFill>
                <a:latin typeface="华文新魏" panose="02010800040101010101" pitchFamily="2" charset="-122"/>
                <a:ea typeface="华文新魏" panose="02010800040101010101" pitchFamily="2" charset="-122"/>
              </a:rPr>
              <a:t>水型灭火器</a:t>
            </a:r>
            <a:r>
              <a:rPr lang="zh-CN" altLang="en-US" sz="3200" dirty="0">
                <a:latin typeface="华文新魏" panose="02010800040101010101" pitchFamily="2" charset="-122"/>
                <a:ea typeface="华文新魏" panose="02010800040101010101" pitchFamily="2" charset="-122"/>
              </a:rPr>
              <a:t>                    </a:t>
            </a:r>
            <a:r>
              <a:rPr lang="zh-CN" altLang="en-US" sz="3200" dirty="0">
                <a:solidFill>
                  <a:schemeClr val="bg1"/>
                </a:solidFill>
                <a:latin typeface="华文新魏" panose="02010800040101010101" pitchFamily="2" charset="-122"/>
                <a:ea typeface="华文新魏" panose="02010800040101010101" pitchFamily="2" charset="-122"/>
              </a:rPr>
              <a:t>泡沫灭火器</a:t>
            </a:r>
          </a:p>
        </p:txBody>
      </p:sp>
      <p:sp>
        <p:nvSpPr>
          <p:cNvPr id="10" name="Text Box 8"/>
          <p:cNvSpPr txBox="1">
            <a:spLocks noChangeArrowheads="1"/>
          </p:cNvSpPr>
          <p:nvPr/>
        </p:nvSpPr>
        <p:spPr bwMode="auto">
          <a:xfrm>
            <a:off x="624417" y="6092148"/>
            <a:ext cx="10896600" cy="539750"/>
          </a:xfrm>
          <a:prstGeom prst="rect">
            <a:avLst/>
          </a:prstGeom>
          <a:solidFill>
            <a:srgbClr val="000000"/>
          </a:solidFill>
          <a:ln w="9525" cmpd="sng">
            <a:solidFill>
              <a:srgbClr val="FFFFFF"/>
            </a:solidFill>
            <a:miter lim="800000"/>
          </a:ln>
        </p:spPr>
        <p:txBody>
          <a:bodyPr wrap="none" anchor="ctr" anchorCtr="1"/>
          <a:lstStyle/>
          <a:p>
            <a:pPr>
              <a:spcBef>
                <a:spcPct val="0"/>
              </a:spcBef>
              <a:buClrTx/>
              <a:buSzTx/>
            </a:pPr>
            <a:r>
              <a:rPr lang="zh-CN" altLang="en-US" sz="3200" dirty="0">
                <a:solidFill>
                  <a:schemeClr val="bg1"/>
                </a:solidFill>
                <a:latin typeface="华文新魏" panose="02010800040101010101" pitchFamily="2" charset="-122"/>
                <a:ea typeface="华文新魏" panose="02010800040101010101" pitchFamily="2" charset="-122"/>
              </a:rPr>
              <a:t>干粉或卤代烷</a:t>
            </a:r>
            <a:r>
              <a:rPr lang="zh-CN" altLang="en-US" sz="3200" dirty="0">
                <a:latin typeface="华文新魏" panose="02010800040101010101" pitchFamily="2" charset="-122"/>
                <a:ea typeface="华文新魏" panose="02010800040101010101" pitchFamily="2" charset="-122"/>
              </a:rPr>
              <a:t>                   </a:t>
            </a:r>
            <a:r>
              <a:rPr lang="zh-CN" altLang="en-US" sz="3200" dirty="0">
                <a:solidFill>
                  <a:schemeClr val="bg1"/>
                </a:solidFill>
                <a:latin typeface="华文新魏" panose="02010800040101010101" pitchFamily="2" charset="-122"/>
                <a:ea typeface="华文新魏" panose="02010800040101010101" pitchFamily="2" charset="-122"/>
              </a:rPr>
              <a:t>二氧化碳</a:t>
            </a:r>
          </a:p>
        </p:txBody>
      </p:sp>
      <p:sp>
        <p:nvSpPr>
          <p:cNvPr id="11" name="AutoShape 9"/>
          <p:cNvSpPr>
            <a:spLocks noChangeArrowheads="1"/>
          </p:cNvSpPr>
          <p:nvPr/>
        </p:nvSpPr>
        <p:spPr bwMode="auto">
          <a:xfrm>
            <a:off x="1625601" y="3283861"/>
            <a:ext cx="370417" cy="277813"/>
          </a:xfrm>
          <a:prstGeom prst="flowChartConnector">
            <a:avLst/>
          </a:prstGeom>
          <a:solidFill>
            <a:srgbClr val="FFFFFF"/>
          </a:solidFill>
          <a:ln w="9525" cmpd="sng">
            <a:solidFill>
              <a:schemeClr val="tx1"/>
            </a:solidFill>
            <a:round/>
          </a:ln>
        </p:spPr>
        <p:txBody>
          <a:bodyPr wrap="none" anchor="ctr"/>
          <a:lstStyle/>
          <a:p>
            <a:endParaRPr lang="zh-CN" altLang="en-US"/>
          </a:p>
        </p:txBody>
      </p:sp>
      <p:sp>
        <p:nvSpPr>
          <p:cNvPr id="12" name="AutoShape 10"/>
          <p:cNvSpPr>
            <a:spLocks noChangeArrowheads="1"/>
          </p:cNvSpPr>
          <p:nvPr/>
        </p:nvSpPr>
        <p:spPr bwMode="auto">
          <a:xfrm>
            <a:off x="7247468" y="6236611"/>
            <a:ext cx="370417" cy="277813"/>
          </a:xfrm>
          <a:prstGeom prst="flowChartConnector">
            <a:avLst/>
          </a:prstGeom>
          <a:solidFill>
            <a:srgbClr val="FFFFFF"/>
          </a:solidFill>
          <a:ln w="9525" cmpd="sng">
            <a:solidFill>
              <a:schemeClr val="tx1"/>
            </a:solidFill>
            <a:round/>
          </a:ln>
        </p:spPr>
        <p:txBody>
          <a:bodyPr wrap="none" anchor="ctr"/>
          <a:lstStyle/>
          <a:p>
            <a:endParaRPr lang="zh-CN" altLang="en-US"/>
          </a:p>
        </p:txBody>
      </p:sp>
      <p:sp>
        <p:nvSpPr>
          <p:cNvPr id="13" name="AutoShape 11"/>
          <p:cNvSpPr>
            <a:spLocks noChangeArrowheads="1"/>
          </p:cNvSpPr>
          <p:nvPr/>
        </p:nvSpPr>
        <p:spPr bwMode="auto">
          <a:xfrm>
            <a:off x="1693334" y="6246136"/>
            <a:ext cx="370417" cy="277813"/>
          </a:xfrm>
          <a:prstGeom prst="flowChartConnector">
            <a:avLst/>
          </a:prstGeom>
          <a:solidFill>
            <a:srgbClr val="FFFFFF"/>
          </a:solidFill>
          <a:ln w="9525" cmpd="sng">
            <a:solidFill>
              <a:schemeClr val="tx1"/>
            </a:solidFill>
            <a:round/>
          </a:ln>
        </p:spPr>
        <p:txBody>
          <a:bodyPr wrap="none" anchor="ctr"/>
          <a:lstStyle/>
          <a:p>
            <a:endParaRPr lang="zh-CN" altLang="en-US"/>
          </a:p>
        </p:txBody>
      </p:sp>
      <p:sp>
        <p:nvSpPr>
          <p:cNvPr id="14" name="AutoShape 12"/>
          <p:cNvSpPr>
            <a:spLocks noChangeArrowheads="1"/>
          </p:cNvSpPr>
          <p:nvPr/>
        </p:nvSpPr>
        <p:spPr bwMode="auto">
          <a:xfrm>
            <a:off x="7010401" y="3283861"/>
            <a:ext cx="370417" cy="277813"/>
          </a:xfrm>
          <a:prstGeom prst="flowChartConnector">
            <a:avLst/>
          </a:prstGeom>
          <a:solidFill>
            <a:srgbClr val="FFFFFF"/>
          </a:solidFill>
          <a:ln w="9525" cmpd="sng">
            <a:solidFill>
              <a:schemeClr val="tx1"/>
            </a:solidFill>
            <a:round/>
          </a:ln>
        </p:spPr>
        <p:txBody>
          <a:bodyPr wrap="none" anchor="ctr"/>
          <a:lstStyle/>
          <a:p>
            <a:endParaRPr lang="zh-CN" altLang="en-US"/>
          </a:p>
        </p:txBody>
      </p:sp>
    </p:spTree>
  </p:cSld>
  <p:clrMapOvr>
    <a:masterClrMapping/>
  </p:clrMapOvr>
  <p:transition spd="slow" advClick="0" advTm="1000">
    <p:fade/>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7" descr="干粉灭火">
            <a:hlinkClick r:id="rId3" action="ppaction://hlinksldjump"/>
          </p:cNvPr>
          <p:cNvPicPr>
            <a:picLocks noChangeAspect="1" noChangeArrowheads="1"/>
          </p:cNvPicPr>
          <p:nvPr/>
        </p:nvPicPr>
        <p:blipFill>
          <a:blip r:embed="rId4"/>
          <a:srcRect/>
          <a:stretch>
            <a:fillRect/>
          </a:stretch>
        </p:blipFill>
        <p:spPr bwMode="auto">
          <a:xfrm>
            <a:off x="4064000" y="1752600"/>
            <a:ext cx="5334000" cy="3813175"/>
          </a:xfrm>
          <a:prstGeom prst="rect">
            <a:avLst/>
          </a:prstGeom>
          <a:noFill/>
          <a:ln w="38100" cap="flat" cmpd="dbl">
            <a:solidFill>
              <a:srgbClr val="FFFFFF"/>
            </a:solidFill>
            <a:miter lim="800000"/>
            <a:headEnd/>
            <a:tailEnd/>
          </a:ln>
          <a:effectLst/>
        </p:spPr>
      </p:pic>
      <p:sp>
        <p:nvSpPr>
          <p:cNvPr id="4" name="Text Box 5"/>
          <p:cNvSpPr txBox="1">
            <a:spLocks noChangeArrowheads="1"/>
          </p:cNvSpPr>
          <p:nvPr/>
        </p:nvSpPr>
        <p:spPr bwMode="auto">
          <a:xfrm>
            <a:off x="2844800" y="2362200"/>
            <a:ext cx="910167" cy="2667000"/>
          </a:xfrm>
          <a:prstGeom prst="rect">
            <a:avLst/>
          </a:prstGeom>
          <a:solidFill>
            <a:srgbClr val="000000"/>
          </a:solidFill>
          <a:ln w="38100" cap="flat" cmpd="dbl">
            <a:solidFill>
              <a:srgbClr val="FFFFFF"/>
            </a:solidFill>
            <a:miter lim="800000"/>
          </a:ln>
          <a:effectLst/>
        </p:spPr>
        <p:txBody>
          <a:bodyPr anchor="ctr" anchorCtr="1"/>
          <a:lstStyle/>
          <a:p>
            <a:pPr algn="ctr">
              <a:spcBef>
                <a:spcPct val="0"/>
              </a:spcBef>
              <a:buClrTx/>
              <a:buSzTx/>
            </a:pPr>
            <a:r>
              <a:rPr lang="zh-CN" altLang="en-US" sz="2800" dirty="0">
                <a:solidFill>
                  <a:srgbClr val="FFFF00"/>
                </a:solidFill>
                <a:latin typeface="Times New Roman" panose="02020603050405020304" pitchFamily="18" charset="0"/>
              </a:rPr>
              <a:t> </a:t>
            </a:r>
            <a:r>
              <a:rPr lang="zh-CN" altLang="en-US" sz="2800" dirty="0">
                <a:solidFill>
                  <a:schemeClr val="bg1"/>
                </a:solidFill>
                <a:latin typeface="Times New Roman" panose="02020603050405020304" pitchFamily="18" charset="0"/>
              </a:rPr>
              <a:t>站于上风</a:t>
            </a:r>
          </a:p>
        </p:txBody>
      </p:sp>
      <p:sp>
        <p:nvSpPr>
          <p:cNvPr id="5" name="Text Box 4"/>
          <p:cNvSpPr txBox="1">
            <a:spLocks noChangeArrowheads="1"/>
          </p:cNvSpPr>
          <p:nvPr/>
        </p:nvSpPr>
        <p:spPr bwMode="auto">
          <a:xfrm>
            <a:off x="9668934" y="2349501"/>
            <a:ext cx="910167" cy="2727325"/>
          </a:xfrm>
          <a:prstGeom prst="rect">
            <a:avLst/>
          </a:prstGeom>
          <a:solidFill>
            <a:srgbClr val="000000"/>
          </a:solidFill>
          <a:ln w="38100" cap="flat" cmpd="dbl">
            <a:solidFill>
              <a:srgbClr val="FFFFFF"/>
            </a:solidFill>
            <a:miter lim="800000"/>
          </a:ln>
          <a:effectLst/>
        </p:spPr>
        <p:txBody>
          <a:bodyPr anchor="ctr"/>
          <a:lstStyle/>
          <a:p>
            <a:pPr algn="ctr">
              <a:spcBef>
                <a:spcPct val="0"/>
              </a:spcBef>
              <a:buClrTx/>
              <a:buSzTx/>
            </a:pPr>
            <a:r>
              <a:rPr lang="zh-CN" altLang="en-US" sz="2800" dirty="0">
                <a:solidFill>
                  <a:schemeClr val="bg1"/>
                </a:solidFill>
                <a:latin typeface="Times New Roman" panose="02020603050405020304" pitchFamily="18" charset="0"/>
              </a:rPr>
              <a:t>保</a:t>
            </a:r>
          </a:p>
          <a:p>
            <a:pPr algn="ctr">
              <a:spcBef>
                <a:spcPct val="0"/>
              </a:spcBef>
              <a:buClrTx/>
              <a:buSzTx/>
            </a:pPr>
            <a:r>
              <a:rPr lang="zh-CN" altLang="en-US" sz="2800" dirty="0">
                <a:solidFill>
                  <a:schemeClr val="bg1"/>
                </a:solidFill>
                <a:latin typeface="Times New Roman" panose="02020603050405020304" pitchFamily="18" charset="0"/>
              </a:rPr>
              <a:t>持</a:t>
            </a:r>
          </a:p>
          <a:p>
            <a:pPr algn="ctr">
              <a:spcBef>
                <a:spcPct val="0"/>
              </a:spcBef>
              <a:buClrTx/>
              <a:buSzTx/>
            </a:pPr>
            <a:r>
              <a:rPr lang="zh-CN" altLang="en-US" sz="2800" dirty="0">
                <a:solidFill>
                  <a:schemeClr val="bg1"/>
                </a:solidFill>
                <a:latin typeface="Times New Roman" panose="02020603050405020304" pitchFamily="18" charset="0"/>
              </a:rPr>
              <a:t>一</a:t>
            </a:r>
          </a:p>
          <a:p>
            <a:pPr algn="ctr">
              <a:spcBef>
                <a:spcPct val="0"/>
              </a:spcBef>
              <a:buClrTx/>
              <a:buSzTx/>
            </a:pPr>
            <a:r>
              <a:rPr lang="zh-CN" altLang="en-US" sz="2800" dirty="0">
                <a:solidFill>
                  <a:schemeClr val="bg1"/>
                </a:solidFill>
                <a:latin typeface="Times New Roman" panose="02020603050405020304" pitchFamily="18" charset="0"/>
              </a:rPr>
              <a:t>定</a:t>
            </a:r>
          </a:p>
          <a:p>
            <a:pPr algn="ctr">
              <a:spcBef>
                <a:spcPct val="0"/>
              </a:spcBef>
              <a:buClrTx/>
              <a:buSzTx/>
            </a:pPr>
            <a:r>
              <a:rPr lang="zh-CN" altLang="en-US" sz="2800" dirty="0">
                <a:solidFill>
                  <a:schemeClr val="bg1"/>
                </a:solidFill>
                <a:latin typeface="Times New Roman" panose="02020603050405020304" pitchFamily="18" charset="0"/>
              </a:rPr>
              <a:t>距</a:t>
            </a:r>
          </a:p>
          <a:p>
            <a:pPr algn="ctr">
              <a:spcBef>
                <a:spcPct val="0"/>
              </a:spcBef>
              <a:buClrTx/>
              <a:buSzTx/>
            </a:pPr>
            <a:r>
              <a:rPr lang="zh-CN" altLang="en-US" sz="2800" dirty="0">
                <a:solidFill>
                  <a:schemeClr val="bg1"/>
                </a:solidFill>
                <a:latin typeface="Times New Roman" panose="02020603050405020304" pitchFamily="18" charset="0"/>
              </a:rPr>
              <a:t>离</a:t>
            </a:r>
          </a:p>
        </p:txBody>
      </p:sp>
      <p:sp>
        <p:nvSpPr>
          <p:cNvPr id="7" name="TextBox 6"/>
          <p:cNvSpPr txBox="1"/>
          <p:nvPr/>
        </p:nvSpPr>
        <p:spPr>
          <a:xfrm>
            <a:off x="541880" y="638636"/>
            <a:ext cx="1799763" cy="1631216"/>
          </a:xfrm>
          <a:prstGeom prst="rect">
            <a:avLst/>
          </a:prstGeom>
          <a:noFill/>
        </p:spPr>
        <p:txBody>
          <a:bodyPr wrap="square" rtlCol="0">
            <a:spAutoFit/>
          </a:bodyPr>
          <a:lstStyle/>
          <a:p>
            <a:r>
              <a:rPr lang="zh-CN" altLang="en-US" sz="10000" dirty="0" smtClean="0">
                <a:solidFill>
                  <a:srgbClr val="0070C0"/>
                </a:solidFill>
                <a:latin typeface="华文隶书" panose="02010800040101010101" pitchFamily="2" charset="-122"/>
                <a:ea typeface="华文隶书" panose="02010800040101010101" pitchFamily="2" charset="-122"/>
              </a:rPr>
              <a:t>上</a:t>
            </a:r>
            <a:endParaRPr lang="zh-CN" altLang="en-US" sz="10000" dirty="0">
              <a:solidFill>
                <a:srgbClr val="0070C0"/>
              </a:solidFill>
              <a:latin typeface="华文隶书" panose="02010800040101010101" pitchFamily="2" charset="-122"/>
              <a:ea typeface="华文隶书" panose="02010800040101010101" pitchFamily="2" charset="-122"/>
            </a:endParaRPr>
          </a:p>
        </p:txBody>
      </p:sp>
    </p:spTree>
  </p:cSld>
  <p:clrMapOvr>
    <a:masterClrMapping/>
  </p:clrMapOvr>
  <p:transition spd="slow" advClick="0" advTm="1000">
    <p:fade/>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ChangeArrowheads="1"/>
          </p:cNvSpPr>
          <p:nvPr/>
        </p:nvSpPr>
        <p:spPr>
          <a:xfrm>
            <a:off x="512233" y="757921"/>
            <a:ext cx="10871200" cy="5181600"/>
          </a:xfrm>
          <a:prstGeom prst="rect">
            <a:avLst/>
          </a:prstGeom>
        </p:spPr>
        <p:txBody>
          <a:bodyPr/>
          <a:lstStyle/>
          <a:p>
            <a:pPr marL="228600" marR="0" lvl="0" indent="-228600" algn="l" defTabSz="914400" rtl="0" eaLnBrk="1" fontAlgn="auto" latinLnBrk="0" hangingPunct="1">
              <a:lnSpc>
                <a:spcPct val="90000"/>
              </a:lnSpc>
              <a:spcBef>
                <a:spcPts val="1000"/>
              </a:spcBef>
              <a:spcAft>
                <a:spcPts val="0"/>
              </a:spcAft>
              <a:buClrTx/>
              <a:buSzTx/>
              <a:buFont typeface="Wingdings" panose="05000000000000000000" pitchFamily="2" charset="2"/>
              <a:buNone/>
              <a:defRPr/>
            </a:pPr>
            <a:r>
              <a:rPr kumimoji="0" lang="zh-CN" altLang="en-US" sz="9600" b="0" i="0" u="none" strike="noStrike" kern="1200" cap="none" spc="0" normalizeH="0" baseline="0" noProof="0" dirty="0" smtClean="0">
                <a:ln>
                  <a:noFill/>
                </a:ln>
                <a:solidFill>
                  <a:srgbClr val="0070C0"/>
                </a:solidFill>
                <a:effectLst/>
                <a:uLnTx/>
                <a:uFillTx/>
                <a:latin typeface="+mn-lt"/>
                <a:ea typeface="华文隶书" panose="02010800040101010101" pitchFamily="2" charset="-122"/>
                <a:cs typeface="+mn-cs"/>
              </a:rPr>
              <a:t>摇</a:t>
            </a:r>
          </a:p>
          <a:p>
            <a:pPr marL="228600" marR="0" lvl="0" indent="-228600" algn="l" defTabSz="914400" rtl="0" eaLnBrk="1" fontAlgn="auto" latinLnBrk="0" hangingPunct="1">
              <a:lnSpc>
                <a:spcPct val="90000"/>
              </a:lnSpc>
              <a:spcBef>
                <a:spcPts val="1000"/>
              </a:spcBef>
              <a:spcAft>
                <a:spcPts val="0"/>
              </a:spcAft>
              <a:buClrTx/>
              <a:buSzTx/>
              <a:buFont typeface="Wingdings" panose="05000000000000000000" pitchFamily="2" charset="2"/>
              <a:buNone/>
              <a:defRPr/>
            </a:pPr>
            <a:endParaRPr kumimoji="0" lang="zh-CN" altLang="en-US" sz="5400" b="0" i="0" u="none" strike="noStrike" kern="1200" cap="none" spc="0" normalizeH="0" baseline="0" noProof="0" dirty="0">
              <a:ln>
                <a:noFill/>
              </a:ln>
              <a:solidFill>
                <a:schemeClr val="tx1"/>
              </a:solidFill>
              <a:effectLst/>
              <a:uLnTx/>
              <a:uFillTx/>
              <a:latin typeface="+mn-lt"/>
              <a:ea typeface="+mn-ea"/>
              <a:cs typeface="+mn-cs"/>
            </a:endParaRPr>
          </a:p>
        </p:txBody>
      </p:sp>
      <p:pic>
        <p:nvPicPr>
          <p:cNvPr id="4" name="Picture 2" descr="n10">
            <a:hlinkClick r:id="rId3" action="ppaction://hlinkfile"/>
          </p:cNvPr>
          <p:cNvPicPr preferRelativeResize="0">
            <a:picLocks noChangeArrowheads="1"/>
          </p:cNvPicPr>
          <p:nvPr/>
        </p:nvPicPr>
        <p:blipFill>
          <a:blip r:embed="rId4"/>
          <a:srcRect/>
          <a:stretch>
            <a:fillRect/>
          </a:stretch>
        </p:blipFill>
        <p:spPr bwMode="auto">
          <a:xfrm>
            <a:off x="2243667" y="4607609"/>
            <a:ext cx="3642784" cy="1897062"/>
          </a:xfrm>
          <a:prstGeom prst="rect">
            <a:avLst/>
          </a:prstGeom>
          <a:noFill/>
          <a:ln w="38100" cap="flat" cmpd="dbl">
            <a:solidFill>
              <a:srgbClr val="FFFFFF"/>
            </a:solidFill>
            <a:miter lim="800000"/>
            <a:headEnd/>
            <a:tailEnd/>
          </a:ln>
          <a:effectLst/>
        </p:spPr>
      </p:pic>
      <p:pic>
        <p:nvPicPr>
          <p:cNvPr id="5" name="Picture 3" descr="n11">
            <a:hlinkClick r:id="rId5" action="ppaction://hlinksldjump"/>
          </p:cNvPr>
          <p:cNvPicPr preferRelativeResize="0">
            <a:picLocks noChangeArrowheads="1"/>
          </p:cNvPicPr>
          <p:nvPr/>
        </p:nvPicPr>
        <p:blipFill>
          <a:blip r:embed="rId6"/>
          <a:srcRect/>
          <a:stretch>
            <a:fillRect/>
          </a:stretch>
        </p:blipFill>
        <p:spPr bwMode="auto">
          <a:xfrm>
            <a:off x="6316133" y="4607609"/>
            <a:ext cx="3640667" cy="1897062"/>
          </a:xfrm>
          <a:prstGeom prst="rect">
            <a:avLst/>
          </a:prstGeom>
          <a:noFill/>
          <a:ln w="38100" cap="flat" cmpd="dbl">
            <a:solidFill>
              <a:srgbClr val="FFFFFF"/>
            </a:solidFill>
            <a:miter lim="800000"/>
            <a:headEnd/>
            <a:tailEnd/>
          </a:ln>
          <a:effectLst/>
        </p:spPr>
      </p:pic>
      <p:sp>
        <p:nvSpPr>
          <p:cNvPr id="6" name="Text Box 5"/>
          <p:cNvSpPr txBox="1">
            <a:spLocks noChangeArrowheads="1"/>
          </p:cNvSpPr>
          <p:nvPr/>
        </p:nvSpPr>
        <p:spPr bwMode="auto">
          <a:xfrm>
            <a:off x="1938867" y="3955146"/>
            <a:ext cx="8303684" cy="533400"/>
          </a:xfrm>
          <a:prstGeom prst="rect">
            <a:avLst/>
          </a:prstGeom>
          <a:solidFill>
            <a:schemeClr val="bg2"/>
          </a:solidFill>
          <a:ln w="38100" cap="flat" cmpd="dbl">
            <a:solidFill>
              <a:srgbClr val="FFFFFF"/>
            </a:solidFill>
            <a:miter lim="800000"/>
          </a:ln>
          <a:effectLst/>
        </p:spPr>
        <p:txBody>
          <a:bodyPr anchor="ctr" anchorCtr="1"/>
          <a:lstStyle/>
          <a:p>
            <a:pPr>
              <a:spcBef>
                <a:spcPct val="0"/>
              </a:spcBef>
              <a:buClrTx/>
              <a:buSzTx/>
            </a:pPr>
            <a:r>
              <a:rPr lang="zh-CN" altLang="en-US" sz="2400">
                <a:latin typeface="Arial" panose="020B0604020202020204" pitchFamily="34" charset="0"/>
              </a:rPr>
              <a:t>二氧化碳灭火器忌颠倒使用，须直立使用</a:t>
            </a:r>
          </a:p>
        </p:txBody>
      </p:sp>
      <p:pic>
        <p:nvPicPr>
          <p:cNvPr id="7" name="Picture 7" descr="timg"/>
          <p:cNvPicPr>
            <a:picLocks noChangeAspect="1" noChangeArrowheads="1"/>
          </p:cNvPicPr>
          <p:nvPr/>
        </p:nvPicPr>
        <p:blipFill>
          <a:blip r:embed="rId7"/>
          <a:srcRect/>
          <a:stretch>
            <a:fillRect/>
          </a:stretch>
        </p:blipFill>
        <p:spPr bwMode="auto">
          <a:xfrm>
            <a:off x="4165600" y="907146"/>
            <a:ext cx="3657600" cy="2743200"/>
          </a:xfrm>
          <a:prstGeom prst="rect">
            <a:avLst/>
          </a:prstGeom>
          <a:noFill/>
          <a:ln w="9525">
            <a:noFill/>
            <a:miter lim="800000"/>
            <a:headEnd/>
            <a:tailEnd/>
          </a:ln>
        </p:spPr>
      </p:pic>
      <p:sp>
        <p:nvSpPr>
          <p:cNvPr id="8" name="AutoShape 8"/>
          <p:cNvSpPr>
            <a:spLocks noChangeArrowheads="1"/>
          </p:cNvSpPr>
          <p:nvPr/>
        </p:nvSpPr>
        <p:spPr bwMode="auto">
          <a:xfrm rot="16800000">
            <a:off x="4572000" y="997634"/>
            <a:ext cx="990600" cy="1117600"/>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799 w 21600"/>
              <a:gd name="T5" fmla="*/ 0 h 21600"/>
              <a:gd name="T6" fmla="*/ 2700 w 21600"/>
              <a:gd name="T7" fmla="*/ 10800 h 21600"/>
              <a:gd name="T8" fmla="*/ 10799 w 21600"/>
              <a:gd name="T9" fmla="*/ 5400 h 21600"/>
              <a:gd name="T10" fmla="*/ 24300 w 21600"/>
              <a:gd name="T11" fmla="*/ 10800 h 21600"/>
              <a:gd name="T12" fmla="*/ 18900 w 21600"/>
              <a:gd name="T13" fmla="*/ 16200 h 21600"/>
              <a:gd name="T14" fmla="*/ 13500 w 21600"/>
              <a:gd name="T15" fmla="*/ 1080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6200" y="10800"/>
                </a:moveTo>
                <a:cubicBezTo>
                  <a:pt x="16200" y="7817"/>
                  <a:pt x="13782" y="5400"/>
                  <a:pt x="10800" y="5400"/>
                </a:cubicBezTo>
                <a:cubicBezTo>
                  <a:pt x="7817" y="5400"/>
                  <a:pt x="5400" y="7817"/>
                  <a:pt x="5400" y="10800"/>
                </a:cubicBezTo>
                <a:lnTo>
                  <a:pt x="0" y="10800"/>
                </a:lnTo>
                <a:cubicBezTo>
                  <a:pt x="0" y="4835"/>
                  <a:pt x="4835" y="0"/>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rgbClr val="FF0000"/>
          </a:solidFill>
          <a:ln w="79375" cap="flat" cmpd="thickThin">
            <a:solidFill>
              <a:srgbClr val="FFFFFF"/>
            </a:solidFill>
            <a:miter lim="800000"/>
          </a:ln>
          <a:effectLst/>
        </p:spPr>
        <p:txBody>
          <a:bodyPr anchor="ctr"/>
          <a:lstStyle/>
          <a:p>
            <a:endParaRPr lang="zh-CN" altLang="en-US"/>
          </a:p>
        </p:txBody>
      </p:sp>
      <p:sp>
        <p:nvSpPr>
          <p:cNvPr id="9" name="AutoShape 9"/>
          <p:cNvSpPr>
            <a:spLocks noChangeArrowheads="1"/>
          </p:cNvSpPr>
          <p:nvPr/>
        </p:nvSpPr>
        <p:spPr bwMode="auto">
          <a:xfrm rot="4980000">
            <a:off x="6468533" y="2367646"/>
            <a:ext cx="990600" cy="1117600"/>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799 w 21600"/>
              <a:gd name="T5" fmla="*/ 0 h 21600"/>
              <a:gd name="T6" fmla="*/ 2700 w 21600"/>
              <a:gd name="T7" fmla="*/ 10800 h 21600"/>
              <a:gd name="T8" fmla="*/ 10799 w 21600"/>
              <a:gd name="T9" fmla="*/ 5400 h 21600"/>
              <a:gd name="T10" fmla="*/ 24300 w 21600"/>
              <a:gd name="T11" fmla="*/ 10800 h 21600"/>
              <a:gd name="T12" fmla="*/ 18900 w 21600"/>
              <a:gd name="T13" fmla="*/ 16200 h 21600"/>
              <a:gd name="T14" fmla="*/ 13500 w 21600"/>
              <a:gd name="T15" fmla="*/ 1080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6200" y="10800"/>
                </a:moveTo>
                <a:cubicBezTo>
                  <a:pt x="16200" y="7817"/>
                  <a:pt x="13782" y="5400"/>
                  <a:pt x="10800" y="5400"/>
                </a:cubicBezTo>
                <a:cubicBezTo>
                  <a:pt x="7817" y="5400"/>
                  <a:pt x="5400" y="7817"/>
                  <a:pt x="5400" y="10800"/>
                </a:cubicBezTo>
                <a:lnTo>
                  <a:pt x="0" y="10800"/>
                </a:lnTo>
                <a:cubicBezTo>
                  <a:pt x="0" y="4835"/>
                  <a:pt x="4835" y="0"/>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rgbClr val="FF0000"/>
          </a:solidFill>
          <a:ln w="79375" cap="flat" cmpd="thickThin">
            <a:solidFill>
              <a:srgbClr val="FFFFFF"/>
            </a:solidFill>
            <a:miter lim="800000"/>
          </a:ln>
          <a:effectLst/>
        </p:spPr>
        <p:txBody>
          <a:bodyPr anchor="ctr"/>
          <a:lstStyle/>
          <a:p>
            <a:endParaRPr lang="zh-CN" altLang="en-US"/>
          </a:p>
        </p:txBody>
      </p:sp>
    </p:spTree>
  </p:cSld>
  <p:clrMapOvr>
    <a:masterClrMapping/>
  </p:clrMapOvr>
  <p:transition spd="slow" advClick="0" advTm="1000">
    <p:fade/>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ChangeArrowheads="1"/>
          </p:cNvSpPr>
          <p:nvPr/>
        </p:nvSpPr>
        <p:spPr>
          <a:xfrm>
            <a:off x="611717" y="917575"/>
            <a:ext cx="10871200" cy="5181600"/>
          </a:xfrm>
          <a:prstGeom prst="rect">
            <a:avLst/>
          </a:prstGeom>
        </p:spPr>
        <p:txBody>
          <a:bodyPr/>
          <a:lstStyle/>
          <a:p>
            <a:pPr marL="228600" marR="0" lvl="0" indent="-228600" algn="l" defTabSz="914400" rtl="0" eaLnBrk="1" fontAlgn="auto" latinLnBrk="0" hangingPunct="1">
              <a:lnSpc>
                <a:spcPct val="90000"/>
              </a:lnSpc>
              <a:spcBef>
                <a:spcPts val="1000"/>
              </a:spcBef>
              <a:spcAft>
                <a:spcPts val="0"/>
              </a:spcAft>
              <a:buClrTx/>
              <a:buSzTx/>
              <a:buFont typeface="Wingdings" panose="05000000000000000000" pitchFamily="2" charset="2"/>
              <a:buNone/>
              <a:defRPr/>
            </a:pPr>
            <a:r>
              <a:rPr kumimoji="0" lang="zh-CN" altLang="en-US" sz="9600" b="0" i="0" u="none" strike="noStrike" kern="1200" cap="none" spc="0" normalizeH="0" baseline="0" noProof="0" dirty="0" smtClean="0">
                <a:ln>
                  <a:noFill/>
                </a:ln>
                <a:solidFill>
                  <a:srgbClr val="0070C0"/>
                </a:solidFill>
                <a:effectLst/>
                <a:uLnTx/>
                <a:uFillTx/>
                <a:latin typeface="+mn-lt"/>
                <a:ea typeface="华文隶书" panose="02010800040101010101" pitchFamily="2" charset="-122"/>
                <a:cs typeface="+mn-cs"/>
              </a:rPr>
              <a:t>拨</a:t>
            </a:r>
            <a:endParaRPr kumimoji="0" lang="zh-CN" altLang="en-US" sz="9600" b="0" i="0" u="none" strike="noStrike" kern="1200" cap="none" spc="0" normalizeH="0" baseline="0" noProof="0" dirty="0">
              <a:ln>
                <a:noFill/>
              </a:ln>
              <a:solidFill>
                <a:srgbClr val="0070C0"/>
              </a:solidFill>
              <a:effectLst/>
              <a:uLnTx/>
              <a:uFillTx/>
              <a:latin typeface="+mn-lt"/>
              <a:ea typeface="华文隶书" panose="02010800040101010101" pitchFamily="2" charset="-122"/>
              <a:cs typeface="+mn-cs"/>
            </a:endParaRPr>
          </a:p>
        </p:txBody>
      </p:sp>
      <p:pic>
        <p:nvPicPr>
          <p:cNvPr id="4" name="Picture 6" descr="n2"/>
          <p:cNvPicPr preferRelativeResize="0">
            <a:picLocks noChangeArrowheads="1"/>
          </p:cNvPicPr>
          <p:nvPr/>
        </p:nvPicPr>
        <p:blipFill>
          <a:blip r:embed="rId3"/>
          <a:srcRect/>
          <a:stretch>
            <a:fillRect/>
          </a:stretch>
        </p:blipFill>
        <p:spPr bwMode="auto">
          <a:xfrm>
            <a:off x="8303685" y="2447925"/>
            <a:ext cx="3839633" cy="2439988"/>
          </a:xfrm>
          <a:prstGeom prst="rect">
            <a:avLst/>
          </a:prstGeom>
          <a:noFill/>
          <a:ln w="38100" cap="flat" cmpd="dbl">
            <a:solidFill>
              <a:srgbClr val="FFFFFF"/>
            </a:solidFill>
            <a:miter lim="800000"/>
            <a:headEnd/>
            <a:tailEnd/>
          </a:ln>
          <a:effectLst/>
        </p:spPr>
      </p:pic>
      <p:pic>
        <p:nvPicPr>
          <p:cNvPr id="5" name="Picture 7" descr="n3"/>
          <p:cNvPicPr preferRelativeResize="0">
            <a:picLocks noChangeArrowheads="1"/>
          </p:cNvPicPr>
          <p:nvPr/>
        </p:nvPicPr>
        <p:blipFill>
          <a:blip r:embed="rId4"/>
          <a:srcRect/>
          <a:stretch>
            <a:fillRect/>
          </a:stretch>
        </p:blipFill>
        <p:spPr bwMode="auto">
          <a:xfrm>
            <a:off x="4273552" y="2447925"/>
            <a:ext cx="3839633" cy="2439988"/>
          </a:xfrm>
          <a:prstGeom prst="rect">
            <a:avLst/>
          </a:prstGeom>
          <a:noFill/>
          <a:ln w="38100" cap="flat" cmpd="dbl">
            <a:solidFill>
              <a:srgbClr val="FFFFFF"/>
            </a:solidFill>
            <a:miter lim="800000"/>
            <a:headEnd/>
            <a:tailEnd/>
          </a:ln>
          <a:effectLst/>
        </p:spPr>
      </p:pic>
      <p:pic>
        <p:nvPicPr>
          <p:cNvPr id="6" name="Picture 8" descr="n4"/>
          <p:cNvPicPr preferRelativeResize="0">
            <a:picLocks noChangeArrowheads="1"/>
          </p:cNvPicPr>
          <p:nvPr/>
        </p:nvPicPr>
        <p:blipFill>
          <a:blip r:embed="rId5"/>
          <a:srcRect/>
          <a:stretch>
            <a:fillRect/>
          </a:stretch>
        </p:blipFill>
        <p:spPr bwMode="auto">
          <a:xfrm>
            <a:off x="239185" y="2447925"/>
            <a:ext cx="3839633" cy="2439988"/>
          </a:xfrm>
          <a:prstGeom prst="rect">
            <a:avLst/>
          </a:prstGeom>
          <a:noFill/>
          <a:ln w="38100" cap="flat" cmpd="dbl">
            <a:solidFill>
              <a:srgbClr val="FFFFFF"/>
            </a:solidFill>
            <a:miter lim="800000"/>
            <a:headEnd/>
            <a:tailEnd/>
          </a:ln>
          <a:effectLst/>
        </p:spPr>
      </p:pic>
      <p:sp>
        <p:nvSpPr>
          <p:cNvPr id="7" name="Text Box 9"/>
          <p:cNvSpPr txBox="1">
            <a:spLocks noChangeArrowheads="1"/>
          </p:cNvSpPr>
          <p:nvPr/>
        </p:nvSpPr>
        <p:spPr bwMode="auto">
          <a:xfrm>
            <a:off x="241300" y="4995863"/>
            <a:ext cx="11904133" cy="684212"/>
          </a:xfrm>
          <a:prstGeom prst="rect">
            <a:avLst/>
          </a:prstGeom>
          <a:solidFill>
            <a:srgbClr val="000000"/>
          </a:solidFill>
          <a:ln w="38100" cap="flat" cmpd="dbl">
            <a:solidFill>
              <a:srgbClr val="FFFFFF"/>
            </a:solidFill>
            <a:miter lim="800000"/>
          </a:ln>
          <a:effectLst/>
        </p:spPr>
        <p:txBody>
          <a:bodyPr anchor="ctr"/>
          <a:lstStyle/>
          <a:p>
            <a:pPr algn="ctr">
              <a:spcBef>
                <a:spcPct val="0"/>
              </a:spcBef>
              <a:buClrTx/>
              <a:buSzTx/>
            </a:pPr>
            <a:r>
              <a:rPr lang="zh-CN" altLang="en-US" sz="4000" dirty="0">
                <a:solidFill>
                  <a:schemeClr val="bg1"/>
                </a:solidFill>
                <a:latin typeface="华文隶书" panose="02010800040101010101" pitchFamily="2" charset="-122"/>
                <a:ea typeface="华文隶书" panose="02010800040101010101" pitchFamily="2" charset="-122"/>
              </a:rPr>
              <a:t>扯铅封、拔保险销</a:t>
            </a:r>
          </a:p>
        </p:txBody>
      </p:sp>
    </p:spTree>
  </p:cSld>
  <p:clrMapOvr>
    <a:masterClrMapping/>
  </p:clrMapOvr>
  <p:transition spd="slow" advClick="0" advTm="1000">
    <p:fade/>
  </p:transition>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ChangeArrowheads="1"/>
          </p:cNvSpPr>
          <p:nvPr/>
        </p:nvSpPr>
        <p:spPr>
          <a:xfrm>
            <a:off x="611717" y="917575"/>
            <a:ext cx="10871200" cy="5181600"/>
          </a:xfrm>
          <a:prstGeom prst="rect">
            <a:avLst/>
          </a:prstGeom>
        </p:spPr>
        <p:txBody>
          <a:bodyPr/>
          <a:lstStyle/>
          <a:p>
            <a:pPr marL="228600" marR="0" lvl="0" indent="-228600" algn="l" defTabSz="914400" rtl="0" eaLnBrk="1" fontAlgn="auto" latinLnBrk="0" hangingPunct="1">
              <a:lnSpc>
                <a:spcPct val="90000"/>
              </a:lnSpc>
              <a:spcBef>
                <a:spcPts val="1000"/>
              </a:spcBef>
              <a:spcAft>
                <a:spcPts val="0"/>
              </a:spcAft>
              <a:buClrTx/>
              <a:buSzTx/>
              <a:buFont typeface="Wingdings" panose="05000000000000000000" pitchFamily="2" charset="2"/>
              <a:buNone/>
              <a:defRPr/>
            </a:pPr>
            <a:r>
              <a:rPr kumimoji="0" lang="zh-CN" altLang="en-US" sz="9600" b="0" i="0" u="none" strike="noStrike" kern="1200" cap="none" spc="0" normalizeH="0" baseline="0" noProof="0" dirty="0" smtClean="0">
                <a:ln>
                  <a:noFill/>
                </a:ln>
                <a:solidFill>
                  <a:srgbClr val="0070C0"/>
                </a:solidFill>
                <a:effectLst/>
                <a:uLnTx/>
                <a:uFillTx/>
                <a:latin typeface="+mn-lt"/>
                <a:ea typeface="华文隶书" panose="02010800040101010101" pitchFamily="2" charset="-122"/>
                <a:cs typeface="+mn-cs"/>
              </a:rPr>
              <a:t>瞄</a:t>
            </a:r>
          </a:p>
          <a:p>
            <a:pPr marL="228600" marR="0" lvl="0" indent="-228600" algn="l" defTabSz="914400" rtl="0" eaLnBrk="1" fontAlgn="auto" latinLnBrk="0" hangingPunct="1">
              <a:lnSpc>
                <a:spcPct val="90000"/>
              </a:lnSpc>
              <a:spcBef>
                <a:spcPts val="1000"/>
              </a:spcBef>
              <a:spcAft>
                <a:spcPts val="0"/>
              </a:spcAft>
              <a:buClrTx/>
              <a:buSzTx/>
              <a:buFont typeface="Wingdings" panose="05000000000000000000" pitchFamily="2" charset="2"/>
              <a:buNone/>
              <a:defRPr/>
            </a:pPr>
            <a:endParaRPr kumimoji="0" lang="zh-CN" altLang="en-US" sz="5400" b="0" i="0" u="none" strike="noStrike" kern="1200" cap="none" spc="0" normalizeH="0" baseline="0" noProof="0" dirty="0">
              <a:ln>
                <a:noFill/>
              </a:ln>
              <a:solidFill>
                <a:schemeClr val="tx1"/>
              </a:solidFill>
              <a:effectLst/>
              <a:uLnTx/>
              <a:uFillTx/>
              <a:latin typeface="+mn-lt"/>
              <a:ea typeface="+mn-ea"/>
              <a:cs typeface="+mn-cs"/>
            </a:endParaRPr>
          </a:p>
        </p:txBody>
      </p:sp>
      <p:pic>
        <p:nvPicPr>
          <p:cNvPr id="4" name="Picture 6" descr="8">
            <a:hlinkClick r:id="rId3" action="ppaction://hlinksldjump"/>
          </p:cNvPr>
          <p:cNvPicPr preferRelativeResize="0">
            <a:picLocks noChangeArrowheads="1"/>
          </p:cNvPicPr>
          <p:nvPr/>
        </p:nvPicPr>
        <p:blipFill>
          <a:blip r:embed="rId4"/>
          <a:srcRect/>
          <a:stretch>
            <a:fillRect/>
          </a:stretch>
        </p:blipFill>
        <p:spPr bwMode="auto">
          <a:xfrm>
            <a:off x="3352800" y="1447800"/>
            <a:ext cx="6096000" cy="3657600"/>
          </a:xfrm>
          <a:prstGeom prst="rect">
            <a:avLst/>
          </a:prstGeom>
          <a:noFill/>
          <a:ln w="38100" cap="flat" cmpd="dbl">
            <a:solidFill>
              <a:srgbClr val="FFFFFF"/>
            </a:solidFill>
            <a:miter lim="800000"/>
            <a:headEnd/>
            <a:tailEnd/>
          </a:ln>
          <a:effectLst/>
        </p:spPr>
      </p:pic>
      <p:sp>
        <p:nvSpPr>
          <p:cNvPr id="5" name="Text Box 10"/>
          <p:cNvSpPr txBox="1">
            <a:spLocks noChangeArrowheads="1"/>
          </p:cNvSpPr>
          <p:nvPr/>
        </p:nvSpPr>
        <p:spPr bwMode="auto">
          <a:xfrm>
            <a:off x="4466167" y="5256213"/>
            <a:ext cx="3937000" cy="684212"/>
          </a:xfrm>
          <a:prstGeom prst="rect">
            <a:avLst/>
          </a:prstGeom>
          <a:solidFill>
            <a:schemeClr val="bg2"/>
          </a:solidFill>
          <a:ln w="38100" cap="flat" cmpd="dbl">
            <a:solidFill>
              <a:srgbClr val="FFFFFF"/>
            </a:solidFill>
            <a:miter lim="800000"/>
          </a:ln>
          <a:effectLst/>
        </p:spPr>
        <p:txBody>
          <a:bodyPr anchor="ctr" anchorCtr="1"/>
          <a:lstStyle/>
          <a:p>
            <a:pPr>
              <a:spcBef>
                <a:spcPct val="0"/>
              </a:spcBef>
              <a:buClrTx/>
              <a:buSzTx/>
            </a:pPr>
            <a:r>
              <a:rPr lang="zh-CN" altLang="en-US" sz="2800">
                <a:latin typeface="Arial" panose="020B0604020202020204" pitchFamily="34" charset="0"/>
              </a:rPr>
              <a:t>对准火焰根部</a:t>
            </a:r>
          </a:p>
        </p:txBody>
      </p:sp>
    </p:spTree>
  </p:cSld>
  <p:clrMapOvr>
    <a:masterClrMapping/>
  </p:clrMapOvr>
  <p:transition spd="slow" advClick="0" advTm="1000">
    <p:fade/>
  </p:transition>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ChangeArrowheads="1"/>
          </p:cNvSpPr>
          <p:nvPr/>
        </p:nvSpPr>
        <p:spPr>
          <a:xfrm>
            <a:off x="611717" y="917575"/>
            <a:ext cx="10871200" cy="5181600"/>
          </a:xfrm>
          <a:prstGeom prst="rect">
            <a:avLst/>
          </a:prstGeom>
        </p:spPr>
        <p:txBody>
          <a:bodyPr/>
          <a:lstStyle/>
          <a:p>
            <a:pPr marL="228600" marR="0" lvl="0" indent="-228600" algn="l" defTabSz="914400" rtl="0" eaLnBrk="1" fontAlgn="auto" latinLnBrk="0" hangingPunct="1">
              <a:lnSpc>
                <a:spcPct val="90000"/>
              </a:lnSpc>
              <a:spcBef>
                <a:spcPts val="1000"/>
              </a:spcBef>
              <a:spcAft>
                <a:spcPts val="0"/>
              </a:spcAft>
              <a:buClrTx/>
              <a:buSzTx/>
              <a:buFont typeface="Wingdings" panose="05000000000000000000" pitchFamily="2" charset="2"/>
              <a:buNone/>
              <a:defRPr/>
            </a:pPr>
            <a:r>
              <a:rPr kumimoji="0" lang="zh-CN" altLang="en-US" sz="9600" b="0" i="0" u="none" strike="noStrike" kern="1200" cap="none" spc="0" normalizeH="0" baseline="0" noProof="0" dirty="0" smtClean="0">
                <a:ln>
                  <a:noFill/>
                </a:ln>
                <a:solidFill>
                  <a:srgbClr val="0070C0"/>
                </a:solidFill>
                <a:effectLst/>
                <a:uLnTx/>
                <a:uFillTx/>
                <a:latin typeface="+mn-lt"/>
                <a:ea typeface="华文隶书" panose="02010800040101010101" pitchFamily="2" charset="-122"/>
                <a:cs typeface="+mn-cs"/>
              </a:rPr>
              <a:t>扫</a:t>
            </a:r>
            <a:endParaRPr kumimoji="0" lang="zh-CN" altLang="en-US" sz="9600" b="0" i="0" u="none" strike="noStrike" kern="1200" cap="none" spc="0" normalizeH="0" baseline="0" noProof="0" dirty="0">
              <a:ln>
                <a:noFill/>
              </a:ln>
              <a:solidFill>
                <a:srgbClr val="0070C0"/>
              </a:solidFill>
              <a:effectLst/>
              <a:uLnTx/>
              <a:uFillTx/>
              <a:latin typeface="+mn-lt"/>
              <a:ea typeface="华文隶书" panose="02010800040101010101" pitchFamily="2" charset="-122"/>
              <a:cs typeface="+mn-cs"/>
            </a:endParaRPr>
          </a:p>
        </p:txBody>
      </p:sp>
      <p:pic>
        <p:nvPicPr>
          <p:cNvPr id="4" name="Picture 8" descr="7"/>
          <p:cNvPicPr preferRelativeResize="0">
            <a:picLocks noChangeArrowheads="1"/>
          </p:cNvPicPr>
          <p:nvPr/>
        </p:nvPicPr>
        <p:blipFill>
          <a:blip r:embed="rId3"/>
          <a:srcRect/>
          <a:stretch>
            <a:fillRect/>
          </a:stretch>
        </p:blipFill>
        <p:spPr bwMode="auto">
          <a:xfrm>
            <a:off x="3456517" y="1447800"/>
            <a:ext cx="6096000" cy="3810000"/>
          </a:xfrm>
          <a:prstGeom prst="rect">
            <a:avLst/>
          </a:prstGeom>
          <a:noFill/>
          <a:ln w="38100" cap="flat" cmpd="dbl">
            <a:solidFill>
              <a:srgbClr val="FFFFFF"/>
            </a:solidFill>
            <a:miter lim="800000"/>
            <a:headEnd/>
            <a:tailEnd/>
          </a:ln>
          <a:effectLst/>
        </p:spPr>
      </p:pic>
      <p:sp>
        <p:nvSpPr>
          <p:cNvPr id="5" name="Text Box 9"/>
          <p:cNvSpPr txBox="1">
            <a:spLocks noChangeArrowheads="1"/>
          </p:cNvSpPr>
          <p:nvPr/>
        </p:nvSpPr>
        <p:spPr bwMode="auto">
          <a:xfrm>
            <a:off x="4370918" y="5432426"/>
            <a:ext cx="4222749" cy="682625"/>
          </a:xfrm>
          <a:prstGeom prst="rect">
            <a:avLst/>
          </a:prstGeom>
          <a:solidFill>
            <a:schemeClr val="bg2"/>
          </a:solidFill>
          <a:ln w="38100" cap="flat" cmpd="dbl">
            <a:solidFill>
              <a:srgbClr val="FFFFFF"/>
            </a:solidFill>
            <a:miter lim="800000"/>
          </a:ln>
          <a:effectLst/>
        </p:spPr>
        <p:txBody>
          <a:bodyPr anchor="ctr"/>
          <a:lstStyle/>
          <a:p>
            <a:pPr>
              <a:spcBef>
                <a:spcPct val="0"/>
              </a:spcBef>
              <a:buClrTx/>
              <a:buSzTx/>
            </a:pPr>
            <a:r>
              <a:rPr lang="zh-CN" altLang="en-US" sz="2800">
                <a:latin typeface="Arial" panose="020B0604020202020204" pitchFamily="34" charset="0"/>
              </a:rPr>
              <a:t>由远至近水平扫射</a:t>
            </a:r>
          </a:p>
        </p:txBody>
      </p:sp>
    </p:spTree>
  </p:cSld>
  <p:clrMapOvr>
    <a:masterClrMapping/>
  </p:clrMapOvr>
  <p:transition spd="slow" advClick="0" advTm="1000">
    <p:fade/>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6"/>
          <p:cNvGrpSpPr/>
          <p:nvPr/>
        </p:nvGrpSpPr>
        <p:grpSpPr>
          <a:xfrm>
            <a:off x="4303221" y="5277993"/>
            <a:ext cx="3173025" cy="682579"/>
            <a:chOff x="4980835" y="4823971"/>
            <a:chExt cx="2379769" cy="682579"/>
          </a:xfrm>
        </p:grpSpPr>
        <p:sp>
          <p:nvSpPr>
            <p:cNvPr id="8" name="圆角矩形 7"/>
            <p:cNvSpPr/>
            <p:nvPr/>
          </p:nvSpPr>
          <p:spPr>
            <a:xfrm>
              <a:off x="4980835" y="4844123"/>
              <a:ext cx="2379769" cy="642277"/>
            </a:xfrm>
            <a:prstGeom prst="roundRect">
              <a:avLst/>
            </a:prstGeom>
            <a:solidFill>
              <a:srgbClr val="E61E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j-ea"/>
                <a:ea typeface="+mj-ea"/>
              </a:endParaRPr>
            </a:p>
          </p:txBody>
        </p:sp>
        <p:sp>
          <p:nvSpPr>
            <p:cNvPr id="9" name="圆角矩形 8"/>
            <p:cNvSpPr/>
            <p:nvPr/>
          </p:nvSpPr>
          <p:spPr>
            <a:xfrm>
              <a:off x="5010527" y="4823971"/>
              <a:ext cx="2320384" cy="682579"/>
            </a:xfrm>
            <a:prstGeom prst="roundRect">
              <a:avLst/>
            </a:prstGeom>
            <a:solidFill>
              <a:srgbClr val="E61E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b="1" dirty="0" smtClean="0">
                  <a:solidFill>
                    <a:schemeClr val="bg1"/>
                  </a:solidFill>
                  <a:latin typeface="宋体" panose="02010600030101010101" pitchFamily="2" charset="-122"/>
                  <a:ea typeface="宋体" panose="02010600030101010101" pitchFamily="2" charset="-122"/>
                </a:rPr>
                <a:t>消火栓</a:t>
              </a:r>
              <a:endParaRPr lang="zh-CN" altLang="en-US" sz="3600" b="1" dirty="0">
                <a:solidFill>
                  <a:schemeClr val="bg1"/>
                </a:solidFill>
                <a:latin typeface="宋体" panose="02010600030101010101" pitchFamily="2" charset="-122"/>
                <a:ea typeface="宋体" panose="02010600030101010101" pitchFamily="2" charset="-122"/>
              </a:endParaRPr>
            </a:p>
          </p:txBody>
        </p:sp>
      </p:grpSp>
      <p:pic>
        <p:nvPicPr>
          <p:cNvPr id="10" name="图片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88699" y="1395132"/>
            <a:ext cx="3810000" cy="2857500"/>
          </a:xfrm>
          <a:prstGeom prst="rect">
            <a:avLst/>
          </a:prstGeom>
        </p:spPr>
      </p:pic>
      <p:pic>
        <p:nvPicPr>
          <p:cNvPr id="11" name="图片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017721" y="1122850"/>
            <a:ext cx="1441835" cy="4155142"/>
          </a:xfrm>
          <a:prstGeom prst="rect">
            <a:avLst/>
          </a:prstGeom>
        </p:spPr>
      </p:pic>
      <p:grpSp>
        <p:nvGrpSpPr>
          <p:cNvPr id="3" name="组合 11"/>
          <p:cNvGrpSpPr/>
          <p:nvPr/>
        </p:nvGrpSpPr>
        <p:grpSpPr>
          <a:xfrm>
            <a:off x="667078" y="1139768"/>
            <a:ext cx="4381212" cy="3672681"/>
            <a:chOff x="3198537" y="1139767"/>
            <a:chExt cx="3285909" cy="3672681"/>
          </a:xfrm>
        </p:grpSpPr>
        <p:pic>
          <p:nvPicPr>
            <p:cNvPr id="13" name="图片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94221" y="1139767"/>
              <a:ext cx="2390225" cy="3672681"/>
            </a:xfrm>
            <a:prstGeom prst="rect">
              <a:avLst/>
            </a:prstGeom>
          </p:spPr>
        </p:pic>
        <p:grpSp>
          <p:nvGrpSpPr>
            <p:cNvPr id="4" name="组合 3"/>
            <p:cNvGrpSpPr/>
            <p:nvPr/>
          </p:nvGrpSpPr>
          <p:grpSpPr bwMode="auto">
            <a:xfrm>
              <a:off x="3198537" y="1694047"/>
              <a:ext cx="2837711" cy="2375272"/>
              <a:chOff x="6973" y="2793"/>
              <a:chExt cx="7427" cy="5557"/>
            </a:xfrm>
          </p:grpSpPr>
          <p:sp>
            <p:nvSpPr>
              <p:cNvPr id="15" name="直接连接符 291843"/>
              <p:cNvSpPr>
                <a:spLocks noChangeShapeType="1"/>
              </p:cNvSpPr>
              <p:nvPr/>
            </p:nvSpPr>
            <p:spPr bwMode="auto">
              <a:xfrm>
                <a:off x="8900" y="3133"/>
                <a:ext cx="2950" cy="340"/>
              </a:xfrm>
              <a:prstGeom prst="line">
                <a:avLst/>
              </a:prstGeom>
              <a:noFill/>
              <a:ln w="28575">
                <a:solidFill>
                  <a:srgbClr val="435468"/>
                </a:solidFill>
                <a:rou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6" name="直接连接符 291844"/>
              <p:cNvSpPr>
                <a:spLocks noChangeShapeType="1"/>
              </p:cNvSpPr>
              <p:nvPr/>
            </p:nvSpPr>
            <p:spPr bwMode="auto">
              <a:xfrm>
                <a:off x="8900" y="4040"/>
                <a:ext cx="3287" cy="340"/>
              </a:xfrm>
              <a:prstGeom prst="line">
                <a:avLst/>
              </a:prstGeom>
              <a:noFill/>
              <a:ln w="28575">
                <a:solidFill>
                  <a:srgbClr val="435468"/>
                </a:solidFill>
                <a:rou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7" name="直接连接符 291845"/>
              <p:cNvSpPr>
                <a:spLocks noChangeShapeType="1"/>
              </p:cNvSpPr>
              <p:nvPr/>
            </p:nvSpPr>
            <p:spPr bwMode="auto">
              <a:xfrm>
                <a:off x="9015" y="6195"/>
                <a:ext cx="5385" cy="225"/>
              </a:xfrm>
              <a:prstGeom prst="line">
                <a:avLst/>
              </a:prstGeom>
              <a:noFill/>
              <a:ln w="28575">
                <a:solidFill>
                  <a:srgbClr val="435468"/>
                </a:solidFill>
                <a:rou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8" name="直接连接符 291846"/>
              <p:cNvSpPr>
                <a:spLocks noChangeShapeType="1"/>
              </p:cNvSpPr>
              <p:nvPr/>
            </p:nvSpPr>
            <p:spPr bwMode="auto">
              <a:xfrm flipV="1">
                <a:off x="9128" y="8123"/>
                <a:ext cx="4326" cy="0"/>
              </a:xfrm>
              <a:prstGeom prst="line">
                <a:avLst/>
              </a:prstGeom>
              <a:noFill/>
              <a:ln w="28575">
                <a:solidFill>
                  <a:srgbClr val="435468"/>
                </a:solidFill>
                <a:rou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9" name="矩形 291847"/>
              <p:cNvSpPr>
                <a:spLocks noChangeArrowheads="1"/>
              </p:cNvSpPr>
              <p:nvPr/>
            </p:nvSpPr>
            <p:spPr bwMode="auto">
              <a:xfrm>
                <a:off x="6973" y="2793"/>
                <a:ext cx="2267" cy="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r>
                  <a:rPr lang="zh-CN" altLang="en-US" b="1" dirty="0">
                    <a:solidFill>
                      <a:srgbClr val="435468"/>
                    </a:solidFill>
                    <a:ea typeface="微软雅黑" panose="020B0503020204020204" pitchFamily="34" charset="-122"/>
                  </a:rPr>
                  <a:t>消防球阀</a:t>
                </a:r>
              </a:p>
            </p:txBody>
          </p:sp>
          <p:sp>
            <p:nvSpPr>
              <p:cNvPr id="20" name="矩形 291848"/>
              <p:cNvSpPr>
                <a:spLocks noChangeArrowheads="1"/>
              </p:cNvSpPr>
              <p:nvPr/>
            </p:nvSpPr>
            <p:spPr bwMode="auto">
              <a:xfrm>
                <a:off x="7125" y="3675"/>
                <a:ext cx="1943" cy="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r>
                  <a:rPr lang="zh-CN" altLang="en-US" b="1" dirty="0">
                    <a:solidFill>
                      <a:srgbClr val="435468"/>
                    </a:solidFill>
                    <a:ea typeface="微软雅黑" panose="020B0503020204020204" pitchFamily="34" charset="-122"/>
                  </a:rPr>
                  <a:t>出水接扣</a:t>
                </a:r>
              </a:p>
            </p:txBody>
          </p:sp>
          <p:sp>
            <p:nvSpPr>
              <p:cNvPr id="21" name="矩形 291849"/>
              <p:cNvSpPr>
                <a:spLocks noChangeArrowheads="1"/>
              </p:cNvSpPr>
              <p:nvPr/>
            </p:nvSpPr>
            <p:spPr bwMode="auto">
              <a:xfrm>
                <a:off x="7218" y="5853"/>
                <a:ext cx="1910" cy="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r>
                  <a:rPr lang="zh-CN" altLang="en-US" b="1" dirty="0">
                    <a:solidFill>
                      <a:srgbClr val="435468"/>
                    </a:solidFill>
                    <a:ea typeface="微软雅黑" panose="020B0503020204020204" pitchFamily="34" charset="-122"/>
                  </a:rPr>
                  <a:t>消防水管</a:t>
                </a:r>
              </a:p>
            </p:txBody>
          </p:sp>
          <p:sp>
            <p:nvSpPr>
              <p:cNvPr id="22" name="矩形 291850"/>
              <p:cNvSpPr>
                <a:spLocks noChangeArrowheads="1"/>
              </p:cNvSpPr>
              <p:nvPr/>
            </p:nvSpPr>
            <p:spPr bwMode="auto">
              <a:xfrm>
                <a:off x="7225" y="7895"/>
                <a:ext cx="2023" cy="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r>
                  <a:rPr lang="zh-CN" altLang="en-US" b="1" dirty="0">
                    <a:solidFill>
                      <a:srgbClr val="435468"/>
                    </a:solidFill>
                    <a:ea typeface="微软雅黑" panose="020B0503020204020204" pitchFamily="34" charset="-122"/>
                  </a:rPr>
                  <a:t>橡胶水管</a:t>
                </a:r>
              </a:p>
            </p:txBody>
          </p:sp>
        </p:grpSp>
      </p:grpSp>
    </p:spTree>
  </p:cSld>
  <p:clrMapOvr>
    <a:masterClrMapping/>
  </p:clrMapOvr>
  <p:transition spd="slow" advClick="0" advTm="100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 presetClass="entr" presetSubtype="0" fill="hold" nodeType="afterEffect">
                                  <p:stCondLst>
                                    <p:cond delay="0"/>
                                  </p:stCondLst>
                                  <p:childTnLst>
                                    <p:set>
                                      <p:cBhvr>
                                        <p:cTn id="12" dur="1" fill="hold">
                                          <p:stCondLst>
                                            <p:cond delay="249"/>
                                          </p:stCondLst>
                                        </p:cTn>
                                        <p:tgtEl>
                                          <p:spTgt spid="3"/>
                                        </p:tgtEl>
                                        <p:attrNameLst>
                                          <p:attrName>style.visibility</p:attrName>
                                        </p:attrNameLst>
                                      </p:cBhvr>
                                      <p:to>
                                        <p:strVal val="visible"/>
                                      </p:to>
                                    </p:set>
                                  </p:childTnLst>
                                </p:cTn>
                              </p:par>
                            </p:childTnLst>
                          </p:cTn>
                        </p:par>
                        <p:par>
                          <p:cTn id="13" fill="hold">
                            <p:stCondLst>
                              <p:cond delay="1000"/>
                            </p:stCondLst>
                            <p:childTnLst>
                              <p:par>
                                <p:cTn id="14" presetID="1" presetClass="path" presetSubtype="0" accel="50000" decel="50000" fill="hold" nodeType="afterEffect">
                                  <p:stCondLst>
                                    <p:cond delay="0"/>
                                  </p:stCondLst>
                                  <p:childTnLst>
                                    <p:animMotion origin="layout" path="M 0 0 C 0.069 0 0.125 0.056 0.125 0.125 C 0.125 0.194 0.069 0.25 0 0.25 C -0.069 0.25 -0.125 0.194 -0.125 0.125 C -0.125 0.056 -0.069 0 0 0 Z" pathEditMode="relative" ptsTypes="">
                                      <p:cBhvr>
                                        <p:cTn id="15" dur="250" fill="hold"/>
                                        <p:tgtEl>
                                          <p:spTgt spid="3"/>
                                        </p:tgtEl>
                                        <p:attrNameLst>
                                          <p:attrName>ppt_x</p:attrName>
                                          <p:attrName>ppt_y</p:attrName>
                                        </p:attrNameLst>
                                      </p:cBhvr>
                                    </p:animMotion>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250"/>
                                        <p:tgtEl>
                                          <p:spTgt spid="10"/>
                                        </p:tgtEl>
                                      </p:cBhvr>
                                    </p:animEffect>
                                    <p:anim calcmode="lin" valueType="num">
                                      <p:cBhvr>
                                        <p:cTn id="20" dur="250" fill="hold"/>
                                        <p:tgtEl>
                                          <p:spTgt spid="10"/>
                                        </p:tgtEl>
                                        <p:attrNameLst>
                                          <p:attrName>ppt_x</p:attrName>
                                        </p:attrNameLst>
                                      </p:cBhvr>
                                      <p:tavLst>
                                        <p:tav tm="0">
                                          <p:val>
                                            <p:strVal val="#ppt_x"/>
                                          </p:val>
                                        </p:tav>
                                        <p:tav tm="100000">
                                          <p:val>
                                            <p:strVal val="#ppt_x"/>
                                          </p:val>
                                        </p:tav>
                                      </p:tavLst>
                                    </p:anim>
                                    <p:anim calcmode="lin" valueType="num">
                                      <p:cBhvr>
                                        <p:cTn id="21" dur="250" fill="hold"/>
                                        <p:tgtEl>
                                          <p:spTgt spid="10"/>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42" presetClass="entr" presetSubtype="0"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250"/>
                                        <p:tgtEl>
                                          <p:spTgt spid="11"/>
                                        </p:tgtEl>
                                      </p:cBhvr>
                                    </p:animEffect>
                                    <p:anim calcmode="lin" valueType="num">
                                      <p:cBhvr>
                                        <p:cTn id="26" dur="250" fill="hold"/>
                                        <p:tgtEl>
                                          <p:spTgt spid="11"/>
                                        </p:tgtEl>
                                        <p:attrNameLst>
                                          <p:attrName>ppt_x</p:attrName>
                                        </p:attrNameLst>
                                      </p:cBhvr>
                                      <p:tavLst>
                                        <p:tav tm="0">
                                          <p:val>
                                            <p:strVal val="#ppt_x"/>
                                          </p:val>
                                        </p:tav>
                                        <p:tav tm="100000">
                                          <p:val>
                                            <p:strVal val="#ppt_x"/>
                                          </p:val>
                                        </p:tav>
                                      </p:tavLst>
                                    </p:anim>
                                    <p:anim calcmode="lin" valueType="num">
                                      <p:cBhvr>
                                        <p:cTn id="27" dur="25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25" descr="微信截图_20220629162208.jpg"/>
          <p:cNvPicPr>
            <a:picLocks noChangeAspect="1"/>
          </p:cNvPicPr>
          <p:nvPr/>
        </p:nvPicPr>
        <p:blipFill>
          <a:blip r:embed="rId3"/>
          <a:stretch>
            <a:fillRect/>
          </a:stretch>
        </p:blipFill>
        <p:spPr>
          <a:xfrm>
            <a:off x="320826" y="709386"/>
            <a:ext cx="5595676" cy="3078844"/>
          </a:xfrm>
          <a:prstGeom prst="rect">
            <a:avLst/>
          </a:prstGeom>
        </p:spPr>
      </p:pic>
      <p:pic>
        <p:nvPicPr>
          <p:cNvPr id="27" name="图片 26" descr="微信截图_20220629162416.jpg"/>
          <p:cNvPicPr>
            <a:picLocks noChangeAspect="1"/>
          </p:cNvPicPr>
          <p:nvPr/>
        </p:nvPicPr>
        <p:blipFill>
          <a:blip r:embed="rId4"/>
          <a:stretch>
            <a:fillRect/>
          </a:stretch>
        </p:blipFill>
        <p:spPr>
          <a:xfrm>
            <a:off x="5947241" y="3106057"/>
            <a:ext cx="5927649" cy="3178629"/>
          </a:xfrm>
          <a:prstGeom prst="rect">
            <a:avLst/>
          </a:prstGeom>
        </p:spPr>
      </p:pic>
    </p:spTree>
  </p:cSld>
  <p:clrMapOvr>
    <a:masterClrMapping/>
  </p:clrMapOvr>
  <p:transition spd="slow" advClick="0" advTm="1000">
    <p:fade/>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微信截图_20220629164236.jpg"/>
          <p:cNvPicPr>
            <a:picLocks noChangeAspect="1"/>
          </p:cNvPicPr>
          <p:nvPr/>
        </p:nvPicPr>
        <p:blipFill>
          <a:blip r:embed="rId3"/>
          <a:stretch>
            <a:fillRect/>
          </a:stretch>
        </p:blipFill>
        <p:spPr>
          <a:xfrm>
            <a:off x="400645" y="798287"/>
            <a:ext cx="5692408" cy="3207657"/>
          </a:xfrm>
          <a:prstGeom prst="rect">
            <a:avLst/>
          </a:prstGeom>
        </p:spPr>
      </p:pic>
      <p:pic>
        <p:nvPicPr>
          <p:cNvPr id="6" name="图片 5" descr="微信截图_20220629164452.jpg"/>
          <p:cNvPicPr>
            <a:picLocks noChangeAspect="1"/>
          </p:cNvPicPr>
          <p:nvPr/>
        </p:nvPicPr>
        <p:blipFill>
          <a:blip r:embed="rId4"/>
          <a:stretch>
            <a:fillRect/>
          </a:stretch>
        </p:blipFill>
        <p:spPr>
          <a:xfrm>
            <a:off x="6160585" y="3309257"/>
            <a:ext cx="5710715" cy="3198000"/>
          </a:xfrm>
          <a:prstGeom prst="rect">
            <a:avLst/>
          </a:prstGeom>
        </p:spPr>
      </p:pic>
    </p:spTree>
  </p:cSld>
  <p:clrMapOvr>
    <a:masterClrMapping/>
  </p:clrMapOvr>
  <p:transition spd="slow" advClick="0" advTm="1000">
    <p:fade/>
  </p:transition>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25" descr="微信截图_20220629162501.jpg"/>
          <p:cNvPicPr>
            <a:picLocks noChangeAspect="1"/>
          </p:cNvPicPr>
          <p:nvPr/>
        </p:nvPicPr>
        <p:blipFill>
          <a:blip r:embed="rId3"/>
          <a:stretch>
            <a:fillRect/>
          </a:stretch>
        </p:blipFill>
        <p:spPr>
          <a:xfrm>
            <a:off x="309639" y="767028"/>
            <a:ext cx="5729813" cy="3151829"/>
          </a:xfrm>
          <a:prstGeom prst="rect">
            <a:avLst/>
          </a:prstGeom>
        </p:spPr>
      </p:pic>
      <p:pic>
        <p:nvPicPr>
          <p:cNvPr id="27" name="图片 26" descr="微信截图_20220629162625.jpg"/>
          <p:cNvPicPr>
            <a:picLocks noChangeAspect="1"/>
          </p:cNvPicPr>
          <p:nvPr/>
        </p:nvPicPr>
        <p:blipFill>
          <a:blip r:embed="rId4"/>
          <a:stretch>
            <a:fillRect/>
          </a:stretch>
        </p:blipFill>
        <p:spPr>
          <a:xfrm>
            <a:off x="6018591" y="3225393"/>
            <a:ext cx="5703332" cy="3201356"/>
          </a:xfrm>
          <a:prstGeom prst="rect">
            <a:avLst/>
          </a:prstGeom>
        </p:spPr>
      </p:pic>
    </p:spTree>
  </p:cSld>
  <p:clrMapOvr>
    <a:masterClrMapping/>
  </p:clrMapOvr>
  <p:transition spd="slow" advClick="0" advTm="1000">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PP_MARK_KEY" val="18b09522-4331-4f01-bd87-801955bb0ffa"/>
  <p:tag name="COMMONDATA" val="eyJoZGlkIjoiZWE1NDdlMGJlZGIyMTBjMTE2YzM1ODc4MjIwNGYyMDkifQ=="/>
</p:tagLst>
</file>

<file path=ppt/tags/tag10.xml><?xml version="1.0" encoding="utf-8"?>
<p:tagLst xmlns:a="http://schemas.openxmlformats.org/drawingml/2006/main" xmlns:r="http://schemas.openxmlformats.org/officeDocument/2006/relationships" xmlns:p="http://schemas.openxmlformats.org/presentationml/2006/main">
  <p:tag name="KSO_WM_UNIT_TABLE_BEAUTIFY" val="smartTable{adc441c5-8935-4000-bb84-c50dbfe54d40}"/>
</p:tagLst>
</file>

<file path=ppt/tags/tag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xml><?xml version="1.0" encoding="utf-8"?>
<p:tagLst xmlns:a="http://schemas.openxmlformats.org/drawingml/2006/main" xmlns:r="http://schemas.openxmlformats.org/officeDocument/2006/relationships" xmlns:p="http://schemas.openxmlformats.org/presentationml/2006/main">
  <p:tag name="PA" val="v3.2.0"/>
</p:tagLst>
</file>

<file path=ppt/tags/tag32.xml><?xml version="1.0" encoding="utf-8"?>
<p:tagLst xmlns:a="http://schemas.openxmlformats.org/drawingml/2006/main" xmlns:r="http://schemas.openxmlformats.org/officeDocument/2006/relationships" xmlns:p="http://schemas.openxmlformats.org/presentationml/2006/main">
  <p:tag name="PA" val="v3.2.0"/>
</p:tagLst>
</file>

<file path=ppt/tags/tag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xml><?xml version="1.0" encoding="utf-8"?>
<p:tagLst xmlns:a="http://schemas.openxmlformats.org/drawingml/2006/main" xmlns:r="http://schemas.openxmlformats.org/officeDocument/2006/relationships" xmlns:p="http://schemas.openxmlformats.org/presentationml/2006/main">
  <p:tag name="KSO_WM_UNIT_TABLE_BEAUTIFY" val="smartTable{46c61aee-f6de-4a98-af4c-0aba0f02fd33}"/>
</p:tagLst>
</file>

<file path=ppt/tags/tag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自定义 1133">
      <a:dk1>
        <a:sysClr val="windowText" lastClr="000000"/>
      </a:dk1>
      <a:lt1>
        <a:sysClr val="window" lastClr="FFFFFF"/>
      </a:lt1>
      <a:dk2>
        <a:srgbClr val="44546A"/>
      </a:dk2>
      <a:lt2>
        <a:srgbClr val="E7E6E6"/>
      </a:lt2>
      <a:accent1>
        <a:srgbClr val="FF4E00"/>
      </a:accent1>
      <a:accent2>
        <a:srgbClr val="433B4F"/>
      </a:accent2>
      <a:accent3>
        <a:srgbClr val="2F2937"/>
      </a:accent3>
      <a:accent4>
        <a:srgbClr val="FF4E00"/>
      </a:accent4>
      <a:accent5>
        <a:srgbClr val="2F2937"/>
      </a:accent5>
      <a:accent6>
        <a:srgbClr val="433B4F"/>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lumMod val="50000"/>
              <a:lumOff val="50000"/>
            </a:schemeClr>
          </a:solidFill>
          <a:prstDash val="sysDash"/>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1117</TotalTime>
  <Words>8952</Words>
  <Application>Microsoft Office PowerPoint</Application>
  <PresentationFormat>宽屏</PresentationFormat>
  <Paragraphs>853</Paragraphs>
  <Slides>121</Slides>
  <Notes>112</Notes>
  <HiddenSlides>0</HiddenSlides>
  <MMClips>0</MMClips>
  <ScaleCrop>false</ScaleCrop>
  <HeadingPairs>
    <vt:vector size="6" baseType="variant">
      <vt:variant>
        <vt:lpstr>已用的字体</vt:lpstr>
      </vt:variant>
      <vt:variant>
        <vt:i4>23</vt:i4>
      </vt:variant>
      <vt:variant>
        <vt:lpstr>主题</vt:lpstr>
      </vt:variant>
      <vt:variant>
        <vt:i4>1</vt:i4>
      </vt:variant>
      <vt:variant>
        <vt:lpstr>幻灯片标题</vt:lpstr>
      </vt:variant>
      <vt:variant>
        <vt:i4>121</vt:i4>
      </vt:variant>
    </vt:vector>
  </HeadingPairs>
  <TitlesOfParts>
    <vt:vector size="145" baseType="lpstr">
      <vt:lpstr>DIN-BoldItalic</vt:lpstr>
      <vt:lpstr>Gulim</vt:lpstr>
      <vt:lpstr>HY견고딕</vt:lpstr>
      <vt:lpstr>HY헤드라인M</vt:lpstr>
      <vt:lpstr>Lato Hairline</vt:lpstr>
      <vt:lpstr>Lato Light</vt:lpstr>
      <vt:lpstr>Lato Regular</vt:lpstr>
      <vt:lpstr>Open Sans</vt:lpstr>
      <vt:lpstr>新細明體</vt:lpstr>
      <vt:lpstr>等线</vt:lpstr>
      <vt:lpstr>等线 Light</vt:lpstr>
      <vt:lpstr>黑体</vt:lpstr>
      <vt:lpstr>华文隶书</vt:lpstr>
      <vt:lpstr>华文新魏</vt:lpstr>
      <vt:lpstr>时尚中黑简体</vt:lpstr>
      <vt:lpstr>宋体</vt:lpstr>
      <vt:lpstr>微软雅黑</vt:lpstr>
      <vt:lpstr>Arial</vt:lpstr>
      <vt:lpstr>Calibri</vt:lpstr>
      <vt:lpstr>Impact</vt:lpstr>
      <vt:lpstr>Times New Roman</vt:lpstr>
      <vt:lpstr>Verdana</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Acer</dc:creator>
  <cp:lastModifiedBy>Microsoft 帐户</cp:lastModifiedBy>
  <cp:revision>101</cp:revision>
  <dcterms:created xsi:type="dcterms:W3CDTF">2017-06-23T02:08:00Z</dcterms:created>
  <dcterms:modified xsi:type="dcterms:W3CDTF">2023-08-05T06:11:42Z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2052-11.1.0.14309</vt:lpwstr>
  </property>
  <property fmtid="{D5CDD505-2E9C-101B-9397-08002B2CF9AE}" pid="3" name="ICV">
    <vt:lpwstr>28190F428D134A72BC0AE83BCC879BB9_12</vt:lpwstr>
  </property>
</Properties>
</file>