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heme/themeOverride3.xml" ContentType="application/vnd.openxmlformats-officedocument.themeOverr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2"/>
  </p:notesMasterIdLst>
  <p:sldIdLst>
    <p:sldId id="256" r:id="rId2"/>
    <p:sldId id="270" r:id="rId3"/>
    <p:sldId id="1759" r:id="rId4"/>
    <p:sldId id="1760" r:id="rId5"/>
    <p:sldId id="258" r:id="rId6"/>
    <p:sldId id="1761" r:id="rId7"/>
    <p:sldId id="1762" r:id="rId8"/>
    <p:sldId id="1763" r:id="rId9"/>
    <p:sldId id="1764" r:id="rId10"/>
    <p:sldId id="1765" r:id="rId11"/>
    <p:sldId id="1766" r:id="rId12"/>
    <p:sldId id="1767" r:id="rId13"/>
    <p:sldId id="1768" r:id="rId14"/>
    <p:sldId id="1773" r:id="rId15"/>
    <p:sldId id="1775" r:id="rId16"/>
    <p:sldId id="1769" r:id="rId17"/>
    <p:sldId id="1770" r:id="rId18"/>
    <p:sldId id="1771" r:id="rId19"/>
    <p:sldId id="1772" r:id="rId20"/>
    <p:sldId id="261" r:id="rId21"/>
  </p:sldIdLst>
  <p:sldSz cx="12192000" cy="6858000"/>
  <p:notesSz cx="6858000" cy="9144000"/>
  <p:custDataLst>
    <p:tags r:id="rId2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CC4A4A"/>
    <a:srgbClr val="F68A00"/>
    <a:srgbClr val="FEF3D2"/>
    <a:srgbClr val="EAECE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3023" autoAdjust="0"/>
    <p:restoredTop sz="94724" autoAdjust="0"/>
  </p:normalViewPr>
  <p:slideViewPr>
    <p:cSldViewPr snapToGrid="0">
      <p:cViewPr varScale="1">
        <p:scale>
          <a:sx n="108" d="100"/>
          <a:sy n="108" d="100"/>
        </p:scale>
        <p:origin x="-786" y="-7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25" d="100"/>
        <a:sy n="125" d="100"/>
      </p:scale>
      <p:origin x="0" y="0"/>
    </p:cViewPr>
  </p:sorterViewPr>
  <p:notesViewPr>
    <p:cSldViewPr snapToGrid="0">
      <p:cViewPr varScale="1">
        <p:scale>
          <a:sx n="85" d="100"/>
          <a:sy n="85" d="100"/>
        </p:scale>
        <p:origin x="3168" y="9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606CF4-FA77-4E71-BDBB-B62F97D48318}" type="datetimeFigureOut">
              <a:rPr lang="zh-CN" altLang="en-US" smtClean="0"/>
              <a:pPr/>
              <a:t>2019-12-25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7EA511-84E0-4AE0-9842-AB0E10994BF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660111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EA511-84E0-4AE0-9842-AB0E10994BF1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890902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流程图: 过程 18"/>
          <p:cNvSpPr/>
          <p:nvPr userDrawn="1"/>
        </p:nvSpPr>
        <p:spPr>
          <a:xfrm>
            <a:off x="0" y="1726194"/>
            <a:ext cx="12192000" cy="3331029"/>
          </a:xfrm>
          <a:prstGeom prst="flowChartProcess">
            <a:avLst/>
          </a:prstGeom>
          <a:blipFill>
            <a:blip r:embed="rId2"/>
            <a:srcRect/>
            <a:stretch>
              <a:fillRect t="-45896" b="-45896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流程图: 过程 1"/>
          <p:cNvSpPr/>
          <p:nvPr userDrawn="1"/>
        </p:nvSpPr>
        <p:spPr>
          <a:xfrm>
            <a:off x="0" y="1726194"/>
            <a:ext cx="12192000" cy="3331029"/>
          </a:xfrm>
          <a:prstGeom prst="flowChartProcess">
            <a:avLst/>
          </a:prstGeom>
          <a:solidFill>
            <a:schemeClr val="tx1">
              <a:lumMod val="85000"/>
              <a:lumOff val="15000"/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图片占位符 28"/>
          <p:cNvSpPr>
            <a:spLocks noGrp="1"/>
          </p:cNvSpPr>
          <p:nvPr>
            <p:ph type="pic" sz="quarter" idx="10"/>
          </p:nvPr>
        </p:nvSpPr>
        <p:spPr>
          <a:xfrm>
            <a:off x="1426151" y="208140"/>
            <a:ext cx="3822995" cy="3820461"/>
          </a:xfrm>
          <a:prstGeom prst="diamond">
            <a:avLst/>
          </a:prstGeom>
        </p:spPr>
        <p:txBody>
          <a:bodyPr/>
          <a:lstStyle/>
          <a:p>
            <a:endParaRPr lang="zh-CN" altLang="en-US" dirty="0"/>
          </a:p>
        </p:txBody>
      </p:sp>
      <p:sp>
        <p:nvSpPr>
          <p:cNvPr id="7" name="矩形 6"/>
          <p:cNvSpPr/>
          <p:nvPr userDrawn="1"/>
        </p:nvSpPr>
        <p:spPr>
          <a:xfrm rot="2700000">
            <a:off x="3586470" y="3518771"/>
            <a:ext cx="1104531" cy="1104531"/>
          </a:xfrm>
          <a:prstGeom prst="rect">
            <a:avLst/>
          </a:prstGeom>
          <a:solidFill>
            <a:srgbClr val="C00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 rot="2700000">
            <a:off x="2549547" y="4426290"/>
            <a:ext cx="1546344" cy="1546343"/>
          </a:xfrm>
          <a:prstGeom prst="rect">
            <a:avLst/>
          </a:prstGeom>
          <a:solidFill>
            <a:schemeClr val="bg1">
              <a:lumMod val="85000"/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 userDrawn="1"/>
        </p:nvSpPr>
        <p:spPr>
          <a:xfrm rot="2700000">
            <a:off x="622703" y="2968060"/>
            <a:ext cx="2209063" cy="2209062"/>
          </a:xfrm>
          <a:prstGeom prst="rect">
            <a:avLst/>
          </a:prstGeom>
          <a:solidFill>
            <a:schemeClr val="bg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6" name="组合 15"/>
          <p:cNvGrpSpPr/>
          <p:nvPr userDrawn="1"/>
        </p:nvGrpSpPr>
        <p:grpSpPr>
          <a:xfrm>
            <a:off x="708605" y="3738987"/>
            <a:ext cx="2161609" cy="671186"/>
            <a:chOff x="0" y="3026106"/>
            <a:chExt cx="2057401" cy="781570"/>
          </a:xfrm>
        </p:grpSpPr>
        <p:sp>
          <p:nvSpPr>
            <p:cNvPr id="17" name="文本框 16"/>
            <p:cNvSpPr txBox="1"/>
            <p:nvPr/>
          </p:nvSpPr>
          <p:spPr>
            <a:xfrm>
              <a:off x="1" y="3260494"/>
              <a:ext cx="2057400" cy="54718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lvl="0"/>
              <a:r>
                <a:rPr lang="en-US" altLang="zh-CN" sz="16600" noProof="0" dirty="0">
                  <a:solidFill>
                    <a:schemeClr val="bg1">
                      <a:lumMod val="95000"/>
                    </a:schemeClr>
                  </a:solidFill>
                  <a:latin typeface="+mn-lt"/>
                </a:rPr>
                <a:t>Production</a:t>
              </a:r>
            </a:p>
          </p:txBody>
        </p:sp>
        <p:sp>
          <p:nvSpPr>
            <p:cNvPr id="18" name="矩形 17"/>
            <p:cNvSpPr/>
            <p:nvPr/>
          </p:nvSpPr>
          <p:spPr>
            <a:xfrm>
              <a:off x="0" y="3026106"/>
              <a:ext cx="1251032" cy="218356"/>
            </a:xfrm>
            <a:prstGeom prst="rect">
              <a:avLst/>
            </a:prstGeom>
            <a:noFill/>
          </p:spPr>
          <p:txBody>
            <a:bodyPr wrap="none" numCol="1" rtlCol="0">
              <a:prstTxWarp prst="textPlain">
                <a:avLst/>
              </a:prstTxWarp>
              <a:spAutoFit/>
            </a:bodyPr>
            <a:lstStyle/>
            <a:p>
              <a:pPr lvl="0"/>
              <a:r>
                <a:rPr lang="en-US" altLang="zh-CN" sz="16600" noProof="0" dirty="0">
                  <a:solidFill>
                    <a:schemeClr val="bg1">
                      <a:lumMod val="95000"/>
                    </a:schemeClr>
                  </a:solidFill>
                  <a:latin typeface="+mn-lt"/>
                </a:rPr>
                <a:t>safety</a:t>
              </a:r>
            </a:p>
          </p:txBody>
        </p:sp>
      </p:grpSp>
      <p:sp>
        <p:nvSpPr>
          <p:cNvPr id="14" name="副标题 2">
            <a:extLst>
              <a:ext uri="{FF2B5EF4-FFF2-40B4-BE49-F238E27FC236}">
                <a16:creationId xmlns="" xmlns:a16="http://schemas.microsoft.com/office/drawing/2014/main" id="{9BA8212D-67E3-4CB2-B8D7-1BE4949FB3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680628" y="2701373"/>
            <a:ext cx="7855511" cy="558799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457178" indent="0" algn="ctr">
              <a:buNone/>
              <a:defRPr sz="2000"/>
            </a:lvl2pPr>
            <a:lvl3pPr marL="914354" indent="0" algn="ctr">
              <a:buNone/>
              <a:defRPr sz="1800"/>
            </a:lvl3pPr>
            <a:lvl4pPr marL="1371532" indent="0" algn="ctr">
              <a:buNone/>
              <a:defRPr sz="1600"/>
            </a:lvl4pPr>
            <a:lvl5pPr marL="1828709" indent="0" algn="ctr">
              <a:buNone/>
              <a:defRPr sz="1600"/>
            </a:lvl5pPr>
            <a:lvl6pPr marL="2285886" indent="0" algn="ctr">
              <a:buNone/>
              <a:defRPr sz="1600"/>
            </a:lvl6pPr>
            <a:lvl7pPr marL="2743062" indent="0" algn="ctr">
              <a:buNone/>
              <a:defRPr sz="1600"/>
            </a:lvl7pPr>
            <a:lvl8pPr marL="3200240" indent="0" algn="ctr">
              <a:buNone/>
              <a:defRPr sz="1600"/>
            </a:lvl8pPr>
            <a:lvl9pPr marL="3657418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20" name="标题 1">
            <a:extLst>
              <a:ext uri="{FF2B5EF4-FFF2-40B4-BE49-F238E27FC236}">
                <a16:creationId xmlns="" xmlns:a16="http://schemas.microsoft.com/office/drawing/2014/main" id="{25BA4FDD-09E3-4049-8C0B-5E4762E936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680628" y="2002782"/>
            <a:ext cx="7855511" cy="698591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zh-CN" altLang="en-US" dirty="0"/>
          </a:p>
        </p:txBody>
      </p:sp>
      <p:sp>
        <p:nvSpPr>
          <p:cNvPr id="21" name="文本占位符 13">
            <a:extLst>
              <a:ext uri="{FF2B5EF4-FFF2-40B4-BE49-F238E27FC236}">
                <a16:creationId xmlns="" xmlns:a16="http://schemas.microsoft.com/office/drawing/2014/main" id="{7C6FE4DA-70B6-4ADD-8EE3-885AAF3AB8E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80628" y="4464681"/>
            <a:ext cx="7855511" cy="296271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marL="0" indent="0" algn="l">
              <a:buNone/>
              <a:defRPr sz="1500" b="0">
                <a:solidFill>
                  <a:schemeClr val="bg1"/>
                </a:solidFill>
              </a:defRPr>
            </a:lvl1pPr>
            <a:lvl2pPr marL="457177" indent="0">
              <a:buNone/>
              <a:defRPr/>
            </a:lvl2pPr>
            <a:lvl3pPr marL="914353" indent="0">
              <a:buNone/>
              <a:defRPr/>
            </a:lvl3pPr>
            <a:lvl4pPr marL="1371531" indent="0">
              <a:buNone/>
              <a:defRPr/>
            </a:lvl4pPr>
            <a:lvl5pPr marL="1828709" indent="0">
              <a:buNone/>
              <a:defRPr/>
            </a:lvl5pPr>
          </a:lstStyle>
          <a:p>
            <a:pPr lvl="0"/>
            <a:r>
              <a:rPr lang="en-US" altLang="zh-CN" dirty="0"/>
              <a:t>Signature</a:t>
            </a:r>
          </a:p>
        </p:txBody>
      </p:sp>
      <p:sp>
        <p:nvSpPr>
          <p:cNvPr id="22" name="文本占位符 13">
            <a:extLst>
              <a:ext uri="{FF2B5EF4-FFF2-40B4-BE49-F238E27FC236}">
                <a16:creationId xmlns="" xmlns:a16="http://schemas.microsoft.com/office/drawing/2014/main" id="{33AC10C7-24B2-42BE-A361-CD84BCFAE1F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80628" y="4760952"/>
            <a:ext cx="7855511" cy="296271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marL="0" indent="0" algn="l">
              <a:buNone/>
              <a:defRPr sz="1500" b="0">
                <a:solidFill>
                  <a:schemeClr val="bg1"/>
                </a:solidFill>
              </a:defRPr>
            </a:lvl1pPr>
            <a:lvl2pPr marL="457177" indent="0">
              <a:buNone/>
              <a:defRPr/>
            </a:lvl2pPr>
            <a:lvl3pPr marL="914353" indent="0">
              <a:buNone/>
              <a:defRPr/>
            </a:lvl3pPr>
            <a:lvl4pPr marL="1371531" indent="0">
              <a:buNone/>
              <a:defRPr/>
            </a:lvl4pPr>
            <a:lvl5pPr marL="1828709" indent="0">
              <a:buNone/>
              <a:defRPr/>
            </a:lvl5pPr>
          </a:lstStyle>
          <a:p>
            <a:pPr lvl="0"/>
            <a:r>
              <a:rPr lang="en-US" altLang="zh-CN" dirty="0"/>
              <a:t>Date</a:t>
            </a:r>
            <a:endParaRPr lang="zh-CN" altLang="en-US" dirty="0"/>
          </a:p>
        </p:txBody>
      </p:sp>
      <p:pic>
        <p:nvPicPr>
          <p:cNvPr id="23" name="图片 45" descr="英文LOGO.tif">
            <a:extLst>
              <a:ext uri="{FF2B5EF4-FFF2-40B4-BE49-F238E27FC236}">
                <a16:creationId xmlns="" xmlns:a16="http://schemas.microsoft.com/office/drawing/2014/main" id="{4733D68E-CA61-40A0-A5C8-B70669B27D8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" y="314326"/>
            <a:ext cx="1526559" cy="546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8825868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流程图: 过程 16"/>
          <p:cNvSpPr/>
          <p:nvPr userDrawn="1"/>
        </p:nvSpPr>
        <p:spPr>
          <a:xfrm>
            <a:off x="0" y="2458081"/>
            <a:ext cx="12192000" cy="1001486"/>
          </a:xfrm>
          <a:prstGeom prst="flowChartProcess">
            <a:avLst/>
          </a:prstGeom>
          <a:solidFill>
            <a:schemeClr val="tx1">
              <a:lumMod val="85000"/>
              <a:lumOff val="15000"/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图片占位符 28"/>
          <p:cNvSpPr>
            <a:spLocks noGrp="1"/>
          </p:cNvSpPr>
          <p:nvPr>
            <p:ph type="pic" sz="quarter" idx="10"/>
          </p:nvPr>
        </p:nvSpPr>
        <p:spPr>
          <a:xfrm>
            <a:off x="260514" y="1592985"/>
            <a:ext cx="3822995" cy="3820461"/>
          </a:xfrm>
          <a:prstGeom prst="diamond">
            <a:avLst/>
          </a:prstGeom>
        </p:spPr>
        <p:txBody>
          <a:bodyPr/>
          <a:lstStyle/>
          <a:p>
            <a:endParaRPr lang="zh-CN" altLang="en-US"/>
          </a:p>
        </p:txBody>
      </p:sp>
      <p:grpSp>
        <p:nvGrpSpPr>
          <p:cNvPr id="5" name="组合 4"/>
          <p:cNvGrpSpPr/>
          <p:nvPr userDrawn="1"/>
        </p:nvGrpSpPr>
        <p:grpSpPr>
          <a:xfrm rot="2700000">
            <a:off x="2633216" y="1796721"/>
            <a:ext cx="2651106" cy="3212202"/>
            <a:chOff x="2694999" y="1796720"/>
            <a:chExt cx="2651106" cy="3212202"/>
          </a:xfrm>
        </p:grpSpPr>
        <p:sp>
          <p:nvSpPr>
            <p:cNvPr id="8" name="矩形 7"/>
            <p:cNvSpPr/>
            <p:nvPr userDrawn="1"/>
          </p:nvSpPr>
          <p:spPr>
            <a:xfrm>
              <a:off x="4241574" y="3343296"/>
              <a:ext cx="1104531" cy="1104531"/>
            </a:xfrm>
            <a:prstGeom prst="rect">
              <a:avLst/>
            </a:prstGeom>
            <a:solidFill>
              <a:schemeClr val="bg1">
                <a:lumMod val="50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 userDrawn="1"/>
          </p:nvSpPr>
          <p:spPr>
            <a:xfrm>
              <a:off x="2694999" y="1796720"/>
              <a:ext cx="1546344" cy="1546343"/>
            </a:xfrm>
            <a:prstGeom prst="rect">
              <a:avLst/>
            </a:prstGeom>
            <a:solidFill>
              <a:schemeClr val="bg1">
                <a:lumMod val="85000"/>
                <a:alpha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15"/>
            <p:cNvSpPr/>
            <p:nvPr userDrawn="1"/>
          </p:nvSpPr>
          <p:spPr>
            <a:xfrm>
              <a:off x="4241574" y="4485480"/>
              <a:ext cx="523442" cy="523442"/>
            </a:xfrm>
            <a:prstGeom prst="rect">
              <a:avLst/>
            </a:prstGeom>
            <a:solidFill>
              <a:srgbClr val="C00000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18" name="标题 1">
            <a:extLst>
              <a:ext uri="{FF2B5EF4-FFF2-40B4-BE49-F238E27FC236}">
                <a16:creationId xmlns="" xmlns:a16="http://schemas.microsoft.com/office/drawing/2014/main" id="{AC31825F-F6AE-4C27-8574-F6FA0B4DB8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0574" y="3429313"/>
            <a:ext cx="5419185" cy="89535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4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zh-CN" altLang="en-US" dirty="0"/>
          </a:p>
        </p:txBody>
      </p:sp>
      <p:sp>
        <p:nvSpPr>
          <p:cNvPr id="19" name="文本占位符 2">
            <a:extLst>
              <a:ext uri="{FF2B5EF4-FFF2-40B4-BE49-F238E27FC236}">
                <a16:creationId xmlns="" xmlns:a16="http://schemas.microsoft.com/office/drawing/2014/main" id="{6E354F7B-0F25-4E68-B4FD-8A997338E7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251690" y="4324663"/>
            <a:ext cx="5419185" cy="1015623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100">
                <a:solidFill>
                  <a:schemeClr val="tx1"/>
                </a:solidFill>
              </a:defRPr>
            </a:lvl1pPr>
            <a:lvl2pPr marL="457178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5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88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06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2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41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pic>
        <p:nvPicPr>
          <p:cNvPr id="10" name="图片 45" descr="英文LOGO.tif">
            <a:extLst>
              <a:ext uri="{FF2B5EF4-FFF2-40B4-BE49-F238E27FC236}">
                <a16:creationId xmlns="" xmlns:a16="http://schemas.microsoft.com/office/drawing/2014/main" id="{B72D4C3B-0D76-4963-90E6-EBB88DEAFDF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" y="314326"/>
            <a:ext cx="1526559" cy="546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8533342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9888B6D7-9D3F-49D7-BACE-73A9D1149A7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401732" y="6240463"/>
            <a:ext cx="1388536" cy="206381"/>
          </a:xfrm>
          <a:prstGeom prst="rect">
            <a:avLst/>
          </a:prstGeom>
        </p:spPr>
        <p:txBody>
          <a:bodyPr/>
          <a:lstStyle/>
          <a:p>
            <a:fld id="{6489D9C7-5DC6-4263-87FF-7C99F6FB63C3}" type="datetime1">
              <a:rPr lang="zh-CN" altLang="en-US" smtClean="0"/>
              <a:pPr/>
              <a:t>2019-12-25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a16="http://schemas.microsoft.com/office/drawing/2014/main" id="{7AC997A4-1DD8-4731-B9FD-42398A20FF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69924" y="6240463"/>
            <a:ext cx="4140201" cy="206381"/>
          </a:xfrm>
          <a:prstGeom prst="rect">
            <a:avLst/>
          </a:prstGeom>
        </p:spPr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DBA9825E-1876-42AD-ABCF-E0E100F351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240463"/>
            <a:ext cx="2909888" cy="206381"/>
          </a:xfrm>
          <a:prstGeom prst="rect">
            <a:avLst/>
          </a:prstGeom>
        </p:spPr>
        <p:txBody>
          <a:bodyPr/>
          <a:lstStyle/>
          <a:p>
            <a:fld id="{5DD3DB80-B894-403A-B48E-6FDC1A72010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6" name="标题 5">
            <a:extLst>
              <a:ext uri="{FF2B5EF4-FFF2-40B4-BE49-F238E27FC236}">
                <a16:creationId xmlns="" xmlns:a16="http://schemas.microsoft.com/office/drawing/2014/main" id="{D124F9DB-C87A-423F-9657-38C7A29014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5324" y="1"/>
            <a:ext cx="10850563" cy="102869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8" name="内容占位符 7">
            <a:extLst>
              <a:ext uri="{FF2B5EF4-FFF2-40B4-BE49-F238E27FC236}">
                <a16:creationId xmlns="" xmlns:a16="http://schemas.microsoft.com/office/drawing/2014/main" id="{2070191C-4093-409C-8FD5-7369A79637AD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69925" y="1130299"/>
            <a:ext cx="10850563" cy="5006975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altLang="zh-CN" dirty="0"/>
              <a:t>Edit Master text styles</a:t>
            </a:r>
          </a:p>
          <a:p>
            <a:pPr lvl="1"/>
            <a:r>
              <a:rPr lang="en-US" altLang="zh-CN" dirty="0"/>
              <a:t>Second level</a:t>
            </a:r>
          </a:p>
          <a:p>
            <a:pPr lvl="2"/>
            <a:r>
              <a:rPr lang="en-US" altLang="zh-CN" dirty="0"/>
              <a:t>Third level</a:t>
            </a:r>
          </a:p>
          <a:p>
            <a:pPr lvl="3"/>
            <a:r>
              <a:rPr lang="en-US" altLang="zh-CN" dirty="0"/>
              <a:t>Fourth level</a:t>
            </a:r>
          </a:p>
          <a:p>
            <a:pPr lvl="4"/>
            <a:r>
              <a:rPr lang="en-US" altLang="zh-CN" dirty="0"/>
              <a:t>Fifth level</a:t>
            </a:r>
            <a:endParaRPr lang="zh-CN" altLang="en-US" dirty="0"/>
          </a:p>
        </p:txBody>
      </p:sp>
    </p:spTree>
    <p:extLst>
      <p:ext uri="{BB962C8B-B14F-4D97-AF65-F5344CB8AC3E}">
        <p14:creationId xmlns="" xmlns:p14="http://schemas.microsoft.com/office/powerpoint/2010/main" val="34164641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 userDrawn="1">
  <p:cSld name="仅标题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21C7A1C-3684-4AAF-A408-C63B6CB641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5324" y="1"/>
            <a:ext cx="10850563" cy="102869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altLang="zh-CN" dirty="0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8986EA5F-D77D-4318-90E9-C04AA8ADC0D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401732" y="6240463"/>
            <a:ext cx="1388536" cy="206381"/>
          </a:xfrm>
          <a:prstGeom prst="rect">
            <a:avLst/>
          </a:prstGeom>
        </p:spPr>
        <p:txBody>
          <a:bodyPr/>
          <a:lstStyle/>
          <a:p>
            <a:fld id="{6489D9C7-5DC6-4263-87FF-7C99F6FB63C3}" type="datetime1">
              <a:rPr lang="zh-CN" altLang="en-US" smtClean="0"/>
              <a:pPr/>
              <a:t>2019-12-25</a:t>
            </a:fld>
            <a:endParaRPr lang="zh-CN" alt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00832621-D9D9-445E-BFF9-F8348FA1E2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69924" y="6240463"/>
            <a:ext cx="4140201" cy="206381"/>
          </a:xfrm>
          <a:prstGeom prst="rect">
            <a:avLst/>
          </a:prstGeom>
        </p:spPr>
        <p:txBody>
          <a:bodyPr/>
          <a:lstStyle/>
          <a:p>
            <a:r>
              <a:rPr lang="en-US" altLang="zh-CN" dirty="0"/>
              <a:t>www.islide.cc</a:t>
            </a:r>
            <a:endParaRPr lang="zh-CN" alt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8371151B-F790-4A9F-962F-B8718A9560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240463"/>
            <a:ext cx="2909888" cy="206381"/>
          </a:xfrm>
          <a:prstGeom prst="rect">
            <a:avLst/>
          </a:prstGeom>
        </p:spPr>
        <p:txBody>
          <a:bodyPr/>
          <a:lstStyle/>
          <a:p>
            <a:fld id="{5DD3DB80-B894-403A-B48E-6FDC1A72010E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="" xmlns:p14="http://schemas.microsoft.com/office/powerpoint/2010/main" val="25529516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34177286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流程图: 过程 10"/>
          <p:cNvSpPr/>
          <p:nvPr userDrawn="1"/>
        </p:nvSpPr>
        <p:spPr>
          <a:xfrm>
            <a:off x="0" y="2461439"/>
            <a:ext cx="12192000" cy="1001486"/>
          </a:xfrm>
          <a:prstGeom prst="flowChartProcess">
            <a:avLst/>
          </a:prstGeom>
          <a:solidFill>
            <a:schemeClr val="tx1">
              <a:lumMod val="85000"/>
              <a:lumOff val="15000"/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图片占位符 28"/>
          <p:cNvSpPr>
            <a:spLocks noGrp="1"/>
          </p:cNvSpPr>
          <p:nvPr>
            <p:ph type="pic" sz="quarter" idx="10"/>
          </p:nvPr>
        </p:nvSpPr>
        <p:spPr>
          <a:xfrm>
            <a:off x="260515" y="1550111"/>
            <a:ext cx="3822995" cy="3820461"/>
          </a:xfrm>
          <a:prstGeom prst="diamond">
            <a:avLst/>
          </a:prstGeom>
          <a:ln w="19050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2" name="组合 1"/>
          <p:cNvGrpSpPr/>
          <p:nvPr userDrawn="1"/>
        </p:nvGrpSpPr>
        <p:grpSpPr>
          <a:xfrm>
            <a:off x="3149431" y="2126278"/>
            <a:ext cx="1777357" cy="3199891"/>
            <a:chOff x="3149431" y="2126278"/>
            <a:chExt cx="1777357" cy="3199891"/>
          </a:xfrm>
        </p:grpSpPr>
        <p:sp>
          <p:nvSpPr>
            <p:cNvPr id="7" name="矩形 6"/>
            <p:cNvSpPr/>
            <p:nvPr userDrawn="1"/>
          </p:nvSpPr>
          <p:spPr>
            <a:xfrm rot="2700000">
              <a:off x="3601350" y="2126278"/>
              <a:ext cx="1104531" cy="1104531"/>
            </a:xfrm>
            <a:prstGeom prst="rect">
              <a:avLst/>
            </a:prstGeom>
            <a:solidFill>
              <a:schemeClr val="bg1">
                <a:lumMod val="50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8" name="矩形 7"/>
            <p:cNvSpPr/>
            <p:nvPr userDrawn="1"/>
          </p:nvSpPr>
          <p:spPr>
            <a:xfrm rot="2700000">
              <a:off x="3380445" y="3779825"/>
              <a:ext cx="1546344" cy="1546343"/>
            </a:xfrm>
            <a:prstGeom prst="rect">
              <a:avLst/>
            </a:prstGeom>
            <a:solidFill>
              <a:srgbClr val="C00000">
                <a:alpha val="9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 userDrawn="1"/>
          </p:nvSpPr>
          <p:spPr>
            <a:xfrm rot="2700000">
              <a:off x="3149431" y="2171002"/>
              <a:ext cx="402171" cy="402171"/>
            </a:xfrm>
            <a:prstGeom prst="rect">
              <a:avLst/>
            </a:prstGeom>
            <a:solidFill>
              <a:schemeClr val="bg1">
                <a:lumMod val="65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12" name="标题 1">
            <a:extLst>
              <a:ext uri="{FF2B5EF4-FFF2-40B4-BE49-F238E27FC236}">
                <a16:creationId xmlns="" xmlns:a16="http://schemas.microsoft.com/office/drawing/2014/main" id="{BBC7B9EF-89B1-492E-B12D-0B798EA9021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646088" y="2461439"/>
            <a:ext cx="5426076" cy="1621509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altLang="zh-CN" dirty="0"/>
              <a:t>Conclusion</a:t>
            </a:r>
            <a:endParaRPr lang="zh-CN" altLang="en-US" dirty="0"/>
          </a:p>
        </p:txBody>
      </p:sp>
      <p:sp>
        <p:nvSpPr>
          <p:cNvPr id="16" name="文本占位符 62">
            <a:extLst>
              <a:ext uri="{FF2B5EF4-FFF2-40B4-BE49-F238E27FC236}">
                <a16:creationId xmlns="" xmlns:a16="http://schemas.microsoft.com/office/drawing/2014/main" id="{601C3361-9D11-488A-8909-132AB8019B3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646088" y="4767675"/>
            <a:ext cx="5426076" cy="3108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>
              <a:buNone/>
              <a:defRPr lang="zh-CN" altLang="en-US" sz="1500" smtClean="0">
                <a:solidFill>
                  <a:schemeClr val="tx1"/>
                </a:solidFill>
              </a:defRPr>
            </a:lvl1pPr>
            <a:lvl2pPr>
              <a:defRPr lang="zh-CN" altLang="en-US" sz="2000" smtClean="0"/>
            </a:lvl2pPr>
            <a:lvl3pPr>
              <a:defRPr lang="zh-CN" altLang="en-US" sz="1800" smtClean="0"/>
            </a:lvl3pPr>
            <a:lvl4pPr>
              <a:defRPr lang="zh-CN" altLang="en-US" sz="1600" smtClean="0"/>
            </a:lvl4pPr>
            <a:lvl5pPr>
              <a:defRPr lang="zh-CN" altLang="en-US" sz="1600"/>
            </a:lvl5pPr>
          </a:lstStyle>
          <a:p>
            <a:pPr marL="228589" marR="0" lvl="0" indent="-228589" fontAlgn="auto">
              <a:spcAft>
                <a:spcPts val="0"/>
              </a:spcAft>
              <a:buClrTx/>
              <a:buSzTx/>
              <a:tabLst/>
            </a:pPr>
            <a:r>
              <a:rPr lang="en-US" altLang="zh-CN" dirty="0"/>
              <a:t>Data</a:t>
            </a:r>
          </a:p>
        </p:txBody>
      </p:sp>
      <p:sp>
        <p:nvSpPr>
          <p:cNvPr id="17" name="文本占位符 13">
            <a:extLst>
              <a:ext uri="{FF2B5EF4-FFF2-40B4-BE49-F238E27FC236}">
                <a16:creationId xmlns="" xmlns:a16="http://schemas.microsoft.com/office/drawing/2014/main" id="{E3E1FDC3-95EF-4431-8397-898C60B1E3A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646089" y="4471404"/>
            <a:ext cx="5426076" cy="296271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marL="0" indent="0" algn="l">
              <a:buNone/>
              <a:defRPr sz="1500" b="0">
                <a:solidFill>
                  <a:schemeClr val="tx1"/>
                </a:solidFill>
              </a:defRPr>
            </a:lvl1pPr>
            <a:lvl2pPr marL="457177" indent="0">
              <a:buNone/>
              <a:defRPr/>
            </a:lvl2pPr>
            <a:lvl3pPr marL="914353" indent="0">
              <a:buNone/>
              <a:defRPr/>
            </a:lvl3pPr>
            <a:lvl4pPr marL="1371531" indent="0">
              <a:buNone/>
              <a:defRPr/>
            </a:lvl4pPr>
            <a:lvl5pPr marL="1828709" indent="0">
              <a:buNone/>
              <a:defRPr/>
            </a:lvl5pPr>
          </a:lstStyle>
          <a:p>
            <a:pPr lvl="0"/>
            <a:r>
              <a:rPr lang="en-US" altLang="zh-CN" dirty="0"/>
              <a:t>Signature</a:t>
            </a:r>
          </a:p>
        </p:txBody>
      </p:sp>
      <p:pic>
        <p:nvPicPr>
          <p:cNvPr id="13" name="图片 45" descr="英文LOGO.tif">
            <a:extLst>
              <a:ext uri="{FF2B5EF4-FFF2-40B4-BE49-F238E27FC236}">
                <a16:creationId xmlns="" xmlns:a16="http://schemas.microsoft.com/office/drawing/2014/main" id="{A6402DAC-5BB0-4D83-8BED-4ED921623F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" y="314326"/>
            <a:ext cx="1526559" cy="546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3786584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=""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接连接符 7"/>
          <p:cNvCxnSpPr/>
          <p:nvPr userDrawn="1"/>
        </p:nvCxnSpPr>
        <p:spPr>
          <a:xfrm>
            <a:off x="669924" y="6240463"/>
            <a:ext cx="10850564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직사각형 45"/>
          <p:cNvSpPr/>
          <p:nvPr userDrawn="1"/>
        </p:nvSpPr>
        <p:spPr>
          <a:xfrm>
            <a:off x="695324" y="1028700"/>
            <a:ext cx="10825163" cy="8767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10" name="标题占位符 1">
            <a:extLst>
              <a:ext uri="{FF2B5EF4-FFF2-40B4-BE49-F238E27FC236}">
                <a16:creationId xmlns="" xmlns:a16="http://schemas.microsoft.com/office/drawing/2014/main" id="{1EEE95AF-9471-4A9F-A549-5994304D31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9924" y="1"/>
            <a:ext cx="10850563" cy="102869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11" name="文本占位符 2">
            <a:extLst>
              <a:ext uri="{FF2B5EF4-FFF2-40B4-BE49-F238E27FC236}">
                <a16:creationId xmlns="" xmlns:a16="http://schemas.microsoft.com/office/drawing/2014/main" id="{7D277DE8-9C00-431A-80F3-E65C43C57F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9924" y="1123950"/>
            <a:ext cx="10850563" cy="5019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zh-CN" altLang="en-US" dirty="0"/>
          </a:p>
        </p:txBody>
      </p:sp>
      <p:cxnSp>
        <p:nvCxnSpPr>
          <p:cNvPr id="12" name="直接连接符 11">
            <a:extLst>
              <a:ext uri="{FF2B5EF4-FFF2-40B4-BE49-F238E27FC236}">
                <a16:creationId xmlns="" xmlns:a16="http://schemas.microsoft.com/office/drawing/2014/main" id="{E3C5FEEA-B67D-44A4-8F52-BA48CFC87B26}"/>
              </a:ext>
            </a:extLst>
          </p:cNvPr>
          <p:cNvCxnSpPr/>
          <p:nvPr userDrawn="1"/>
        </p:nvCxnSpPr>
        <p:spPr>
          <a:xfrm>
            <a:off x="669924" y="1028700"/>
            <a:ext cx="10850563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日期占位符 3">
            <a:extLst>
              <a:ext uri="{FF2B5EF4-FFF2-40B4-BE49-F238E27FC236}">
                <a16:creationId xmlns="" xmlns:a16="http://schemas.microsoft.com/office/drawing/2014/main" id="{5EB4C87A-4E7E-47E0-AE4E-14B26679922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401732" y="6240463"/>
            <a:ext cx="1388536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489D9C7-5DC6-4263-87FF-7C99F6FB63C3}" type="datetime1">
              <a:rPr lang="zh-CN" altLang="en-US" smtClean="0"/>
              <a:pPr/>
              <a:t>2019-12-25</a:t>
            </a:fld>
            <a:endParaRPr lang="zh-CN" altLang="en-US"/>
          </a:p>
        </p:txBody>
      </p:sp>
      <p:sp>
        <p:nvSpPr>
          <p:cNvPr id="14" name="页脚占位符 4">
            <a:extLst>
              <a:ext uri="{FF2B5EF4-FFF2-40B4-BE49-F238E27FC236}">
                <a16:creationId xmlns="" xmlns:a16="http://schemas.microsoft.com/office/drawing/2014/main" id="{0C7A1C0A-4602-45DB-A5F2-2B6B3656C57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69924" y="6240463"/>
            <a:ext cx="4140201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altLang="zh-CN" dirty="0"/>
              <a:t>www.islide.cc</a:t>
            </a:r>
            <a:endParaRPr lang="zh-CN" altLang="en-US" dirty="0"/>
          </a:p>
        </p:txBody>
      </p:sp>
      <p:sp>
        <p:nvSpPr>
          <p:cNvPr id="15" name="灯片编号占位符 5">
            <a:extLst>
              <a:ext uri="{FF2B5EF4-FFF2-40B4-BE49-F238E27FC236}">
                <a16:creationId xmlns="" xmlns:a16="http://schemas.microsoft.com/office/drawing/2014/main" id="{6ACC0DA9-5C86-41B5-A0CF-0E5F27F7C90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599" y="6240463"/>
            <a:ext cx="2909888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DD3DB80-B894-403A-B48E-6FDC1A72010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pic>
        <p:nvPicPr>
          <p:cNvPr id="19" name="图片 45" descr="英文LOGO.tif">
            <a:extLst>
              <a:ext uri="{FF2B5EF4-FFF2-40B4-BE49-F238E27FC236}">
                <a16:creationId xmlns="" xmlns:a16="http://schemas.microsoft.com/office/drawing/2014/main" id="{ADB1C7AA-3150-411B-9689-E9A3FA286BBE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0284823" y="540213"/>
            <a:ext cx="1120045" cy="40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784027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1" r:id="rId2"/>
    <p:sldLayoutId id="2147483662" r:id="rId3"/>
    <p:sldLayoutId id="2147483663" r:id="rId4"/>
    <p:sldLayoutId id="2147483655" r:id="rId5"/>
    <p:sldLayoutId id="2147483661" r:id="rId6"/>
  </p:sldLayoutIdLst>
  <p:hf hdr="0" dt="0"/>
  <p:txStyles>
    <p:titleStyle>
      <a:lvl1pPr algn="l" defTabSz="914354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89" indent="-228589" algn="l" defTabSz="91435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6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4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20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98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4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="" xmlns:p15="http://schemas.microsoft.com/office/powerpoint/2012/main">
        <p15:guide id="1" pos="422" userDrawn="1">
          <p15:clr>
            <a:srgbClr val="F26B43"/>
          </p15:clr>
        </p15:guide>
        <p15:guide id="2" pos="7257" userDrawn="1">
          <p15:clr>
            <a:srgbClr val="F26B43"/>
          </p15:clr>
        </p15:guide>
        <p15:guide id="3" orient="horz" pos="648" userDrawn="1">
          <p15:clr>
            <a:srgbClr val="F26B43"/>
          </p15:clr>
        </p15:guide>
        <p15:guide id="4" orient="horz" pos="708" userDrawn="1">
          <p15:clr>
            <a:srgbClr val="F26B43"/>
          </p15:clr>
        </p15:guide>
        <p15:guide id="5" orient="horz" pos="3931" userDrawn="1">
          <p15:clr>
            <a:srgbClr val="F26B43"/>
          </p15:clr>
        </p15:guide>
        <p15:guide id="6" orient="horz" pos="387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chat.shenchuang.com/zt/Trafficcheck/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占位符 2"/>
          <p:cNvPicPr>
            <a:picLocks noGrp="1" noChangeAspect="1"/>
          </p:cNvPicPr>
          <p:nvPr>
            <p:ph type="pic" sz="quarter" idx="10"/>
          </p:nvPr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7641" r="17641"/>
          <a:stretch>
            <a:fillRect/>
          </a:stretch>
        </p:blipFill>
        <p:spPr/>
      </p:pic>
      <p:sp>
        <p:nvSpPr>
          <p:cNvPr id="8" name="标题 3">
            <a:extLst>
              <a:ext uri="{FF2B5EF4-FFF2-40B4-BE49-F238E27FC236}">
                <a16:creationId xmlns="" xmlns:a16="http://schemas.microsoft.com/office/drawing/2014/main" id="{BC42D35E-2D98-4EFC-B53F-C450098332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32485" y="2394049"/>
            <a:ext cx="6719325" cy="1272343"/>
          </a:xfrm>
        </p:spPr>
        <p:txBody>
          <a:bodyPr>
            <a:noAutofit/>
          </a:bodyPr>
          <a:lstStyle/>
          <a:p>
            <a:pPr algn="ctr"/>
            <a:r>
              <a:rPr lang="zh-CN" altLang="en-US" sz="5000" dirty="0" smtClean="0"/>
              <a:t>企业各级人员</a:t>
            </a:r>
            <a:r>
              <a:rPr lang="en-US" altLang="zh-CN" sz="5000" dirty="0" smtClean="0"/>
              <a:t/>
            </a:r>
            <a:br>
              <a:rPr lang="en-US" altLang="zh-CN" sz="5000" dirty="0" smtClean="0"/>
            </a:br>
            <a:r>
              <a:rPr lang="zh-CN" altLang="en-US" sz="5000" dirty="0" smtClean="0"/>
              <a:t>安全生产责任强化培训</a:t>
            </a:r>
            <a:endParaRPr lang="zh-CN" altLang="en-US" sz="5000" dirty="0"/>
          </a:p>
        </p:txBody>
      </p:sp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E7AD756E-DCB7-4BE0-AB8F-00177E25D251}"/>
              </a:ext>
            </a:extLst>
          </p:cNvPr>
          <p:cNvSpPr txBox="1"/>
          <p:nvPr/>
        </p:nvSpPr>
        <p:spPr>
          <a:xfrm>
            <a:off x="10183991" y="4190508"/>
            <a:ext cx="1415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dirty="0" smtClean="0">
                <a:solidFill>
                  <a:schemeClr val="bg1"/>
                </a:solidFill>
              </a:rPr>
              <a:t>2019</a:t>
            </a:r>
            <a:r>
              <a:rPr lang="zh-CN" altLang="en-US" dirty="0" smtClean="0">
                <a:solidFill>
                  <a:schemeClr val="bg1"/>
                </a:solidFill>
              </a:rPr>
              <a:t>年</a:t>
            </a:r>
            <a:r>
              <a:rPr lang="en-US" altLang="zh-CN" dirty="0" smtClean="0">
                <a:solidFill>
                  <a:schemeClr val="bg1"/>
                </a:solidFill>
              </a:rPr>
              <a:t>12</a:t>
            </a:r>
            <a:r>
              <a:rPr lang="zh-CN" altLang="en-US" dirty="0" smtClean="0">
                <a:solidFill>
                  <a:schemeClr val="bg1"/>
                </a:solidFill>
              </a:rPr>
              <a:t>月</a:t>
            </a:r>
            <a:endParaRPr lang="zh-CN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71741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接连接符 12"/>
          <p:cNvCxnSpPr/>
          <p:nvPr/>
        </p:nvCxnSpPr>
        <p:spPr>
          <a:xfrm>
            <a:off x="616636" y="520438"/>
            <a:ext cx="3581232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图片 45" descr="英文LOGO.tif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40765" y="109818"/>
            <a:ext cx="853804" cy="308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矩形 16"/>
          <p:cNvSpPr/>
          <p:nvPr/>
        </p:nvSpPr>
        <p:spPr>
          <a:xfrm>
            <a:off x="1" y="0"/>
            <a:ext cx="624542" cy="119048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2" name="TextBox 22"/>
          <p:cNvSpPr txBox="1">
            <a:spLocks noChangeArrowheads="1"/>
          </p:cNvSpPr>
          <p:nvPr/>
        </p:nvSpPr>
        <p:spPr bwMode="auto">
          <a:xfrm>
            <a:off x="758937" y="492369"/>
            <a:ext cx="6916748" cy="47705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2500" b="1" dirty="0" smtClean="0">
                <a:latin typeface="微软雅黑" pitchFamily="34" charset="-122"/>
                <a:ea typeface="微软雅黑" pitchFamily="34" charset="-122"/>
                <a:cs typeface="方正大标宋简体" pitchFamily="2" charset="-122"/>
              </a:rPr>
              <a:t>三、从业人员安全生产责任</a:t>
            </a:r>
            <a:endParaRPr lang="zh-CN" altLang="en-US" sz="2500" b="1" dirty="0">
              <a:latin typeface="微软雅黑" pitchFamily="34" charset="-122"/>
              <a:ea typeface="微软雅黑" pitchFamily="34" charset="-122"/>
              <a:cs typeface="方正大标宋简体" pitchFamily="2" charset="-122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349718" y="1245054"/>
            <a:ext cx="105243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2.3</a:t>
            </a:r>
            <a:r>
              <a:rPr lang="zh-CN" altLang="en-US" dirty="0" smtClean="0"/>
              <a:t>岗位员工安全职责：是本岗位安全生产第一责任人</a:t>
            </a:r>
            <a:endParaRPr lang="zh-CN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79379" y="1878101"/>
            <a:ext cx="10524393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1</a:t>
            </a:r>
            <a:r>
              <a:rPr lang="zh-CN" altLang="en-US" dirty="0" smtClean="0"/>
              <a:t>）安全生产</a:t>
            </a:r>
            <a:r>
              <a:rPr lang="zh-CN" altLang="en-US" dirty="0" smtClean="0"/>
              <a:t>人人有责，企业的每个职工都应在自己的岗位上，认真履行各自的安全职责，对本岗位的安全生产负直接责任。</a:t>
            </a:r>
          </a:p>
          <a:p>
            <a:r>
              <a:rPr lang="en-US" dirty="0" smtClean="0"/>
              <a:t>2</a:t>
            </a:r>
            <a:r>
              <a:rPr lang="zh-CN" altLang="en-US" dirty="0" smtClean="0"/>
              <a:t>）认真</a:t>
            </a:r>
            <a:r>
              <a:rPr lang="zh-CN" altLang="en-US" dirty="0" smtClean="0"/>
              <a:t>学习和严格遵守公司、车间和班组的各项安全生产规章制度和岗位操作规程、劳动纪律，不违章作业，并劝阻制止他人违章作业。</a:t>
            </a:r>
          </a:p>
          <a:p>
            <a:r>
              <a:rPr lang="en-US" dirty="0" smtClean="0"/>
              <a:t>3</a:t>
            </a:r>
            <a:r>
              <a:rPr lang="zh-CN" altLang="en-US" dirty="0" smtClean="0"/>
              <a:t>）认真</a:t>
            </a:r>
            <a:r>
              <a:rPr lang="zh-CN" altLang="en-US" dirty="0" smtClean="0"/>
              <a:t>学习并执行安全动火、特种作业等直接作业环节的安全管理制度和规定，不违章作业。</a:t>
            </a:r>
          </a:p>
          <a:p>
            <a:r>
              <a:rPr lang="en-US" dirty="0" smtClean="0"/>
              <a:t>4</a:t>
            </a:r>
            <a:r>
              <a:rPr lang="zh-CN" altLang="en-US" dirty="0" smtClean="0"/>
              <a:t>）上岗</a:t>
            </a:r>
            <a:r>
              <a:rPr lang="zh-CN" altLang="en-US" dirty="0" smtClean="0"/>
              <a:t>必须按规定着装。妥善保管、正确使用各种劳动防护用品。</a:t>
            </a:r>
          </a:p>
          <a:p>
            <a:r>
              <a:rPr lang="en-US" dirty="0" smtClean="0"/>
              <a:t>5</a:t>
            </a:r>
            <a:r>
              <a:rPr lang="zh-CN" altLang="en-US" dirty="0" smtClean="0"/>
              <a:t>）按时</a:t>
            </a:r>
            <a:r>
              <a:rPr lang="zh-CN" altLang="en-US" dirty="0" smtClean="0"/>
              <a:t>巡回检查，准确分析判断和处理各种事故苗头，把事故消灭在萌芽状态，在发生事故时，及时地如实向上级汇报，按事故预案正确处理，并保护现场做好详细记录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en-US" dirty="0" smtClean="0"/>
              <a:t>6</a:t>
            </a:r>
            <a:r>
              <a:rPr lang="zh-CN" altLang="en-US" dirty="0" smtClean="0"/>
              <a:t>）正确</a:t>
            </a:r>
            <a:r>
              <a:rPr lang="zh-CN" altLang="en-US" dirty="0" smtClean="0"/>
              <a:t>操作，精心维护设备，妥善保管，正确使用各种防护器具和消防器材，保持安全通道和出口畅通及作业环境整洁，搞好文明生产。</a:t>
            </a:r>
          </a:p>
          <a:p>
            <a:r>
              <a:rPr lang="en-US" dirty="0" smtClean="0"/>
              <a:t>7</a:t>
            </a:r>
            <a:r>
              <a:rPr lang="zh-CN" altLang="en-US" dirty="0" smtClean="0"/>
              <a:t>）积极</a:t>
            </a:r>
            <a:r>
              <a:rPr lang="zh-CN" altLang="en-US" dirty="0" smtClean="0"/>
              <a:t>参加各种安全活动、岗位技术练兵和事故预案演练。</a:t>
            </a:r>
          </a:p>
          <a:p>
            <a:r>
              <a:rPr lang="en-US" dirty="0" smtClean="0"/>
              <a:t>8</a:t>
            </a:r>
            <a:r>
              <a:rPr lang="zh-CN" altLang="en-US" dirty="0" smtClean="0"/>
              <a:t>）不</a:t>
            </a:r>
            <a:r>
              <a:rPr lang="zh-CN" altLang="en-US" dirty="0" smtClean="0"/>
              <a:t>违章作业，并劝阻或制止他人违章作业；对违章指挥有权拒绝执行，并及时向领导报告。</a:t>
            </a:r>
          </a:p>
          <a:p>
            <a:endParaRPr lang="zh-CN" altLang="en-US" dirty="0" smtClean="0"/>
          </a:p>
          <a:p>
            <a:endParaRPr lang="zh-CN" altLang="en-US" dirty="0"/>
          </a:p>
        </p:txBody>
      </p:sp>
    </p:spTree>
    <p:extLst>
      <p:ext uri="{BB962C8B-B14F-4D97-AF65-F5344CB8AC3E}">
        <p14:creationId xmlns="" xmlns:p14="http://schemas.microsoft.com/office/powerpoint/2010/main" val="1043716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占位符 4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7641" r="17641"/>
          <a:stretch>
            <a:fillRect/>
          </a:stretch>
        </p:blipFill>
        <p:spPr>
          <a:xfrm>
            <a:off x="236053" y="1618384"/>
            <a:ext cx="3822995" cy="3820461"/>
          </a:xfrm>
        </p:spPr>
      </p:pic>
      <p:sp>
        <p:nvSpPr>
          <p:cNvPr id="7" name="标题 4">
            <a:extLst>
              <a:ext uri="{FF2B5EF4-FFF2-40B4-BE49-F238E27FC236}">
                <a16:creationId xmlns="" xmlns:a16="http://schemas.microsoft.com/office/drawing/2014/main" id="{063FA1DF-1A33-4162-9592-F7AA5F378F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02012" y="3080940"/>
            <a:ext cx="5419185" cy="895350"/>
          </a:xfrm>
        </p:spPr>
        <p:txBody>
          <a:bodyPr/>
          <a:lstStyle/>
          <a:p>
            <a:r>
              <a:rPr lang="zh-CN" altLang="en-US" dirty="0" smtClean="0"/>
              <a:t>如何履行安全生产责任？举例说明</a:t>
            </a:r>
            <a:endParaRPr lang="en-US" altLang="zh-CN" dirty="0"/>
          </a:p>
        </p:txBody>
      </p: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FAAB4629-E8AF-4166-9C43-A46A6E2E4FE9}"/>
              </a:ext>
            </a:extLst>
          </p:cNvPr>
          <p:cNvSpPr txBox="1"/>
          <p:nvPr/>
        </p:nvSpPr>
        <p:spPr>
          <a:xfrm>
            <a:off x="6237946" y="2533650"/>
            <a:ext cx="958191" cy="833111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 smtClean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04</a:t>
            </a:r>
            <a:endParaRPr lang="zh-CN" altLang="en-US" spc="100" dirty="0">
              <a:solidFill>
                <a:schemeClr val="bg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71597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接连接符 12"/>
          <p:cNvCxnSpPr/>
          <p:nvPr/>
        </p:nvCxnSpPr>
        <p:spPr>
          <a:xfrm>
            <a:off x="616636" y="520438"/>
            <a:ext cx="3581232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图片 45" descr="英文LOGO.tif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40765" y="109818"/>
            <a:ext cx="853804" cy="308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矩形 16"/>
          <p:cNvSpPr/>
          <p:nvPr/>
        </p:nvSpPr>
        <p:spPr>
          <a:xfrm>
            <a:off x="1" y="0"/>
            <a:ext cx="624542" cy="119048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2" name="TextBox 22"/>
          <p:cNvSpPr txBox="1">
            <a:spLocks noChangeArrowheads="1"/>
          </p:cNvSpPr>
          <p:nvPr/>
        </p:nvSpPr>
        <p:spPr bwMode="auto">
          <a:xfrm>
            <a:off x="758937" y="492369"/>
            <a:ext cx="6916748" cy="47705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2500" b="1" dirty="0" smtClean="0">
                <a:latin typeface="微软雅黑" pitchFamily="34" charset="-122"/>
                <a:ea typeface="微软雅黑" pitchFamily="34" charset="-122"/>
                <a:cs typeface="方正大标宋简体" pitchFamily="2" charset="-122"/>
              </a:rPr>
              <a:t>四、如何履行安全生产责任？举例</a:t>
            </a:r>
            <a:endParaRPr lang="zh-CN" altLang="en-US" sz="2500" b="1" dirty="0">
              <a:latin typeface="微软雅黑" pitchFamily="34" charset="-122"/>
              <a:ea typeface="微软雅黑" pitchFamily="34" charset="-122"/>
              <a:cs typeface="方正大标宋简体" pitchFamily="2" charset="-122"/>
            </a:endParaRPr>
          </a:p>
        </p:txBody>
      </p:sp>
      <p:pic>
        <p:nvPicPr>
          <p:cNvPr id="9" name="图示 4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08789" y="1160584"/>
            <a:ext cx="6402265" cy="5046785"/>
          </a:xfrm>
          <a:prstGeom prst="rect">
            <a:avLst/>
          </a:prstGeom>
          <a:noFill/>
          <a:ln w="9525" cmpd="sng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043716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接连接符 12"/>
          <p:cNvCxnSpPr/>
          <p:nvPr/>
        </p:nvCxnSpPr>
        <p:spPr>
          <a:xfrm>
            <a:off x="616636" y="520438"/>
            <a:ext cx="3581232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图片 45" descr="英文LOGO.tif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40765" y="109818"/>
            <a:ext cx="853804" cy="308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矩形 16"/>
          <p:cNvSpPr/>
          <p:nvPr/>
        </p:nvSpPr>
        <p:spPr>
          <a:xfrm>
            <a:off x="1" y="0"/>
            <a:ext cx="624542" cy="119048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2" name="TextBox 22"/>
          <p:cNvSpPr txBox="1">
            <a:spLocks noChangeArrowheads="1"/>
          </p:cNvSpPr>
          <p:nvPr/>
        </p:nvSpPr>
        <p:spPr bwMode="auto">
          <a:xfrm>
            <a:off x="758937" y="492369"/>
            <a:ext cx="6916748" cy="47705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2500" b="1" dirty="0" smtClean="0">
                <a:latin typeface="微软雅黑" pitchFamily="34" charset="-122"/>
                <a:ea typeface="微软雅黑" pitchFamily="34" charset="-122"/>
                <a:cs typeface="方正大标宋简体" pitchFamily="2" charset="-122"/>
              </a:rPr>
              <a:t>四、如何履行安全生产责任？举例</a:t>
            </a:r>
            <a:endParaRPr lang="zh-CN" altLang="en-US" sz="2500" b="1" dirty="0">
              <a:latin typeface="微软雅黑" pitchFamily="34" charset="-122"/>
              <a:ea typeface="微软雅黑" pitchFamily="34" charset="-122"/>
              <a:cs typeface="方正大标宋简体" pitchFamily="2" charset="-122"/>
            </a:endParaRPr>
          </a:p>
        </p:txBody>
      </p:sp>
      <p:pic>
        <p:nvPicPr>
          <p:cNvPr id="7" name="图示 3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4281" y="1652953"/>
            <a:ext cx="4147527" cy="3795225"/>
          </a:xfrm>
          <a:prstGeom prst="rect">
            <a:avLst/>
          </a:prstGeom>
          <a:noFill/>
          <a:ln w="9525" cmpd="sng">
            <a:noFill/>
            <a:miter lim="800000"/>
            <a:headEnd/>
            <a:tailEnd/>
          </a:ln>
        </p:spPr>
      </p:pic>
      <p:pic>
        <p:nvPicPr>
          <p:cNvPr id="8" name="图示 3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59923" y="1802423"/>
            <a:ext cx="3305908" cy="3120657"/>
          </a:xfrm>
          <a:prstGeom prst="rect">
            <a:avLst/>
          </a:prstGeom>
          <a:noFill/>
          <a:ln w="9525" cmpd="sng">
            <a:noFill/>
            <a:miter lim="800000"/>
            <a:headEnd/>
            <a:tailEnd/>
          </a:ln>
        </p:spPr>
      </p:pic>
      <p:pic>
        <p:nvPicPr>
          <p:cNvPr id="10" name="图示 3"/>
          <p:cNvPicPr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272097" y="1679330"/>
            <a:ext cx="3333750" cy="3636963"/>
          </a:xfrm>
          <a:prstGeom prst="rect">
            <a:avLst/>
          </a:prstGeom>
          <a:noFill/>
          <a:ln w="9525" cmpd="sng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043716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接连接符 12"/>
          <p:cNvCxnSpPr/>
          <p:nvPr/>
        </p:nvCxnSpPr>
        <p:spPr>
          <a:xfrm>
            <a:off x="616636" y="520438"/>
            <a:ext cx="3581232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图片 45" descr="英文LOGO.tif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40765" y="109818"/>
            <a:ext cx="853804" cy="308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矩形 16"/>
          <p:cNvSpPr/>
          <p:nvPr/>
        </p:nvSpPr>
        <p:spPr>
          <a:xfrm>
            <a:off x="1" y="0"/>
            <a:ext cx="624542" cy="119048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2" name="TextBox 22"/>
          <p:cNvSpPr txBox="1">
            <a:spLocks noChangeArrowheads="1"/>
          </p:cNvSpPr>
          <p:nvPr/>
        </p:nvSpPr>
        <p:spPr bwMode="auto">
          <a:xfrm>
            <a:off x="758937" y="492369"/>
            <a:ext cx="6916748" cy="47705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2500" b="1" dirty="0" smtClean="0">
                <a:latin typeface="微软雅黑" pitchFamily="34" charset="-122"/>
                <a:ea typeface="微软雅黑" pitchFamily="34" charset="-122"/>
                <a:cs typeface="方正大标宋简体" pitchFamily="2" charset="-122"/>
              </a:rPr>
              <a:t>四、如何履行安全生产责任？举例</a:t>
            </a:r>
            <a:endParaRPr lang="zh-CN" altLang="en-US" sz="2500" b="1" dirty="0">
              <a:latin typeface="微软雅黑" pitchFamily="34" charset="-122"/>
              <a:ea typeface="微软雅黑" pitchFamily="34" charset="-122"/>
              <a:cs typeface="方正大标宋简体" pitchFamily="2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19905" y="3358661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2</a:t>
            </a:r>
            <a:r>
              <a:rPr lang="zh-CN" altLang="en-US" dirty="0" smtClean="0"/>
              <a:t>、安全管理人员：认真学习</a:t>
            </a:r>
            <a:r>
              <a:rPr lang="zh-CN" altLang="en-US" dirty="0" smtClean="0"/>
              <a:t>和研究国家相关安全生产方针、政策、法律、法规、规章和制度，并组织各部门</a:t>
            </a:r>
            <a:r>
              <a:rPr lang="zh-CN" altLang="en-US" dirty="0" smtClean="0"/>
              <a:t>学习，落实公司主要安全生产负责人的要求指示；组织安全生产大检查及时发现隐患，立即通知相关责任人整改并闭环。</a:t>
            </a:r>
            <a:endParaRPr lang="zh-CN" alt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943708" y="1717432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1</a:t>
            </a:r>
            <a:r>
              <a:rPr lang="zh-CN" altLang="en-US" dirty="0" smtClean="0"/>
              <a:t>、主要安全生产负责人：</a:t>
            </a:r>
            <a:r>
              <a:rPr lang="zh-CN" altLang="en-US" dirty="0" smtClean="0"/>
              <a:t>认真贯彻执行国家相关安全生产方针、政策、法律、法规、规章和制度</a:t>
            </a:r>
            <a:r>
              <a:rPr lang="zh-CN" altLang="en-US" dirty="0" smtClean="0"/>
              <a:t>；主持召开安全生产会议听取汇报，对安全生产工作提出指示、要求；参加安全生产大检查、消除安全生产隐患，不断提高公司安全生产管理水平。。。</a:t>
            </a:r>
            <a:endParaRPr lang="zh-CN" altLang="en-US" dirty="0"/>
          </a:p>
        </p:txBody>
      </p:sp>
    </p:spTree>
    <p:extLst>
      <p:ext uri="{BB962C8B-B14F-4D97-AF65-F5344CB8AC3E}">
        <p14:creationId xmlns="" xmlns:p14="http://schemas.microsoft.com/office/powerpoint/2010/main" val="1043716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接连接符 12"/>
          <p:cNvCxnSpPr/>
          <p:nvPr/>
        </p:nvCxnSpPr>
        <p:spPr>
          <a:xfrm>
            <a:off x="616636" y="520438"/>
            <a:ext cx="3581232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图片 45" descr="英文LOGO.tif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40765" y="109818"/>
            <a:ext cx="853804" cy="308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矩形 16"/>
          <p:cNvSpPr/>
          <p:nvPr/>
        </p:nvSpPr>
        <p:spPr>
          <a:xfrm>
            <a:off x="1" y="0"/>
            <a:ext cx="624542" cy="119048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2" name="TextBox 22"/>
          <p:cNvSpPr txBox="1">
            <a:spLocks noChangeArrowheads="1"/>
          </p:cNvSpPr>
          <p:nvPr/>
        </p:nvSpPr>
        <p:spPr bwMode="auto">
          <a:xfrm>
            <a:off x="758937" y="492369"/>
            <a:ext cx="6916748" cy="47705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2500" b="1" dirty="0" smtClean="0">
                <a:latin typeface="微软雅黑" pitchFamily="34" charset="-122"/>
                <a:ea typeface="微软雅黑" pitchFamily="34" charset="-122"/>
                <a:cs typeface="方正大标宋简体" pitchFamily="2" charset="-122"/>
              </a:rPr>
              <a:t>四、如何履行安全生产责任？举例</a:t>
            </a:r>
            <a:endParaRPr lang="zh-CN" altLang="en-US" sz="2500" b="1" dirty="0">
              <a:latin typeface="微软雅黑" pitchFamily="34" charset="-122"/>
              <a:ea typeface="微软雅黑" pitchFamily="34" charset="-122"/>
              <a:cs typeface="方正大标宋简体" pitchFamily="2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79379" y="1878101"/>
            <a:ext cx="105243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</a:t>
            </a:r>
            <a:r>
              <a:rPr lang="zh-CN" altLang="en-US" dirty="0" smtClean="0"/>
              <a:t>）认真学习、执行公司各项安全生产管理制度、岗位操作规程，不违规操作。及时发现</a:t>
            </a:r>
            <a:endParaRPr lang="zh-CN" alt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09954" y="1371600"/>
            <a:ext cx="59435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从业人员如何履行安全生产责任（）：</a:t>
            </a:r>
            <a:endParaRPr lang="zh-CN" altLang="en-US" dirty="0"/>
          </a:p>
        </p:txBody>
      </p:sp>
    </p:spTree>
    <p:extLst>
      <p:ext uri="{BB962C8B-B14F-4D97-AF65-F5344CB8AC3E}">
        <p14:creationId xmlns="" xmlns:p14="http://schemas.microsoft.com/office/powerpoint/2010/main" val="1043716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占位符 4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7641" r="17641"/>
          <a:stretch>
            <a:fillRect/>
          </a:stretch>
        </p:blipFill>
        <p:spPr>
          <a:xfrm>
            <a:off x="236053" y="1618384"/>
            <a:ext cx="3822995" cy="3820461"/>
          </a:xfrm>
        </p:spPr>
      </p:pic>
      <p:sp>
        <p:nvSpPr>
          <p:cNvPr id="7" name="标题 4">
            <a:extLst>
              <a:ext uri="{FF2B5EF4-FFF2-40B4-BE49-F238E27FC236}">
                <a16:creationId xmlns="" xmlns:a16="http://schemas.microsoft.com/office/drawing/2014/main" id="{063FA1DF-1A33-4162-9592-F7AA5F378F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72100" y="3446585"/>
            <a:ext cx="6110654" cy="545122"/>
          </a:xfrm>
        </p:spPr>
        <p:txBody>
          <a:bodyPr/>
          <a:lstStyle/>
          <a:p>
            <a:r>
              <a:rPr lang="zh-CN" altLang="en-US" dirty="0" smtClean="0"/>
              <a:t>五、重大风险隐患是什么，采取哪些措施？</a:t>
            </a:r>
            <a:endParaRPr lang="en-US" altLang="zh-CN" dirty="0"/>
          </a:p>
        </p:txBody>
      </p: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FAAB4629-E8AF-4166-9C43-A46A6E2E4FE9}"/>
              </a:ext>
            </a:extLst>
          </p:cNvPr>
          <p:cNvSpPr txBox="1"/>
          <p:nvPr/>
        </p:nvSpPr>
        <p:spPr>
          <a:xfrm>
            <a:off x="6237946" y="2533650"/>
            <a:ext cx="958191" cy="833111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 smtClean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05</a:t>
            </a:r>
            <a:endParaRPr lang="zh-CN" altLang="en-US" spc="100" dirty="0">
              <a:solidFill>
                <a:schemeClr val="bg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71597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接连接符 12"/>
          <p:cNvCxnSpPr/>
          <p:nvPr/>
        </p:nvCxnSpPr>
        <p:spPr>
          <a:xfrm>
            <a:off x="616636" y="520438"/>
            <a:ext cx="3581232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图片 45" descr="英文LOGO.tif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40765" y="109818"/>
            <a:ext cx="853804" cy="308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矩形 16"/>
          <p:cNvSpPr/>
          <p:nvPr/>
        </p:nvSpPr>
        <p:spPr>
          <a:xfrm>
            <a:off x="1" y="0"/>
            <a:ext cx="624542" cy="119048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2" name="TextBox 22"/>
          <p:cNvSpPr txBox="1">
            <a:spLocks noChangeArrowheads="1"/>
          </p:cNvSpPr>
          <p:nvPr/>
        </p:nvSpPr>
        <p:spPr bwMode="auto">
          <a:xfrm>
            <a:off x="758936" y="492369"/>
            <a:ext cx="8200425" cy="47705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2500" b="1" dirty="0" smtClean="0">
                <a:latin typeface="微软雅黑" pitchFamily="34" charset="-122"/>
                <a:ea typeface="微软雅黑" pitchFamily="34" charset="-122"/>
                <a:cs typeface="方正大标宋简体" pitchFamily="2" charset="-122"/>
              </a:rPr>
              <a:t>五</a:t>
            </a:r>
            <a:r>
              <a:rPr lang="zh-CN" altLang="en-US" sz="2500" b="1" dirty="0" smtClean="0">
                <a:latin typeface="微软雅黑" pitchFamily="34" charset="-122"/>
                <a:ea typeface="微软雅黑" pitchFamily="34" charset="-122"/>
                <a:cs typeface="方正大标宋简体" pitchFamily="2" charset="-122"/>
              </a:rPr>
              <a:t>、</a:t>
            </a:r>
            <a:r>
              <a:rPr lang="zh-CN" altLang="en-US" sz="2500" b="1" dirty="0" smtClean="0"/>
              <a:t>重大</a:t>
            </a:r>
            <a:r>
              <a:rPr lang="zh-CN" altLang="en-US" sz="2500" b="1" dirty="0" smtClean="0"/>
              <a:t>风险隐患是什么，采取哪些措施？</a:t>
            </a:r>
            <a:endParaRPr lang="zh-CN" altLang="en-US" sz="2500" b="1" dirty="0">
              <a:latin typeface="微软雅黑" pitchFamily="34" charset="-122"/>
              <a:ea typeface="微软雅黑" pitchFamily="34" charset="-122"/>
              <a:cs typeface="方正大标宋简体" pitchFamily="2" charset="-122"/>
            </a:endParaRPr>
          </a:p>
        </p:txBody>
      </p:sp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66181" y="1182088"/>
            <a:ext cx="7283327" cy="5256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1043716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接连接符 12"/>
          <p:cNvCxnSpPr/>
          <p:nvPr/>
        </p:nvCxnSpPr>
        <p:spPr>
          <a:xfrm>
            <a:off x="616636" y="520438"/>
            <a:ext cx="3581232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图片 45" descr="英文LOGO.tif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40765" y="109818"/>
            <a:ext cx="853804" cy="308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矩形 16"/>
          <p:cNvSpPr/>
          <p:nvPr/>
        </p:nvSpPr>
        <p:spPr>
          <a:xfrm>
            <a:off x="1" y="0"/>
            <a:ext cx="624542" cy="119048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2" name="TextBox 22"/>
          <p:cNvSpPr txBox="1">
            <a:spLocks noChangeArrowheads="1"/>
          </p:cNvSpPr>
          <p:nvPr/>
        </p:nvSpPr>
        <p:spPr bwMode="auto">
          <a:xfrm>
            <a:off x="758936" y="492369"/>
            <a:ext cx="8200425" cy="47705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2500" b="1" dirty="0" smtClean="0">
                <a:latin typeface="微软雅黑" pitchFamily="34" charset="-122"/>
                <a:ea typeface="微软雅黑" pitchFamily="34" charset="-122"/>
                <a:cs typeface="方正大标宋简体" pitchFamily="2" charset="-122"/>
              </a:rPr>
              <a:t>五</a:t>
            </a:r>
            <a:r>
              <a:rPr lang="zh-CN" altLang="en-US" sz="2500" b="1" dirty="0" smtClean="0">
                <a:latin typeface="微软雅黑" pitchFamily="34" charset="-122"/>
                <a:ea typeface="微软雅黑" pitchFamily="34" charset="-122"/>
                <a:cs typeface="方正大标宋简体" pitchFamily="2" charset="-122"/>
              </a:rPr>
              <a:t>、</a:t>
            </a:r>
            <a:r>
              <a:rPr lang="zh-CN" altLang="en-US" sz="2500" b="1" dirty="0" smtClean="0"/>
              <a:t>重大</a:t>
            </a:r>
            <a:r>
              <a:rPr lang="zh-CN" altLang="en-US" sz="2500" b="1" dirty="0" smtClean="0"/>
              <a:t>风险隐患是什么，采取哪些措施？</a:t>
            </a:r>
            <a:endParaRPr lang="zh-CN" altLang="en-US" sz="2500" b="1" dirty="0">
              <a:latin typeface="微软雅黑" pitchFamily="34" charset="-122"/>
              <a:ea typeface="微软雅黑" pitchFamily="34" charset="-122"/>
              <a:cs typeface="方正大标宋简体" pitchFamily="2" charset="-122"/>
            </a:endParaRPr>
          </a:p>
        </p:txBody>
      </p:sp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17710" y="1153006"/>
            <a:ext cx="9304460" cy="52151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1043716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接连接符 12"/>
          <p:cNvCxnSpPr/>
          <p:nvPr/>
        </p:nvCxnSpPr>
        <p:spPr>
          <a:xfrm>
            <a:off x="616636" y="520438"/>
            <a:ext cx="3581232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图片 45" descr="英文LOGO.tif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40765" y="109818"/>
            <a:ext cx="853804" cy="308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矩形 16"/>
          <p:cNvSpPr/>
          <p:nvPr/>
        </p:nvSpPr>
        <p:spPr>
          <a:xfrm>
            <a:off x="1" y="0"/>
            <a:ext cx="624542" cy="119048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2" name="TextBox 22"/>
          <p:cNvSpPr txBox="1">
            <a:spLocks noChangeArrowheads="1"/>
          </p:cNvSpPr>
          <p:nvPr/>
        </p:nvSpPr>
        <p:spPr bwMode="auto">
          <a:xfrm>
            <a:off x="758936" y="492369"/>
            <a:ext cx="8200425" cy="47705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2500" b="1" dirty="0" smtClean="0">
                <a:latin typeface="微软雅黑" pitchFamily="34" charset="-122"/>
                <a:ea typeface="微软雅黑" pitchFamily="34" charset="-122"/>
                <a:cs typeface="方正大标宋简体" pitchFamily="2" charset="-122"/>
              </a:rPr>
              <a:t>五</a:t>
            </a:r>
            <a:r>
              <a:rPr lang="zh-CN" altLang="en-US" sz="2500" b="1" dirty="0" smtClean="0">
                <a:latin typeface="微软雅黑" pitchFamily="34" charset="-122"/>
                <a:ea typeface="微软雅黑" pitchFamily="34" charset="-122"/>
                <a:cs typeface="方正大标宋简体" pitchFamily="2" charset="-122"/>
              </a:rPr>
              <a:t>、</a:t>
            </a:r>
            <a:r>
              <a:rPr lang="zh-CN" altLang="en-US" sz="2500" b="1" dirty="0" smtClean="0"/>
              <a:t>重大</a:t>
            </a:r>
            <a:r>
              <a:rPr lang="zh-CN" altLang="en-US" sz="2500" b="1" dirty="0" smtClean="0"/>
              <a:t>风险隐患是什么，采取哪些措施？</a:t>
            </a:r>
            <a:endParaRPr lang="zh-CN" altLang="en-US" sz="2500" b="1" dirty="0">
              <a:latin typeface="微软雅黑" pitchFamily="34" charset="-122"/>
              <a:ea typeface="微软雅黑" pitchFamily="34" charset="-122"/>
              <a:cs typeface="方正大标宋简体" pitchFamily="2" charset="-122"/>
            </a:endParaRPr>
          </a:p>
        </p:txBody>
      </p:sp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1950" y="1309688"/>
            <a:ext cx="11468100" cy="423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1043716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6096000" y="2843695"/>
            <a:ext cx="5052646" cy="1763474"/>
          </a:xfrm>
        </p:spPr>
        <p:txBody>
          <a:bodyPr>
            <a:noAutofit/>
          </a:bodyPr>
          <a:lstStyle/>
          <a:p>
            <a:r>
              <a:rPr lang="zh-CN" altLang="en-US" dirty="0"/>
              <a:t>一</a:t>
            </a:r>
            <a:r>
              <a:rPr lang="zh-CN" altLang="en-US" dirty="0" smtClean="0"/>
              <a:t>、主要负责人安全生产责任</a:t>
            </a:r>
            <a:endParaRPr lang="en-US" altLang="zh-CN" dirty="0"/>
          </a:p>
          <a:p>
            <a:r>
              <a:rPr lang="zh-CN" altLang="en-US" dirty="0"/>
              <a:t>二</a:t>
            </a:r>
            <a:r>
              <a:rPr lang="zh-CN" altLang="en-US" dirty="0" smtClean="0"/>
              <a:t>、安全管理人员安全生产责任</a:t>
            </a:r>
            <a:endParaRPr lang="en-US" altLang="zh-CN" dirty="0"/>
          </a:p>
          <a:p>
            <a:r>
              <a:rPr lang="zh-CN" altLang="en-US" dirty="0"/>
              <a:t>三</a:t>
            </a:r>
            <a:r>
              <a:rPr lang="zh-CN" altLang="en-US" dirty="0" smtClean="0"/>
              <a:t>、从业人员安全生产责任</a:t>
            </a:r>
            <a:endParaRPr lang="en-US" altLang="zh-CN" dirty="0" smtClean="0"/>
          </a:p>
          <a:p>
            <a:r>
              <a:rPr lang="zh-CN" altLang="en-US" dirty="0" smtClean="0"/>
              <a:t>四、如何履行安全生产责任？举例说明</a:t>
            </a:r>
            <a:endParaRPr lang="en-US" altLang="zh-CN" dirty="0" smtClean="0"/>
          </a:p>
          <a:p>
            <a:r>
              <a:rPr lang="zh-CN" altLang="en-US" dirty="0" smtClean="0"/>
              <a:t>五、重大风险隐患是什么，采取哪些措施？</a:t>
            </a:r>
            <a:endParaRPr lang="en-US" altLang="zh-CN" dirty="0"/>
          </a:p>
        </p:txBody>
      </p:sp>
      <p:sp>
        <p:nvSpPr>
          <p:cNvPr id="4" name="标题 3"/>
          <p:cNvSpPr>
            <a:spLocks noGrp="1"/>
          </p:cNvSpPr>
          <p:nvPr>
            <p:ph type="ctrTitle"/>
          </p:nvPr>
        </p:nvSpPr>
        <p:spPr>
          <a:xfrm>
            <a:off x="5895975" y="2145104"/>
            <a:ext cx="1506314" cy="698591"/>
          </a:xfrm>
        </p:spPr>
        <p:txBody>
          <a:bodyPr/>
          <a:lstStyle/>
          <a:p>
            <a:pPr algn="ctr"/>
            <a:r>
              <a:rPr lang="zh-CN" altLang="en-US" dirty="0"/>
              <a:t>目录</a:t>
            </a:r>
          </a:p>
        </p:txBody>
      </p:sp>
      <p:sp>
        <p:nvSpPr>
          <p:cNvPr id="8" name="副标题 2"/>
          <p:cNvSpPr txBox="1">
            <a:spLocks/>
          </p:cNvSpPr>
          <p:nvPr/>
        </p:nvSpPr>
        <p:spPr>
          <a:xfrm>
            <a:off x="5661829" y="3250096"/>
            <a:ext cx="3748872" cy="5587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354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副标题 2"/>
          <p:cNvSpPr txBox="1">
            <a:spLocks/>
          </p:cNvSpPr>
          <p:nvPr/>
        </p:nvSpPr>
        <p:spPr>
          <a:xfrm>
            <a:off x="5614204" y="3783496"/>
            <a:ext cx="3748872" cy="5587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354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副标题 2"/>
          <p:cNvSpPr txBox="1">
            <a:spLocks/>
          </p:cNvSpPr>
          <p:nvPr/>
        </p:nvSpPr>
        <p:spPr>
          <a:xfrm>
            <a:off x="5642779" y="4326421"/>
            <a:ext cx="3748872" cy="5587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354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占位符 5"/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7641" r="17641"/>
          <a:stretch>
            <a:fillRect/>
          </a:stretch>
        </p:blipFill>
        <p:spPr>
          <a:xfrm>
            <a:off x="260515" y="1550111"/>
            <a:ext cx="3822995" cy="3820461"/>
          </a:xfrm>
        </p:spPr>
      </p:pic>
      <p:sp>
        <p:nvSpPr>
          <p:cNvPr id="16" name="标题 4">
            <a:extLst>
              <a:ext uri="{FF2B5EF4-FFF2-40B4-BE49-F238E27FC236}">
                <a16:creationId xmlns="" xmlns:a16="http://schemas.microsoft.com/office/drawing/2014/main" id="{8B4555CF-1613-4FC3-9A76-C29F9FE7E5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920747" y="2212868"/>
            <a:ext cx="4069557" cy="1216132"/>
          </a:xfrm>
        </p:spPr>
        <p:txBody>
          <a:bodyPr>
            <a:normAutofit/>
          </a:bodyPr>
          <a:lstStyle/>
          <a:p>
            <a:r>
              <a:rPr lang="en-US" altLang="zh-CN" sz="5000" dirty="0">
                <a:solidFill>
                  <a:schemeClr val="bg1"/>
                </a:solidFill>
              </a:rPr>
              <a:t>THANKS!</a:t>
            </a:r>
            <a:endParaRPr lang="zh-CN" altLang="en-US" sz="5000" b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590430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占位符 4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7641" r="17641"/>
          <a:stretch>
            <a:fillRect/>
          </a:stretch>
        </p:blipFill>
        <p:spPr>
          <a:xfrm>
            <a:off x="236053" y="1618384"/>
            <a:ext cx="3822995" cy="3820461"/>
          </a:xfrm>
        </p:spPr>
      </p:pic>
      <p:sp>
        <p:nvSpPr>
          <p:cNvPr id="7" name="标题 4">
            <a:extLst>
              <a:ext uri="{FF2B5EF4-FFF2-40B4-BE49-F238E27FC236}">
                <a16:creationId xmlns="" xmlns:a16="http://schemas.microsoft.com/office/drawing/2014/main" id="{063FA1DF-1A33-4162-9592-F7AA5F378F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02012" y="3080940"/>
            <a:ext cx="5419185" cy="895350"/>
          </a:xfrm>
        </p:spPr>
        <p:txBody>
          <a:bodyPr/>
          <a:lstStyle/>
          <a:p>
            <a:r>
              <a:rPr lang="zh-CN" altLang="en-US" dirty="0" smtClean="0"/>
              <a:t>主要负责人安全生产责任</a:t>
            </a:r>
            <a:endParaRPr lang="en-US" altLang="zh-CN" dirty="0"/>
          </a:p>
        </p:txBody>
      </p: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FAAB4629-E8AF-4166-9C43-A46A6E2E4FE9}"/>
              </a:ext>
            </a:extLst>
          </p:cNvPr>
          <p:cNvSpPr txBox="1"/>
          <p:nvPr/>
        </p:nvSpPr>
        <p:spPr>
          <a:xfrm>
            <a:off x="6237946" y="2533650"/>
            <a:ext cx="958191" cy="833111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01</a:t>
            </a:r>
            <a:endParaRPr lang="zh-CN" altLang="en-US" spc="100" dirty="0">
              <a:solidFill>
                <a:schemeClr val="bg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26848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45" descr="英文LOGO.tif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76996" y="0"/>
            <a:ext cx="1565042" cy="565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矩形 16"/>
          <p:cNvSpPr/>
          <p:nvPr/>
        </p:nvSpPr>
        <p:spPr>
          <a:xfrm>
            <a:off x="1" y="0"/>
            <a:ext cx="624542" cy="119048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2" name="TextBox 22"/>
          <p:cNvSpPr txBox="1">
            <a:spLocks noChangeArrowheads="1"/>
          </p:cNvSpPr>
          <p:nvPr/>
        </p:nvSpPr>
        <p:spPr bwMode="auto">
          <a:xfrm>
            <a:off x="1981068" y="635030"/>
            <a:ext cx="5219832" cy="47705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2500" b="1" dirty="0" smtClean="0">
                <a:latin typeface="微软雅黑" pitchFamily="34" charset="-122"/>
                <a:ea typeface="微软雅黑" pitchFamily="34" charset="-122"/>
                <a:cs typeface="方正大标宋简体" pitchFamily="2" charset="-122"/>
              </a:rPr>
              <a:t>一、主要负责人安全生产责任</a:t>
            </a:r>
            <a:endParaRPr lang="zh-CN" altLang="en-US" sz="2500" b="1" dirty="0">
              <a:latin typeface="微软雅黑" pitchFamily="34" charset="-122"/>
              <a:ea typeface="微软雅黑" pitchFamily="34" charset="-122"/>
              <a:cs typeface="方正大标宋简体" pitchFamily="2" charset="-122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633741" y="1204111"/>
            <a:ext cx="110331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      公司</a:t>
            </a:r>
            <a:r>
              <a:rPr lang="zh-CN" altLang="en-US" dirty="0" smtClean="0"/>
              <a:t>安全生产工作实行一岗双责制，公司董事长为公司安全生产第一责任人，日常安全生产工作由管理本部长分管，课级（含课级）以上部门第一负责人为本部门安全生产第一责任人。</a:t>
            </a:r>
          </a:p>
          <a:p>
            <a:r>
              <a:rPr lang="zh-CN" altLang="en-US" dirty="0" smtClean="0"/>
              <a:t>公司成立安全生产委员会（以下简称安委会），作为公司安全生产监督管理工作的主体和最高决策</a:t>
            </a:r>
            <a:r>
              <a:rPr lang="zh-CN" altLang="en-US" dirty="0" smtClean="0"/>
              <a:t>机构。</a:t>
            </a:r>
            <a:endParaRPr lang="zh-CN" altLang="en-US" dirty="0"/>
          </a:p>
        </p:txBody>
      </p:sp>
      <p:sp>
        <p:nvSpPr>
          <p:cNvPr id="90" name="TextBox 89"/>
          <p:cNvSpPr txBox="1"/>
          <p:nvPr/>
        </p:nvSpPr>
        <p:spPr>
          <a:xfrm>
            <a:off x="756137" y="5134708"/>
            <a:ext cx="98825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/>
              <a:t>公司直接责任人安全职责：领导安全环保课、分管公司安全生产</a:t>
            </a:r>
            <a:r>
              <a:rPr lang="zh-CN" altLang="en-US" dirty="0" smtClean="0"/>
              <a:t>。</a:t>
            </a:r>
            <a:r>
              <a:rPr lang="zh-CN" altLang="en-US" b="1" dirty="0" smtClean="0"/>
              <a:t>协助公司第一责任人组织落实以上各项职责。</a:t>
            </a:r>
            <a:endParaRPr lang="zh-CN" altLang="en-US" b="1" dirty="0"/>
          </a:p>
        </p:txBody>
      </p:sp>
      <p:sp>
        <p:nvSpPr>
          <p:cNvPr id="103" name="TextBox 102"/>
          <p:cNvSpPr txBox="1"/>
          <p:nvPr/>
        </p:nvSpPr>
        <p:spPr>
          <a:xfrm>
            <a:off x="692618" y="2660616"/>
            <a:ext cx="1052439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1)</a:t>
            </a:r>
            <a:r>
              <a:rPr lang="zh-CN" altLang="en-US" dirty="0" smtClean="0"/>
              <a:t>全面</a:t>
            </a:r>
            <a:r>
              <a:rPr lang="zh-CN" altLang="en-US" dirty="0" smtClean="0"/>
              <a:t>领导公司</a:t>
            </a:r>
            <a:r>
              <a:rPr lang="zh-CN" altLang="en-US" dirty="0" smtClean="0"/>
              <a:t>安全生产工作</a:t>
            </a:r>
            <a:r>
              <a:rPr lang="zh-CN" altLang="en-US" dirty="0" smtClean="0"/>
              <a:t>，认真贯彻执行国家相关安全生产方针、政策、法律、法规、规章和制度；</a:t>
            </a:r>
            <a:r>
              <a:rPr lang="zh-CN" altLang="en-US" dirty="0" smtClean="0"/>
              <a:t>建立</a:t>
            </a:r>
            <a:r>
              <a:rPr lang="zh-CN" altLang="en-US" dirty="0" smtClean="0"/>
              <a:t>、健全本单位安全生产责任制；</a:t>
            </a:r>
          </a:p>
          <a:p>
            <a:r>
              <a:rPr lang="en-US" dirty="0" smtClean="0"/>
              <a:t>2</a:t>
            </a:r>
            <a:r>
              <a:rPr lang="en-US" dirty="0" smtClean="0"/>
              <a:t>)</a:t>
            </a:r>
            <a:r>
              <a:rPr lang="zh-CN" altLang="en-US" dirty="0" smtClean="0"/>
              <a:t>组织制定本单位安全生产规章制度和操作规程；</a:t>
            </a:r>
          </a:p>
          <a:p>
            <a:r>
              <a:rPr lang="en-US" dirty="0" smtClean="0"/>
              <a:t>3</a:t>
            </a:r>
            <a:r>
              <a:rPr lang="en-US" dirty="0" smtClean="0"/>
              <a:t>)</a:t>
            </a:r>
            <a:r>
              <a:rPr lang="zh-CN" altLang="en-US" dirty="0" smtClean="0"/>
              <a:t>保证本单位安全生产投入的有效实施；</a:t>
            </a:r>
          </a:p>
          <a:p>
            <a:r>
              <a:rPr lang="en-US" dirty="0" smtClean="0"/>
              <a:t>4</a:t>
            </a:r>
            <a:r>
              <a:rPr lang="en-US" dirty="0" smtClean="0"/>
              <a:t>)</a:t>
            </a:r>
            <a:r>
              <a:rPr lang="zh-CN" altLang="en-US" dirty="0" smtClean="0"/>
              <a:t>督促、检查本单位的安全生产工作，及时消除生产安全事故隐患；</a:t>
            </a:r>
          </a:p>
          <a:p>
            <a:r>
              <a:rPr lang="en-US" dirty="0" smtClean="0"/>
              <a:t>5</a:t>
            </a:r>
            <a:r>
              <a:rPr lang="en-US" dirty="0" smtClean="0"/>
              <a:t>)</a:t>
            </a:r>
            <a:r>
              <a:rPr lang="zh-CN" altLang="en-US" dirty="0" smtClean="0"/>
              <a:t>组织制定并实施本单位的生产安全事故应急救援预案；</a:t>
            </a:r>
          </a:p>
          <a:p>
            <a:r>
              <a:rPr lang="en-US" dirty="0" smtClean="0"/>
              <a:t>6</a:t>
            </a:r>
            <a:r>
              <a:rPr lang="en-US" dirty="0" smtClean="0"/>
              <a:t>)</a:t>
            </a:r>
            <a:r>
              <a:rPr lang="zh-CN" altLang="en-US" dirty="0" smtClean="0"/>
              <a:t>及时、如实报告生产安全事故。</a:t>
            </a:r>
          </a:p>
          <a:p>
            <a:r>
              <a:rPr lang="en-US" dirty="0" smtClean="0"/>
              <a:t>7</a:t>
            </a:r>
            <a:r>
              <a:rPr lang="en-US" dirty="0" smtClean="0"/>
              <a:t>)</a:t>
            </a:r>
            <a:r>
              <a:rPr lang="zh-CN" altLang="en-US" dirty="0" smtClean="0"/>
              <a:t>组织制定并实施本单位安全生产教育和培训计划。</a:t>
            </a:r>
            <a:endParaRPr lang="zh-CN" alt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794237" y="2332893"/>
            <a:ext cx="34465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/>
              <a:t>公司第一责任人安全职责：</a:t>
            </a:r>
            <a:endParaRPr lang="zh-CN" altLang="en-US" b="1" dirty="0"/>
          </a:p>
        </p:txBody>
      </p:sp>
    </p:spTree>
    <p:extLst>
      <p:ext uri="{BB962C8B-B14F-4D97-AF65-F5344CB8AC3E}">
        <p14:creationId xmlns="" xmlns:p14="http://schemas.microsoft.com/office/powerpoint/2010/main" val="1043716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占位符 4"/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7641" r="17641"/>
          <a:stretch>
            <a:fillRect/>
          </a:stretch>
        </p:blipFill>
        <p:spPr>
          <a:xfrm>
            <a:off x="236053" y="1618384"/>
            <a:ext cx="3822995" cy="3820461"/>
          </a:xfrm>
        </p:spPr>
      </p:pic>
      <p:sp>
        <p:nvSpPr>
          <p:cNvPr id="7" name="标题 4">
            <a:extLst>
              <a:ext uri="{FF2B5EF4-FFF2-40B4-BE49-F238E27FC236}">
                <a16:creationId xmlns="" xmlns:a16="http://schemas.microsoft.com/office/drawing/2014/main" id="{063FA1DF-1A33-4162-9592-F7AA5F378F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02012" y="3080940"/>
            <a:ext cx="5419185" cy="895350"/>
          </a:xfrm>
        </p:spPr>
        <p:txBody>
          <a:bodyPr/>
          <a:lstStyle/>
          <a:p>
            <a:r>
              <a:rPr lang="zh-CN" altLang="en-US" dirty="0" smtClean="0"/>
              <a:t>安全管理人员安全生产责任</a:t>
            </a:r>
            <a:endParaRPr lang="en-US" altLang="zh-CN" dirty="0"/>
          </a:p>
        </p:txBody>
      </p: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FAAB4629-E8AF-4166-9C43-A46A6E2E4FE9}"/>
              </a:ext>
            </a:extLst>
          </p:cNvPr>
          <p:cNvSpPr txBox="1"/>
          <p:nvPr/>
        </p:nvSpPr>
        <p:spPr>
          <a:xfrm>
            <a:off x="6237946" y="2533650"/>
            <a:ext cx="958191" cy="833111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02</a:t>
            </a:r>
            <a:endParaRPr lang="zh-CN" altLang="en-US" spc="100" dirty="0">
              <a:solidFill>
                <a:schemeClr val="bg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71597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接连接符 12"/>
          <p:cNvCxnSpPr/>
          <p:nvPr/>
        </p:nvCxnSpPr>
        <p:spPr>
          <a:xfrm>
            <a:off x="616636" y="520438"/>
            <a:ext cx="3581232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图片 45" descr="英文LOGO.tif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40765" y="109818"/>
            <a:ext cx="853804" cy="308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矩形 16"/>
          <p:cNvSpPr/>
          <p:nvPr/>
        </p:nvSpPr>
        <p:spPr>
          <a:xfrm>
            <a:off x="1" y="0"/>
            <a:ext cx="624542" cy="119048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2" name="TextBox 22"/>
          <p:cNvSpPr txBox="1">
            <a:spLocks noChangeArrowheads="1"/>
          </p:cNvSpPr>
          <p:nvPr/>
        </p:nvSpPr>
        <p:spPr bwMode="auto">
          <a:xfrm>
            <a:off x="758937" y="492369"/>
            <a:ext cx="6916748" cy="47705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2500" b="1" dirty="0" smtClean="0">
                <a:latin typeface="微软雅黑" pitchFamily="34" charset="-122"/>
                <a:ea typeface="微软雅黑" pitchFamily="34" charset="-122"/>
                <a:cs typeface="方正大标宋简体" pitchFamily="2" charset="-122"/>
              </a:rPr>
              <a:t>二</a:t>
            </a:r>
            <a:r>
              <a:rPr lang="zh-CN" altLang="en-US" sz="2500" b="1" dirty="0" smtClean="0">
                <a:latin typeface="微软雅黑" pitchFamily="34" charset="-122"/>
                <a:ea typeface="微软雅黑" pitchFamily="34" charset="-122"/>
                <a:cs typeface="方正大标宋简体" pitchFamily="2" charset="-122"/>
              </a:rPr>
              <a:t>、安全管理人员（安全环保课）安全生产责任</a:t>
            </a:r>
            <a:endParaRPr lang="zh-CN" altLang="en-US" sz="2500" b="1" dirty="0">
              <a:latin typeface="微软雅黑" pitchFamily="34" charset="-122"/>
              <a:ea typeface="微软雅黑" pitchFamily="34" charset="-122"/>
              <a:cs typeface="方正大标宋简体" pitchFamily="2" charset="-122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349718" y="1245054"/>
            <a:ext cx="10524393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</a:t>
            </a:r>
            <a:r>
              <a:rPr lang="en-US" dirty="0" smtClean="0"/>
              <a:t>)</a:t>
            </a:r>
            <a:r>
              <a:rPr lang="zh-CN" altLang="en-US" dirty="0" smtClean="0"/>
              <a:t>学习和研究国家</a:t>
            </a:r>
            <a:r>
              <a:rPr lang="zh-CN" altLang="en-US" dirty="0" smtClean="0"/>
              <a:t>相关安全生产方针、政策、法律、法规、规章和</a:t>
            </a:r>
            <a:r>
              <a:rPr lang="zh-CN" altLang="en-US" dirty="0" smtClean="0"/>
              <a:t>制度，并组织各部门学习；</a:t>
            </a:r>
            <a:endParaRPr lang="en-US" altLang="zh-CN" dirty="0" smtClean="0"/>
          </a:p>
          <a:p>
            <a:r>
              <a:rPr lang="en-US" altLang="zh-CN" dirty="0" smtClean="0"/>
              <a:t>2)</a:t>
            </a:r>
            <a:r>
              <a:rPr lang="zh-CN" altLang="en-US" dirty="0" smtClean="0"/>
              <a:t>拟订</a:t>
            </a:r>
            <a:r>
              <a:rPr lang="zh-CN" altLang="en-US" dirty="0" smtClean="0"/>
              <a:t>本单位安全生产规章制度、操作规程和生产安全事故应急救援预案；</a:t>
            </a:r>
          </a:p>
          <a:p>
            <a:r>
              <a:rPr lang="en-US" dirty="0" smtClean="0"/>
              <a:t>3)</a:t>
            </a:r>
            <a:r>
              <a:rPr lang="zh-CN" altLang="en-US" dirty="0" smtClean="0"/>
              <a:t>拟订</a:t>
            </a:r>
            <a:r>
              <a:rPr lang="zh-CN" altLang="en-US" dirty="0" smtClean="0"/>
              <a:t>本</a:t>
            </a:r>
            <a:r>
              <a:rPr lang="zh-CN" altLang="en-US" dirty="0" smtClean="0"/>
              <a:t>单位安全生产教育和</a:t>
            </a:r>
            <a:r>
              <a:rPr lang="zh-CN" altLang="en-US" dirty="0" smtClean="0"/>
              <a:t>培训计划并组织实施，</a:t>
            </a:r>
            <a:r>
              <a:rPr lang="zh-CN" altLang="en-US" dirty="0" smtClean="0"/>
              <a:t>如实记录安全生产教育和培训情况；</a:t>
            </a:r>
          </a:p>
          <a:p>
            <a:r>
              <a:rPr lang="en-US" dirty="0" smtClean="0"/>
              <a:t>4)</a:t>
            </a:r>
            <a:r>
              <a:rPr lang="zh-CN" altLang="en-US" dirty="0" smtClean="0"/>
              <a:t>组织制定本</a:t>
            </a:r>
            <a:r>
              <a:rPr lang="zh-CN" altLang="en-US" dirty="0" smtClean="0"/>
              <a:t>单位重大危险源的安全管理</a:t>
            </a:r>
            <a:r>
              <a:rPr lang="zh-CN" altLang="en-US" dirty="0" smtClean="0"/>
              <a:t>措施并督促落实；</a:t>
            </a:r>
            <a:endParaRPr lang="zh-CN" altLang="en-US" dirty="0" smtClean="0"/>
          </a:p>
          <a:p>
            <a:r>
              <a:rPr lang="en-US" dirty="0" smtClean="0"/>
              <a:t>5)</a:t>
            </a:r>
            <a:r>
              <a:rPr lang="zh-CN" altLang="en-US" dirty="0" smtClean="0"/>
              <a:t>组织本</a:t>
            </a:r>
            <a:r>
              <a:rPr lang="zh-CN" altLang="en-US" dirty="0" smtClean="0"/>
              <a:t>单位应急救援</a:t>
            </a:r>
            <a:r>
              <a:rPr lang="zh-CN" altLang="en-US" dirty="0" smtClean="0"/>
              <a:t>演练并总结；</a:t>
            </a:r>
            <a:endParaRPr lang="zh-CN" altLang="en-US" dirty="0" smtClean="0"/>
          </a:p>
          <a:p>
            <a:r>
              <a:rPr lang="en-US" dirty="0" smtClean="0"/>
              <a:t>6)</a:t>
            </a:r>
            <a:r>
              <a:rPr lang="zh-CN" altLang="en-US" dirty="0" smtClean="0"/>
              <a:t>检查本单位的安全生产状况，及时排查生产安全事故隐患，提出改进安全生产管理的</a:t>
            </a:r>
            <a:r>
              <a:rPr lang="zh-CN" altLang="en-US" dirty="0" smtClean="0"/>
              <a:t>建议并督促落实；</a:t>
            </a:r>
            <a:endParaRPr lang="zh-CN" altLang="en-US" dirty="0" smtClean="0"/>
          </a:p>
          <a:p>
            <a:r>
              <a:rPr lang="en-US" dirty="0" smtClean="0"/>
              <a:t>7)</a:t>
            </a:r>
            <a:r>
              <a:rPr lang="zh-CN" altLang="en-US" dirty="0" smtClean="0"/>
              <a:t>制止和纠正</a:t>
            </a:r>
            <a:r>
              <a:rPr lang="en-US" dirty="0" err="1" smtClean="0">
                <a:solidFill>
                  <a:srgbClr val="002060"/>
                </a:solidFill>
                <a:hlinkClick r:id="rId3"/>
              </a:rPr>
              <a:t>违章</a:t>
            </a:r>
            <a:r>
              <a:rPr lang="zh-CN" altLang="en-US" dirty="0" smtClean="0"/>
              <a:t>指挥、强令冒险作业、违反操作规程的行为；</a:t>
            </a:r>
          </a:p>
          <a:p>
            <a:r>
              <a:rPr lang="en-US" dirty="0" smtClean="0"/>
              <a:t>8)</a:t>
            </a:r>
            <a:r>
              <a:rPr lang="zh-CN" altLang="en-US" dirty="0" smtClean="0"/>
              <a:t>督促落实本单位安全生产整改</a:t>
            </a:r>
            <a:r>
              <a:rPr lang="zh-CN" altLang="en-US" dirty="0" smtClean="0"/>
              <a:t>措施；</a:t>
            </a:r>
            <a:endParaRPr lang="en-US" altLang="zh-CN" dirty="0" smtClean="0"/>
          </a:p>
          <a:p>
            <a:r>
              <a:rPr lang="en-US" altLang="zh-CN" dirty="0" smtClean="0"/>
              <a:t>9</a:t>
            </a:r>
            <a:r>
              <a:rPr lang="zh-CN" altLang="en-US" dirty="0" smtClean="0"/>
              <a:t>）对安全生产事故进行应急处置、报告，按照“四不放过”进行处理、调查和统计分析；</a:t>
            </a:r>
            <a:endParaRPr lang="en-US" altLang="zh-CN" dirty="0" smtClean="0"/>
          </a:p>
          <a:p>
            <a:r>
              <a:rPr lang="en-US" altLang="zh-CN" dirty="0" smtClean="0"/>
              <a:t>10</a:t>
            </a:r>
            <a:r>
              <a:rPr lang="zh-CN" altLang="en-US" dirty="0" smtClean="0"/>
              <a:t>）拟定安全生产投入预算；</a:t>
            </a:r>
            <a:endParaRPr lang="en-US" altLang="zh-CN" dirty="0" smtClean="0"/>
          </a:p>
          <a:p>
            <a:r>
              <a:rPr lang="en-US" altLang="zh-CN" dirty="0" smtClean="0"/>
              <a:t>11</a:t>
            </a:r>
            <a:r>
              <a:rPr lang="zh-CN" altLang="en-US" dirty="0" smtClean="0"/>
              <a:t>）落实本单位的安全生产工作。</a:t>
            </a:r>
            <a:endParaRPr lang="zh-CN" altLang="en-US" dirty="0"/>
          </a:p>
        </p:txBody>
      </p:sp>
    </p:spTree>
    <p:extLst>
      <p:ext uri="{BB962C8B-B14F-4D97-AF65-F5344CB8AC3E}">
        <p14:creationId xmlns="" xmlns:p14="http://schemas.microsoft.com/office/powerpoint/2010/main" val="1043716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占位符 4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7641" r="17641"/>
          <a:stretch>
            <a:fillRect/>
          </a:stretch>
        </p:blipFill>
        <p:spPr>
          <a:xfrm>
            <a:off x="236053" y="1618384"/>
            <a:ext cx="3822995" cy="3820461"/>
          </a:xfrm>
        </p:spPr>
      </p:pic>
      <p:sp>
        <p:nvSpPr>
          <p:cNvPr id="7" name="标题 4">
            <a:extLst>
              <a:ext uri="{FF2B5EF4-FFF2-40B4-BE49-F238E27FC236}">
                <a16:creationId xmlns="" xmlns:a16="http://schemas.microsoft.com/office/drawing/2014/main" id="{063FA1DF-1A33-4162-9592-F7AA5F378F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02012" y="3080940"/>
            <a:ext cx="5419185" cy="895350"/>
          </a:xfrm>
        </p:spPr>
        <p:txBody>
          <a:bodyPr/>
          <a:lstStyle/>
          <a:p>
            <a:r>
              <a:rPr lang="zh-CN" altLang="en-US" dirty="0" smtClean="0"/>
              <a:t>从业</a:t>
            </a:r>
            <a:r>
              <a:rPr lang="zh-CN" altLang="en-US" dirty="0" smtClean="0"/>
              <a:t>人员</a:t>
            </a:r>
            <a:r>
              <a:rPr lang="zh-CN" altLang="en-US" dirty="0" smtClean="0"/>
              <a:t>安全生产责任</a:t>
            </a:r>
            <a:endParaRPr lang="en-US" altLang="zh-CN" dirty="0"/>
          </a:p>
        </p:txBody>
      </p: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FAAB4629-E8AF-4166-9C43-A46A6E2E4FE9}"/>
              </a:ext>
            </a:extLst>
          </p:cNvPr>
          <p:cNvSpPr txBox="1"/>
          <p:nvPr/>
        </p:nvSpPr>
        <p:spPr>
          <a:xfrm>
            <a:off x="6237946" y="2533650"/>
            <a:ext cx="958191" cy="833111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 smtClean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03</a:t>
            </a:r>
            <a:endParaRPr lang="zh-CN" altLang="en-US" spc="100" dirty="0">
              <a:solidFill>
                <a:schemeClr val="bg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71597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接连接符 12"/>
          <p:cNvCxnSpPr/>
          <p:nvPr/>
        </p:nvCxnSpPr>
        <p:spPr>
          <a:xfrm>
            <a:off x="616636" y="520438"/>
            <a:ext cx="3581232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图片 45" descr="英文LOGO.tif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40765" y="109818"/>
            <a:ext cx="853804" cy="308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矩形 16"/>
          <p:cNvSpPr/>
          <p:nvPr/>
        </p:nvSpPr>
        <p:spPr>
          <a:xfrm>
            <a:off x="1" y="0"/>
            <a:ext cx="624542" cy="119048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2" name="TextBox 22"/>
          <p:cNvSpPr txBox="1">
            <a:spLocks noChangeArrowheads="1"/>
          </p:cNvSpPr>
          <p:nvPr/>
        </p:nvSpPr>
        <p:spPr bwMode="auto">
          <a:xfrm>
            <a:off x="758937" y="492369"/>
            <a:ext cx="6916748" cy="47705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2500" b="1" dirty="0" smtClean="0">
                <a:latin typeface="微软雅黑" pitchFamily="34" charset="-122"/>
                <a:ea typeface="微软雅黑" pitchFamily="34" charset="-122"/>
                <a:cs typeface="方正大标宋简体" pitchFamily="2" charset="-122"/>
              </a:rPr>
              <a:t>三、从业人员安全生产责任</a:t>
            </a:r>
            <a:endParaRPr lang="zh-CN" altLang="en-US" sz="2500" b="1" dirty="0">
              <a:latin typeface="微软雅黑" pitchFamily="34" charset="-122"/>
              <a:ea typeface="微软雅黑" pitchFamily="34" charset="-122"/>
              <a:cs typeface="方正大标宋简体" pitchFamily="2" charset="-122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349718" y="1245054"/>
            <a:ext cx="105243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2.1</a:t>
            </a:r>
            <a:r>
              <a:rPr lang="zh-CN" altLang="en-US" dirty="0" smtClean="0"/>
              <a:t>课级（含课级）以上部门第一负责人安全职责：</a:t>
            </a:r>
            <a:endParaRPr lang="zh-CN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79379" y="1878101"/>
            <a:ext cx="1052439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</a:t>
            </a:r>
            <a:r>
              <a:rPr lang="zh-CN" altLang="en-US" dirty="0" smtClean="0"/>
              <a:t>）组织本部门学习国家安全生产相关方针政策、</a:t>
            </a:r>
            <a:r>
              <a:rPr lang="zh-CN" altLang="en-US" dirty="0" smtClean="0"/>
              <a:t>法律、法规</a:t>
            </a:r>
            <a:r>
              <a:rPr lang="zh-CN" altLang="en-US" dirty="0" smtClean="0"/>
              <a:t>，贯彻公司的安全生产方针和目标，落实班组责任，分解工作目标；</a:t>
            </a:r>
          </a:p>
          <a:p>
            <a:r>
              <a:rPr lang="en-US" dirty="0" smtClean="0"/>
              <a:t>2</a:t>
            </a:r>
            <a:r>
              <a:rPr lang="zh-CN" altLang="en-US" dirty="0" smtClean="0"/>
              <a:t>）识别本部门正常和异常的危险因素，定期排查安全隐患，并制定安全防范措施。</a:t>
            </a:r>
          </a:p>
          <a:p>
            <a:r>
              <a:rPr lang="en-US" dirty="0" smtClean="0"/>
              <a:t>3</a:t>
            </a:r>
            <a:r>
              <a:rPr lang="zh-CN" altLang="en-US" dirty="0" smtClean="0"/>
              <a:t>）组织落实车间级安全教育，并督促检查班组级安全教育和定期开展班组安全活动。</a:t>
            </a:r>
          </a:p>
          <a:p>
            <a:r>
              <a:rPr lang="en-US" dirty="0" smtClean="0"/>
              <a:t>4</a:t>
            </a:r>
            <a:r>
              <a:rPr lang="zh-CN" altLang="en-US" dirty="0" smtClean="0"/>
              <a:t>）参与、配合公司及外部安全生产检查，对检查中发现的问题及时纠正和整改；组织本部门定期、不定期安全检查，建立本部门风险识别和隐患排查机制及危险源管控清单，做好本部门的危险源管控，确保设备、安全装置、防护设施处于完好状态并做好记录。发现隐患及时组织整改，部门无力整改的要采取临时安全措施，及时向分管安全主要负责人报告；</a:t>
            </a:r>
          </a:p>
          <a:p>
            <a:r>
              <a:rPr lang="en-US" dirty="0" smtClean="0"/>
              <a:t>5</a:t>
            </a:r>
            <a:r>
              <a:rPr lang="zh-CN" altLang="en-US" dirty="0" smtClean="0"/>
              <a:t>）定期组织本部门应急演练，提高员工事故处理能力；负责组织本部门发生各类事故的现场应急处理工作、事故调查和处理结果，并按规定及时上报安环课。</a:t>
            </a:r>
            <a:endParaRPr lang="zh-CN" altLang="en-US" dirty="0"/>
          </a:p>
        </p:txBody>
      </p:sp>
    </p:spTree>
    <p:extLst>
      <p:ext uri="{BB962C8B-B14F-4D97-AF65-F5344CB8AC3E}">
        <p14:creationId xmlns="" xmlns:p14="http://schemas.microsoft.com/office/powerpoint/2010/main" val="1043716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接连接符 12"/>
          <p:cNvCxnSpPr/>
          <p:nvPr/>
        </p:nvCxnSpPr>
        <p:spPr>
          <a:xfrm>
            <a:off x="616636" y="520438"/>
            <a:ext cx="3581232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图片 45" descr="英文LOGO.tif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40765" y="109818"/>
            <a:ext cx="853804" cy="308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矩形 16"/>
          <p:cNvSpPr/>
          <p:nvPr/>
        </p:nvSpPr>
        <p:spPr>
          <a:xfrm>
            <a:off x="1" y="0"/>
            <a:ext cx="624542" cy="119048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2" name="TextBox 22"/>
          <p:cNvSpPr txBox="1">
            <a:spLocks noChangeArrowheads="1"/>
          </p:cNvSpPr>
          <p:nvPr/>
        </p:nvSpPr>
        <p:spPr bwMode="auto">
          <a:xfrm>
            <a:off x="758937" y="492369"/>
            <a:ext cx="6916748" cy="47705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2500" b="1" dirty="0" smtClean="0">
                <a:latin typeface="微软雅黑" pitchFamily="34" charset="-122"/>
                <a:ea typeface="微软雅黑" pitchFamily="34" charset="-122"/>
                <a:cs typeface="方正大标宋简体" pitchFamily="2" charset="-122"/>
              </a:rPr>
              <a:t>三、从业人员安全生产责任</a:t>
            </a:r>
            <a:endParaRPr lang="zh-CN" altLang="en-US" sz="2500" b="1" dirty="0">
              <a:latin typeface="微软雅黑" pitchFamily="34" charset="-122"/>
              <a:ea typeface="微软雅黑" pitchFamily="34" charset="-122"/>
              <a:cs typeface="方正大标宋简体" pitchFamily="2" charset="-122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349718" y="1245054"/>
            <a:ext cx="105243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2.2</a:t>
            </a:r>
            <a:r>
              <a:rPr lang="zh-CN" altLang="en-US" dirty="0" smtClean="0"/>
              <a:t>班组长安全职责：是本班组安全生产第一责任人</a:t>
            </a:r>
            <a:endParaRPr lang="zh-CN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79379" y="1878101"/>
            <a:ext cx="1052439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</a:t>
            </a:r>
            <a:r>
              <a:rPr lang="zh-CN" altLang="en-US" dirty="0" smtClean="0"/>
              <a:t>）组织</a:t>
            </a:r>
            <a:r>
              <a:rPr lang="zh-CN" altLang="en-US" dirty="0" smtClean="0"/>
              <a:t>员工学习、</a:t>
            </a:r>
            <a:r>
              <a:rPr lang="zh-CN" altLang="en-US" dirty="0" smtClean="0"/>
              <a:t>贯彻执行</a:t>
            </a:r>
            <a:r>
              <a:rPr lang="zh-CN" altLang="en-US" dirty="0" smtClean="0"/>
              <a:t>公司</a:t>
            </a:r>
            <a:r>
              <a:rPr lang="zh-CN" altLang="en-US" dirty="0" smtClean="0"/>
              <a:t>和</a:t>
            </a:r>
            <a:r>
              <a:rPr lang="zh-CN" altLang="en-US" dirty="0" smtClean="0"/>
              <a:t>车间有关安全生产的规章制度。</a:t>
            </a:r>
          </a:p>
          <a:p>
            <a:r>
              <a:rPr lang="en-US" dirty="0" smtClean="0"/>
              <a:t>2</a:t>
            </a:r>
            <a:r>
              <a:rPr lang="zh-CN" altLang="en-US" dirty="0" smtClean="0"/>
              <a:t>）对</a:t>
            </a:r>
            <a:r>
              <a:rPr lang="zh-CN" altLang="en-US" dirty="0" smtClean="0"/>
              <a:t>本班组员工进行班组安全教育。</a:t>
            </a:r>
          </a:p>
          <a:p>
            <a:r>
              <a:rPr lang="en-US" dirty="0" smtClean="0"/>
              <a:t>3</a:t>
            </a:r>
            <a:r>
              <a:rPr lang="zh-CN" altLang="en-US" dirty="0" smtClean="0"/>
              <a:t>）定期</a:t>
            </a:r>
            <a:r>
              <a:rPr lang="zh-CN" altLang="en-US" dirty="0" smtClean="0"/>
              <a:t>组织安全活动、认真执行交接班制度，做到班前讲安全，班中检查安全，班后总结安全。</a:t>
            </a:r>
          </a:p>
          <a:p>
            <a:r>
              <a:rPr lang="en-US" dirty="0" smtClean="0"/>
              <a:t>4</a:t>
            </a:r>
            <a:r>
              <a:rPr lang="zh-CN" altLang="en-US" dirty="0" smtClean="0"/>
              <a:t>）组织</a:t>
            </a:r>
            <a:r>
              <a:rPr lang="zh-CN" altLang="en-US" dirty="0" smtClean="0"/>
              <a:t>班组员工对生产设备、工、夹具和安全防护措施进行经常性维护保养，使之保持良好状态；做好班前班后安全检查，发现事故隐患要及时设法排除，若班组无法解决应立即报告本单位领导及有关部门。</a:t>
            </a:r>
          </a:p>
          <a:p>
            <a:r>
              <a:rPr lang="en-US" dirty="0" smtClean="0"/>
              <a:t>5</a:t>
            </a:r>
            <a:r>
              <a:rPr lang="zh-CN" altLang="en-US" dirty="0" smtClean="0"/>
              <a:t>）严格</a:t>
            </a:r>
            <a:r>
              <a:rPr lang="zh-CN" altLang="en-US" dirty="0" smtClean="0"/>
              <a:t>劳动纪律，正确佩戴劳动防护用品，不违章指挥，有权制止一切违章作业，督促小组员工正确佩戴和使用劳保用品。</a:t>
            </a:r>
          </a:p>
          <a:p>
            <a:r>
              <a:rPr lang="en-US" dirty="0" smtClean="0"/>
              <a:t>6</a:t>
            </a:r>
            <a:r>
              <a:rPr lang="zh-CN" altLang="en-US" dirty="0" smtClean="0"/>
              <a:t>）发生</a:t>
            </a:r>
            <a:r>
              <a:rPr lang="zh-CN" altLang="en-US" dirty="0" smtClean="0"/>
              <a:t>事故应立即组织抢救，保护现场，并立即报告本单位领导和安全管理部门，事后要配合有关部门对事故进行调查分析，坚持“四不放过”原则。</a:t>
            </a:r>
            <a:endParaRPr lang="zh-CN" altLang="en-US" dirty="0"/>
          </a:p>
        </p:txBody>
      </p:sp>
    </p:spTree>
    <p:extLst>
      <p:ext uri="{BB962C8B-B14F-4D97-AF65-F5344CB8AC3E}">
        <p14:creationId xmlns="" xmlns:p14="http://schemas.microsoft.com/office/powerpoint/2010/main" val="1043716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 TOOLS.GUIDESSETTING" val="{&quot;Id&quot;:&quot;2d4375ee-8516-45e0-8956-45702a61a9b6&quot;,&quot;Name&quot;:&quot;iSlide&quot;,&quot;HeaderHeight&quot;:15.0,&quot;FooterHeight&quot;:9.0000000000000036,&quot;SideMargin&quot;:5.4999999999999982,&quot;TopMargin&quot;:0.0,&quot;BottomMargin&quot;:0.0,&quot;IntervalMargin&quot;:1.3999999999999997}"/>
  <p:tag name="ISLIDE.THEME" val="68953973-91f3-43b6-a3fb-5c1e43813db3"/>
</p:tagLst>
</file>

<file path=ppt/theme/theme1.xml><?xml version="1.0" encoding="utf-8"?>
<a:theme xmlns:a="http://schemas.openxmlformats.org/drawingml/2006/main" name="主题5">
  <a:themeElements>
    <a:clrScheme name="自定义 26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4276AA"/>
      </a:accent1>
      <a:accent2>
        <a:srgbClr val="178AA1"/>
      </a:accent2>
      <a:accent3>
        <a:srgbClr val="40A693"/>
      </a:accent3>
      <a:accent4>
        <a:srgbClr val="5268A5"/>
      </a:accent4>
      <a:accent5>
        <a:srgbClr val="5E5CA2"/>
      </a:accent5>
      <a:accent6>
        <a:srgbClr val="778495"/>
      </a:accent6>
      <a:hlink>
        <a:srgbClr val="4276AA"/>
      </a:hlink>
      <a:folHlink>
        <a:srgbClr val="BFBFBF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="" xmlns:thm15="http://schemas.microsoft.com/office/thememl/2012/main" name="主题5" id="{B8EDB911-D765-4A7B-BBC7-40DBB672FBA6}" vid="{AECAB1C0-5DF6-436C-85E8-20094DBE11C0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自定义 26">
    <a:dk1>
      <a:srgbClr val="000000"/>
    </a:dk1>
    <a:lt1>
      <a:srgbClr val="FFFFFF"/>
    </a:lt1>
    <a:dk2>
      <a:srgbClr val="778495"/>
    </a:dk2>
    <a:lt2>
      <a:srgbClr val="F0F0F0"/>
    </a:lt2>
    <a:accent1>
      <a:srgbClr val="4276AA"/>
    </a:accent1>
    <a:accent2>
      <a:srgbClr val="178AA1"/>
    </a:accent2>
    <a:accent3>
      <a:srgbClr val="40A693"/>
    </a:accent3>
    <a:accent4>
      <a:srgbClr val="5268A5"/>
    </a:accent4>
    <a:accent5>
      <a:srgbClr val="5E5CA2"/>
    </a:accent5>
    <a:accent6>
      <a:srgbClr val="778495"/>
    </a:accent6>
    <a:hlink>
      <a:srgbClr val="4276AA"/>
    </a:hlink>
    <a:folHlink>
      <a:srgbClr val="BFBFBF"/>
    </a:folHlink>
  </a:clrScheme>
</a:themeOverride>
</file>

<file path=ppt/theme/themeOverride2.xml><?xml version="1.0" encoding="utf-8"?>
<a:themeOverride xmlns:a="http://schemas.openxmlformats.org/drawingml/2006/main">
  <a:clrScheme name="自定义 26">
    <a:dk1>
      <a:srgbClr val="000000"/>
    </a:dk1>
    <a:lt1>
      <a:srgbClr val="FFFFFF"/>
    </a:lt1>
    <a:dk2>
      <a:srgbClr val="778495"/>
    </a:dk2>
    <a:lt2>
      <a:srgbClr val="F0F0F0"/>
    </a:lt2>
    <a:accent1>
      <a:srgbClr val="4276AA"/>
    </a:accent1>
    <a:accent2>
      <a:srgbClr val="178AA1"/>
    </a:accent2>
    <a:accent3>
      <a:srgbClr val="40A693"/>
    </a:accent3>
    <a:accent4>
      <a:srgbClr val="5268A5"/>
    </a:accent4>
    <a:accent5>
      <a:srgbClr val="5E5CA2"/>
    </a:accent5>
    <a:accent6>
      <a:srgbClr val="778495"/>
    </a:accent6>
    <a:hlink>
      <a:srgbClr val="4276AA"/>
    </a:hlink>
    <a:folHlink>
      <a:srgbClr val="BFBFBF"/>
    </a:folHlink>
  </a:clrScheme>
</a:themeOverride>
</file>

<file path=ppt/theme/themeOverride3.xml><?xml version="1.0" encoding="utf-8"?>
<a:themeOverride xmlns:a="http://schemas.openxmlformats.org/drawingml/2006/main">
  <a:clrScheme name="自定义 26">
    <a:dk1>
      <a:srgbClr val="000000"/>
    </a:dk1>
    <a:lt1>
      <a:srgbClr val="FFFFFF"/>
    </a:lt1>
    <a:dk2>
      <a:srgbClr val="778495"/>
    </a:dk2>
    <a:lt2>
      <a:srgbClr val="F0F0F0"/>
    </a:lt2>
    <a:accent1>
      <a:srgbClr val="4276AA"/>
    </a:accent1>
    <a:accent2>
      <a:srgbClr val="178AA1"/>
    </a:accent2>
    <a:accent3>
      <a:srgbClr val="40A693"/>
    </a:accent3>
    <a:accent4>
      <a:srgbClr val="5268A5"/>
    </a:accent4>
    <a:accent5>
      <a:srgbClr val="5E5CA2"/>
    </a:accent5>
    <a:accent6>
      <a:srgbClr val="778495"/>
    </a:accent6>
    <a:hlink>
      <a:srgbClr val="4276AA"/>
    </a:hlink>
    <a:folHlink>
      <a:srgbClr val="BFBF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iSlide</Template>
  <TotalTime>2505</TotalTime>
  <Words>1375</Words>
  <Application>Microsoft Office PowerPoint</Application>
  <PresentationFormat>自定义</PresentationFormat>
  <Paragraphs>80</Paragraphs>
  <Slides>20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1" baseType="lpstr">
      <vt:lpstr>主题5</vt:lpstr>
      <vt:lpstr>企业各级人员 安全生产责任强化培训</vt:lpstr>
      <vt:lpstr>目录</vt:lpstr>
      <vt:lpstr>主要负责人安全生产责任</vt:lpstr>
      <vt:lpstr>幻灯片 4</vt:lpstr>
      <vt:lpstr>安全管理人员安全生产责任</vt:lpstr>
      <vt:lpstr>幻灯片 6</vt:lpstr>
      <vt:lpstr>从业人员安全生产责任</vt:lpstr>
      <vt:lpstr>幻灯片 8</vt:lpstr>
      <vt:lpstr>幻灯片 9</vt:lpstr>
      <vt:lpstr>幻灯片 10</vt:lpstr>
      <vt:lpstr>如何履行安全生产责任？举例说明</vt:lpstr>
      <vt:lpstr>幻灯片 12</vt:lpstr>
      <vt:lpstr>幻灯片 13</vt:lpstr>
      <vt:lpstr>幻灯片 14</vt:lpstr>
      <vt:lpstr>幻灯片 15</vt:lpstr>
      <vt:lpstr>五、重大风险隐患是什么，采取哪些措施？</vt:lpstr>
      <vt:lpstr>幻灯片 17</vt:lpstr>
      <vt:lpstr>幻灯片 18</vt:lpstr>
      <vt:lpstr>幻灯片 19</vt:lpstr>
      <vt:lpstr>THANKS!</vt:lpstr>
    </vt:vector>
  </TitlesOfParts>
  <Manager>iSlide</Manager>
  <Company>iSlide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iSlide</dc:creator>
  <cp:lastModifiedBy>chenxiaohua</cp:lastModifiedBy>
  <cp:revision>182</cp:revision>
  <cp:lastPrinted>2018-04-24T16:00:00Z</cp:lastPrinted>
  <dcterms:created xsi:type="dcterms:W3CDTF">2018-04-24T16:00:00Z</dcterms:created>
  <dcterms:modified xsi:type="dcterms:W3CDTF">2019-12-25T15:13:21Z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Slide.Theme">
    <vt:lpwstr>68953973-91f3-43b6-a3fb-5c1e43813db3</vt:lpwstr>
  </property>
  <property fmtid="{D5CDD505-2E9C-101B-9397-08002B2CF9AE}" pid="3" name="MSIP_Label_f42aa342-8706-4288-bd11-ebb85995028c_Enabled">
    <vt:lpwstr>True</vt:lpwstr>
  </property>
  <property fmtid="{D5CDD505-2E9C-101B-9397-08002B2CF9AE}" pid="4" name="MSIP_Label_f42aa342-8706-4288-bd11-ebb85995028c_SiteId">
    <vt:lpwstr>72f988bf-86f1-41af-91ab-2d7cd011db47</vt:lpwstr>
  </property>
  <property fmtid="{D5CDD505-2E9C-101B-9397-08002B2CF9AE}" pid="5" name="MSIP_Label_f42aa342-8706-4288-bd11-ebb85995028c_Owner">
    <vt:lpwstr>t-shyu@microsoft.com</vt:lpwstr>
  </property>
  <property fmtid="{D5CDD505-2E9C-101B-9397-08002B2CF9AE}" pid="6" name="MSIP_Label_f42aa342-8706-4288-bd11-ebb85995028c_SetDate">
    <vt:lpwstr>2018-08-31T02:55:00.7590106Z</vt:lpwstr>
  </property>
  <property fmtid="{D5CDD505-2E9C-101B-9397-08002B2CF9AE}" pid="7" name="MSIP_Label_f42aa342-8706-4288-bd11-ebb85995028c_Name">
    <vt:lpwstr>General</vt:lpwstr>
  </property>
  <property fmtid="{D5CDD505-2E9C-101B-9397-08002B2CF9AE}" pid="8" name="MSIP_Label_f42aa342-8706-4288-bd11-ebb85995028c_Application">
    <vt:lpwstr>Microsoft Azure Information Protection</vt:lpwstr>
  </property>
  <property fmtid="{D5CDD505-2E9C-101B-9397-08002B2CF9AE}" pid="9" name="MSIP_Label_f42aa342-8706-4288-bd11-ebb85995028c_Extended_MSFT_Method">
    <vt:lpwstr>Automatic</vt:lpwstr>
  </property>
  <property fmtid="{D5CDD505-2E9C-101B-9397-08002B2CF9AE}" pid="10" name="Sensitivity">
    <vt:lpwstr>General</vt:lpwstr>
  </property>
</Properties>
</file>