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63"/>
  </p:notesMasterIdLst>
  <p:sldIdLst>
    <p:sldId id="256" r:id="rId3"/>
    <p:sldId id="276" r:id="rId4"/>
    <p:sldId id="431" r:id="rId5"/>
    <p:sldId id="413" r:id="rId6"/>
    <p:sldId id="433" r:id="rId7"/>
    <p:sldId id="434" r:id="rId8"/>
    <p:sldId id="435" r:id="rId9"/>
    <p:sldId id="436" r:id="rId10"/>
    <p:sldId id="437" r:id="rId11"/>
    <p:sldId id="469" r:id="rId12"/>
    <p:sldId id="438" r:id="rId13"/>
    <p:sldId id="470" r:id="rId14"/>
    <p:sldId id="471" r:id="rId15"/>
    <p:sldId id="472" r:id="rId16"/>
    <p:sldId id="473" r:id="rId17"/>
    <p:sldId id="439" r:id="rId18"/>
    <p:sldId id="490" r:id="rId19"/>
    <p:sldId id="491" r:id="rId20"/>
    <p:sldId id="492" r:id="rId21"/>
    <p:sldId id="493" r:id="rId22"/>
    <p:sldId id="494" r:id="rId23"/>
    <p:sldId id="495" r:id="rId24"/>
    <p:sldId id="496" r:id="rId25"/>
    <p:sldId id="497" r:id="rId26"/>
    <p:sldId id="498" r:id="rId27"/>
    <p:sldId id="499" r:id="rId28"/>
    <p:sldId id="442" r:id="rId29"/>
    <p:sldId id="443" r:id="rId30"/>
    <p:sldId id="444" r:id="rId31"/>
    <p:sldId id="445" r:id="rId32"/>
    <p:sldId id="446" r:id="rId33"/>
    <p:sldId id="447" r:id="rId34"/>
    <p:sldId id="448" r:id="rId35"/>
    <p:sldId id="449" r:id="rId36"/>
    <p:sldId id="460" r:id="rId37"/>
    <p:sldId id="462" r:id="rId38"/>
    <p:sldId id="450" r:id="rId39"/>
    <p:sldId id="451" r:id="rId40"/>
    <p:sldId id="453" r:id="rId41"/>
    <p:sldId id="454" r:id="rId42"/>
    <p:sldId id="464" r:id="rId43"/>
    <p:sldId id="463" r:id="rId44"/>
    <p:sldId id="465" r:id="rId45"/>
    <p:sldId id="466" r:id="rId46"/>
    <p:sldId id="459" r:id="rId47"/>
    <p:sldId id="468" r:id="rId48"/>
    <p:sldId id="474" r:id="rId49"/>
    <p:sldId id="475" r:id="rId50"/>
    <p:sldId id="476" r:id="rId51"/>
    <p:sldId id="477" r:id="rId52"/>
    <p:sldId id="478" r:id="rId53"/>
    <p:sldId id="415" r:id="rId54"/>
    <p:sldId id="416" r:id="rId55"/>
    <p:sldId id="417" r:id="rId56"/>
    <p:sldId id="425" r:id="rId57"/>
    <p:sldId id="418" r:id="rId58"/>
    <p:sldId id="426" r:id="rId59"/>
    <p:sldId id="419" r:id="rId60"/>
    <p:sldId id="427" r:id="rId61"/>
    <p:sldId id="489" r:id="rId6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7">
          <p15:clr>
            <a:srgbClr val="A4A3A4"/>
          </p15:clr>
        </p15:guide>
        <p15:guide id="2" pos="38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248"/>
    <a:srgbClr val="666666"/>
    <a:srgbClr val="E73A1C"/>
    <a:srgbClr val="66615B"/>
    <a:srgbClr val="BC3F47"/>
    <a:srgbClr val="967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6176" autoAdjust="0"/>
  </p:normalViewPr>
  <p:slideViewPr>
    <p:cSldViewPr snapToGrid="0">
      <p:cViewPr varScale="1">
        <p:scale>
          <a:sx n="40" d="100"/>
          <a:sy n="40" d="100"/>
        </p:scale>
        <p:origin x="848" y="28"/>
      </p:cViewPr>
      <p:guideLst>
        <p:guide orient="horz" pos="2147"/>
        <p:guide pos="3867"/>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2022-12-10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3930451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2022-12-10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2022-12-10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2022-12-10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79" name="图片 7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a:fillRect/>
          </a:stretch>
        </p:blipFill>
        <p:spPr>
          <a:xfrm>
            <a:off x="0" y="0"/>
            <a:ext cx="12179030" cy="686772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2022-12-10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5659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797424" y="365125"/>
            <a:ext cx="3841376" cy="831663"/>
          </a:xfrm>
        </p:spPr>
        <p:txBody>
          <a:bodyPr/>
          <a:lstStyle>
            <a:lvl1pPr>
              <a:defRPr sz="4400"/>
            </a:lvl1pPr>
          </a:lstStyle>
          <a:p>
            <a:r>
              <a:rPr lang="zh-CN" altLang="en-US" sz="3200" b="1" dirty="0" smtClean="0">
                <a:latin typeface="微软雅黑" pitchFamily="34" charset="-122"/>
                <a:ea typeface="微软雅黑" pitchFamily="34" charset="-122"/>
              </a:rPr>
              <a:t>点击此处添加</a:t>
            </a:r>
            <a:r>
              <a:rPr lang="zh-CN" altLang="en-US" sz="3200" b="1" dirty="0" smtClean="0">
                <a:solidFill>
                  <a:srgbClr val="FFC000"/>
                </a:solidFill>
                <a:latin typeface="微软雅黑" pitchFamily="34" charset="-122"/>
                <a:ea typeface="微软雅黑" pitchFamily="34" charset="-122"/>
              </a:rPr>
              <a:t>标题</a:t>
            </a:r>
            <a:endParaRPr lang="zh-CN" altLang="en-US" sz="3200" b="1" dirty="0">
              <a:solidFill>
                <a:srgbClr val="FFC000"/>
              </a:solidFill>
              <a:latin typeface="微软雅黑" pitchFamily="34" charset="-122"/>
              <a:ea typeface="微软雅黑" pitchFamily="34" charset="-122"/>
            </a:endParaRPr>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2022-12-10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剪去同侧角的矩形 6"/>
          <p:cNvSpPr/>
          <p:nvPr userDrawn="1"/>
        </p:nvSpPr>
        <p:spPr>
          <a:xfrm rot="10800000">
            <a:off x="762000" y="361950"/>
            <a:ext cx="666750" cy="666750"/>
          </a:xfrm>
          <a:prstGeom prst="snip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34853298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平行四边形 6"/>
          <p:cNvSpPr/>
          <p:nvPr userDrawn="1"/>
        </p:nvSpPr>
        <p:spPr>
          <a:xfrm>
            <a:off x="-876300" y="5221890"/>
            <a:ext cx="6256311" cy="1111927"/>
          </a:xfrm>
          <a:prstGeom prst="parallelogram">
            <a:avLst>
              <a:gd name="adj" fmla="val 3815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平行四边形 7"/>
          <p:cNvSpPr/>
          <p:nvPr userDrawn="1"/>
        </p:nvSpPr>
        <p:spPr>
          <a:xfrm>
            <a:off x="5021289" y="5497490"/>
            <a:ext cx="8161311" cy="1111927"/>
          </a:xfrm>
          <a:prstGeom prst="parallelogram">
            <a:avLst>
              <a:gd name="adj" fmla="val 3815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14903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矩形 7"/>
          <p:cNvSpPr/>
          <p:nvPr userDrawn="1"/>
        </p:nvSpPr>
        <p:spPr>
          <a:xfrm>
            <a:off x="-20652" y="0"/>
            <a:ext cx="13127052" cy="6857224"/>
          </a:xfrm>
          <a:prstGeom prst="rect">
            <a:avLst/>
          </a:prstGeom>
          <a:blipFill rotWithShape="1">
            <a:blip r:embed="rId2" cstate="prin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prstClr val="white"/>
              </a:solidFill>
              <a:ea typeface="宋体"/>
            </a:endParaRPr>
          </a:p>
        </p:txBody>
      </p:sp>
    </p:spTree>
    <p:extLst>
      <p:ext uri="{BB962C8B-B14F-4D97-AF65-F5344CB8AC3E}">
        <p14:creationId xmlns:p14="http://schemas.microsoft.com/office/powerpoint/2010/main" val="386669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矩形 9"/>
          <p:cNvSpPr/>
          <p:nvPr userDrawn="1"/>
        </p:nvSpPr>
        <p:spPr>
          <a:xfrm>
            <a:off x="0" y="-1"/>
            <a:ext cx="12192000" cy="25690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 	</a:t>
            </a:r>
            <a:endParaRPr lang="zh-CN" altLang="en-US" dirty="0">
              <a:solidFill>
                <a:prstClr val="white"/>
              </a:solidFill>
            </a:endParaRPr>
          </a:p>
        </p:txBody>
      </p:sp>
    </p:spTree>
    <p:extLst>
      <p:ext uri="{BB962C8B-B14F-4D97-AF65-F5344CB8AC3E}">
        <p14:creationId xmlns:p14="http://schemas.microsoft.com/office/powerpoint/2010/main" val="16542568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userDrawn="1"/>
        </p:nvSpPr>
        <p:spPr>
          <a:xfrm>
            <a:off x="0" y="0"/>
            <a:ext cx="12192000" cy="4762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958413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440603" y="759873"/>
            <a:ext cx="662361" cy="379656"/>
          </a:xfrm>
          <a:prstGeom prst="rect">
            <a:avLst/>
          </a:prstGeom>
        </p:spPr>
        <p:txBody>
          <a:bodyPr wrap="none">
            <a:spAutoFit/>
          </a:bodyPr>
          <a:lstStyle/>
          <a:p>
            <a:pPr defTabSz="608965"/>
            <a:r>
              <a:rPr lang="zh-CN" altLang="en-US" sz="1865" dirty="0">
                <a:solidFill>
                  <a:srgbClr val="FFFFFF"/>
                </a:solidFill>
                <a:latin typeface="Segoe UI Light"/>
                <a:cs typeface="Segoe UI Light"/>
              </a:rPr>
              <a:t>标注</a:t>
            </a:r>
          </a:p>
        </p:txBody>
      </p:sp>
      <p:sp>
        <p:nvSpPr>
          <p:cNvPr id="6" name="矩形 5"/>
          <p:cNvSpPr/>
          <p:nvPr userDrawn="1"/>
        </p:nvSpPr>
        <p:spPr>
          <a:xfrm>
            <a:off x="2857674" y="841948"/>
            <a:ext cx="1402001" cy="3292440"/>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字体使用 </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行距</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背景图片出处</a:t>
            </a: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声明</a:t>
            </a:r>
            <a:endParaRPr lang="en-US" altLang="zh-CN" sz="1335" dirty="0">
              <a:solidFill>
                <a:srgbClr val="FFFFFF"/>
              </a:solidFill>
              <a:latin typeface="Segoe UI Light"/>
              <a:cs typeface="Segoe UI Light"/>
            </a:endParaRPr>
          </a:p>
        </p:txBody>
      </p:sp>
      <p:sp>
        <p:nvSpPr>
          <p:cNvPr id="7" name="矩形 6"/>
          <p:cNvSpPr/>
          <p:nvPr userDrawn="1"/>
        </p:nvSpPr>
        <p:spPr>
          <a:xfrm>
            <a:off x="4395052" y="841948"/>
            <a:ext cx="3727457" cy="3825791"/>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英文 </a:t>
            </a:r>
            <a:r>
              <a:rPr lang="en-US" altLang="zh-CN" sz="1335" dirty="0">
                <a:solidFill>
                  <a:srgbClr val="FFFFFF"/>
                </a:solidFill>
                <a:latin typeface="Segoe UI Light"/>
                <a:cs typeface="Segoe UI Light"/>
              </a:rPr>
              <a:t>Calibri</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中文 微软雅黑</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正文 </a:t>
            </a:r>
            <a:r>
              <a:rPr lang="en-US" altLang="zh-CN" sz="1335" dirty="0">
                <a:solidFill>
                  <a:srgbClr val="FFFFFF"/>
                </a:solidFill>
                <a:latin typeface="Segoe UI Light"/>
                <a:cs typeface="Segoe UI Light"/>
              </a:rPr>
              <a:t>1.3</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en-US" altLang="zh-CN" sz="1335" dirty="0" err="1">
                <a:solidFill>
                  <a:srgbClr val="FFFFFF"/>
                </a:solidFill>
                <a:latin typeface="Segoe UI Light"/>
                <a:cs typeface="Segoe UI Light"/>
              </a:rPr>
              <a:t>cn.bing.com</a:t>
            </a: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prstClr val="white"/>
                </a:solidFill>
              </a:rPr>
              <a:t>互联网是一个开放共享的平台</a:t>
            </a:r>
          </a:p>
          <a:p>
            <a:pPr defTabSz="608965">
              <a:lnSpc>
                <a:spcPct val="130000"/>
              </a:lnSpc>
            </a:pPr>
            <a:r>
              <a:rPr lang="zh-CN" altLang="en-US" sz="1335" dirty="0">
                <a:solidFill>
                  <a:prstClr val="white"/>
                </a:solidFill>
              </a:rPr>
              <a:t>Office</a:t>
            </a:r>
            <a:r>
              <a:rPr lang="en-US" altLang="zh-CN" sz="1335" dirty="0">
                <a:solidFill>
                  <a:prstClr val="white"/>
                </a:solidFill>
              </a:rPr>
              <a:t>PLUS </a:t>
            </a:r>
            <a:r>
              <a:rPr lang="zh-CN" altLang="en-US" sz="1335" dirty="0">
                <a:solidFill>
                  <a:prstClr val="white"/>
                </a:solidFill>
              </a:rPr>
              <a:t>部分设计灵感与元素来源于网络</a:t>
            </a:r>
          </a:p>
          <a:p>
            <a:pPr defTabSz="608965">
              <a:lnSpc>
                <a:spcPct val="130000"/>
              </a:lnSpc>
            </a:pPr>
            <a:r>
              <a:rPr lang="zh-CN" altLang="en-US" sz="1335" dirty="0">
                <a:solidFill>
                  <a:prstClr val="white"/>
                </a:solidFill>
              </a:rPr>
              <a:t>如有建议请联系officeplus@microsoft.com</a:t>
            </a:r>
            <a:endParaRPr lang="en-US" altLang="zh-CN" sz="1335" dirty="0">
              <a:solidFill>
                <a:srgbClr val="FFFFFF"/>
              </a:solidFill>
              <a:latin typeface="Segoe UI Light"/>
              <a:cs typeface="Segoe UI Light"/>
            </a:endParaRPr>
          </a:p>
        </p:txBody>
      </p:sp>
      <p:sp>
        <p:nvSpPr>
          <p:cNvPr id="8" name="矩形 7"/>
          <p:cNvSpPr/>
          <p:nvPr userDrawn="1"/>
        </p:nvSpPr>
        <p:spPr>
          <a:xfrm>
            <a:off x="440603" y="182445"/>
            <a:ext cx="816249" cy="256545"/>
          </a:xfrm>
          <a:prstGeom prst="rect">
            <a:avLst/>
          </a:prstGeom>
        </p:spPr>
        <p:txBody>
          <a:bodyPr wrap="none">
            <a:spAutoFit/>
          </a:bodyPr>
          <a:lstStyle/>
          <a:p>
            <a:pPr defTabSz="608965"/>
            <a:r>
              <a:rPr kumimoji="1" lang="en-US" altLang="zh-CN" sz="1065" dirty="0" err="1">
                <a:solidFill>
                  <a:srgbClr val="FFFFFF"/>
                </a:solidFill>
                <a:latin typeface="Segoe UI Light"/>
                <a:cs typeface="Segoe UI Light"/>
              </a:rPr>
              <a:t>OfficePLUS</a:t>
            </a:r>
            <a:endParaRPr lang="zh-CN" altLang="en-US" sz="1065" dirty="0">
              <a:solidFill>
                <a:srgbClr val="FFFFFF"/>
              </a:solidFill>
              <a:latin typeface="Segoe UI Light"/>
              <a:cs typeface="Segoe UI Light"/>
            </a:endParaRPr>
          </a:p>
        </p:txBody>
      </p:sp>
    </p:spTree>
    <p:extLst>
      <p:ext uri="{BB962C8B-B14F-4D97-AF65-F5344CB8AC3E}">
        <p14:creationId xmlns:p14="http://schemas.microsoft.com/office/powerpoint/2010/main" val="1875856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797424" y="365125"/>
            <a:ext cx="3841376" cy="831663"/>
          </a:xfrm>
        </p:spPr>
        <p:txBody>
          <a:bodyPr/>
          <a:lstStyle>
            <a:lvl1pPr>
              <a:defRPr sz="4400"/>
            </a:lvl1pPr>
          </a:lstStyle>
          <a:p>
            <a:r>
              <a:rPr lang="zh-CN" altLang="en-US" sz="3200" b="1" dirty="0" smtClean="0">
                <a:latin typeface="微软雅黑" pitchFamily="34" charset="-122"/>
                <a:ea typeface="微软雅黑" pitchFamily="34" charset="-122"/>
              </a:rPr>
              <a:t>点击此处添加</a:t>
            </a:r>
            <a:r>
              <a:rPr lang="zh-CN" altLang="en-US" sz="3200" b="1" dirty="0" smtClean="0">
                <a:solidFill>
                  <a:srgbClr val="FFC000"/>
                </a:solidFill>
                <a:latin typeface="微软雅黑" pitchFamily="34" charset="-122"/>
                <a:ea typeface="微软雅黑" pitchFamily="34" charset="-122"/>
              </a:rPr>
              <a:t>标题</a:t>
            </a:r>
            <a:endParaRPr lang="zh-CN" altLang="en-US" sz="3200" b="1" dirty="0">
              <a:solidFill>
                <a:srgbClr val="FFC000"/>
              </a:solidFill>
              <a:latin typeface="微软雅黑" pitchFamily="34" charset="-122"/>
              <a:ea typeface="微软雅黑" pitchFamily="34" charset="-122"/>
            </a:endParaRPr>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2022-12-10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
        <p:nvSpPr>
          <p:cNvPr id="7" name="剪去同侧角的矩形 6"/>
          <p:cNvSpPr/>
          <p:nvPr userDrawn="1"/>
        </p:nvSpPr>
        <p:spPr>
          <a:xfrm rot="10800000">
            <a:off x="762000" y="361950"/>
            <a:ext cx="666750" cy="666750"/>
          </a:xfrm>
          <a:prstGeom prst="snip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8" name="图片 7">
            <a:hlinkClick r:id="rId2"/>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286431" y="2521041"/>
            <a:ext cx="3177903" cy="418585"/>
          </a:xfrm>
          <a:prstGeom prst="rect">
            <a:avLst/>
          </a:prstGeom>
        </p:spPr>
      </p:pic>
      <p:sp>
        <p:nvSpPr>
          <p:cNvPr id="9" name="文本框 8"/>
          <p:cNvSpPr txBox="1"/>
          <p:nvPr userDrawn="1"/>
        </p:nvSpPr>
        <p:spPr>
          <a:xfrm>
            <a:off x="4259746" y="3740751"/>
            <a:ext cx="3347390" cy="297454"/>
          </a:xfrm>
          <a:prstGeom prst="rect">
            <a:avLst/>
          </a:prstGeom>
          <a:noFill/>
        </p:spPr>
        <p:txBody>
          <a:bodyPr wrap="none" rtlCol="0">
            <a:spAutoFit/>
          </a:bodyPr>
          <a:lstStyle/>
          <a:p>
            <a:pPr algn="ctr"/>
            <a:r>
              <a:rPr kumimoji="1" lang="zh-CN" altLang="en-US" sz="1335" dirty="0">
                <a:solidFill>
                  <a:prstClr val="black">
                    <a:lumMod val="75000"/>
                    <a:lumOff val="25000"/>
                  </a:prstClr>
                </a:solidFill>
              </a:rPr>
              <a:t>点击</a:t>
            </a:r>
            <a:r>
              <a:rPr kumimoji="1" lang="en-US" altLang="zh-CN" sz="1335" dirty="0">
                <a:solidFill>
                  <a:prstClr val="black">
                    <a:lumMod val="75000"/>
                    <a:lumOff val="25000"/>
                  </a:prstClr>
                </a:solidFill>
              </a:rPr>
              <a:t>Logo</a:t>
            </a:r>
            <a:r>
              <a:rPr kumimoji="1" lang="zh-CN" altLang="en-US" sz="1335" dirty="0">
                <a:solidFill>
                  <a:prstClr val="black">
                    <a:lumMod val="75000"/>
                    <a:lumOff val="25000"/>
                  </a:prstClr>
                </a:solidFill>
              </a:rPr>
              <a:t>获取更多优质模板（放映模式）</a:t>
            </a:r>
          </a:p>
        </p:txBody>
      </p:sp>
    </p:spTree>
    <p:extLst>
      <p:ext uri="{BB962C8B-B14F-4D97-AF65-F5344CB8AC3E}">
        <p14:creationId xmlns:p14="http://schemas.microsoft.com/office/powerpoint/2010/main" val="2344011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2022-12-10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88309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2022-12-10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24874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2022-12-10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70596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79" name="图片 7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a:fillRect/>
          </a:stretch>
        </p:blipFill>
        <p:spPr>
          <a:xfrm>
            <a:off x="0" y="0"/>
            <a:ext cx="12179030" cy="6867728"/>
          </a:xfrm>
          <a:prstGeom prst="rect">
            <a:avLst/>
          </a:prstGeom>
        </p:spPr>
      </p:pic>
    </p:spTree>
    <p:extLst>
      <p:ext uri="{BB962C8B-B14F-4D97-AF65-F5344CB8AC3E}">
        <p14:creationId xmlns:p14="http://schemas.microsoft.com/office/powerpoint/2010/main" val="21077790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平行四边形 6"/>
          <p:cNvSpPr/>
          <p:nvPr userDrawn="1"/>
        </p:nvSpPr>
        <p:spPr>
          <a:xfrm>
            <a:off x="-876300" y="5221890"/>
            <a:ext cx="6256311" cy="1111927"/>
          </a:xfrm>
          <a:prstGeom prst="parallelogram">
            <a:avLst>
              <a:gd name="adj" fmla="val 3815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userDrawn="1"/>
        </p:nvSpPr>
        <p:spPr>
          <a:xfrm>
            <a:off x="5021289" y="5497490"/>
            <a:ext cx="8161311" cy="1111927"/>
          </a:xfrm>
          <a:prstGeom prst="parallelogram">
            <a:avLst>
              <a:gd name="adj" fmla="val 3815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矩形 7"/>
          <p:cNvSpPr/>
          <p:nvPr userDrawn="1"/>
        </p:nvSpPr>
        <p:spPr>
          <a:xfrm>
            <a:off x="-20652" y="0"/>
            <a:ext cx="13127052" cy="6857224"/>
          </a:xfrm>
          <a:prstGeom prst="rect">
            <a:avLst/>
          </a:prstGeom>
          <a:blipFill rotWithShape="1">
            <a:blip r:embed="rId2" cstate="prin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矩形 9"/>
          <p:cNvSpPr/>
          <p:nvPr userDrawn="1"/>
        </p:nvSpPr>
        <p:spPr>
          <a:xfrm>
            <a:off x="0" y="-1"/>
            <a:ext cx="12192000" cy="25690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userDrawn="1"/>
        </p:nvSpPr>
        <p:spPr>
          <a:xfrm>
            <a:off x="0" y="0"/>
            <a:ext cx="12192000" cy="4762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440603" y="759873"/>
            <a:ext cx="662361" cy="379656"/>
          </a:xfrm>
          <a:prstGeom prst="rect">
            <a:avLst/>
          </a:prstGeom>
        </p:spPr>
        <p:txBody>
          <a:bodyPr wrap="none">
            <a:spAutoFit/>
          </a:bodyPr>
          <a:lstStyle/>
          <a:p>
            <a:pPr defTabSz="608965"/>
            <a:r>
              <a:rPr lang="zh-CN" altLang="en-US" sz="1865" dirty="0">
                <a:solidFill>
                  <a:srgbClr val="FFFFFF"/>
                </a:solidFill>
                <a:latin typeface="Segoe UI Light"/>
                <a:cs typeface="Segoe UI Light"/>
              </a:rPr>
              <a:t>标注</a:t>
            </a:r>
          </a:p>
        </p:txBody>
      </p:sp>
      <p:sp>
        <p:nvSpPr>
          <p:cNvPr id="6" name="矩形 5"/>
          <p:cNvSpPr/>
          <p:nvPr userDrawn="1"/>
        </p:nvSpPr>
        <p:spPr>
          <a:xfrm>
            <a:off x="2857674" y="841948"/>
            <a:ext cx="1402001" cy="3292440"/>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字体使用 </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行距</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背景图片出处</a:t>
            </a: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声明</a:t>
            </a:r>
            <a:endParaRPr lang="en-US" altLang="zh-CN" sz="1335" dirty="0">
              <a:solidFill>
                <a:srgbClr val="FFFFFF"/>
              </a:solidFill>
              <a:latin typeface="Segoe UI Light"/>
              <a:cs typeface="Segoe UI Light"/>
            </a:endParaRPr>
          </a:p>
        </p:txBody>
      </p:sp>
      <p:sp>
        <p:nvSpPr>
          <p:cNvPr id="7" name="矩形 6"/>
          <p:cNvSpPr/>
          <p:nvPr userDrawn="1"/>
        </p:nvSpPr>
        <p:spPr>
          <a:xfrm>
            <a:off x="4395052" y="841948"/>
            <a:ext cx="3727457" cy="3825791"/>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英文 </a:t>
            </a:r>
            <a:r>
              <a:rPr lang="en-US" altLang="zh-CN" sz="1335" dirty="0">
                <a:solidFill>
                  <a:srgbClr val="FFFFFF"/>
                </a:solidFill>
                <a:latin typeface="Segoe UI Light"/>
                <a:cs typeface="Segoe UI Light"/>
              </a:rPr>
              <a:t>Calibri</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中文 微软雅黑</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正文 </a:t>
            </a:r>
            <a:r>
              <a:rPr lang="en-US" altLang="zh-CN" sz="1335" dirty="0">
                <a:solidFill>
                  <a:srgbClr val="FFFFFF"/>
                </a:solidFill>
                <a:latin typeface="Segoe UI Light"/>
                <a:cs typeface="Segoe UI Light"/>
              </a:rPr>
              <a:t>1.3</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en-US" altLang="zh-CN" sz="1335" dirty="0" err="1">
                <a:solidFill>
                  <a:srgbClr val="FFFFFF"/>
                </a:solidFill>
                <a:latin typeface="Segoe UI Light"/>
                <a:cs typeface="Segoe UI Light"/>
              </a:rPr>
              <a:t>cn.bing.com</a:t>
            </a: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prstClr val="white"/>
                </a:solidFill>
              </a:rPr>
              <a:t>互联网是一个开放共享的平台</a:t>
            </a:r>
          </a:p>
          <a:p>
            <a:pPr defTabSz="608965">
              <a:lnSpc>
                <a:spcPct val="130000"/>
              </a:lnSpc>
            </a:pPr>
            <a:r>
              <a:rPr lang="zh-CN" altLang="en-US" sz="1335" dirty="0">
                <a:solidFill>
                  <a:prstClr val="white"/>
                </a:solidFill>
              </a:rPr>
              <a:t>Office</a:t>
            </a:r>
            <a:r>
              <a:rPr lang="en-US" altLang="zh-CN" sz="1335" dirty="0">
                <a:solidFill>
                  <a:prstClr val="white"/>
                </a:solidFill>
              </a:rPr>
              <a:t>PLUS </a:t>
            </a:r>
            <a:r>
              <a:rPr lang="zh-CN" altLang="en-US" sz="1335" dirty="0">
                <a:solidFill>
                  <a:prstClr val="white"/>
                </a:solidFill>
              </a:rPr>
              <a:t>部分设计灵感与元素来源于网络</a:t>
            </a:r>
          </a:p>
          <a:p>
            <a:pPr defTabSz="608965">
              <a:lnSpc>
                <a:spcPct val="130000"/>
              </a:lnSpc>
            </a:pPr>
            <a:r>
              <a:rPr lang="zh-CN" altLang="en-US" sz="1335" dirty="0">
                <a:solidFill>
                  <a:prstClr val="white"/>
                </a:solidFill>
              </a:rPr>
              <a:t>如有建议请联系officeplus@microsoft.com</a:t>
            </a:r>
            <a:endParaRPr lang="en-US" altLang="zh-CN" sz="1335" dirty="0">
              <a:solidFill>
                <a:srgbClr val="FFFFFF"/>
              </a:solidFill>
              <a:latin typeface="Segoe UI Light"/>
              <a:cs typeface="Segoe UI Light"/>
            </a:endParaRPr>
          </a:p>
        </p:txBody>
      </p:sp>
      <p:sp>
        <p:nvSpPr>
          <p:cNvPr id="8" name="矩形 7"/>
          <p:cNvSpPr/>
          <p:nvPr userDrawn="1"/>
        </p:nvSpPr>
        <p:spPr>
          <a:xfrm>
            <a:off x="440603" y="182445"/>
            <a:ext cx="816249" cy="256545"/>
          </a:xfrm>
          <a:prstGeom prst="rect">
            <a:avLst/>
          </a:prstGeom>
        </p:spPr>
        <p:txBody>
          <a:bodyPr wrap="none">
            <a:spAutoFit/>
          </a:bodyPr>
          <a:lstStyle/>
          <a:p>
            <a:pPr defTabSz="608965"/>
            <a:r>
              <a:rPr kumimoji="1" lang="en-US" altLang="zh-CN" sz="1065" dirty="0" err="1">
                <a:solidFill>
                  <a:srgbClr val="FFFFFF"/>
                </a:solidFill>
                <a:latin typeface="Segoe UI Light"/>
                <a:cs typeface="Segoe UI Light"/>
              </a:rPr>
              <a:t>OfficePLUS</a:t>
            </a:r>
            <a:endParaRPr lang="zh-CN" altLang="en-US" sz="1065" dirty="0">
              <a:solidFill>
                <a:srgbClr val="FFFFFF"/>
              </a:solidFill>
              <a:latin typeface="Segoe UI Light"/>
              <a:cs typeface="Segoe UI Ligh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8" name="图片 7">
            <a:hlinkClick r:id="rId2"/>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286431" y="2521041"/>
            <a:ext cx="3177903" cy="418585"/>
          </a:xfrm>
          <a:prstGeom prst="rect">
            <a:avLst/>
          </a:prstGeom>
        </p:spPr>
      </p:pic>
      <p:sp>
        <p:nvSpPr>
          <p:cNvPr id="9" name="文本框 8"/>
          <p:cNvSpPr txBox="1"/>
          <p:nvPr userDrawn="1"/>
        </p:nvSpPr>
        <p:spPr>
          <a:xfrm>
            <a:off x="4259746" y="3740751"/>
            <a:ext cx="3347390" cy="297454"/>
          </a:xfrm>
          <a:prstGeom prst="rect">
            <a:avLst/>
          </a:prstGeom>
          <a:noFill/>
        </p:spPr>
        <p:txBody>
          <a:bodyPr wrap="none" rtlCol="0">
            <a:spAutoFit/>
          </a:bodyPr>
          <a:lstStyle/>
          <a:p>
            <a:pPr algn="ctr"/>
            <a:r>
              <a:rPr kumimoji="1" lang="zh-CN" altLang="en-US" sz="1335" dirty="0">
                <a:solidFill>
                  <a:schemeClr val="tx1">
                    <a:lumMod val="75000"/>
                    <a:lumOff val="25000"/>
                  </a:schemeClr>
                </a:solidFill>
              </a:rPr>
              <a:t>点击</a:t>
            </a:r>
            <a:r>
              <a:rPr kumimoji="1" lang="en-US" altLang="zh-CN" sz="1335" dirty="0">
                <a:solidFill>
                  <a:schemeClr val="tx1">
                    <a:lumMod val="75000"/>
                    <a:lumOff val="25000"/>
                  </a:schemeClr>
                </a:solidFill>
              </a:rPr>
              <a:t>Logo</a:t>
            </a:r>
            <a:r>
              <a:rPr kumimoji="1" lang="zh-CN" altLang="en-US" sz="1335" dirty="0">
                <a:solidFill>
                  <a:schemeClr val="tx1">
                    <a:lumMod val="75000"/>
                    <a:lumOff val="25000"/>
                  </a:schemeClr>
                </a:solidFill>
              </a:rPr>
              <a:t>获取更多优质模板（放映模式）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6486DD8-9ECE-406C-BA16-CBEE7C5E8E07}" type="datetimeFigureOut">
              <a:rPr lang="zh-CN" altLang="en-US" smtClean="0"/>
              <a:pPr/>
              <a:t>2022-12-10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86DD8-9ECE-406C-BA16-CBEE7C5E8E07}" type="datetimeFigureOut">
              <a:rPr lang="zh-CN" altLang="en-US" smtClean="0"/>
              <a:pPr/>
              <a:t>2022-12-10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10E47-FD33-44A5-84E0-FE527B1DB7A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86DD8-9ECE-406C-BA16-CBEE7C5E8E07}" type="datetimeFigureOut">
              <a:rPr lang="zh-CN" altLang="en-US" smtClean="0">
                <a:solidFill>
                  <a:prstClr val="black">
                    <a:tint val="75000"/>
                  </a:prstClr>
                </a:solidFill>
              </a:rPr>
              <a:pPr/>
              <a:t>2022-12-10</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8438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5.tiff"/><Relationship Id="rId1" Type="http://schemas.openxmlformats.org/officeDocument/2006/relationships/slideLayout" Target="../slideLayouts/slideLayout13.xml"/><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tiff"/><Relationship Id="rId1" Type="http://schemas.openxmlformats.org/officeDocument/2006/relationships/slideLayout" Target="../slideLayouts/slideLayout13.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5.tiff"/><Relationship Id="rId1" Type="http://schemas.openxmlformats.org/officeDocument/2006/relationships/slideLayout" Target="../slideLayouts/slideLayout13.xml"/><Relationship Id="rId4" Type="http://schemas.openxmlformats.org/officeDocument/2006/relationships/image" Target="../media/image41.jpeg"/></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5.tiff"/><Relationship Id="rId1" Type="http://schemas.openxmlformats.org/officeDocument/2006/relationships/slideLayout" Target="../slideLayouts/slideLayout13.xml"/><Relationship Id="rId5" Type="http://schemas.openxmlformats.org/officeDocument/2006/relationships/image" Target="../media/image45.jpeg"/><Relationship Id="rId4" Type="http://schemas.openxmlformats.org/officeDocument/2006/relationships/image" Target="../media/image44.jpeg"/></Relationships>
</file>

<file path=ppt/slides/_rels/slide3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5.tiff"/><Relationship Id="rId1" Type="http://schemas.openxmlformats.org/officeDocument/2006/relationships/slideLayout" Target="../slideLayouts/slideLayout13.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tiff"/><Relationship Id="rId1" Type="http://schemas.openxmlformats.org/officeDocument/2006/relationships/slideLayout" Target="../slideLayouts/slideLayout13.xml"/><Relationship Id="rId4" Type="http://schemas.openxmlformats.org/officeDocument/2006/relationships/image" Target="../media/image51.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tiff"/><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2.jpeg"/><Relationship Id="rId7" Type="http://schemas.openxmlformats.org/officeDocument/2006/relationships/image" Target="../media/image56.jpeg"/><Relationship Id="rId2" Type="http://schemas.openxmlformats.org/officeDocument/2006/relationships/image" Target="../media/image5.tiff"/><Relationship Id="rId1" Type="http://schemas.openxmlformats.org/officeDocument/2006/relationships/slideLayout" Target="../slideLayouts/slideLayout13.xml"/><Relationship Id="rId6" Type="http://schemas.openxmlformats.org/officeDocument/2006/relationships/image" Target="../media/image55.jpeg"/><Relationship Id="rId5" Type="http://schemas.openxmlformats.org/officeDocument/2006/relationships/image" Target="../media/image54.png"/><Relationship Id="rId10" Type="http://schemas.openxmlformats.org/officeDocument/2006/relationships/image" Target="../media/image59.jpeg"/><Relationship Id="rId4" Type="http://schemas.openxmlformats.org/officeDocument/2006/relationships/image" Target="../media/image53.jpeg"/><Relationship Id="rId9" Type="http://schemas.openxmlformats.org/officeDocument/2006/relationships/image" Target="../media/image58.jpeg"/></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tiff"/><Relationship Id="rId1" Type="http://schemas.openxmlformats.org/officeDocument/2006/relationships/slideLayout" Target="../slideLayouts/slideLayout13.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5.tiff"/><Relationship Id="rId1" Type="http://schemas.openxmlformats.org/officeDocument/2006/relationships/slideLayout" Target="../slideLayouts/slideLayout13.xml"/><Relationship Id="rId5" Type="http://schemas.openxmlformats.org/officeDocument/2006/relationships/image" Target="../media/image66.png"/><Relationship Id="rId4" Type="http://schemas.openxmlformats.org/officeDocument/2006/relationships/image" Target="../media/image65.jpeg"/></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5.tiff"/><Relationship Id="rId1" Type="http://schemas.openxmlformats.org/officeDocument/2006/relationships/slideLayout" Target="../slideLayouts/slideLayout13.xml"/><Relationship Id="rId5" Type="http://schemas.openxmlformats.org/officeDocument/2006/relationships/image" Target="../media/image69.png"/><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5.tiff"/><Relationship Id="rId1" Type="http://schemas.openxmlformats.org/officeDocument/2006/relationships/slideLayout" Target="../slideLayouts/slideLayout13.xml"/><Relationship Id="rId5" Type="http://schemas.openxmlformats.org/officeDocument/2006/relationships/image" Target="../media/image72.png"/><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image" Target="../media/image74.jpeg"/><Relationship Id="rId7" Type="http://schemas.openxmlformats.org/officeDocument/2006/relationships/image" Target="../media/image78.jpeg"/><Relationship Id="rId2" Type="http://schemas.openxmlformats.org/officeDocument/2006/relationships/image" Target="../media/image4.tiff"/><Relationship Id="rId1" Type="http://schemas.openxmlformats.org/officeDocument/2006/relationships/slideLayout" Target="../slideLayouts/slideLayout13.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s>
</file>

<file path=ppt/slides/_rels/slide4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4.tiff"/><Relationship Id="rId1" Type="http://schemas.openxmlformats.org/officeDocument/2006/relationships/slideLayout" Target="../slideLayouts/slideLayout13.xml"/><Relationship Id="rId4" Type="http://schemas.openxmlformats.org/officeDocument/2006/relationships/image" Target="../media/image81.png"/></Relationships>
</file>

<file path=ppt/slides/_rels/slide4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tiff"/><Relationship Id="rId1" Type="http://schemas.openxmlformats.org/officeDocument/2006/relationships/slideLayout" Target="../slideLayouts/slideLayout13.xml"/><Relationship Id="rId4" Type="http://schemas.openxmlformats.org/officeDocument/2006/relationships/image" Target="../media/image13.jpeg"/></Relationships>
</file>

<file path=ppt/slides/_rels/slide5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hyperlink" Target="&#20914;&#21387;&#26426;.mp4" TargetMode="External"/><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4.tiff"/><Relationship Id="rId1" Type="http://schemas.openxmlformats.org/officeDocument/2006/relationships/slideLayout" Target="../slideLayouts/slideLayout13.xml"/><Relationship Id="rId4" Type="http://schemas.openxmlformats.org/officeDocument/2006/relationships/image" Target="../media/image87.jpeg"/></Relationships>
</file>

<file path=ppt/slides/_rels/slide5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507273" y="2232413"/>
            <a:ext cx="9390112" cy="2644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dirty="0">
                <a:solidFill>
                  <a:schemeClr val="bg1"/>
                </a:solidFill>
              </a:rPr>
              <a:t>新</a:t>
            </a:r>
            <a:r>
              <a:rPr lang="zh-CN" altLang="en-US" sz="7200" dirty="0" smtClean="0">
                <a:solidFill>
                  <a:schemeClr val="bg1"/>
                </a:solidFill>
              </a:rPr>
              <a:t>员工线上安全培训</a:t>
            </a:r>
            <a:endParaRPr lang="en-US" altLang="zh-CN" sz="7200" dirty="0">
              <a:solidFill>
                <a:schemeClr val="bg1"/>
              </a:solidFill>
            </a:endParaRPr>
          </a:p>
        </p:txBody>
      </p:sp>
      <p:pic>
        <p:nvPicPr>
          <p:cNvPr id="4" name="Picture 1" descr="C:\Documents and Settings\Administrator\桌面\威铝(中英文）LOGO.t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5" name="任意多边形 4"/>
          <p:cNvSpPr/>
          <p:nvPr>
            <p:custDataLst>
              <p:tags r:id="rId1"/>
            </p:custDataLst>
          </p:nvPr>
        </p:nvSpPr>
        <p:spPr>
          <a:xfrm>
            <a:off x="6285491" y="5031080"/>
            <a:ext cx="4611894" cy="980695"/>
          </a:xfrm>
          <a:custGeom>
            <a:avLst/>
            <a:gdLst>
              <a:gd name="connsiteX0" fmla="*/ 0 w 4233333"/>
              <a:gd name="connsiteY0" fmla="*/ 0 h 524933"/>
              <a:gd name="connsiteX1" fmla="*/ 1185333 w 4233333"/>
              <a:gd name="connsiteY1" fmla="*/ 0 h 524933"/>
              <a:gd name="connsiteX2" fmla="*/ 3048000 w 4233333"/>
              <a:gd name="connsiteY2" fmla="*/ 0 h 524933"/>
              <a:gd name="connsiteX3" fmla="*/ 4233333 w 4233333"/>
              <a:gd name="connsiteY3" fmla="*/ 0 h 524933"/>
              <a:gd name="connsiteX4" fmla="*/ 4233333 w 4233333"/>
              <a:gd name="connsiteY4" fmla="*/ 524933 h 524933"/>
              <a:gd name="connsiteX5" fmla="*/ 3048000 w 4233333"/>
              <a:gd name="connsiteY5" fmla="*/ 524933 h 524933"/>
              <a:gd name="connsiteX6" fmla="*/ 1185333 w 4233333"/>
              <a:gd name="connsiteY6" fmla="*/ 524933 h 524933"/>
              <a:gd name="connsiteX7" fmla="*/ 0 w 4233333"/>
              <a:gd name="connsiteY7" fmla="*/ 524933 h 524933"/>
              <a:gd name="connsiteX8" fmla="*/ 0 w 4233333"/>
              <a:gd name="connsiteY8" fmla="*/ 427348 h 524933"/>
              <a:gd name="connsiteX9" fmla="*/ 329765 w 4233333"/>
              <a:gd name="connsiteY9" fmla="*/ 262466 h 524933"/>
              <a:gd name="connsiteX10" fmla="*/ 0 w 4233333"/>
              <a:gd name="connsiteY10" fmla="*/ 97584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33333" h="524933">
                <a:moveTo>
                  <a:pt x="0" y="0"/>
                </a:moveTo>
                <a:lnTo>
                  <a:pt x="1185333" y="0"/>
                </a:lnTo>
                <a:lnTo>
                  <a:pt x="3048000" y="0"/>
                </a:lnTo>
                <a:lnTo>
                  <a:pt x="4233333" y="0"/>
                </a:lnTo>
                <a:lnTo>
                  <a:pt x="4233333" y="524933"/>
                </a:lnTo>
                <a:lnTo>
                  <a:pt x="3048000" y="524933"/>
                </a:lnTo>
                <a:lnTo>
                  <a:pt x="1185333" y="524933"/>
                </a:lnTo>
                <a:lnTo>
                  <a:pt x="0" y="524933"/>
                </a:lnTo>
                <a:lnTo>
                  <a:pt x="0" y="427348"/>
                </a:lnTo>
                <a:lnTo>
                  <a:pt x="329765" y="262466"/>
                </a:lnTo>
                <a:lnTo>
                  <a:pt x="0" y="97584"/>
                </a:lnTo>
                <a:close/>
              </a:path>
            </a:pathLst>
          </a:custGeom>
          <a:solidFill>
            <a:srgbClr val="C00000">
              <a:alpha val="0"/>
            </a:srgbClr>
          </a:solidFill>
        </p:spPr>
        <p:txBody>
          <a:bodyPr rot="0" spcFirstLastPara="0" vertOverflow="overflow" horzOverflow="overflow" vert="horz" wrap="square" lIns="360000" tIns="45720" rIns="91440" bIns="45720" numCol="1" spcCol="0" rtlCol="0" fromWordArt="0" anchor="ctr" anchorCtr="0" forceAA="0" compatLnSpc="1">
            <a:noAutofit/>
          </a:bodyPr>
          <a:lstStyle/>
          <a:p>
            <a:pPr algn="just"/>
            <a:endParaRPr lang="en-US" altLang="zh-CN" sz="2800" b="1" dirty="0" smtClean="0">
              <a:solidFill>
                <a:schemeClr val="bg1"/>
              </a:solidFill>
              <a:latin typeface="微软雅黑" charset="0"/>
              <a:ea typeface="微软雅黑" charset="0"/>
              <a:sym typeface="Arial" pitchFamily="34" charset="0"/>
            </a:endParaRPr>
          </a:p>
          <a:p>
            <a:pPr algn="just"/>
            <a:endParaRPr lang="zh-CN" altLang="en-US" sz="2800" b="1" dirty="0">
              <a:solidFill>
                <a:schemeClr val="bg1"/>
              </a:solidFill>
              <a:latin typeface="微软雅黑" charset="0"/>
              <a:ea typeface="微软雅黑" charset="0"/>
              <a:sym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582706" y="1735494"/>
            <a:ext cx="6763123" cy="4383087"/>
          </a:xfrm>
          <a:prstGeom prst="rect">
            <a:avLst/>
          </a:prstGeom>
          <a:noFill/>
          <a:ln w="9525">
            <a:noFill/>
            <a:miter lim="800000"/>
            <a:headEnd/>
            <a:tailEnd/>
          </a:ln>
        </p:spPr>
        <p:txBody>
          <a:bodyPr lIns="91423" tIns="45712" rIns="91423" bIns="45712"/>
          <a:lstStyle/>
          <a:p>
            <a:pPr>
              <a:spcBef>
                <a:spcPct val="50000"/>
              </a:spcBef>
              <a:defRPr/>
            </a:pPr>
            <a:r>
              <a:rPr lang="zh-CN" altLang="en-US" sz="1600" dirty="0">
                <a:solidFill>
                  <a:srgbClr val="C00000"/>
                </a:solidFill>
                <a:latin typeface="黑体" pitchFamily="49" charset="-122"/>
                <a:ea typeface="黑体" pitchFamily="49" charset="-122"/>
              </a:rPr>
              <a:t>⑫事故发生单位及其有关人员有下列行为之一的，对事故发生单位处</a:t>
            </a:r>
            <a:r>
              <a:rPr lang="en-US" altLang="zh-CN" sz="1600" dirty="0">
                <a:solidFill>
                  <a:srgbClr val="C00000"/>
                </a:solidFill>
                <a:latin typeface="黑体" pitchFamily="49" charset="-122"/>
                <a:ea typeface="黑体" pitchFamily="49" charset="-122"/>
              </a:rPr>
              <a:t>100</a:t>
            </a:r>
            <a:r>
              <a:rPr lang="zh-CN" altLang="en-US" sz="1600" dirty="0">
                <a:solidFill>
                  <a:srgbClr val="C00000"/>
                </a:solidFill>
                <a:latin typeface="黑体" pitchFamily="49" charset="-122"/>
                <a:ea typeface="黑体" pitchFamily="49" charset="-122"/>
              </a:rPr>
              <a:t>万元以上</a:t>
            </a:r>
            <a:r>
              <a:rPr lang="en-US" altLang="zh-CN" sz="1600" dirty="0">
                <a:solidFill>
                  <a:srgbClr val="C00000"/>
                </a:solidFill>
                <a:latin typeface="黑体" pitchFamily="49" charset="-122"/>
                <a:ea typeface="黑体" pitchFamily="49" charset="-122"/>
              </a:rPr>
              <a:t>500</a:t>
            </a:r>
            <a:r>
              <a:rPr lang="zh-CN" altLang="en-US" sz="1600" dirty="0">
                <a:solidFill>
                  <a:srgbClr val="C00000"/>
                </a:solidFill>
                <a:latin typeface="黑体" pitchFamily="49" charset="-122"/>
                <a:ea typeface="黑体" pitchFamily="49" charset="-122"/>
              </a:rPr>
              <a:t>万元以下的罚款；对主要负责人、直接负责的主管人员和其他直接责任人员处上一年年收入</a:t>
            </a:r>
            <a:r>
              <a:rPr lang="en-US" altLang="zh-CN" sz="1600" dirty="0">
                <a:solidFill>
                  <a:srgbClr val="C00000"/>
                </a:solidFill>
                <a:latin typeface="黑体" pitchFamily="49" charset="-122"/>
                <a:ea typeface="黑体" pitchFamily="49" charset="-122"/>
              </a:rPr>
              <a:t>60%</a:t>
            </a:r>
            <a:r>
              <a:rPr lang="zh-CN" altLang="en-US" sz="1600" dirty="0">
                <a:solidFill>
                  <a:srgbClr val="C00000"/>
                </a:solidFill>
                <a:latin typeface="黑体" pitchFamily="49" charset="-122"/>
                <a:ea typeface="黑体" pitchFamily="49" charset="-122"/>
              </a:rPr>
              <a:t>至</a:t>
            </a:r>
            <a:r>
              <a:rPr lang="en-US" altLang="zh-CN" sz="1600" dirty="0">
                <a:solidFill>
                  <a:srgbClr val="C00000"/>
                </a:solidFill>
                <a:latin typeface="黑体" pitchFamily="49" charset="-122"/>
                <a:ea typeface="黑体" pitchFamily="49" charset="-122"/>
              </a:rPr>
              <a:t>100%</a:t>
            </a:r>
            <a:r>
              <a:rPr lang="zh-CN" altLang="en-US" sz="1600" dirty="0">
                <a:solidFill>
                  <a:srgbClr val="C00000"/>
                </a:solidFill>
                <a:latin typeface="黑体" pitchFamily="49" charset="-122"/>
                <a:ea typeface="黑体" pitchFamily="49" charset="-122"/>
              </a:rPr>
              <a:t>的罚款；构成违反治安管理行为的，由公安机关依法给予治安管理处罚；构成犯罪的，依法追究刑事责任：</a:t>
            </a:r>
          </a:p>
          <a:p>
            <a:pPr>
              <a:spcBef>
                <a:spcPct val="50000"/>
              </a:spcBef>
              <a:defRPr/>
            </a:pPr>
            <a:r>
              <a:rPr lang="zh-CN" altLang="en-US" sz="1600" dirty="0">
                <a:solidFill>
                  <a:srgbClr val="C00000"/>
                </a:solidFill>
                <a:latin typeface="黑体" pitchFamily="49" charset="-122"/>
                <a:ea typeface="黑体" pitchFamily="49" charset="-122"/>
              </a:rPr>
              <a:t>     （一）谎报或者瞒报事故的；</a:t>
            </a:r>
          </a:p>
          <a:p>
            <a:pPr>
              <a:spcBef>
                <a:spcPct val="50000"/>
              </a:spcBef>
              <a:defRPr/>
            </a:pPr>
            <a:r>
              <a:rPr lang="zh-CN" altLang="en-US" sz="1600" dirty="0">
                <a:solidFill>
                  <a:srgbClr val="C00000"/>
                </a:solidFill>
                <a:latin typeface="黑体" pitchFamily="49" charset="-122"/>
                <a:ea typeface="黑体" pitchFamily="49" charset="-122"/>
              </a:rPr>
              <a:t>     （二）伪造或者故意破坏事故现场的；</a:t>
            </a:r>
          </a:p>
          <a:p>
            <a:pPr>
              <a:spcBef>
                <a:spcPct val="50000"/>
              </a:spcBef>
              <a:defRPr/>
            </a:pPr>
            <a:r>
              <a:rPr lang="zh-CN" altLang="en-US" sz="1600" dirty="0">
                <a:solidFill>
                  <a:srgbClr val="C00000"/>
                </a:solidFill>
                <a:latin typeface="黑体" pitchFamily="49" charset="-122"/>
                <a:ea typeface="黑体" pitchFamily="49" charset="-122"/>
              </a:rPr>
              <a:t>     （三）转移、隐匿资金、财产，或者销毁有关证据、资料的；</a:t>
            </a:r>
          </a:p>
          <a:p>
            <a:pPr>
              <a:spcBef>
                <a:spcPct val="50000"/>
              </a:spcBef>
              <a:defRPr/>
            </a:pPr>
            <a:r>
              <a:rPr lang="zh-CN" altLang="en-US" sz="1600" dirty="0">
                <a:solidFill>
                  <a:srgbClr val="C00000"/>
                </a:solidFill>
                <a:latin typeface="黑体" pitchFamily="49" charset="-122"/>
                <a:ea typeface="黑体" pitchFamily="49" charset="-122"/>
              </a:rPr>
              <a:t>     （四）拒绝接受调查或者拒绝提供有关情况和资料的；</a:t>
            </a:r>
          </a:p>
          <a:p>
            <a:pPr>
              <a:spcBef>
                <a:spcPct val="50000"/>
              </a:spcBef>
              <a:defRPr/>
            </a:pPr>
            <a:r>
              <a:rPr lang="zh-CN" altLang="en-US" sz="1600" dirty="0">
                <a:solidFill>
                  <a:srgbClr val="C00000"/>
                </a:solidFill>
                <a:latin typeface="黑体" pitchFamily="49" charset="-122"/>
                <a:ea typeface="黑体" pitchFamily="49" charset="-122"/>
              </a:rPr>
              <a:t>     （五）在事故调查中作伪证或者指使他人作伪证的；</a:t>
            </a:r>
          </a:p>
          <a:p>
            <a:pPr>
              <a:spcBef>
                <a:spcPct val="50000"/>
              </a:spcBef>
              <a:defRPr/>
            </a:pPr>
            <a:r>
              <a:rPr lang="zh-CN" altLang="en-US" sz="1600" dirty="0">
                <a:solidFill>
                  <a:srgbClr val="C00000"/>
                </a:solidFill>
                <a:latin typeface="黑体" pitchFamily="49" charset="-122"/>
                <a:ea typeface="黑体" pitchFamily="49" charset="-122"/>
              </a:rPr>
              <a:t>     （六）事故发生后逃匿的。</a:t>
            </a:r>
            <a:endParaRPr lang="en-US" altLang="zh-CN" sz="1600" dirty="0">
              <a:solidFill>
                <a:srgbClr val="C00000"/>
              </a:solidFill>
              <a:latin typeface="黑体" pitchFamily="49" charset="-122"/>
              <a:ea typeface="黑体" pitchFamily="49" charset="-122"/>
            </a:endParaRPr>
          </a:p>
          <a:p>
            <a:pPr algn="ctr">
              <a:spcBef>
                <a:spcPct val="50000"/>
              </a:spcBef>
              <a:defRPr/>
            </a:pPr>
            <a:endParaRPr lang="zh-CN" altLang="zh-CN" sz="1600" dirty="0">
              <a:latin typeface="黑体" pitchFamily="49" charset="-122"/>
              <a:ea typeface="黑体" pitchFamily="49" charset="-122"/>
            </a:endParaRPr>
          </a:p>
          <a:p>
            <a:pPr algn="r">
              <a:spcBef>
                <a:spcPct val="50000"/>
              </a:spcBef>
              <a:defRPr/>
            </a:pPr>
            <a:r>
              <a:rPr lang="zh-CN" altLang="zh-CN" sz="1600" dirty="0">
                <a:latin typeface="黑体" pitchFamily="49" charset="-122"/>
                <a:ea typeface="黑体" pitchFamily="49" charset="-122"/>
              </a:rPr>
              <a:t>——《生产安全事故报告和调查处理条例》第</a:t>
            </a:r>
            <a:r>
              <a:rPr lang="en-US" altLang="zh-CN" sz="1600" dirty="0">
                <a:latin typeface="黑体" pitchFamily="49" charset="-122"/>
                <a:ea typeface="黑体" pitchFamily="49" charset="-122"/>
              </a:rPr>
              <a:t>36</a:t>
            </a:r>
            <a:r>
              <a:rPr lang="zh-CN" altLang="zh-CN" sz="1600" dirty="0">
                <a:latin typeface="黑体" pitchFamily="49" charset="-122"/>
                <a:ea typeface="黑体" pitchFamily="49" charset="-122"/>
              </a:rPr>
              <a:t>条</a:t>
            </a:r>
          </a:p>
        </p:txBody>
      </p:sp>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pic>
        <p:nvPicPr>
          <p:cNvPr id="8" name="Picture 3" descr="D:\工作文件\02-安全培训\01-车间级安全培训教材\参考\消防漫画：图解消防法.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34717" y="1784706"/>
            <a:ext cx="3178175"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3585727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0"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0"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0"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0"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8316" y="912464"/>
            <a:ext cx="3635512" cy="5409111"/>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9860" y="1814232"/>
            <a:ext cx="8857128" cy="48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042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3063" y="1719144"/>
            <a:ext cx="8905875"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042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9752" y="1646398"/>
            <a:ext cx="8972550" cy="494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287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4945" y="1811712"/>
            <a:ext cx="9029700" cy="484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287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2.1</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机</a:t>
              </a:r>
              <a:r>
                <a:rPr lang="zh-CN" altLang="en-US" b="1" dirty="0" smtClean="0"/>
                <a:t>加车间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4477" y="1726259"/>
            <a:ext cx="8403905" cy="4951266"/>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2.2</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冲压车间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2637" y="1726259"/>
            <a:ext cx="8451024" cy="5026974"/>
          </a:xfrm>
          <a:prstGeom prst="rect">
            <a:avLst/>
          </a:prstGeom>
        </p:spPr>
      </p:pic>
    </p:spTree>
    <p:extLst>
      <p:ext uri="{BB962C8B-B14F-4D97-AF65-F5344CB8AC3E}">
        <p14:creationId xmlns:p14="http://schemas.microsoft.com/office/powerpoint/2010/main" val="941092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2.3</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研磨</a:t>
              </a:r>
              <a:r>
                <a:rPr lang="zh-CN" altLang="en-US" b="1" dirty="0" smtClean="0"/>
                <a:t>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5672" y="1635931"/>
            <a:ext cx="8710180" cy="5180399"/>
          </a:xfrm>
          <a:prstGeom prst="rect">
            <a:avLst/>
          </a:prstGeom>
        </p:spPr>
      </p:pic>
    </p:spTree>
    <p:extLst>
      <p:ext uri="{BB962C8B-B14F-4D97-AF65-F5344CB8AC3E}">
        <p14:creationId xmlns:p14="http://schemas.microsoft.com/office/powerpoint/2010/main" val="3835713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2.4</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阳极车间（阳极线）</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7125" y="1643868"/>
            <a:ext cx="8453806" cy="5104344"/>
          </a:xfrm>
          <a:prstGeom prst="rect">
            <a:avLst/>
          </a:prstGeom>
        </p:spPr>
      </p:pic>
    </p:spTree>
    <p:extLst>
      <p:ext uri="{BB962C8B-B14F-4D97-AF65-F5344CB8AC3E}">
        <p14:creationId xmlns:p14="http://schemas.microsoft.com/office/powerpoint/2010/main" val="2857685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21" name="AutoShape 5"/>
          <p:cNvSpPr>
            <a:spLocks noChangeArrowheads="1"/>
          </p:cNvSpPr>
          <p:nvPr/>
        </p:nvSpPr>
        <p:spPr bwMode="auto">
          <a:xfrm>
            <a:off x="1707777" y="1595718"/>
            <a:ext cx="7848600" cy="1981200"/>
          </a:xfrm>
          <a:prstGeom prst="roundRect">
            <a:avLst>
              <a:gd name="adj" fmla="val 16667"/>
            </a:avLst>
          </a:prstGeom>
          <a:solidFill>
            <a:srgbClr val="05897C"/>
          </a:solidFill>
          <a:ln w="9525" algn="ctr">
            <a:solidFill>
              <a:srgbClr val="008080"/>
            </a:solidFill>
            <a:round/>
            <a:headEnd/>
            <a:tailEnd/>
          </a:ln>
          <a:effectLst/>
        </p:spPr>
        <p:txBody>
          <a:bodyPr wrap="none" anchor="ctr"/>
          <a:lstStyle/>
          <a:p>
            <a:pPr algn="ctr">
              <a:spcBef>
                <a:spcPct val="50000"/>
              </a:spcBef>
              <a:defRPr/>
            </a:pPr>
            <a:r>
              <a:rPr kumimoji="1" lang="zh-CN" altLang="en-US" sz="6000" dirty="0">
                <a:effectLst>
                  <a:outerShdw blurRad="38100" dist="38100" dir="2700000" algn="tl">
                    <a:srgbClr val="000000"/>
                  </a:outerShdw>
                </a:effectLst>
                <a:latin typeface="+mj-ea"/>
                <a:ea typeface="+mj-ea"/>
              </a:rPr>
              <a:t>珍惜生命　安全第一</a:t>
            </a:r>
          </a:p>
        </p:txBody>
      </p:sp>
      <p:sp>
        <p:nvSpPr>
          <p:cNvPr id="25" name="Text Box 4"/>
          <p:cNvSpPr txBox="1">
            <a:spLocks noChangeArrowheads="1"/>
          </p:cNvSpPr>
          <p:nvPr/>
        </p:nvSpPr>
        <p:spPr bwMode="auto">
          <a:xfrm>
            <a:off x="3766265" y="4129253"/>
            <a:ext cx="3962400" cy="594371"/>
          </a:xfrm>
          <a:prstGeom prst="rect">
            <a:avLst/>
          </a:prstGeom>
          <a:noFill/>
          <a:ln w="15875">
            <a:noFill/>
            <a:miter lim="800000"/>
            <a:headEnd/>
            <a:tailEnd/>
          </a:ln>
        </p:spPr>
        <p:txBody>
          <a:bodyPr lIns="71289" tIns="35644" rIns="71289" bIns="35644">
            <a:spAutoFit/>
          </a:bodyPr>
          <a:lstStyle/>
          <a:p>
            <a:pPr algn="ctr" defTabSz="712788">
              <a:lnSpc>
                <a:spcPct val="115000"/>
              </a:lnSpc>
              <a:spcBef>
                <a:spcPct val="50000"/>
              </a:spcBef>
              <a:defRPr/>
            </a:pPr>
            <a:r>
              <a:rPr kumimoji="1" lang="zh-CN" altLang="en-US" sz="3200" b="1" dirty="0" smtClean="0">
                <a:solidFill>
                  <a:schemeClr val="bg1">
                    <a:lumMod val="50000"/>
                  </a:schemeClr>
                </a:solidFill>
                <a:effectLst>
                  <a:outerShdw blurRad="38100" dist="38100" dir="2700000" algn="tl">
                    <a:srgbClr val="C0C0C0"/>
                  </a:outerShdw>
                </a:effectLst>
                <a:latin typeface="+mj-ea"/>
                <a:ea typeface="+mj-ea"/>
              </a:rPr>
              <a:t>安全课：陈小华</a:t>
            </a:r>
            <a:endParaRPr kumimoji="1" lang="zh-CN" altLang="en-US" sz="3200" b="1" dirty="0">
              <a:solidFill>
                <a:schemeClr val="bg1">
                  <a:lumMod val="50000"/>
                </a:schemeClr>
              </a:solidFill>
              <a:effectLst>
                <a:outerShdw blurRad="38100" dist="38100" dir="2700000" algn="tl">
                  <a:srgbClr val="C0C0C0"/>
                </a:outerShdw>
              </a:effectLst>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2.5</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阳极车间（丝印）</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034" y="1726259"/>
            <a:ext cx="8317074" cy="5091409"/>
          </a:xfrm>
          <a:prstGeom prst="rect">
            <a:avLst/>
          </a:prstGeom>
        </p:spPr>
      </p:pic>
    </p:spTree>
    <p:extLst>
      <p:ext uri="{BB962C8B-B14F-4D97-AF65-F5344CB8AC3E}">
        <p14:creationId xmlns:p14="http://schemas.microsoft.com/office/powerpoint/2010/main" val="2761932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2.7</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阳极车间（废水站）</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3872" y="1643868"/>
            <a:ext cx="8423814" cy="5037607"/>
          </a:xfrm>
          <a:prstGeom prst="rect">
            <a:avLst/>
          </a:prstGeom>
        </p:spPr>
      </p:pic>
    </p:spTree>
    <p:extLst>
      <p:ext uri="{BB962C8B-B14F-4D97-AF65-F5344CB8AC3E}">
        <p14:creationId xmlns:p14="http://schemas.microsoft.com/office/powerpoint/2010/main" val="3715365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2.8</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压铸车间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031" y="1635931"/>
            <a:ext cx="8428171" cy="5135266"/>
          </a:xfrm>
          <a:prstGeom prst="rect">
            <a:avLst/>
          </a:prstGeom>
        </p:spPr>
      </p:pic>
    </p:spTree>
    <p:extLst>
      <p:ext uri="{BB962C8B-B14F-4D97-AF65-F5344CB8AC3E}">
        <p14:creationId xmlns:p14="http://schemas.microsoft.com/office/powerpoint/2010/main" val="364740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a:t>
              </a:r>
              <a:r>
                <a:rPr lang="en-US" altLang="zh-CN" dirty="0">
                  <a:solidFill>
                    <a:srgbClr val="FFFFFF"/>
                  </a:solidFill>
                  <a:latin typeface="Arial" charset="0"/>
                  <a:cs typeface="Arial" pitchFamily="34" charset="0"/>
                  <a:sym typeface="Arial" pitchFamily="34" charset="0"/>
                </a:rPr>
                <a:t>.</a:t>
              </a:r>
              <a:r>
                <a:rPr lang="en-US" altLang="zh-CN" dirty="0" smtClean="0">
                  <a:solidFill>
                    <a:srgbClr val="FFFFFF"/>
                  </a:solidFill>
                  <a:latin typeface="Arial" charset="0"/>
                  <a:cs typeface="Arial" pitchFamily="34" charset="0"/>
                  <a:sym typeface="Arial" pitchFamily="34" charset="0"/>
                </a:rPr>
                <a:t>9</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喷涂</a:t>
              </a:r>
              <a:r>
                <a:rPr lang="zh-CN" altLang="en-US" b="1" dirty="0" smtClean="0"/>
                <a:t>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4575" y="1726259"/>
            <a:ext cx="8171795" cy="4881957"/>
          </a:xfrm>
          <a:prstGeom prst="rect">
            <a:avLst/>
          </a:prstGeom>
        </p:spPr>
      </p:pic>
    </p:spTree>
    <p:extLst>
      <p:ext uri="{BB962C8B-B14F-4D97-AF65-F5344CB8AC3E}">
        <p14:creationId xmlns:p14="http://schemas.microsoft.com/office/powerpoint/2010/main" val="3684294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7" y="1225159"/>
            <a:ext cx="3530601" cy="393700"/>
            <a:chOff x="284595" y="1309625"/>
            <a:chExt cx="3530960"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5" y="1309625"/>
              <a:ext cx="69429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2.10</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包装</a:t>
              </a:r>
              <a:r>
                <a:rPr lang="zh-CN" altLang="en-US" b="1" dirty="0" smtClean="0"/>
                <a:t>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6030" y="1643868"/>
            <a:ext cx="8650359" cy="5092963"/>
          </a:xfrm>
          <a:prstGeom prst="rect">
            <a:avLst/>
          </a:prstGeom>
        </p:spPr>
      </p:pic>
    </p:spTree>
    <p:extLst>
      <p:ext uri="{BB962C8B-B14F-4D97-AF65-F5344CB8AC3E}">
        <p14:creationId xmlns:p14="http://schemas.microsoft.com/office/powerpoint/2010/main" val="1108938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7" y="1225159"/>
            <a:ext cx="3530601" cy="393700"/>
            <a:chOff x="284595" y="1309625"/>
            <a:chExt cx="3530960"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5" y="1309625"/>
              <a:ext cx="69429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2.11</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包装</a:t>
              </a:r>
              <a:r>
                <a:rPr lang="zh-CN" altLang="en-US" b="1" dirty="0" smtClean="0"/>
                <a:t>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6030" y="1643868"/>
            <a:ext cx="8650359" cy="5092963"/>
          </a:xfrm>
          <a:prstGeom prst="rect">
            <a:avLst/>
          </a:prstGeom>
        </p:spPr>
      </p:pic>
    </p:spTree>
    <p:extLst>
      <p:ext uri="{BB962C8B-B14F-4D97-AF65-F5344CB8AC3E}">
        <p14:creationId xmlns:p14="http://schemas.microsoft.com/office/powerpoint/2010/main" val="345635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7" y="1225159"/>
            <a:ext cx="3530601" cy="393700"/>
            <a:chOff x="284595" y="1309625"/>
            <a:chExt cx="3530960"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5" y="1309625"/>
              <a:ext cx="69429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2.11</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仓储课</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0832" y="1643868"/>
            <a:ext cx="8689561" cy="5144566"/>
          </a:xfrm>
          <a:prstGeom prst="rect">
            <a:avLst/>
          </a:prstGeom>
        </p:spPr>
      </p:pic>
    </p:spTree>
    <p:extLst>
      <p:ext uri="{BB962C8B-B14F-4D97-AF65-F5344CB8AC3E}">
        <p14:creationId xmlns:p14="http://schemas.microsoft.com/office/powerpoint/2010/main" val="1630911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12" name="Rectangle 3"/>
          <p:cNvSpPr txBox="1">
            <a:spLocks noChangeArrowheads="1"/>
          </p:cNvSpPr>
          <p:nvPr/>
        </p:nvSpPr>
        <p:spPr bwMode="auto">
          <a:xfrm>
            <a:off x="1622612" y="1577779"/>
            <a:ext cx="8916801" cy="209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nSpc>
                <a:spcPct val="140000"/>
              </a:lnSpc>
              <a:spcBef>
                <a:spcPct val="20000"/>
              </a:spcBef>
              <a:buClr>
                <a:schemeClr val="accent1"/>
              </a:buClr>
              <a:buSzPct val="85000"/>
              <a:buFont typeface="Wingdings" pitchFamily="2" charset="2"/>
              <a:buNone/>
            </a:pPr>
            <a:r>
              <a:rPr lang="zh-CN" altLang="en-US" sz="1800" dirty="0">
                <a:solidFill>
                  <a:schemeClr val="tx1"/>
                </a:solidFill>
                <a:latin typeface="黑体" pitchFamily="49" charset="-122"/>
                <a:ea typeface="黑体" pitchFamily="49" charset="-122"/>
              </a:rPr>
              <a:t>安全防护装置产生的必要条件</a:t>
            </a:r>
          </a:p>
          <a:p>
            <a:pPr>
              <a:lnSpc>
                <a:spcPct val="140000"/>
              </a:lnSpc>
              <a:spcBef>
                <a:spcPct val="20000"/>
              </a:spcBef>
              <a:buClr>
                <a:schemeClr val="accent1"/>
              </a:buClr>
              <a:buSzPct val="85000"/>
              <a:buFont typeface="Wingdings" pitchFamily="2" charset="2"/>
              <a:buNone/>
            </a:pPr>
            <a:r>
              <a:rPr lang="zh-CN" altLang="en-US" sz="1800" dirty="0">
                <a:solidFill>
                  <a:schemeClr val="tx1"/>
                </a:solidFill>
                <a:latin typeface="黑体" pitchFamily="49" charset="-122"/>
                <a:ea typeface="黑体" pitchFamily="49" charset="-122"/>
              </a:rPr>
              <a:t>   </a:t>
            </a:r>
            <a:r>
              <a:rPr lang="zh-CN" altLang="en-US" sz="1800" dirty="0" smtClean="0">
                <a:solidFill>
                  <a:schemeClr val="tx1"/>
                </a:solidFill>
                <a:latin typeface="黑体" pitchFamily="49" charset="-122"/>
                <a:ea typeface="黑体" pitchFamily="49" charset="-122"/>
              </a:rPr>
              <a:t> 危险</a:t>
            </a:r>
            <a:r>
              <a:rPr lang="zh-CN" altLang="en-US" sz="1800" dirty="0">
                <a:solidFill>
                  <a:schemeClr val="tx1"/>
                </a:solidFill>
                <a:latin typeface="黑体" pitchFamily="49" charset="-122"/>
                <a:ea typeface="黑体" pitchFamily="49" charset="-122"/>
              </a:rPr>
              <a:t>的存在是安全防护装置出现的必要条件。设备的运转是对能量的利用过程，</a:t>
            </a:r>
            <a:r>
              <a:rPr lang="zh-CN" altLang="en-US" sz="1800" dirty="0" smtClean="0">
                <a:solidFill>
                  <a:schemeClr val="tx1"/>
                </a:solidFill>
                <a:latin typeface="黑体" pitchFamily="49" charset="-122"/>
                <a:ea typeface="黑体" pitchFamily="49" charset="-122"/>
              </a:rPr>
              <a:t>能量可能</a:t>
            </a:r>
            <a:r>
              <a:rPr lang="zh-CN" altLang="en-US" sz="1800" dirty="0">
                <a:solidFill>
                  <a:schemeClr val="tx1"/>
                </a:solidFill>
                <a:latin typeface="黑体" pitchFamily="49" charset="-122"/>
                <a:ea typeface="黑体" pitchFamily="49" charset="-122"/>
              </a:rPr>
              <a:t>的意外释放是造成人身伤害、设备损坏的原因。</a:t>
            </a:r>
          </a:p>
          <a:p>
            <a:pPr>
              <a:lnSpc>
                <a:spcPct val="140000"/>
              </a:lnSpc>
              <a:spcBef>
                <a:spcPct val="20000"/>
              </a:spcBef>
              <a:buClr>
                <a:schemeClr val="accent1"/>
              </a:buClr>
              <a:buSzPct val="85000"/>
              <a:buFont typeface="Wingdings" pitchFamily="2" charset="2"/>
              <a:buNone/>
            </a:pPr>
            <a:r>
              <a:rPr lang="zh-CN" altLang="en-US" sz="1800" dirty="0">
                <a:solidFill>
                  <a:schemeClr val="tx1"/>
                </a:solidFill>
                <a:latin typeface="黑体" pitchFamily="49" charset="-122"/>
                <a:ea typeface="黑体" pitchFamily="49" charset="-122"/>
              </a:rPr>
              <a:t>定义：安全防护装置是配置在机械设备上能防止危险因素引起人身伤害，保障人身和设备安全的装置。</a:t>
            </a:r>
          </a:p>
        </p:txBody>
      </p:sp>
      <p:grpSp>
        <p:nvGrpSpPr>
          <p:cNvPr id="13" name="Group 12"/>
          <p:cNvGrpSpPr>
            <a:grpSpLocks/>
          </p:cNvGrpSpPr>
          <p:nvPr/>
        </p:nvGrpSpPr>
        <p:grpSpPr bwMode="auto">
          <a:xfrm>
            <a:off x="974446" y="1204717"/>
            <a:ext cx="3922712" cy="393700"/>
            <a:chOff x="284597" y="1309625"/>
            <a:chExt cx="3530958" cy="394384"/>
          </a:xfrm>
        </p:grpSpPr>
        <p:sp>
          <p:nvSpPr>
            <p:cNvPr id="1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5" name="矩形 20"/>
            <p:cNvSpPr>
              <a:spLocks noChangeArrowheads="1"/>
            </p:cNvSpPr>
            <p:nvPr/>
          </p:nvSpPr>
          <p:spPr bwMode="auto">
            <a:xfrm>
              <a:off x="284597" y="1309625"/>
              <a:ext cx="478533"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3.1</a:t>
              </a:r>
              <a:endParaRPr lang="zh-CN" altLang="en-US" dirty="0">
                <a:latin typeface="Arial" charset="0"/>
              </a:endParaRPr>
            </a:p>
          </p:txBody>
        </p:sp>
        <p:sp>
          <p:nvSpPr>
            <p:cNvPr id="1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安全防护装置的定义</a:t>
              </a:r>
              <a:endParaRPr lang="zh-CN" altLang="en-US" sz="1800" b="1" dirty="0"/>
            </a:p>
          </p:txBody>
        </p:sp>
      </p:grpSp>
      <p:pic>
        <p:nvPicPr>
          <p:cNvPr id="17" name="Picture 3" descr="D:\工作文件\02-安全培训\01-车间级安全培训教材\参考\机械危险部位.gif"/>
          <p:cNvPicPr>
            <a:picLocks noChangeAspect="1" noChangeArrowheads="1"/>
          </p:cNvPicPr>
          <p:nvPr/>
        </p:nvPicPr>
        <p:blipFill>
          <a:blip r:embed="rId3" cstate="email">
            <a:extLst>
              <a:ext uri="{28A0092B-C50C-407E-A947-70E740481C1C}">
                <a14:useLocalDpi xmlns:a14="http://schemas.microsoft.com/office/drawing/2010/main"/>
              </a:ext>
            </a:extLst>
          </a:blip>
          <a:srcRect b="20708"/>
          <a:stretch>
            <a:fillRect/>
          </a:stretch>
        </p:blipFill>
        <p:spPr bwMode="auto">
          <a:xfrm>
            <a:off x="5389563" y="4116192"/>
            <a:ext cx="5219700" cy="130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3"/>
          <p:cNvSpPr txBox="1">
            <a:spLocks noChangeArrowheads="1"/>
          </p:cNvSpPr>
          <p:nvPr/>
        </p:nvSpPr>
        <p:spPr bwMode="auto">
          <a:xfrm>
            <a:off x="1720103" y="3889179"/>
            <a:ext cx="3275013"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nSpc>
                <a:spcPct val="140000"/>
              </a:lnSpc>
              <a:spcBef>
                <a:spcPct val="20000"/>
              </a:spcBef>
              <a:buClr>
                <a:schemeClr val="accent1"/>
              </a:buClr>
              <a:buSzPct val="85000"/>
              <a:buFont typeface="Wingdings" pitchFamily="2" charset="2"/>
              <a:buNone/>
            </a:pPr>
            <a:r>
              <a:rPr lang="zh-CN" altLang="en-US" sz="1800" dirty="0">
                <a:solidFill>
                  <a:srgbClr val="FF3300"/>
                </a:solidFill>
                <a:latin typeface="黑体" pitchFamily="49" charset="-122"/>
                <a:ea typeface="黑体" pitchFamily="49" charset="-122"/>
              </a:rPr>
              <a:t>    当设备的危险形式、危险零部件、危险部位对人身产生威胁时，就应在这些地方一种或多种类型的可靠的安全防护装置。</a:t>
            </a:r>
          </a:p>
        </p:txBody>
      </p:sp>
      <p:sp>
        <p:nvSpPr>
          <p:cNvPr id="20" name="Rectangle 3"/>
          <p:cNvSpPr txBox="1">
            <a:spLocks noChangeArrowheads="1"/>
          </p:cNvSpPr>
          <p:nvPr/>
        </p:nvSpPr>
        <p:spPr bwMode="auto">
          <a:xfrm>
            <a:off x="6099175" y="5322692"/>
            <a:ext cx="3800475"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a:lnSpc>
                <a:spcPct val="140000"/>
              </a:lnSpc>
              <a:spcBef>
                <a:spcPct val="20000"/>
              </a:spcBef>
              <a:buClr>
                <a:schemeClr val="accent1"/>
              </a:buClr>
              <a:buSzPct val="85000"/>
              <a:buFont typeface="Wingdings" pitchFamily="2" charset="2"/>
              <a:buNone/>
            </a:pPr>
            <a:r>
              <a:rPr lang="zh-CN" altLang="en-US">
                <a:latin typeface="宋体" pitchFamily="2" charset="-122"/>
              </a:rPr>
              <a:t>机械设备常见的危险部位</a:t>
            </a:r>
          </a:p>
        </p:txBody>
      </p:sp>
      <p:sp>
        <p:nvSpPr>
          <p:cNvPr id="2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aphicFrame>
        <p:nvGraphicFramePr>
          <p:cNvPr id="10" name="Group 2"/>
          <p:cNvGraphicFramePr>
            <a:graphicFrameLocks noGrp="1"/>
          </p:cNvGraphicFramePr>
          <p:nvPr>
            <p:extLst>
              <p:ext uri="{D42A27DB-BD31-4B8C-83A1-F6EECF244321}">
                <p14:modId xmlns:p14="http://schemas.microsoft.com/office/powerpoint/2010/main" val="3393366506"/>
              </p:ext>
            </p:extLst>
          </p:nvPr>
        </p:nvGraphicFramePr>
        <p:xfrm>
          <a:off x="1458493" y="1820210"/>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安全护栏及防护罩（</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Safety shield</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隔离危险区域或部位，防止人员或身体部位进入造成伤害；</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防止能量失控的物体（如旋转部件松脱、加工碎屑、砂轮碎片等）飞出伤人；</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隔离有害物质（如粉尘等），防止有害物质的泄露对人体造成的危害。</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02417">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机械传动部位（如齿轮）的防护罩；</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设备高处平台的安全护栏；</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现场设备运动区域的隔离防护栏；</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4.CNC</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、冲压机、锯切区域防止手部伸入的防护栏。</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保持护栏及防护罩完好关闭状态；</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设备安全防护损坏时应立即报修，禁止带故障运行；</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禁止随意拆除、改变防护栏及防护罩的功能；</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4.</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隔离防护区域禁止未经许可的人员进入。</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1" name="Group 11"/>
          <p:cNvGrpSpPr>
            <a:grpSpLocks/>
          </p:cNvGrpSpPr>
          <p:nvPr/>
        </p:nvGrpSpPr>
        <p:grpSpPr bwMode="auto">
          <a:xfrm>
            <a:off x="795151" y="1192213"/>
            <a:ext cx="3922712" cy="393700"/>
            <a:chOff x="284597" y="1309625"/>
            <a:chExt cx="3530958" cy="394384"/>
          </a:xfrm>
        </p:grpSpPr>
        <p:sp>
          <p:nvSpPr>
            <p:cNvPr id="12"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20"/>
            <p:cNvSpPr>
              <a:spLocks noChangeArrowheads="1"/>
            </p:cNvSpPr>
            <p:nvPr/>
          </p:nvSpPr>
          <p:spPr bwMode="auto">
            <a:xfrm>
              <a:off x="284597" y="1309625"/>
              <a:ext cx="502742"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车间主要安全防护装置</a:t>
              </a:r>
              <a:endParaRPr lang="zh-CN" altLang="en-US" sz="1800" b="1" dirty="0"/>
            </a:p>
          </p:txBody>
        </p:sp>
      </p:grpSp>
      <p:sp>
        <p:nvSpPr>
          <p:cNvPr id="1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8469" y="2602003"/>
            <a:ext cx="2360087" cy="1770066"/>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00934" y="4372069"/>
            <a:ext cx="1946695" cy="1460022"/>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aphicFrame>
        <p:nvGraphicFramePr>
          <p:cNvPr id="3" name="Group 2"/>
          <p:cNvGraphicFramePr>
            <a:graphicFrameLocks noGrp="1"/>
          </p:cNvGraphicFramePr>
          <p:nvPr>
            <p:extLst>
              <p:ext uri="{D42A27DB-BD31-4B8C-83A1-F6EECF244321}">
                <p14:modId xmlns:p14="http://schemas.microsoft.com/office/powerpoint/2010/main" val="1109402066"/>
              </p:ext>
            </p:extLst>
          </p:nvPr>
        </p:nvGraphicFramePr>
        <p:xfrm>
          <a:off x="1310528" y="1819182"/>
          <a:ext cx="8412163" cy="4095750"/>
        </p:xfrm>
        <a:graphic>
          <a:graphicData uri="http://schemas.openxmlformats.org/drawingml/2006/table">
            <a:tbl>
              <a:tblPr/>
              <a:tblGrid>
                <a:gridCol w="946283"/>
                <a:gridCol w="1999413"/>
                <a:gridCol w="658343"/>
                <a:gridCol w="4808124"/>
              </a:tblGrid>
              <a:tr h="6152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8" marB="467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光栅（</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Light curtain</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8" marB="4679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光栅可以与机台进行连锁。当光栅感应到异物进入时，机台立即停止，保护人员不受伤害。</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3149">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8" marB="467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56600">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工厂自动设备及半自动设备。</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	例：冲压机等</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当有异物遮挡光栅时，机台立即停止运行。</a:t>
                      </a: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077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作业前检查设备的光栅是否正常有效；</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禁止随意切断光栅。</a:t>
                      </a: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4" name="Group 11"/>
          <p:cNvGrpSpPr>
            <a:grpSpLocks/>
          </p:cNvGrpSpPr>
          <p:nvPr/>
        </p:nvGrpSpPr>
        <p:grpSpPr bwMode="auto">
          <a:xfrm>
            <a:off x="950259" y="1192213"/>
            <a:ext cx="3922712" cy="393700"/>
            <a:chOff x="284597" y="1309625"/>
            <a:chExt cx="3530958" cy="394384"/>
          </a:xfrm>
        </p:grpSpPr>
        <p:sp>
          <p:nvSpPr>
            <p:cNvPr id="5"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7" y="1309625"/>
              <a:ext cx="510810"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车间主要安全防护装置</a:t>
              </a:r>
              <a:endParaRPr lang="zh-CN" altLang="en-US" sz="1800" b="1" dirty="0"/>
            </a:p>
          </p:txBody>
        </p:sp>
      </p:grpSp>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1599" y="2505634"/>
            <a:ext cx="2835275" cy="2126456"/>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5" name="矩形 5"/>
          <p:cNvSpPr>
            <a:spLocks noChangeArrowheads="1"/>
          </p:cNvSpPr>
          <p:nvPr/>
        </p:nvSpPr>
        <p:spPr bwMode="auto">
          <a:xfrm>
            <a:off x="2601913" y="1863726"/>
            <a:ext cx="1022350" cy="979487"/>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nchor="ctr"/>
          <a:lstStyle/>
          <a:p>
            <a:pPr algn="ctr">
              <a:spcBef>
                <a:spcPct val="50000"/>
              </a:spcBef>
            </a:pPr>
            <a:endParaRPr lang="zh-CN" altLang="en-US">
              <a:solidFill>
                <a:srgbClr val="FFFFFF"/>
              </a:solidFill>
            </a:endParaRPr>
          </a:p>
        </p:txBody>
      </p:sp>
      <p:sp>
        <p:nvSpPr>
          <p:cNvPr id="6" name="矩形 6"/>
          <p:cNvSpPr>
            <a:spLocks noChangeArrowheads="1"/>
          </p:cNvSpPr>
          <p:nvPr/>
        </p:nvSpPr>
        <p:spPr bwMode="auto">
          <a:xfrm>
            <a:off x="3675063" y="1695451"/>
            <a:ext cx="194945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6800" tIns="38400" rIns="76800" bIns="38400">
            <a:spAutoFit/>
          </a:bodyPr>
          <a:lstStyle/>
          <a:p>
            <a:pPr algn="ctr">
              <a:spcBef>
                <a:spcPct val="50000"/>
              </a:spcBef>
            </a:pPr>
            <a:r>
              <a:rPr lang="zh-CN" altLang="en-US" sz="5400" dirty="0">
                <a:solidFill>
                  <a:srgbClr val="404040"/>
                </a:solidFill>
                <a:latin typeface="微软雅黑" pitchFamily="34" charset="-122"/>
                <a:ea typeface="微软雅黑" pitchFamily="34" charset="-122"/>
              </a:rPr>
              <a:t>目  录</a:t>
            </a:r>
          </a:p>
        </p:txBody>
      </p:sp>
      <p:sp>
        <p:nvSpPr>
          <p:cNvPr id="7" name="TextBox 5"/>
          <p:cNvSpPr txBox="1">
            <a:spLocks noChangeArrowheads="1"/>
          </p:cNvSpPr>
          <p:nvPr/>
        </p:nvSpPr>
        <p:spPr bwMode="auto">
          <a:xfrm>
            <a:off x="3675063" y="2587626"/>
            <a:ext cx="1866900" cy="50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en-US" altLang="zh-CN" sz="2800" dirty="0">
                <a:solidFill>
                  <a:srgbClr val="C00000"/>
                </a:solidFill>
                <a:cs typeface="Arial" pitchFamily="34" charset="0"/>
              </a:rPr>
              <a:t>ONTENTS</a:t>
            </a:r>
            <a:endParaRPr lang="zh-CN" altLang="en-US" sz="2800" dirty="0">
              <a:solidFill>
                <a:srgbClr val="C00000"/>
              </a:solidFill>
              <a:cs typeface="Arial" pitchFamily="34" charset="0"/>
            </a:endParaRPr>
          </a:p>
        </p:txBody>
      </p:sp>
      <p:sp>
        <p:nvSpPr>
          <p:cNvPr id="8" name="矩形 9"/>
          <p:cNvSpPr>
            <a:spLocks noChangeArrowheads="1"/>
          </p:cNvSpPr>
          <p:nvPr/>
        </p:nvSpPr>
        <p:spPr bwMode="auto">
          <a:xfrm>
            <a:off x="5929313" y="1577976"/>
            <a:ext cx="4073525" cy="412750"/>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9" name="Group 9"/>
          <p:cNvGrpSpPr>
            <a:grpSpLocks/>
          </p:cNvGrpSpPr>
          <p:nvPr/>
        </p:nvGrpSpPr>
        <p:grpSpPr bwMode="auto">
          <a:xfrm>
            <a:off x="6054726" y="1636713"/>
            <a:ext cx="376237" cy="346075"/>
            <a:chOff x="0" y="0"/>
            <a:chExt cx="377952" cy="377952"/>
          </a:xfrm>
        </p:grpSpPr>
        <p:pic>
          <p:nvPicPr>
            <p:cNvPr id="10" name="椭圆 10"/>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27"/>
            <p:cNvSpPr txBox="1">
              <a:spLocks noChangeArrowheads="1"/>
            </p:cNvSpPr>
            <p:nvPr/>
          </p:nvSpPr>
          <p:spPr bwMode="auto">
            <a:xfrm>
              <a:off x="55056" y="54015"/>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12" name="矩形 11"/>
          <p:cNvSpPr>
            <a:spLocks noChangeArrowheads="1"/>
          </p:cNvSpPr>
          <p:nvPr/>
        </p:nvSpPr>
        <p:spPr bwMode="auto">
          <a:xfrm>
            <a:off x="5964238" y="1520826"/>
            <a:ext cx="601663"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itchFamily="34" charset="-122"/>
                <a:ea typeface="微软雅黑" pitchFamily="34" charset="-122"/>
              </a:rPr>
              <a:t>1</a:t>
            </a:r>
          </a:p>
        </p:txBody>
      </p:sp>
      <p:sp>
        <p:nvSpPr>
          <p:cNvPr id="13" name="TextBox 12"/>
          <p:cNvSpPr txBox="1">
            <a:spLocks noChangeArrowheads="1"/>
          </p:cNvSpPr>
          <p:nvPr/>
        </p:nvSpPr>
        <p:spPr bwMode="auto">
          <a:xfrm>
            <a:off x="6777038" y="1695451"/>
            <a:ext cx="23320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从业人员的安全生产职责</a:t>
            </a:r>
          </a:p>
        </p:txBody>
      </p:sp>
      <p:sp>
        <p:nvSpPr>
          <p:cNvPr id="14" name="矩形 14"/>
          <p:cNvSpPr>
            <a:spLocks noChangeArrowheads="1"/>
          </p:cNvSpPr>
          <p:nvPr/>
        </p:nvSpPr>
        <p:spPr bwMode="auto">
          <a:xfrm>
            <a:off x="5929313" y="2109788"/>
            <a:ext cx="4073525" cy="411163"/>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15" name="Group 15"/>
          <p:cNvGrpSpPr>
            <a:grpSpLocks/>
          </p:cNvGrpSpPr>
          <p:nvPr/>
        </p:nvGrpSpPr>
        <p:grpSpPr bwMode="auto">
          <a:xfrm>
            <a:off x="6054726" y="2166938"/>
            <a:ext cx="376237" cy="344488"/>
            <a:chOff x="0" y="0"/>
            <a:chExt cx="377952" cy="377952"/>
          </a:xfrm>
        </p:grpSpPr>
        <p:pic>
          <p:nvPicPr>
            <p:cNvPr id="16" name="椭圆 15"/>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21"/>
            <p:cNvSpPr txBox="1">
              <a:spLocks noChangeArrowheads="1"/>
            </p:cNvSpPr>
            <p:nvPr/>
          </p:nvSpPr>
          <p:spPr bwMode="auto">
            <a:xfrm>
              <a:off x="55056" y="55920"/>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18" name="矩形 16"/>
          <p:cNvSpPr>
            <a:spLocks noChangeArrowheads="1"/>
          </p:cNvSpPr>
          <p:nvPr/>
        </p:nvSpPr>
        <p:spPr bwMode="auto">
          <a:xfrm>
            <a:off x="5964238" y="2052638"/>
            <a:ext cx="601663"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a:solidFill>
                  <a:srgbClr val="262626"/>
                </a:solidFill>
                <a:latin typeface="微软雅黑" pitchFamily="34" charset="-122"/>
                <a:ea typeface="微软雅黑" pitchFamily="34" charset="-122"/>
              </a:rPr>
              <a:t>2</a:t>
            </a:r>
          </a:p>
        </p:txBody>
      </p:sp>
      <p:sp>
        <p:nvSpPr>
          <p:cNvPr id="20" name="TextBox 17"/>
          <p:cNvSpPr txBox="1">
            <a:spLocks noChangeArrowheads="1"/>
          </p:cNvSpPr>
          <p:nvPr/>
        </p:nvSpPr>
        <p:spPr bwMode="auto">
          <a:xfrm>
            <a:off x="6751638" y="2208213"/>
            <a:ext cx="282257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smtClean="0">
                <a:latin typeface="微软雅黑" pitchFamily="34" charset="-122"/>
                <a:ea typeface="微软雅黑" pitchFamily="34" charset="-122"/>
              </a:rPr>
              <a:t>公司</a:t>
            </a:r>
            <a:r>
              <a:rPr lang="zh-CN" altLang="en-US" sz="1400" dirty="0">
                <a:latin typeface="微软雅黑" pitchFamily="34" charset="-122"/>
                <a:ea typeface="微软雅黑" pitchFamily="34" charset="-122"/>
              </a:rPr>
              <a:t>各车间</a:t>
            </a:r>
            <a:r>
              <a:rPr lang="zh-CN" altLang="en-US" sz="1400" dirty="0" smtClean="0">
                <a:latin typeface="微软雅黑" pitchFamily="34" charset="-122"/>
                <a:ea typeface="微软雅黑" pitchFamily="34" charset="-122"/>
              </a:rPr>
              <a:t>安全告知卡</a:t>
            </a:r>
            <a:endParaRPr lang="zh-CN" altLang="en-US" sz="1400" dirty="0">
              <a:latin typeface="微软雅黑" pitchFamily="34" charset="-122"/>
              <a:ea typeface="微软雅黑" pitchFamily="34" charset="-122"/>
            </a:endParaRPr>
          </a:p>
        </p:txBody>
      </p:sp>
      <p:sp>
        <p:nvSpPr>
          <p:cNvPr id="22" name="TextBox 22"/>
          <p:cNvSpPr txBox="1">
            <a:spLocks noChangeArrowheads="1"/>
          </p:cNvSpPr>
          <p:nvPr/>
        </p:nvSpPr>
        <p:spPr bwMode="auto">
          <a:xfrm>
            <a:off x="6751638" y="2747963"/>
            <a:ext cx="2805113"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dirty="0">
                <a:latin typeface="微软雅黑" pitchFamily="34" charset="-122"/>
                <a:ea typeface="微软雅黑" pitchFamily="34" charset="-122"/>
              </a:rPr>
              <a:t>机械车间的安全状况及制度规程</a:t>
            </a:r>
          </a:p>
        </p:txBody>
      </p:sp>
      <p:pic>
        <p:nvPicPr>
          <p:cNvPr id="23" name="矩形 4"/>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08276" y="1960563"/>
            <a:ext cx="7921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9"/>
          <p:cNvSpPr>
            <a:spLocks noChangeArrowheads="1"/>
          </p:cNvSpPr>
          <p:nvPr/>
        </p:nvSpPr>
        <p:spPr bwMode="auto">
          <a:xfrm>
            <a:off x="5945188" y="2641601"/>
            <a:ext cx="4075113" cy="412750"/>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26" name="Group 30"/>
          <p:cNvGrpSpPr>
            <a:grpSpLocks/>
          </p:cNvGrpSpPr>
          <p:nvPr/>
        </p:nvGrpSpPr>
        <p:grpSpPr bwMode="auto">
          <a:xfrm>
            <a:off x="6069013" y="2701926"/>
            <a:ext cx="379413" cy="344487"/>
            <a:chOff x="0" y="0"/>
            <a:chExt cx="377952" cy="377952"/>
          </a:xfrm>
        </p:grpSpPr>
        <p:pic>
          <p:nvPicPr>
            <p:cNvPr id="27" name="椭圆 10"/>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41"/>
            <p:cNvSpPr txBox="1">
              <a:spLocks noChangeArrowheads="1"/>
            </p:cNvSpPr>
            <p:nvPr/>
          </p:nvSpPr>
          <p:spPr bwMode="auto">
            <a:xfrm>
              <a:off x="55056" y="54015"/>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29" name="矩形 11"/>
          <p:cNvSpPr>
            <a:spLocks noChangeArrowheads="1"/>
          </p:cNvSpPr>
          <p:nvPr/>
        </p:nvSpPr>
        <p:spPr bwMode="auto">
          <a:xfrm>
            <a:off x="5980113" y="2584451"/>
            <a:ext cx="601663"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a:solidFill>
                  <a:srgbClr val="262626"/>
                </a:solidFill>
                <a:latin typeface="微软雅黑" pitchFamily="34" charset="-122"/>
                <a:ea typeface="微软雅黑" pitchFamily="34" charset="-122"/>
              </a:rPr>
              <a:t>3</a:t>
            </a:r>
          </a:p>
        </p:txBody>
      </p:sp>
      <p:sp>
        <p:nvSpPr>
          <p:cNvPr id="30" name="TextBox 12"/>
          <p:cNvSpPr txBox="1">
            <a:spLocks noChangeArrowheads="1"/>
          </p:cNvSpPr>
          <p:nvPr/>
        </p:nvSpPr>
        <p:spPr bwMode="auto">
          <a:xfrm>
            <a:off x="6777038" y="2740026"/>
            <a:ext cx="25368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安全防护设施的使用与维护</a:t>
            </a:r>
          </a:p>
        </p:txBody>
      </p:sp>
      <p:sp>
        <p:nvSpPr>
          <p:cNvPr id="31" name="矩形 14"/>
          <p:cNvSpPr>
            <a:spLocks noChangeArrowheads="1"/>
          </p:cNvSpPr>
          <p:nvPr/>
        </p:nvSpPr>
        <p:spPr bwMode="auto">
          <a:xfrm>
            <a:off x="5945188" y="3170238"/>
            <a:ext cx="4075113" cy="411163"/>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32" name="Group 36"/>
          <p:cNvGrpSpPr>
            <a:grpSpLocks/>
          </p:cNvGrpSpPr>
          <p:nvPr/>
        </p:nvGrpSpPr>
        <p:grpSpPr bwMode="auto">
          <a:xfrm>
            <a:off x="6069013" y="3225801"/>
            <a:ext cx="379413" cy="346075"/>
            <a:chOff x="0" y="0"/>
            <a:chExt cx="377952" cy="377952"/>
          </a:xfrm>
        </p:grpSpPr>
        <p:pic>
          <p:nvPicPr>
            <p:cNvPr id="33" name="椭圆 15"/>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48"/>
            <p:cNvSpPr txBox="1">
              <a:spLocks noChangeArrowheads="1"/>
            </p:cNvSpPr>
            <p:nvPr/>
          </p:nvSpPr>
          <p:spPr bwMode="auto">
            <a:xfrm>
              <a:off x="55056" y="55920"/>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35" name="矩形 16"/>
          <p:cNvSpPr>
            <a:spLocks noChangeArrowheads="1"/>
          </p:cNvSpPr>
          <p:nvPr/>
        </p:nvSpPr>
        <p:spPr bwMode="auto">
          <a:xfrm>
            <a:off x="5980113" y="3113088"/>
            <a:ext cx="601663"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itchFamily="34" charset="-122"/>
                <a:ea typeface="微软雅黑" pitchFamily="34" charset="-122"/>
              </a:rPr>
              <a:t>4</a:t>
            </a:r>
          </a:p>
        </p:txBody>
      </p:sp>
      <p:sp>
        <p:nvSpPr>
          <p:cNvPr id="36" name="TextBox 17"/>
          <p:cNvSpPr txBox="1">
            <a:spLocks noChangeArrowheads="1"/>
          </p:cNvSpPr>
          <p:nvPr/>
        </p:nvSpPr>
        <p:spPr bwMode="auto">
          <a:xfrm>
            <a:off x="6784976" y="3270251"/>
            <a:ext cx="23558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职业健康与劳动防护知识</a:t>
            </a:r>
          </a:p>
        </p:txBody>
      </p:sp>
      <p:grpSp>
        <p:nvGrpSpPr>
          <p:cNvPr id="37" name="Group 26"/>
          <p:cNvGrpSpPr>
            <a:grpSpLocks/>
          </p:cNvGrpSpPr>
          <p:nvPr/>
        </p:nvGrpSpPr>
        <p:grpSpPr bwMode="auto">
          <a:xfrm>
            <a:off x="5668963" y="1373188"/>
            <a:ext cx="131202" cy="3803650"/>
            <a:chOff x="0" y="0"/>
            <a:chExt cx="63500" cy="2274489"/>
          </a:xfrm>
        </p:grpSpPr>
        <p:cxnSp>
          <p:nvCxnSpPr>
            <p:cNvPr id="38" name="直接连接符 24"/>
            <p:cNvCxnSpPr>
              <a:cxnSpLocks noChangeShapeType="1"/>
            </p:cNvCxnSpPr>
            <p:nvPr/>
          </p:nvCxnSpPr>
          <p:spPr bwMode="auto">
            <a:xfrm>
              <a:off x="0" y="0"/>
              <a:ext cx="0" cy="2274489"/>
            </a:xfrm>
            <a:prstGeom prst="line">
              <a:avLst/>
            </a:prstGeom>
            <a:noFill/>
            <a:ln w="38100">
              <a:solidFill>
                <a:srgbClr val="404040"/>
              </a:solidFill>
              <a:round/>
              <a:headEnd/>
              <a:tailEnd/>
            </a:ln>
            <a:extLst>
              <a:ext uri="{909E8E84-426E-40DD-AFC4-6F175D3DCCD1}">
                <a14:hiddenFill xmlns:a14="http://schemas.microsoft.com/office/drawing/2010/main">
                  <a:noFill/>
                </a14:hiddenFill>
              </a:ext>
            </a:extLst>
          </p:spPr>
        </p:cxnSp>
        <p:cxnSp>
          <p:nvCxnSpPr>
            <p:cNvPr id="39" name="直接连接符 25"/>
            <p:cNvCxnSpPr>
              <a:cxnSpLocks noChangeShapeType="1"/>
            </p:cNvCxnSpPr>
            <p:nvPr/>
          </p:nvCxnSpPr>
          <p:spPr bwMode="auto">
            <a:xfrm>
              <a:off x="63500" y="0"/>
              <a:ext cx="0" cy="2274489"/>
            </a:xfrm>
            <a:prstGeom prst="line">
              <a:avLst/>
            </a:prstGeom>
            <a:noFill/>
            <a:ln w="3175">
              <a:solidFill>
                <a:srgbClr val="262626"/>
              </a:solidFill>
              <a:round/>
              <a:headEnd/>
              <a:tailEnd/>
            </a:ln>
            <a:extLst>
              <a:ext uri="{909E8E84-426E-40DD-AFC4-6F175D3DCCD1}">
                <a14:hiddenFill xmlns:a14="http://schemas.microsoft.com/office/drawing/2010/main">
                  <a:noFill/>
                </a14:hiddenFill>
              </a:ext>
            </a:extLst>
          </p:spPr>
        </p:cxnSp>
      </p:grpSp>
      <p:sp>
        <p:nvSpPr>
          <p:cNvPr id="40" name="矩形 19"/>
          <p:cNvSpPr>
            <a:spLocks noChangeArrowheads="1"/>
          </p:cNvSpPr>
          <p:nvPr/>
        </p:nvSpPr>
        <p:spPr bwMode="auto">
          <a:xfrm>
            <a:off x="5943601" y="3706813"/>
            <a:ext cx="4073525" cy="409575"/>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41" name="Group 21"/>
          <p:cNvGrpSpPr>
            <a:grpSpLocks/>
          </p:cNvGrpSpPr>
          <p:nvPr/>
        </p:nvGrpSpPr>
        <p:grpSpPr bwMode="auto">
          <a:xfrm>
            <a:off x="6067426" y="3762376"/>
            <a:ext cx="377825" cy="346075"/>
            <a:chOff x="0" y="0"/>
            <a:chExt cx="377952" cy="377952"/>
          </a:xfrm>
        </p:grpSpPr>
        <p:pic>
          <p:nvPicPr>
            <p:cNvPr id="42" name="椭圆 20"/>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Text Box 15"/>
            <p:cNvSpPr txBox="1">
              <a:spLocks noChangeArrowheads="1"/>
            </p:cNvSpPr>
            <p:nvPr/>
          </p:nvSpPr>
          <p:spPr bwMode="auto">
            <a:xfrm>
              <a:off x="55056" y="55282"/>
              <a:ext cx="268335" cy="26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44" name="矩形 21"/>
          <p:cNvSpPr>
            <a:spLocks noChangeArrowheads="1"/>
          </p:cNvSpPr>
          <p:nvPr/>
        </p:nvSpPr>
        <p:spPr bwMode="auto">
          <a:xfrm>
            <a:off x="5978526" y="3649663"/>
            <a:ext cx="601662"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itchFamily="34" charset="-122"/>
                <a:ea typeface="微软雅黑" pitchFamily="34" charset="-122"/>
              </a:rPr>
              <a:t>5</a:t>
            </a:r>
          </a:p>
        </p:txBody>
      </p:sp>
      <p:sp>
        <p:nvSpPr>
          <p:cNvPr id="45" name="TextBox 22"/>
          <p:cNvSpPr txBox="1">
            <a:spLocks noChangeArrowheads="1"/>
          </p:cNvSpPr>
          <p:nvPr/>
        </p:nvSpPr>
        <p:spPr bwMode="auto">
          <a:xfrm>
            <a:off x="6765926" y="3822701"/>
            <a:ext cx="3319368" cy="292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紧急救护与应急疏散</a:t>
            </a:r>
            <a:r>
              <a:rPr lang="zh-CN" altLang="en-US" sz="1400" dirty="0" smtClean="0">
                <a:latin typeface="微软雅黑" pitchFamily="34" charset="-122"/>
                <a:ea typeface="微软雅黑" pitchFamily="34" charset="-122"/>
              </a:rPr>
              <a:t>逃生</a:t>
            </a:r>
            <a:endParaRPr lang="zh-CN" altLang="en-US" sz="1400" dirty="0">
              <a:latin typeface="微软雅黑" pitchFamily="34" charset="-122"/>
              <a:ea typeface="微软雅黑" pitchFamily="34" charset="-122"/>
            </a:endParaRPr>
          </a:p>
        </p:txBody>
      </p:sp>
      <p:pic>
        <p:nvPicPr>
          <p:cNvPr id="46" name="图片 7"/>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01913" y="3263901"/>
            <a:ext cx="2752725"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矩形 19"/>
          <p:cNvSpPr>
            <a:spLocks noChangeArrowheads="1"/>
          </p:cNvSpPr>
          <p:nvPr/>
        </p:nvSpPr>
        <p:spPr bwMode="auto">
          <a:xfrm>
            <a:off x="5906294" y="4300538"/>
            <a:ext cx="4073525" cy="409575"/>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pPr>
            <a:r>
              <a:rPr lang="zh-CN" altLang="en-US" sz="1400" b="1" dirty="0">
                <a:solidFill>
                  <a:schemeClr val="bg1"/>
                </a:solidFill>
                <a:latin typeface="微软雅黑" pitchFamily="34" charset="-122"/>
                <a:ea typeface="微软雅黑" pitchFamily="34" charset="-122"/>
              </a:rPr>
              <a:t>安全意识养成</a:t>
            </a:r>
          </a:p>
        </p:txBody>
      </p:sp>
      <p:grpSp>
        <p:nvGrpSpPr>
          <p:cNvPr id="54" name="Group 21"/>
          <p:cNvGrpSpPr>
            <a:grpSpLocks/>
          </p:cNvGrpSpPr>
          <p:nvPr/>
        </p:nvGrpSpPr>
        <p:grpSpPr bwMode="auto">
          <a:xfrm>
            <a:off x="6099026" y="4365625"/>
            <a:ext cx="377825" cy="344488"/>
            <a:chOff x="0" y="0"/>
            <a:chExt cx="377952" cy="377952"/>
          </a:xfrm>
        </p:grpSpPr>
        <p:pic>
          <p:nvPicPr>
            <p:cNvPr id="55" name="椭圆 20"/>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Text Box 15"/>
            <p:cNvSpPr txBox="1">
              <a:spLocks noChangeArrowheads="1"/>
            </p:cNvSpPr>
            <p:nvPr/>
          </p:nvSpPr>
          <p:spPr bwMode="auto">
            <a:xfrm>
              <a:off x="55056" y="55282"/>
              <a:ext cx="268335" cy="26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57" name="矩形 21"/>
          <p:cNvSpPr>
            <a:spLocks noChangeArrowheads="1"/>
          </p:cNvSpPr>
          <p:nvPr/>
        </p:nvSpPr>
        <p:spPr bwMode="auto">
          <a:xfrm>
            <a:off x="6008923" y="4232275"/>
            <a:ext cx="601662" cy="608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smtClean="0">
                <a:solidFill>
                  <a:srgbClr val="262626"/>
                </a:solidFill>
                <a:latin typeface="微软雅黑" pitchFamily="34" charset="-122"/>
                <a:ea typeface="微软雅黑" pitchFamily="34" charset="-122"/>
              </a:rPr>
              <a:t>6</a:t>
            </a:r>
            <a:endParaRPr lang="en-US" altLang="zh-CN" sz="2300" dirty="0">
              <a:solidFill>
                <a:srgbClr val="262626"/>
              </a:solidFill>
              <a:latin typeface="微软雅黑" pitchFamily="34" charset="-122"/>
              <a:ea typeface="微软雅黑" pitchFamily="34" charset="-122"/>
            </a:endParaRPr>
          </a:p>
        </p:txBody>
      </p:sp>
      <p:sp>
        <p:nvSpPr>
          <p:cNvPr id="58" name="TextBox 22"/>
          <p:cNvSpPr txBox="1">
            <a:spLocks noChangeArrowheads="1"/>
          </p:cNvSpPr>
          <p:nvPr/>
        </p:nvSpPr>
        <p:spPr bwMode="auto">
          <a:xfrm>
            <a:off x="6789738" y="4884738"/>
            <a:ext cx="280511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典型安全事故案例教育</a:t>
            </a:r>
          </a:p>
        </p:txBody>
      </p:sp>
      <p:sp>
        <p:nvSpPr>
          <p:cNvPr id="64" name="矩形 9"/>
          <p:cNvSpPr>
            <a:spLocks noChangeArrowheads="1"/>
          </p:cNvSpPr>
          <p:nvPr/>
        </p:nvSpPr>
        <p:spPr bwMode="auto">
          <a:xfrm>
            <a:off x="5926968" y="4895607"/>
            <a:ext cx="4073525" cy="412750"/>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65" name="Group 9"/>
          <p:cNvGrpSpPr>
            <a:grpSpLocks/>
          </p:cNvGrpSpPr>
          <p:nvPr/>
        </p:nvGrpSpPr>
        <p:grpSpPr bwMode="auto">
          <a:xfrm>
            <a:off x="6052381" y="4982479"/>
            <a:ext cx="376237" cy="346075"/>
            <a:chOff x="0" y="0"/>
            <a:chExt cx="377952" cy="377952"/>
          </a:xfrm>
        </p:grpSpPr>
        <p:pic>
          <p:nvPicPr>
            <p:cNvPr id="66" name="椭圆 10"/>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Text Box 27"/>
            <p:cNvSpPr txBox="1">
              <a:spLocks noChangeArrowheads="1"/>
            </p:cNvSpPr>
            <p:nvPr/>
          </p:nvSpPr>
          <p:spPr bwMode="auto">
            <a:xfrm>
              <a:off x="55056" y="54015"/>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68" name="TextBox 67"/>
          <p:cNvSpPr txBox="1">
            <a:spLocks noChangeArrowheads="1"/>
          </p:cNvSpPr>
          <p:nvPr/>
        </p:nvSpPr>
        <p:spPr bwMode="auto">
          <a:xfrm>
            <a:off x="6774693" y="5013082"/>
            <a:ext cx="23320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smtClean="0">
                <a:latin typeface="微软雅黑" pitchFamily="34" charset="-122"/>
                <a:ea typeface="微软雅黑" pitchFamily="34" charset="-122"/>
              </a:rPr>
              <a:t>新型冠状病毒防护培训</a:t>
            </a:r>
            <a:endParaRPr lang="zh-CN" altLang="en-US" sz="1400" dirty="0">
              <a:latin typeface="微软雅黑" pitchFamily="34" charset="-122"/>
              <a:ea typeface="微软雅黑" pitchFamily="34" charset="-122"/>
            </a:endParaRPr>
          </a:p>
        </p:txBody>
      </p:sp>
      <p:sp>
        <p:nvSpPr>
          <p:cNvPr id="69" name="矩形 68"/>
          <p:cNvSpPr/>
          <p:nvPr/>
        </p:nvSpPr>
        <p:spPr>
          <a:xfrm>
            <a:off x="6071850" y="4835073"/>
            <a:ext cx="357790" cy="560731"/>
          </a:xfrm>
          <a:prstGeom prst="rect">
            <a:avLst/>
          </a:prstGeom>
        </p:spPr>
        <p:txBody>
          <a:bodyPr wrap="none">
            <a:spAutoFit/>
          </a:bodyPr>
          <a:lstStyle/>
          <a:p>
            <a:pPr algn="ctr">
              <a:lnSpc>
                <a:spcPct val="150000"/>
              </a:lnSpc>
              <a:spcBef>
                <a:spcPct val="50000"/>
              </a:spcBef>
            </a:pPr>
            <a:r>
              <a:rPr lang="en-US" altLang="zh-CN" sz="2300" dirty="0" smtClean="0">
                <a:solidFill>
                  <a:srgbClr val="262626"/>
                </a:solidFill>
                <a:latin typeface="微软雅黑" pitchFamily="34" charset="-122"/>
                <a:ea typeface="微软雅黑" pitchFamily="34" charset="-122"/>
              </a:rPr>
              <a:t>7</a:t>
            </a:r>
            <a:endParaRPr lang="en-US" altLang="zh-CN" sz="2300" dirty="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855658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3" name="Group 5"/>
          <p:cNvGrpSpPr>
            <a:grpSpLocks/>
          </p:cNvGrpSpPr>
          <p:nvPr/>
        </p:nvGrpSpPr>
        <p:grpSpPr bwMode="auto">
          <a:xfrm>
            <a:off x="968938" y="1209115"/>
            <a:ext cx="3922712" cy="393700"/>
            <a:chOff x="284597" y="1309625"/>
            <a:chExt cx="3530958" cy="394384"/>
          </a:xfrm>
        </p:grpSpPr>
        <p:sp>
          <p:nvSpPr>
            <p:cNvPr id="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5" name="矩形 20"/>
            <p:cNvSpPr>
              <a:spLocks noChangeArrowheads="1"/>
            </p:cNvSpPr>
            <p:nvPr/>
          </p:nvSpPr>
          <p:spPr bwMode="auto">
            <a:xfrm>
              <a:off x="284597" y="1309625"/>
              <a:ext cx="462394"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车间主要安全防护设施</a:t>
              </a:r>
              <a:endParaRPr lang="zh-CN" altLang="en-US" sz="1800" b="1" dirty="0"/>
            </a:p>
          </p:txBody>
        </p:sp>
      </p:grpSp>
      <p:graphicFrame>
        <p:nvGraphicFramePr>
          <p:cNvPr id="7" name="Group 2"/>
          <p:cNvGraphicFramePr>
            <a:graphicFrameLocks noGrp="1"/>
          </p:cNvGraphicFramePr>
          <p:nvPr>
            <p:extLst>
              <p:ext uri="{D42A27DB-BD31-4B8C-83A1-F6EECF244321}">
                <p14:modId xmlns:p14="http://schemas.microsoft.com/office/powerpoint/2010/main" val="1476670821"/>
              </p:ext>
            </p:extLst>
          </p:nvPr>
        </p:nvGraphicFramePr>
        <p:xfrm>
          <a:off x="1722905" y="1962618"/>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急停按钮（</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EMS</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使机器在任何情况下，立即停止动作，其作用是发生突发情况时，立即停止机器，防止伤害或者损失扩大。</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02417">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冲床、</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CNC</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、锯切机、起重机等机械设备；</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发生紧急异常时立即按下急停按钮；</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日常检查做好急停按钮的检查维护，异常及时报修。</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75012" y="2922493"/>
            <a:ext cx="2854558" cy="2140919"/>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3" name="Group 5"/>
          <p:cNvGrpSpPr>
            <a:grpSpLocks/>
          </p:cNvGrpSpPr>
          <p:nvPr/>
        </p:nvGrpSpPr>
        <p:grpSpPr bwMode="auto">
          <a:xfrm>
            <a:off x="1066840" y="1129553"/>
            <a:ext cx="3922712" cy="393700"/>
            <a:chOff x="284597" y="1309625"/>
            <a:chExt cx="3530958" cy="394384"/>
          </a:xfrm>
        </p:grpSpPr>
        <p:sp>
          <p:nvSpPr>
            <p:cNvPr id="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5" name="矩形 20"/>
            <p:cNvSpPr>
              <a:spLocks noChangeArrowheads="1"/>
            </p:cNvSpPr>
            <p:nvPr/>
          </p:nvSpPr>
          <p:spPr bwMode="auto">
            <a:xfrm>
              <a:off x="284597" y="1309625"/>
              <a:ext cx="470464"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车间主要安全防护设施</a:t>
              </a:r>
              <a:endParaRPr lang="zh-CN" altLang="en-US" sz="1800" b="1" dirty="0"/>
            </a:p>
          </p:txBody>
        </p:sp>
      </p:grpSp>
      <p:graphicFrame>
        <p:nvGraphicFramePr>
          <p:cNvPr id="7" name="Group 2"/>
          <p:cNvGraphicFramePr>
            <a:graphicFrameLocks noGrp="1"/>
          </p:cNvGraphicFramePr>
          <p:nvPr>
            <p:extLst>
              <p:ext uri="{D42A27DB-BD31-4B8C-83A1-F6EECF244321}">
                <p14:modId xmlns:p14="http://schemas.microsoft.com/office/powerpoint/2010/main" val="544501322"/>
              </p:ext>
            </p:extLst>
          </p:nvPr>
        </p:nvGraphicFramePr>
        <p:xfrm>
          <a:off x="1514945" y="1774358"/>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警示灯</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Caution light</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  显示设备运行状态，提示相关人员正确操作。</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02417">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自动设备区域。</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机械加工自动化设备。</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检查急停及安全门打开时红灯应该亮。</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0057" y="2572871"/>
            <a:ext cx="2896278" cy="2172208"/>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3" name="Group 5"/>
          <p:cNvGrpSpPr>
            <a:grpSpLocks/>
          </p:cNvGrpSpPr>
          <p:nvPr/>
        </p:nvGrpSpPr>
        <p:grpSpPr bwMode="auto">
          <a:xfrm>
            <a:off x="961194" y="1208521"/>
            <a:ext cx="3922712" cy="393700"/>
            <a:chOff x="284597" y="1309625"/>
            <a:chExt cx="3530958" cy="394384"/>
          </a:xfrm>
        </p:grpSpPr>
        <p:sp>
          <p:nvSpPr>
            <p:cNvPr id="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5" name="矩形 20"/>
            <p:cNvSpPr>
              <a:spLocks noChangeArrowheads="1"/>
            </p:cNvSpPr>
            <p:nvPr/>
          </p:nvSpPr>
          <p:spPr bwMode="auto">
            <a:xfrm>
              <a:off x="284597" y="1309625"/>
              <a:ext cx="518880"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solidFill>
                    <a:srgbClr val="000000"/>
                  </a:solidFill>
                  <a:latin typeface="微软雅黑" pitchFamily="34" charset="-122"/>
                  <a:ea typeface="微软雅黑" pitchFamily="34" charset="-122"/>
                  <a:sym typeface="微软雅黑" pitchFamily="34" charset="-122"/>
                </a:rPr>
                <a:t>车间</a:t>
              </a:r>
              <a:r>
                <a:rPr lang="zh-CN" altLang="en-US" sz="1800" b="1" dirty="0">
                  <a:solidFill>
                    <a:srgbClr val="000000"/>
                  </a:solidFill>
                  <a:latin typeface="微软雅黑" pitchFamily="34" charset="-122"/>
                  <a:ea typeface="微软雅黑" pitchFamily="34" charset="-122"/>
                  <a:sym typeface="微软雅黑" pitchFamily="34" charset="-122"/>
                </a:rPr>
                <a:t>主要安全防护设施</a:t>
              </a:r>
              <a:endParaRPr lang="zh-CN" altLang="en-US" sz="1800" b="1" dirty="0"/>
            </a:p>
          </p:txBody>
        </p:sp>
      </p:grpSp>
      <p:graphicFrame>
        <p:nvGraphicFramePr>
          <p:cNvPr id="7" name="Group 2"/>
          <p:cNvGraphicFramePr>
            <a:graphicFrameLocks noGrp="1"/>
          </p:cNvGraphicFramePr>
          <p:nvPr>
            <p:extLst>
              <p:ext uri="{D42A27DB-BD31-4B8C-83A1-F6EECF244321}">
                <p14:modId xmlns:p14="http://schemas.microsoft.com/office/powerpoint/2010/main" val="2249542916"/>
              </p:ext>
            </p:extLst>
          </p:nvPr>
        </p:nvGraphicFramePr>
        <p:xfrm>
          <a:off x="1514945" y="1721223"/>
          <a:ext cx="8412163" cy="4034057"/>
        </p:xfrm>
        <a:graphic>
          <a:graphicData uri="http://schemas.openxmlformats.org/drawingml/2006/table">
            <a:tbl>
              <a:tblPr/>
              <a:tblGrid>
                <a:gridCol w="946283"/>
                <a:gridCol w="1999413"/>
                <a:gridCol w="658343"/>
                <a:gridCol w="4808124"/>
              </a:tblGrid>
              <a:tr h="69254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安全警示标识</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  </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用以表达特定的安全信息，向周围人员表示禁止、警告、指令和提示的信息。</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02417">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设备操纵、运转部位；</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危险场所；</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消防应急指示。</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正确认识安全警示标识的含义，遵守安全警示标识的要求；</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维护所属区域内的安全警示标识；</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时刻留意安全警示标识。</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7094" y="2429435"/>
            <a:ext cx="2199300" cy="1649475"/>
          </a:xfrm>
          <a:prstGeom prst="rect">
            <a:avLst/>
          </a:prstGeom>
        </p:spPr>
      </p:pic>
      <p:pic>
        <p:nvPicPr>
          <p:cNvPr id="8" name="图片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17094" y="4016157"/>
            <a:ext cx="2199300" cy="1649476"/>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3"/>
          <p:cNvSpPr>
            <a:spLocks noGrp="1" noChangeArrowheads="1"/>
          </p:cNvSpPr>
          <p:nvPr/>
        </p:nvSpPr>
        <p:spPr bwMode="auto">
          <a:xfrm>
            <a:off x="760880" y="1844396"/>
            <a:ext cx="8402638" cy="2182812"/>
          </a:xfrm>
          <a:prstGeom prst="rect">
            <a:avLst/>
          </a:prstGeom>
          <a:noFill/>
          <a:ln w="9525">
            <a:noFill/>
            <a:miter lim="800000"/>
            <a:headEnd/>
            <a:tailEnd/>
          </a:ln>
          <a:effectLst/>
        </p:spPr>
        <p:txBody>
          <a:bodyPr lIns="76800" tIns="38400" rIns="76800" bIns="38400"/>
          <a:lstStyle/>
          <a:p>
            <a:pPr marL="340043" indent="-340043" eaLnBrk="0" hangingPunct="0">
              <a:lnSpc>
                <a:spcPct val="150000"/>
              </a:lnSpc>
              <a:spcBef>
                <a:spcPct val="20000"/>
              </a:spcBef>
              <a:buFont typeface="Wingdings" pitchFamily="2" charset="2"/>
              <a:buChar char="Ø"/>
              <a:defRPr/>
            </a:pPr>
            <a:r>
              <a:rPr lang="zh-CN" altLang="en-US" sz="1700" dirty="0">
                <a:solidFill>
                  <a:srgbClr val="C00000"/>
                </a:solidFill>
                <a:latin typeface="黑体" pitchFamily="49" charset="-122"/>
                <a:ea typeface="黑体" pitchFamily="49" charset="-122"/>
                <a:sym typeface="宋体" pitchFamily="2" charset="-122"/>
              </a:rPr>
              <a:t>职业病</a:t>
            </a:r>
            <a:r>
              <a:rPr lang="zh-CN" altLang="en-US" sz="1700" dirty="0">
                <a:latin typeface="黑体" pitchFamily="49" charset="-122"/>
                <a:ea typeface="黑体" pitchFamily="49" charset="-122"/>
                <a:sym typeface="宋体" pitchFamily="2" charset="-122"/>
              </a:rPr>
              <a:t>：是指企业、事业单位和个体经济组织的劳动者在职业活动中，因接触粉尘、放射性物质和其他有毒、有害物质等因素而引起的疾病。</a:t>
            </a:r>
            <a:endParaRPr lang="zh-CN" dirty="0">
              <a:latin typeface="黑体" pitchFamily="49" charset="-122"/>
              <a:ea typeface="黑体" pitchFamily="49" charset="-122"/>
              <a:sym typeface="宋体" pitchFamily="2" charset="-122"/>
            </a:endParaRPr>
          </a:p>
          <a:p>
            <a:pPr marL="340043" indent="-340043" eaLnBrk="0" hangingPunct="0">
              <a:lnSpc>
                <a:spcPct val="150000"/>
              </a:lnSpc>
              <a:spcBef>
                <a:spcPct val="20000"/>
              </a:spcBef>
              <a:buFont typeface="Wingdings" pitchFamily="2" charset="2"/>
              <a:buChar char="Ø"/>
              <a:defRPr/>
            </a:pPr>
            <a:r>
              <a:rPr lang="zh-CN" altLang="en-US" sz="1700" dirty="0">
                <a:solidFill>
                  <a:srgbClr val="C00000"/>
                </a:solidFill>
                <a:latin typeface="黑体" pitchFamily="49" charset="-122"/>
                <a:ea typeface="黑体" pitchFamily="49" charset="-122"/>
                <a:sym typeface="宋体" pitchFamily="2" charset="-122"/>
              </a:rPr>
              <a:t>职业病危害因素</a:t>
            </a:r>
            <a:r>
              <a:rPr lang="zh-CN" altLang="en-US" sz="1700" dirty="0">
                <a:latin typeface="黑体" pitchFamily="49" charset="-122"/>
                <a:ea typeface="黑体" pitchFamily="49" charset="-122"/>
                <a:sym typeface="宋体" pitchFamily="2" charset="-122"/>
              </a:rPr>
              <a:t>：是职业活动中影响劳动者健康的各种危害因素的统称，可分为生产工艺过程中、劳动过程中和生产环境中</a:t>
            </a:r>
            <a:r>
              <a:rPr lang="zh-CN" altLang="en-US" sz="1700" dirty="0" smtClean="0">
                <a:latin typeface="黑体" pitchFamily="49" charset="-122"/>
                <a:ea typeface="黑体" pitchFamily="49" charset="-122"/>
                <a:sym typeface="宋体" pitchFamily="2" charset="-122"/>
              </a:rPr>
              <a:t>的有害</a:t>
            </a:r>
            <a:r>
              <a:rPr lang="zh-CN" altLang="en-US" sz="1700" dirty="0">
                <a:latin typeface="黑体" pitchFamily="49" charset="-122"/>
                <a:ea typeface="黑体" pitchFamily="49" charset="-122"/>
                <a:sym typeface="宋体" pitchFamily="2" charset="-122"/>
              </a:rPr>
              <a:t>因素。</a:t>
            </a:r>
          </a:p>
        </p:txBody>
      </p:sp>
      <p:pic>
        <p:nvPicPr>
          <p:cNvPr id="4" name="Picture 8"/>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778595" y="3792632"/>
            <a:ext cx="3797300" cy="2357438"/>
          </a:xfrm>
          <a:prstGeom prst="rect">
            <a:avLst/>
          </a:prstGeom>
          <a:noFill/>
          <a:ln w="952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5" name="Text Box 9"/>
          <p:cNvSpPr txBox="1">
            <a:spLocks noChangeArrowheads="1"/>
          </p:cNvSpPr>
          <p:nvPr/>
        </p:nvSpPr>
        <p:spPr bwMode="auto">
          <a:xfrm>
            <a:off x="859305" y="3955771"/>
            <a:ext cx="4410075"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eaLnBrk="1" hangingPunct="1">
              <a:lnSpc>
                <a:spcPct val="150000"/>
              </a:lnSpc>
              <a:spcBef>
                <a:spcPct val="50000"/>
              </a:spcBef>
              <a:buSzPct val="100000"/>
              <a:buFont typeface="Wingdings" pitchFamily="2" charset="2"/>
              <a:buChar char="Ø"/>
            </a:pPr>
            <a:r>
              <a:rPr lang="zh-CN" altLang="en-US" sz="1700" dirty="0">
                <a:solidFill>
                  <a:srgbClr val="C00000"/>
                </a:solidFill>
                <a:latin typeface="黑体" pitchFamily="49" charset="-122"/>
                <a:ea typeface="黑体" pitchFamily="49" charset="-122"/>
              </a:rPr>
              <a:t>职业禁忌症：</a:t>
            </a:r>
            <a:r>
              <a:rPr lang="zh-CN" altLang="en-US" sz="1700" dirty="0">
                <a:solidFill>
                  <a:schemeClr val="tx1"/>
                </a:solidFill>
                <a:latin typeface="黑体" pitchFamily="49" charset="-122"/>
                <a:ea typeface="黑体" pitchFamily="49" charset="-122"/>
              </a:rPr>
              <a:t>某些疾病，其患者如从事某种职业便会因职业性危害因素而使病情加重或易于发生事故，则称此疾病为该职业的职业禁忌症。</a:t>
            </a:r>
            <a:endParaRPr lang="zh-CN" altLang="en-US" sz="2000" dirty="0">
              <a:solidFill>
                <a:schemeClr val="tx1"/>
              </a:solidFill>
              <a:latin typeface="黑体" pitchFamily="49" charset="-122"/>
              <a:ea typeface="黑体" pitchFamily="49" charset="-122"/>
            </a:endParaRPr>
          </a:p>
        </p:txBody>
      </p:sp>
      <p:sp>
        <p:nvSpPr>
          <p:cNvPr id="7" name="Text Box 2"/>
          <p:cNvSpPr txBox="1">
            <a:spLocks noChangeArrowheads="1"/>
          </p:cNvSpPr>
          <p:nvPr/>
        </p:nvSpPr>
        <p:spPr bwMode="auto">
          <a:xfrm>
            <a:off x="786280" y="5498821"/>
            <a:ext cx="4856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eaLnBrk="1" hangingPunct="1">
              <a:spcBef>
                <a:spcPct val="50000"/>
              </a:spcBef>
            </a:pPr>
            <a:r>
              <a:rPr lang="zh-CN" altLang="en-US" sz="2000" dirty="0">
                <a:solidFill>
                  <a:schemeClr val="tx1"/>
                </a:solidFill>
                <a:latin typeface="黑体" pitchFamily="49" charset="-122"/>
                <a:ea typeface="黑体" pitchFamily="49" charset="-122"/>
              </a:rPr>
              <a:t>提问：职业禁忌症与职业病有什么区别？</a:t>
            </a:r>
          </a:p>
        </p:txBody>
      </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1" name="Group 5"/>
          <p:cNvGrpSpPr>
            <a:grpSpLocks/>
          </p:cNvGrpSpPr>
          <p:nvPr/>
        </p:nvGrpSpPr>
        <p:grpSpPr bwMode="auto">
          <a:xfrm>
            <a:off x="1025434" y="1247284"/>
            <a:ext cx="4243946" cy="809838"/>
            <a:chOff x="284597" y="1309625"/>
            <a:chExt cx="3820111" cy="811245"/>
          </a:xfrm>
        </p:grpSpPr>
        <p:sp>
          <p:nvSpPr>
            <p:cNvPr id="12"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20"/>
            <p:cNvSpPr>
              <a:spLocks noChangeArrowheads="1"/>
            </p:cNvSpPr>
            <p:nvPr/>
          </p:nvSpPr>
          <p:spPr bwMode="auto">
            <a:xfrm>
              <a:off x="284597" y="1309625"/>
              <a:ext cx="518880"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4.1</a:t>
              </a:r>
              <a:endParaRPr lang="zh-CN" altLang="en-US" dirty="0">
                <a:latin typeface="Arial" charset="0"/>
              </a:endParaRPr>
            </a:p>
          </p:txBody>
        </p:sp>
        <p:sp>
          <p:nvSpPr>
            <p:cNvPr id="14" name="TextBox 21"/>
            <p:cNvSpPr>
              <a:spLocks noChangeArrowheads="1"/>
            </p:cNvSpPr>
            <p:nvPr/>
          </p:nvSpPr>
          <p:spPr bwMode="auto">
            <a:xfrm>
              <a:off x="627038" y="1334677"/>
              <a:ext cx="3477670" cy="786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spcBef>
                  <a:spcPct val="50000"/>
                </a:spcBef>
              </a:pPr>
              <a:r>
                <a:rPr lang="zh-CN" altLang="en-US" b="1" dirty="0">
                  <a:latin typeface="黑体" pitchFamily="49" charset="-122"/>
                  <a:ea typeface="黑体" pitchFamily="49" charset="-122"/>
                </a:rPr>
                <a:t>什么是职业病及职业病危害因素？</a:t>
              </a:r>
            </a:p>
            <a:p>
              <a:pPr algn="ctr">
                <a:spcBef>
                  <a:spcPct val="50000"/>
                </a:spcBef>
              </a:pPr>
              <a:endParaRPr lang="zh-CN" altLang="en-US" dirty="0"/>
            </a:p>
          </p:txBody>
        </p:sp>
      </p:grpSp>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3" name="Group 8"/>
          <p:cNvGrpSpPr>
            <a:grpSpLocks/>
          </p:cNvGrpSpPr>
          <p:nvPr/>
        </p:nvGrpSpPr>
        <p:grpSpPr bwMode="auto">
          <a:xfrm>
            <a:off x="752475" y="1779588"/>
            <a:ext cx="9895749" cy="943100"/>
            <a:chOff x="0" y="-169697"/>
            <a:chExt cx="10204517" cy="1387591"/>
          </a:xfrm>
        </p:grpSpPr>
        <p:sp>
          <p:nvSpPr>
            <p:cNvPr id="4" name="圆角矩形 28"/>
            <p:cNvSpPr>
              <a:spLocks noChangeArrowheads="1"/>
            </p:cNvSpPr>
            <p:nvPr/>
          </p:nvSpPr>
          <p:spPr bwMode="auto">
            <a:xfrm>
              <a:off x="0" y="152200"/>
              <a:ext cx="10204517" cy="1065694"/>
            </a:xfrm>
            <a:prstGeom prst="roundRect">
              <a:avLst>
                <a:gd name="adj" fmla="val 4370"/>
              </a:avLst>
            </a:prstGeom>
            <a:solidFill>
              <a:srgbClr val="FF66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spcBef>
                  <a:spcPct val="50000"/>
                </a:spcBef>
              </a:pPr>
              <a:endParaRPr lang="zh-CN" altLang="zh-CN">
                <a:solidFill>
                  <a:srgbClr val="FFFFFF"/>
                </a:solidFill>
                <a:latin typeface="黑体" pitchFamily="49" charset="-122"/>
                <a:ea typeface="黑体" pitchFamily="49" charset="-122"/>
                <a:sym typeface="宋体" pitchFamily="2" charset="-122"/>
              </a:endParaRPr>
            </a:p>
          </p:txBody>
        </p:sp>
        <p:sp>
          <p:nvSpPr>
            <p:cNvPr id="5" name="等腰三角形 29"/>
            <p:cNvSpPr>
              <a:spLocks noChangeArrowheads="1"/>
            </p:cNvSpPr>
            <p:nvPr/>
          </p:nvSpPr>
          <p:spPr bwMode="auto">
            <a:xfrm flipH="1">
              <a:off x="106945" y="-169697"/>
              <a:ext cx="288032" cy="341161"/>
            </a:xfrm>
            <a:prstGeom prst="triangle">
              <a:avLst>
                <a:gd name="adj" fmla="val 0"/>
              </a:avLst>
            </a:prstGeom>
            <a:solidFill>
              <a:srgbClr val="FF66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spcBef>
                  <a:spcPct val="50000"/>
                </a:spcBef>
              </a:pPr>
              <a:endParaRPr lang="zh-CN" altLang="zh-CN">
                <a:solidFill>
                  <a:srgbClr val="FFFFFF"/>
                </a:solidFill>
                <a:latin typeface="黑体" pitchFamily="49" charset="-122"/>
                <a:ea typeface="黑体" pitchFamily="49" charset="-122"/>
                <a:sym typeface="宋体" pitchFamily="2" charset="-122"/>
              </a:endParaRPr>
            </a:p>
          </p:txBody>
        </p:sp>
        <p:sp>
          <p:nvSpPr>
            <p:cNvPr id="6" name="TextBox 6"/>
            <p:cNvSpPr>
              <a:spLocks noChangeArrowheads="1"/>
            </p:cNvSpPr>
            <p:nvPr/>
          </p:nvSpPr>
          <p:spPr bwMode="auto">
            <a:xfrm>
              <a:off x="59957" y="132071"/>
              <a:ext cx="10076889" cy="1018877"/>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30000"/>
                </a:lnSpc>
                <a:spcBef>
                  <a:spcPct val="50000"/>
                </a:spcBef>
              </a:pPr>
              <a:r>
                <a:rPr lang="zh-CN" altLang="en-US" sz="1500" dirty="0">
                  <a:solidFill>
                    <a:srgbClr val="FFFFFF"/>
                  </a:solidFill>
                  <a:latin typeface="黑体" pitchFamily="49" charset="-122"/>
                  <a:ea typeface="黑体" pitchFamily="49" charset="-122"/>
                  <a:sym typeface="微软雅黑" pitchFamily="34" charset="-122"/>
                </a:rPr>
                <a:t>    </a:t>
              </a:r>
              <a:r>
                <a:rPr lang="zh-CN" altLang="en-US" sz="1500" dirty="0" smtClean="0">
                  <a:solidFill>
                    <a:srgbClr val="FFFFFF"/>
                  </a:solidFill>
                  <a:latin typeface="黑体" pitchFamily="49" charset="-122"/>
                  <a:ea typeface="黑体" pitchFamily="49" charset="-122"/>
                  <a:sym typeface="微软雅黑" pitchFamily="34" charset="-122"/>
                </a:rPr>
                <a:t>是</a:t>
              </a:r>
              <a:r>
                <a:rPr lang="zh-CN" altLang="en-US" sz="1500" dirty="0">
                  <a:solidFill>
                    <a:srgbClr val="FFFFFF"/>
                  </a:solidFill>
                  <a:latin typeface="黑体" pitchFamily="49" charset="-122"/>
                  <a:ea typeface="黑体" pitchFamily="49" charset="-122"/>
                  <a:sym typeface="微软雅黑" pitchFamily="34" charset="-122"/>
                </a:rPr>
                <a:t>指与职业生命有关的、并对职业人群健康产生直接或潜在不良影响的环境危害因素</a:t>
              </a:r>
              <a:r>
                <a:rPr lang="zh-CN" altLang="en-US" sz="1500" dirty="0" smtClean="0">
                  <a:solidFill>
                    <a:srgbClr val="FFFFFF"/>
                  </a:solidFill>
                  <a:latin typeface="黑体" pitchFamily="49" charset="-122"/>
                  <a:ea typeface="黑体" pitchFamily="49" charset="-122"/>
                  <a:sym typeface="微软雅黑" pitchFamily="34" charset="-122"/>
                </a:rPr>
                <a:t>。车间</a:t>
              </a:r>
              <a:r>
                <a:rPr lang="zh-CN" altLang="en-US" sz="1500" dirty="0">
                  <a:solidFill>
                    <a:srgbClr val="FFFFFF"/>
                  </a:solidFill>
                  <a:latin typeface="黑体" pitchFamily="49" charset="-122"/>
                  <a:ea typeface="黑体" pitchFamily="49" charset="-122"/>
                  <a:sym typeface="微软雅黑" pitchFamily="34" charset="-122"/>
                </a:rPr>
                <a:t>常见职业病危害因素如下：</a:t>
              </a:r>
            </a:p>
          </p:txBody>
        </p:sp>
      </p:grpSp>
      <p:sp>
        <p:nvSpPr>
          <p:cNvPr id="7" name="圆角矩形 33"/>
          <p:cNvSpPr>
            <a:spLocks noChangeArrowheads="1"/>
          </p:cNvSpPr>
          <p:nvPr/>
        </p:nvSpPr>
        <p:spPr bwMode="auto">
          <a:xfrm>
            <a:off x="719138" y="6421438"/>
            <a:ext cx="9981994" cy="102965"/>
          </a:xfrm>
          <a:prstGeom prst="roundRect">
            <a:avLst>
              <a:gd name="adj" fmla="val 16667"/>
            </a:avLst>
          </a:prstGeom>
          <a:solidFill>
            <a:srgbClr val="FF6600"/>
          </a:solidFill>
          <a:ln>
            <a:noFill/>
          </a:ln>
          <a:extLst>
            <a:ext uri="{91240B29-F687-4F45-9708-019B960494DF}">
              <a14:hiddenLine xmlns:a14="http://schemas.microsoft.com/office/drawing/2010/main" w="25400">
                <a:solidFill>
                  <a:srgbClr val="000000"/>
                </a:solidFill>
                <a:round/>
                <a:headEnd/>
                <a:tailEnd/>
              </a14:hiddenLine>
            </a:ext>
          </a:extLst>
        </p:spPr>
        <p:txBody>
          <a:bodyPr lIns="76800" tIns="38400" rIns="76800" bIns="38400" anchor="ctr"/>
          <a:lstStyle/>
          <a:p>
            <a:pPr algn="ctr">
              <a:spcBef>
                <a:spcPct val="50000"/>
              </a:spcBef>
            </a:pPr>
            <a:endParaRPr lang="zh-CN" altLang="zh-CN">
              <a:solidFill>
                <a:srgbClr val="FFFFFF"/>
              </a:solidFill>
              <a:latin typeface="黑体" pitchFamily="49" charset="-122"/>
              <a:ea typeface="黑体" pitchFamily="49" charset="-122"/>
              <a:sym typeface="宋体" pitchFamily="2" charset="-122"/>
            </a:endParaRPr>
          </a:p>
        </p:txBody>
      </p:sp>
      <p:grpSp>
        <p:nvGrpSpPr>
          <p:cNvPr id="33" name="Group 33"/>
          <p:cNvGrpSpPr>
            <a:grpSpLocks/>
          </p:cNvGrpSpPr>
          <p:nvPr/>
        </p:nvGrpSpPr>
        <p:grpSpPr bwMode="auto">
          <a:xfrm>
            <a:off x="995842" y="1306329"/>
            <a:ext cx="5026933" cy="392840"/>
            <a:chOff x="284597" y="1309625"/>
            <a:chExt cx="3530958" cy="418642"/>
          </a:xfrm>
        </p:grpSpPr>
        <p:sp>
          <p:nvSpPr>
            <p:cNvPr id="34"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35" name="矩形 20"/>
            <p:cNvSpPr>
              <a:spLocks noChangeArrowheads="1"/>
            </p:cNvSpPr>
            <p:nvPr/>
          </p:nvSpPr>
          <p:spPr bwMode="auto">
            <a:xfrm>
              <a:off x="284597" y="1309625"/>
              <a:ext cx="401793" cy="386432"/>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4.2</a:t>
              </a:r>
              <a:endParaRPr lang="zh-CN" altLang="en-US" dirty="0">
                <a:latin typeface="Arial" charset="0"/>
              </a:endParaRPr>
            </a:p>
          </p:txBody>
        </p:sp>
        <p:sp>
          <p:nvSpPr>
            <p:cNvPr id="36" name="TextBox 21"/>
            <p:cNvSpPr>
              <a:spLocks noChangeArrowheads="1"/>
            </p:cNvSpPr>
            <p:nvPr/>
          </p:nvSpPr>
          <p:spPr bwMode="auto">
            <a:xfrm>
              <a:off x="627038" y="1334677"/>
              <a:ext cx="3188517" cy="39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车间常见职业危害因素</a:t>
              </a:r>
              <a:endParaRPr lang="zh-CN" altLang="en-US" sz="1800" b="1" dirty="0"/>
            </a:p>
          </p:txBody>
        </p:sp>
      </p:grpSp>
      <p:sp>
        <p:nvSpPr>
          <p:cNvPr id="43"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aphicFrame>
        <p:nvGraphicFramePr>
          <p:cNvPr id="44" name="Group 5"/>
          <p:cNvGraphicFramePr>
            <a:graphicFrameLocks/>
          </p:cNvGraphicFramePr>
          <p:nvPr>
            <p:extLst>
              <p:ext uri="{D42A27DB-BD31-4B8C-83A1-F6EECF244321}">
                <p14:modId xmlns:p14="http://schemas.microsoft.com/office/powerpoint/2010/main" val="2674724226"/>
              </p:ext>
            </p:extLst>
          </p:nvPr>
        </p:nvGraphicFramePr>
        <p:xfrm>
          <a:off x="1514945" y="3182471"/>
          <a:ext cx="8105788" cy="2823775"/>
        </p:xfrm>
        <a:graphic>
          <a:graphicData uri="http://schemas.openxmlformats.org/drawingml/2006/table">
            <a:tbl>
              <a:tblPr/>
              <a:tblGrid>
                <a:gridCol w="2500330"/>
                <a:gridCol w="5605458"/>
              </a:tblGrid>
              <a:tr h="42188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危害因素</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可导致的职业病</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粉尘</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尘肺</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噪声</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职业性耳聋</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高温</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职业性中暑</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盐酸、硫酸等</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牙酸</a:t>
                      </a: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蚀</a:t>
                      </a: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病、化学性灼伤等</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甲苯、二甲苯</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buNone/>
                      </a:pPr>
                      <a:r>
                        <a:rPr kumimoji="0" lang="zh-CN" altLang="en-US"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职业性甲苯、二甲苯中毒</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甲醇</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kumimoji="0" lang="zh-CN" altLang="en-US"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视网膜及视神经病、</a:t>
                      </a:r>
                      <a:r>
                        <a:rPr kumimoji="0" lang="en-US"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 </a:t>
                      </a:r>
                      <a:r>
                        <a:rPr kumimoji="0" lang="zh-CN" altLang="en-US"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中枢神经系统器质性疾病</a:t>
                      </a:r>
                      <a:endParaRPr kumimoji="0" lang="zh-CN"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100000">
                                          <p:val>
                                            <p:strVal val="#ppt_x"/>
                                          </p:val>
                                        </p:tav>
                                      </p:tavLst>
                                    </p:anim>
                                    <p:anim calcmode="lin" valueType="num">
                                      <p:cBhvr>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文本框 6"/>
          <p:cNvSpPr txBox="1"/>
          <p:nvPr/>
        </p:nvSpPr>
        <p:spPr>
          <a:xfrm>
            <a:off x="1634639" y="1755513"/>
            <a:ext cx="8102600" cy="3046988"/>
          </a:xfrm>
          <a:prstGeom prst="rect">
            <a:avLst/>
          </a:prstGeom>
          <a:noFill/>
        </p:spPr>
        <p:txBody>
          <a:bodyPr wrap="square" rtlCol="0">
            <a:spAutoFit/>
          </a:bodyPr>
          <a:lstStyle/>
          <a:p>
            <a:pPr algn="l">
              <a:lnSpc>
                <a:spcPct val="150000"/>
              </a:lnSpc>
            </a:pPr>
            <a:r>
              <a:rPr lang="zh-CN" altLang="en-US" sz="1600" b="1" dirty="0"/>
              <a:t>压铸：氧化镁烟、氟化物、高温</a:t>
            </a:r>
          </a:p>
          <a:p>
            <a:pPr algn="l">
              <a:lnSpc>
                <a:spcPct val="150000"/>
              </a:lnSpc>
            </a:pPr>
            <a:r>
              <a:rPr lang="zh-CN" altLang="en-US" sz="1600" b="1" dirty="0"/>
              <a:t>机加工：铝合金粉尘、</a:t>
            </a:r>
            <a:r>
              <a:rPr lang="zh-CN" altLang="en-US" sz="1600" b="1" dirty="0" smtClean="0">
                <a:sym typeface="+mn-ea"/>
              </a:rPr>
              <a:t>噪音、</a:t>
            </a:r>
            <a:r>
              <a:rPr lang="zh-CN" altLang="en-US" sz="1600" b="1" dirty="0">
                <a:sym typeface="+mn-ea"/>
              </a:rPr>
              <a:t>手传振动（手持打磨机）</a:t>
            </a:r>
          </a:p>
          <a:p>
            <a:pPr algn="l">
              <a:lnSpc>
                <a:spcPct val="150000"/>
              </a:lnSpc>
            </a:pPr>
            <a:r>
              <a:rPr lang="zh-CN" altLang="en-US" sz="1600" b="1" dirty="0">
                <a:sym typeface="+mn-ea"/>
              </a:rPr>
              <a:t>表面处理：硫酸、磷酸</a:t>
            </a:r>
            <a:r>
              <a:rPr lang="zh-CN" altLang="en-US" sz="1600" b="1" dirty="0" smtClean="0">
                <a:sym typeface="+mn-ea"/>
              </a:rPr>
              <a:t>、硝酸、氢氧化钠等</a:t>
            </a:r>
            <a:endParaRPr lang="zh-CN" altLang="en-US" sz="1600" b="1" dirty="0">
              <a:sym typeface="+mn-ea"/>
            </a:endParaRPr>
          </a:p>
          <a:p>
            <a:pPr algn="l">
              <a:lnSpc>
                <a:spcPct val="150000"/>
              </a:lnSpc>
            </a:pPr>
            <a:r>
              <a:rPr lang="zh-CN" altLang="en-US" sz="1600" b="1" dirty="0"/>
              <a:t>喷涂：甲苯、二甲苯、</a:t>
            </a:r>
            <a:r>
              <a:rPr lang="zh-CN" altLang="en-US" sz="1600" b="1" dirty="0" smtClean="0"/>
              <a:t>甲醇</a:t>
            </a:r>
            <a:endParaRPr lang="en-US" altLang="zh-CN" sz="1600" b="1" dirty="0" smtClean="0"/>
          </a:p>
          <a:p>
            <a:pPr algn="l">
              <a:lnSpc>
                <a:spcPct val="150000"/>
              </a:lnSpc>
            </a:pPr>
            <a:r>
              <a:rPr lang="zh-CN" altLang="en-US" sz="1600" b="1" dirty="0" smtClean="0"/>
              <a:t>研磨：铝合金粉尘、噪音</a:t>
            </a:r>
            <a:endParaRPr lang="en-US" altLang="zh-CN" sz="1600" b="1" dirty="0" smtClean="0"/>
          </a:p>
          <a:p>
            <a:pPr algn="l">
              <a:lnSpc>
                <a:spcPct val="150000"/>
              </a:lnSpc>
            </a:pPr>
            <a:endParaRPr lang="zh-CN" altLang="en-US" sz="2400" b="1" dirty="0"/>
          </a:p>
          <a:p>
            <a:pPr>
              <a:lnSpc>
                <a:spcPct val="150000"/>
              </a:lnSpc>
            </a:pPr>
            <a:endParaRPr lang="zh-CN" altLang="en-US" sz="2400" b="1" dirty="0"/>
          </a:p>
        </p:txBody>
      </p:sp>
      <p:sp>
        <p:nvSpPr>
          <p:cNvPr id="6"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1" name="Group 33"/>
          <p:cNvGrpSpPr>
            <a:grpSpLocks/>
          </p:cNvGrpSpPr>
          <p:nvPr/>
        </p:nvGrpSpPr>
        <p:grpSpPr bwMode="auto">
          <a:xfrm>
            <a:off x="951093" y="1347832"/>
            <a:ext cx="5026933" cy="392840"/>
            <a:chOff x="284597" y="1309625"/>
            <a:chExt cx="3530958" cy="418642"/>
          </a:xfrm>
        </p:grpSpPr>
        <p:sp>
          <p:nvSpPr>
            <p:cNvPr id="12"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20"/>
            <p:cNvSpPr>
              <a:spLocks noChangeArrowheads="1"/>
            </p:cNvSpPr>
            <p:nvPr/>
          </p:nvSpPr>
          <p:spPr bwMode="auto">
            <a:xfrm>
              <a:off x="284597" y="1309625"/>
              <a:ext cx="401793" cy="386432"/>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4.2</a:t>
              </a:r>
              <a:endParaRPr lang="zh-CN" altLang="en-US" dirty="0">
                <a:latin typeface="Arial" charset="0"/>
              </a:endParaRPr>
            </a:p>
          </p:txBody>
        </p:sp>
        <p:sp>
          <p:nvSpPr>
            <p:cNvPr id="14" name="TextBox 21"/>
            <p:cNvSpPr>
              <a:spLocks noChangeArrowheads="1"/>
            </p:cNvSpPr>
            <p:nvPr/>
          </p:nvSpPr>
          <p:spPr bwMode="auto">
            <a:xfrm>
              <a:off x="627038" y="1334677"/>
              <a:ext cx="3188517" cy="39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车间常见职业危害因素</a:t>
              </a:r>
              <a:endParaRPr lang="zh-CN" altLang="en-US" sz="1800" b="1" dirty="0"/>
            </a:p>
          </p:txBody>
        </p:sp>
      </p:grpSp>
    </p:spTree>
    <p:extLst>
      <p:ext uri="{BB962C8B-B14F-4D97-AF65-F5344CB8AC3E}">
        <p14:creationId xmlns:p14="http://schemas.microsoft.com/office/powerpoint/2010/main" val="250887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385482" y="1558795"/>
            <a:ext cx="8776074" cy="3285387"/>
          </a:xfrm>
          <a:prstGeom prst="rect">
            <a:avLst/>
          </a:prstGeom>
          <a:noFill/>
          <a:ln w="9525">
            <a:noFill/>
            <a:miter lim="800000"/>
          </a:ln>
        </p:spPr>
        <p:txBody>
          <a:bodyPr wrap="square">
            <a:spAutoFit/>
          </a:bodyPr>
          <a:lstStyle/>
          <a:p>
            <a:pPr>
              <a:lnSpc>
                <a:spcPts val="5000"/>
              </a:lnSpc>
              <a:spcBef>
                <a:spcPct val="20000"/>
              </a:spcBef>
              <a:buFontTx/>
              <a:buChar char="•"/>
            </a:pPr>
            <a:r>
              <a:rPr lang="zh-CN" altLang="en-US" sz="1600" b="1" dirty="0" smtClean="0">
                <a:latin typeface="微软雅黑" panose="020B0503020204020204" pitchFamily="34" charset="-122"/>
                <a:ea typeface="微软雅黑" panose="020B0503020204020204" pitchFamily="34" charset="-122"/>
              </a:rPr>
              <a:t>噪声性耳聋系由于听觉长期遭受噪声影响而发生缓慢的进行性的感音性耳聋，早期表现为听觉疲劳，离开噪声环境后可以逐渐恢复，久之则难以恢复，终致感音神经性聋。噪声除对听觉损伤外，还可引起头痛、头昏、失眠、高血压等，影响胃的蠕动和分泌。</a:t>
            </a:r>
          </a:p>
          <a:p>
            <a:pPr>
              <a:lnSpc>
                <a:spcPts val="5000"/>
              </a:lnSpc>
              <a:spcBef>
                <a:spcPct val="20000"/>
              </a:spcBef>
              <a:buFontTx/>
              <a:buChar char="•"/>
            </a:pPr>
            <a:r>
              <a:rPr lang="zh-CN" altLang="en-US" sz="1600" b="1" dirty="0">
                <a:latin typeface="微软雅黑" panose="020B0503020204020204" pitchFamily="34" charset="-122"/>
                <a:ea typeface="微软雅黑" panose="020B0503020204020204" pitchFamily="34" charset="-122"/>
              </a:rPr>
              <a:t>等效声级</a:t>
            </a:r>
            <a:r>
              <a:rPr lang="en-US" altLang="zh-CN" sz="1600" b="1" dirty="0">
                <a:solidFill>
                  <a:srgbClr val="FF0000"/>
                </a:solidFill>
                <a:latin typeface="微软雅黑" panose="020B0503020204020204" pitchFamily="34" charset="-122"/>
                <a:ea typeface="微软雅黑" panose="020B0503020204020204" pitchFamily="34" charset="-122"/>
              </a:rPr>
              <a:t>≥80dB</a:t>
            </a:r>
            <a:r>
              <a:rPr lang="zh-CN" altLang="en-US" sz="1600" b="1" dirty="0">
                <a:solidFill>
                  <a:srgbClr val="FF0000"/>
                </a:solidFill>
                <a:latin typeface="微软雅黑" panose="020B0503020204020204" pitchFamily="34" charset="-122"/>
                <a:ea typeface="微软雅黑" panose="020B0503020204020204" pitchFamily="34" charset="-122"/>
              </a:rPr>
              <a:t>（</a:t>
            </a:r>
            <a:r>
              <a:rPr lang="en-US" altLang="zh-CN" sz="1600" b="1" dirty="0">
                <a:solidFill>
                  <a:srgbClr val="FF0000"/>
                </a:solidFill>
                <a:latin typeface="微软雅黑" panose="020B0503020204020204" pitchFamily="34" charset="-122"/>
                <a:ea typeface="微软雅黑" panose="020B0503020204020204" pitchFamily="34" charset="-122"/>
              </a:rPr>
              <a:t>A</a:t>
            </a:r>
            <a:r>
              <a:rPr lang="zh-CN" altLang="en-US" sz="1600" b="1" dirty="0">
                <a:solidFill>
                  <a:srgbClr val="FF0000"/>
                </a:solidFill>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的岗位为</a:t>
            </a:r>
            <a:r>
              <a:rPr lang="zh-CN" altLang="en-US" sz="1600" b="1" dirty="0">
                <a:solidFill>
                  <a:srgbClr val="FF0000"/>
                </a:solidFill>
                <a:latin typeface="微软雅黑" panose="020B0503020204020204" pitchFamily="34" charset="-122"/>
                <a:ea typeface="微软雅黑" panose="020B0503020204020204" pitchFamily="34" charset="-122"/>
              </a:rPr>
              <a:t>噪声作业</a:t>
            </a:r>
            <a:r>
              <a:rPr lang="zh-CN" altLang="en-US" sz="1600" b="1" dirty="0">
                <a:latin typeface="微软雅黑" panose="020B0503020204020204" pitchFamily="34" charset="-122"/>
                <a:ea typeface="微软雅黑" panose="020B0503020204020204" pitchFamily="34" charset="-122"/>
              </a:rPr>
              <a:t>岗位；</a:t>
            </a:r>
            <a:r>
              <a:rPr lang="zh-CN" altLang="en-US" sz="1600" b="1" dirty="0">
                <a:latin typeface="微软雅黑" panose="020B0503020204020204" pitchFamily="34" charset="-122"/>
                <a:ea typeface="微软雅黑" panose="020B0503020204020204" pitchFamily="34" charset="-122"/>
                <a:sym typeface="+mn-ea"/>
              </a:rPr>
              <a:t>等效声级</a:t>
            </a:r>
            <a:r>
              <a:rPr lang="en-US" altLang="zh-CN" sz="1600" b="1" dirty="0">
                <a:solidFill>
                  <a:srgbClr val="FF0000"/>
                </a:solidFill>
                <a:latin typeface="微软雅黑" panose="020B0503020204020204" pitchFamily="34" charset="-122"/>
                <a:ea typeface="微软雅黑" panose="020B0503020204020204" pitchFamily="34" charset="-122"/>
                <a:sym typeface="+mn-ea"/>
              </a:rPr>
              <a:t>≥85dB</a:t>
            </a:r>
            <a:r>
              <a:rPr lang="zh-CN" altLang="en-US" sz="1600" b="1" dirty="0">
                <a:solidFill>
                  <a:srgbClr val="FF0000"/>
                </a:solidFill>
                <a:latin typeface="微软雅黑" panose="020B0503020204020204" pitchFamily="34" charset="-122"/>
                <a:ea typeface="微软雅黑" panose="020B0503020204020204" pitchFamily="34" charset="-122"/>
                <a:sym typeface="+mn-ea"/>
              </a:rPr>
              <a:t>（</a:t>
            </a:r>
            <a:r>
              <a:rPr lang="en-US" altLang="zh-CN" sz="1600" b="1" dirty="0">
                <a:solidFill>
                  <a:srgbClr val="FF0000"/>
                </a:solidFill>
                <a:latin typeface="微软雅黑" panose="020B0503020204020204" pitchFamily="34" charset="-122"/>
                <a:ea typeface="微软雅黑" panose="020B0503020204020204" pitchFamily="34" charset="-122"/>
                <a:sym typeface="+mn-ea"/>
              </a:rPr>
              <a:t>A</a:t>
            </a:r>
            <a:r>
              <a:rPr lang="zh-CN" altLang="en-US" sz="1600" b="1" dirty="0">
                <a:solidFill>
                  <a:srgbClr val="FF0000"/>
                </a:solidFill>
                <a:latin typeface="微软雅黑" panose="020B0503020204020204" pitchFamily="34" charset="-122"/>
                <a:ea typeface="微软雅黑" panose="020B0503020204020204" pitchFamily="34" charset="-122"/>
                <a:sym typeface="+mn-ea"/>
              </a:rPr>
              <a:t>）</a:t>
            </a:r>
            <a:r>
              <a:rPr lang="zh-CN" altLang="en-US" sz="1600" b="1" dirty="0">
                <a:latin typeface="微软雅黑" panose="020B0503020204020204" pitchFamily="34" charset="-122"/>
                <a:ea typeface="微软雅黑" panose="020B0503020204020204" pitchFamily="34" charset="-122"/>
                <a:sym typeface="+mn-ea"/>
              </a:rPr>
              <a:t>的岗位为</a:t>
            </a:r>
            <a:r>
              <a:rPr lang="zh-CN" altLang="en-US" sz="1600" b="1" dirty="0">
                <a:solidFill>
                  <a:srgbClr val="FF0000"/>
                </a:solidFill>
                <a:latin typeface="微软雅黑" panose="020B0503020204020204" pitchFamily="34" charset="-122"/>
                <a:ea typeface="微软雅黑" panose="020B0503020204020204" pitchFamily="34" charset="-122"/>
                <a:sym typeface="+mn-ea"/>
              </a:rPr>
              <a:t>噪声超标</a:t>
            </a:r>
            <a:r>
              <a:rPr lang="zh-CN" altLang="en-US" sz="1600" b="1" dirty="0" smtClean="0">
                <a:latin typeface="微软雅黑" panose="020B0503020204020204" pitchFamily="34" charset="-122"/>
                <a:ea typeface="微软雅黑" panose="020B0503020204020204" pitchFamily="34" charset="-122"/>
                <a:sym typeface="+mn-ea"/>
              </a:rPr>
              <a:t>岗位</a:t>
            </a:r>
            <a:endParaRPr lang="en-US" altLang="zh-CN" sz="1600" b="1" dirty="0" smtClean="0">
              <a:latin typeface="微软雅黑" panose="020B0503020204020204" pitchFamily="34" charset="-122"/>
              <a:ea typeface="微软雅黑" panose="020B0503020204020204" pitchFamily="34" charset="-122"/>
              <a:sym typeface="+mn-ea"/>
            </a:endParaRPr>
          </a:p>
          <a:p>
            <a:pPr>
              <a:lnSpc>
                <a:spcPts val="5000"/>
              </a:lnSpc>
              <a:spcBef>
                <a:spcPct val="20000"/>
              </a:spcBef>
              <a:buFontTx/>
              <a:buChar char="•"/>
            </a:pPr>
            <a:r>
              <a:rPr lang="zh-CN" altLang="en-US" sz="1600" b="1" dirty="0">
                <a:latin typeface="微软雅黑" panose="020B0503020204020204" pitchFamily="34" charset="-122"/>
                <a:ea typeface="微软雅黑" panose="020B0503020204020204" pitchFamily="34" charset="-122"/>
              </a:rPr>
              <a:t>噪声超过</a:t>
            </a:r>
            <a:r>
              <a:rPr lang="en-US" altLang="zh-CN" sz="1600" b="1" dirty="0">
                <a:latin typeface="微软雅黑" panose="020B0503020204020204" pitchFamily="34" charset="-122"/>
                <a:ea typeface="微软雅黑" panose="020B0503020204020204" pitchFamily="34" charset="-122"/>
              </a:rPr>
              <a:t>85dB</a:t>
            </a:r>
            <a:r>
              <a:rPr lang="zh-CN" altLang="en-US" sz="1600" b="1" dirty="0">
                <a:latin typeface="微软雅黑" panose="020B0503020204020204" pitchFamily="34" charset="-122"/>
                <a:ea typeface="微软雅黑" panose="020B0503020204020204" pitchFamily="34" charset="-122"/>
              </a:rPr>
              <a:t>强度时（最高值不得＞</a:t>
            </a:r>
            <a:r>
              <a:rPr lang="en-US" altLang="zh-CN" sz="1600" b="1" dirty="0">
                <a:latin typeface="微软雅黑" panose="020B0503020204020204" pitchFamily="34" charset="-122"/>
                <a:ea typeface="微软雅黑" panose="020B0503020204020204" pitchFamily="34" charset="-122"/>
              </a:rPr>
              <a:t>115dB</a:t>
            </a:r>
            <a:r>
              <a:rPr lang="zh-CN" altLang="en-US" sz="1600" b="1" dirty="0">
                <a:latin typeface="微软雅黑" panose="020B0503020204020204" pitchFamily="34" charset="-122"/>
                <a:ea typeface="微软雅黑" panose="020B0503020204020204" pitchFamily="34" charset="-122"/>
              </a:rPr>
              <a:t>），即对耳蜗造成</a:t>
            </a:r>
            <a:r>
              <a:rPr lang="zh-CN" altLang="en-US" sz="1600" b="1" dirty="0" smtClean="0">
                <a:latin typeface="微软雅黑" panose="020B0503020204020204" pitchFamily="34" charset="-122"/>
                <a:ea typeface="微软雅黑" panose="020B0503020204020204" pitchFamily="34" charset="-122"/>
              </a:rPr>
              <a:t>损害</a:t>
            </a:r>
            <a:endParaRPr lang="zh-CN" altLang="en-US" sz="1600" b="1" dirty="0">
              <a:latin typeface="微软雅黑" panose="020B0503020204020204" pitchFamily="34" charset="-122"/>
              <a:ea typeface="微软雅黑" panose="020B0503020204020204" pitchFamily="34" charset="-122"/>
            </a:endParaRPr>
          </a:p>
        </p:txBody>
      </p:sp>
      <p:sp>
        <p:nvSpPr>
          <p:cNvPr id="8" name="文本框 2"/>
          <p:cNvSpPr txBox="1"/>
          <p:nvPr/>
        </p:nvSpPr>
        <p:spPr>
          <a:xfrm>
            <a:off x="9161556" y="1827206"/>
            <a:ext cx="2767957" cy="2903359"/>
          </a:xfrm>
          <a:prstGeom prst="rect">
            <a:avLst/>
          </a:prstGeom>
          <a:noFill/>
        </p:spPr>
        <p:txBody>
          <a:bodyPr wrap="square" rtlCol="0">
            <a:spAutoFit/>
          </a:bodyPr>
          <a:lstStyle/>
          <a:p>
            <a:r>
              <a:rPr lang="zh-CN" altLang="en-US" sz="1600" b="1" dirty="0"/>
              <a:t>机械噪声</a:t>
            </a:r>
          </a:p>
          <a:p>
            <a:r>
              <a:rPr lang="zh-CN" altLang="en-US" sz="1600" b="1" dirty="0"/>
              <a:t>电磁噪声</a:t>
            </a:r>
          </a:p>
          <a:p>
            <a:r>
              <a:rPr lang="zh-CN" altLang="en-US" sz="1600" b="1" dirty="0"/>
              <a:t>空气动力噪声</a:t>
            </a:r>
          </a:p>
          <a:p>
            <a:endParaRPr lang="zh-CN" altLang="en-US" sz="1600" dirty="0"/>
          </a:p>
          <a:p>
            <a:pPr>
              <a:lnSpc>
                <a:spcPts val="2800"/>
              </a:lnSpc>
            </a:pPr>
            <a:r>
              <a:rPr lang="zh-CN" altLang="zh-CN" sz="1600" b="1" kern="100" dirty="0">
                <a:latin typeface="微软雅黑" panose="020B0503020204020204" pitchFamily="34" charset="-122"/>
                <a:ea typeface="微软雅黑" panose="020B0503020204020204" pitchFamily="34" charset="-122"/>
                <a:cs typeface="Times New Roman" panose="02020603050405020304"/>
              </a:rPr>
              <a:t>防噪降噪装置</a:t>
            </a:r>
          </a:p>
          <a:p>
            <a:pPr>
              <a:lnSpc>
                <a:spcPts val="2800"/>
              </a:lnSpc>
            </a:pPr>
            <a:r>
              <a:rPr lang="zh-CN" altLang="zh-CN" sz="1600" b="1" kern="100" dirty="0">
                <a:latin typeface="微软雅黑" panose="020B0503020204020204" pitchFamily="34" charset="-122"/>
                <a:ea typeface="微软雅黑" panose="020B0503020204020204" pitchFamily="34" charset="-122"/>
                <a:cs typeface="Times New Roman" panose="02020603050405020304"/>
              </a:rPr>
              <a:t>护耳器</a:t>
            </a:r>
          </a:p>
          <a:p>
            <a:endParaRPr lang="zh-CN" altLang="en-US" sz="2400" dirty="0"/>
          </a:p>
          <a:p>
            <a:endParaRPr lang="zh-CN" altLang="en-US" sz="2400" dirty="0"/>
          </a:p>
          <a:p>
            <a:endParaRPr lang="zh-CN" altLang="en-US" sz="2400" dirty="0"/>
          </a:p>
        </p:txBody>
      </p:sp>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9" name="Group 33"/>
          <p:cNvGrpSpPr>
            <a:grpSpLocks/>
          </p:cNvGrpSpPr>
          <p:nvPr/>
        </p:nvGrpSpPr>
        <p:grpSpPr bwMode="auto">
          <a:xfrm>
            <a:off x="856184" y="1250449"/>
            <a:ext cx="5026933" cy="392840"/>
            <a:chOff x="284597" y="1309625"/>
            <a:chExt cx="3530958" cy="418642"/>
          </a:xfrm>
        </p:grpSpPr>
        <p:sp>
          <p:nvSpPr>
            <p:cNvPr id="10"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1" name="矩形 20"/>
            <p:cNvSpPr>
              <a:spLocks noChangeArrowheads="1"/>
            </p:cNvSpPr>
            <p:nvPr/>
          </p:nvSpPr>
          <p:spPr bwMode="auto">
            <a:xfrm>
              <a:off x="284597" y="1309625"/>
              <a:ext cx="401793" cy="386432"/>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4.2</a:t>
              </a:r>
              <a:endParaRPr lang="zh-CN" altLang="en-US" dirty="0">
                <a:latin typeface="Arial" charset="0"/>
              </a:endParaRPr>
            </a:p>
          </p:txBody>
        </p:sp>
        <p:sp>
          <p:nvSpPr>
            <p:cNvPr id="12" name="TextBox 21"/>
            <p:cNvSpPr>
              <a:spLocks noChangeArrowheads="1"/>
            </p:cNvSpPr>
            <p:nvPr/>
          </p:nvSpPr>
          <p:spPr bwMode="auto">
            <a:xfrm>
              <a:off x="627038" y="1334677"/>
              <a:ext cx="3188517" cy="39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车间常见职业危害因素</a:t>
              </a:r>
              <a:endParaRPr lang="zh-CN" altLang="en-US" sz="1800" b="1" dirty="0"/>
            </a:p>
          </p:txBody>
        </p:sp>
      </p:grpSp>
    </p:spTree>
    <p:extLst>
      <p:ext uri="{BB962C8B-B14F-4D97-AF65-F5344CB8AC3E}">
        <p14:creationId xmlns:p14="http://schemas.microsoft.com/office/powerpoint/2010/main" val="2079543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920657" y="1309688"/>
            <a:ext cx="3886200" cy="393700"/>
            <a:chOff x="284597" y="1309625"/>
            <a:chExt cx="3530958" cy="394384"/>
          </a:xfrm>
        </p:grpSpPr>
        <p:sp>
          <p:nvSpPr>
            <p:cNvPr id="5"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7" y="1309625"/>
              <a:ext cx="515610"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4.3</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职业病危害告知卡</a:t>
              </a:r>
              <a:endParaRPr lang="zh-CN" altLang="en-US" sz="1800" b="1" dirty="0"/>
            </a:p>
          </p:txBody>
        </p:sp>
      </p:gr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367" y="1951168"/>
            <a:ext cx="3697401" cy="2773051"/>
          </a:xfrm>
          <a:prstGeom prst="rect">
            <a:avLst/>
          </a:prstGeom>
        </p:spPr>
      </p:pic>
      <p:pic>
        <p:nvPicPr>
          <p:cNvPr id="11" name="图片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63155" y="1913962"/>
            <a:ext cx="3676246" cy="2757185"/>
          </a:xfrm>
          <a:prstGeom prst="rect">
            <a:avLst/>
          </a:prstGeom>
        </p:spPr>
      </p:pic>
      <p:pic>
        <p:nvPicPr>
          <p:cNvPr id="12" name="图片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38517" y="1937653"/>
            <a:ext cx="3642003" cy="2731502"/>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284163" y="1309688"/>
            <a:ext cx="3886200" cy="393700"/>
            <a:chOff x="284597" y="1309625"/>
            <a:chExt cx="3530958" cy="394384"/>
          </a:xfrm>
        </p:grpSpPr>
        <p:sp>
          <p:nvSpPr>
            <p:cNvPr id="5"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7" y="1309625"/>
              <a:ext cx="540045"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4.3</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车间常见职业危害因素</a:t>
              </a:r>
              <a:endParaRPr lang="zh-CN" altLang="en-US" sz="1800" b="1" dirty="0"/>
            </a:p>
          </p:txBody>
        </p:sp>
      </p:gr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16897" y="1764545"/>
            <a:ext cx="3227291" cy="2420469"/>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81523" y="1764545"/>
            <a:ext cx="3146611" cy="2359958"/>
          </a:xfrm>
          <a:prstGeom prst="rect">
            <a:avLst/>
          </a:prstGeom>
        </p:spPr>
      </p:pic>
      <p:pic>
        <p:nvPicPr>
          <p:cNvPr id="9" name="图片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81523" y="4185014"/>
            <a:ext cx="3109894" cy="2332421"/>
          </a:xfrm>
          <a:prstGeom prst="rect">
            <a:avLst/>
          </a:prstGeom>
        </p:spPr>
      </p:pic>
      <p:pic>
        <p:nvPicPr>
          <p:cNvPr id="10" name="图片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657132" y="4123858"/>
            <a:ext cx="3346824" cy="2510118"/>
          </a:xfrm>
          <a:prstGeom prst="rect">
            <a:avLst/>
          </a:prstGeom>
        </p:spPr>
      </p:pic>
    </p:spTree>
    <p:extLst>
      <p:ext uri="{BB962C8B-B14F-4D97-AF65-F5344CB8AC3E}">
        <p14:creationId xmlns:p14="http://schemas.microsoft.com/office/powerpoint/2010/main" val="533962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TextBox 2"/>
          <p:cNvSpPr txBox="1">
            <a:spLocks noChangeArrowheads="1"/>
          </p:cNvSpPr>
          <p:nvPr/>
        </p:nvSpPr>
        <p:spPr bwMode="auto">
          <a:xfrm>
            <a:off x="1795182" y="1822170"/>
            <a:ext cx="5357813" cy="369332"/>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spcBef>
                <a:spcPct val="50000"/>
              </a:spcBef>
              <a:defRPr/>
            </a:pPr>
            <a:r>
              <a:rPr lang="zh-CN" altLang="en-US" dirty="0">
                <a:solidFill>
                  <a:schemeClr val="tx1">
                    <a:lumMod val="65000"/>
                    <a:lumOff val="35000"/>
                  </a:schemeClr>
                </a:solidFill>
                <a:latin typeface="+mn-ea"/>
                <a:ea typeface="+mn-ea"/>
              </a:rPr>
              <a:t>为什么需要劳动防护用品</a:t>
            </a:r>
          </a:p>
        </p:txBody>
      </p:sp>
      <p:sp>
        <p:nvSpPr>
          <p:cNvPr id="4" name="矩形 4"/>
          <p:cNvSpPr>
            <a:spLocks noChangeArrowheads="1"/>
          </p:cNvSpPr>
          <p:nvPr/>
        </p:nvSpPr>
        <p:spPr bwMode="auto">
          <a:xfrm>
            <a:off x="5409920" y="3400145"/>
            <a:ext cx="4787900" cy="2018630"/>
          </a:xfrm>
          <a:prstGeom prst="rect">
            <a:avLst/>
          </a:prstGeom>
          <a:noFill/>
          <a:ln>
            <a:noFill/>
          </a:ln>
          <a:extLst/>
        </p:spPr>
        <p:txBody>
          <a:bodyPr>
            <a:spAutoFit/>
          </a:bodyPr>
          <a:lstStyle/>
          <a:p>
            <a:pPr marL="342900" indent="-342900">
              <a:lnSpc>
                <a:spcPct val="150000"/>
              </a:lnSpc>
              <a:spcBef>
                <a:spcPct val="50000"/>
              </a:spcBef>
              <a:buFont typeface="Wingdings" pitchFamily="2" charset="2"/>
              <a:buChar char="n"/>
              <a:defRPr/>
            </a:pPr>
            <a:r>
              <a:rPr lang="zh-CN" altLang="en-US" sz="1600" dirty="0">
                <a:solidFill>
                  <a:schemeClr val="tx1">
                    <a:lumMod val="65000"/>
                    <a:lumOff val="35000"/>
                  </a:schemeClr>
                </a:solidFill>
                <a:latin typeface="微软雅黑" pitchFamily="34" charset="-122"/>
                <a:ea typeface="微软雅黑" pitchFamily="34" charset="-122"/>
              </a:rPr>
              <a:t>生产过程中存在的各种</a:t>
            </a:r>
            <a:r>
              <a:rPr lang="zh-CN" altLang="en-US" sz="1600" dirty="0">
                <a:solidFill>
                  <a:srgbClr val="FF933C"/>
                </a:solidFill>
                <a:latin typeface="微软雅黑" pitchFamily="34" charset="-122"/>
                <a:ea typeface="微软雅黑" pitchFamily="34" charset="-122"/>
              </a:rPr>
              <a:t>危险和有害因素</a:t>
            </a:r>
            <a:r>
              <a:rPr lang="zh-CN" altLang="en-US" sz="1600" dirty="0">
                <a:solidFill>
                  <a:schemeClr val="tx1">
                    <a:lumMod val="65000"/>
                    <a:lumOff val="35000"/>
                  </a:schemeClr>
                </a:solidFill>
                <a:latin typeface="微软雅黑" pitchFamily="34" charset="-122"/>
                <a:ea typeface="微软雅黑" pitchFamily="34" charset="-122"/>
              </a:rPr>
              <a:t>，会伤害劳动者的身体，损害健康，甚至危及生命。</a:t>
            </a:r>
            <a:endParaRPr lang="en-US" altLang="zh-CN" sz="1600" dirty="0">
              <a:solidFill>
                <a:schemeClr val="tx1">
                  <a:lumMod val="65000"/>
                  <a:lumOff val="35000"/>
                </a:schemeClr>
              </a:solidFill>
              <a:latin typeface="微软雅黑" pitchFamily="34" charset="-122"/>
              <a:ea typeface="微软雅黑" pitchFamily="34" charset="-122"/>
            </a:endParaRPr>
          </a:p>
          <a:p>
            <a:pPr marL="342900" indent="-342900">
              <a:lnSpc>
                <a:spcPct val="150000"/>
              </a:lnSpc>
              <a:spcBef>
                <a:spcPct val="50000"/>
              </a:spcBef>
              <a:buFont typeface="Wingdings" pitchFamily="2" charset="2"/>
              <a:buChar char="n"/>
              <a:defRPr/>
            </a:pPr>
            <a:r>
              <a:rPr lang="zh-CN" altLang="en-US" sz="1600" dirty="0">
                <a:solidFill>
                  <a:schemeClr val="tx1">
                    <a:lumMod val="65000"/>
                    <a:lumOff val="35000"/>
                  </a:schemeClr>
                </a:solidFill>
                <a:latin typeface="微软雅黑" pitchFamily="34" charset="-122"/>
                <a:ea typeface="微软雅黑" pitchFamily="34" charset="-122"/>
              </a:rPr>
              <a:t>劳动防护用品</a:t>
            </a:r>
            <a:r>
              <a:rPr lang="en-US" altLang="zh-CN" sz="1600" dirty="0">
                <a:solidFill>
                  <a:schemeClr val="tx1">
                    <a:lumMod val="65000"/>
                    <a:lumOff val="35000"/>
                  </a:schemeClr>
                </a:solidFill>
                <a:latin typeface="微软雅黑" pitchFamily="34" charset="-122"/>
                <a:ea typeface="微软雅黑" pitchFamily="34" charset="-122"/>
              </a:rPr>
              <a:t>PPE</a:t>
            </a:r>
            <a:r>
              <a:rPr lang="zh-CN" altLang="en-US" sz="1600" dirty="0">
                <a:solidFill>
                  <a:schemeClr val="tx1">
                    <a:lumMod val="65000"/>
                    <a:lumOff val="35000"/>
                  </a:schemeClr>
                </a:solidFill>
                <a:latin typeface="微软雅黑" pitchFamily="34" charset="-122"/>
                <a:ea typeface="微软雅黑" pitchFamily="34" charset="-122"/>
              </a:rPr>
              <a:t>就是在劳动过程中为</a:t>
            </a:r>
            <a:r>
              <a:rPr lang="zh-CN" altLang="en-US" sz="1600" dirty="0">
                <a:solidFill>
                  <a:srgbClr val="FF933C"/>
                </a:solidFill>
                <a:latin typeface="微软雅黑" pitchFamily="34" charset="-122"/>
                <a:ea typeface="微软雅黑" pitchFamily="34" charset="-122"/>
              </a:rPr>
              <a:t>防御物理、化学、生物等有害因素伤害人体</a:t>
            </a:r>
            <a:r>
              <a:rPr lang="zh-CN" altLang="en-US" sz="1600" dirty="0">
                <a:solidFill>
                  <a:schemeClr val="tx1">
                    <a:lumMod val="65000"/>
                    <a:lumOff val="35000"/>
                  </a:schemeClr>
                </a:solidFill>
                <a:latin typeface="微软雅黑" pitchFamily="34" charset="-122"/>
                <a:ea typeface="微软雅黑" pitchFamily="34" charset="-122"/>
              </a:rPr>
              <a:t>而穿戴和配备的各种物品的总称。</a:t>
            </a:r>
          </a:p>
        </p:txBody>
      </p:sp>
      <p:pic>
        <p:nvPicPr>
          <p:cNvPr id="5" name="Picture 2" descr="E:\仝德志文件，勿删！\03-参考文档\！PPT图片及版面资源\06-PPT精选插图\05-头像\问号0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51420" y="1249082"/>
            <a:ext cx="1944687"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pe"/>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04720" y="2225395"/>
            <a:ext cx="2398712" cy="370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8" name="Group 6"/>
          <p:cNvGrpSpPr>
            <a:grpSpLocks/>
          </p:cNvGrpSpPr>
          <p:nvPr/>
        </p:nvGrpSpPr>
        <p:grpSpPr bwMode="auto">
          <a:xfrm>
            <a:off x="284163" y="1309688"/>
            <a:ext cx="3886200" cy="393700"/>
            <a:chOff x="284597" y="1309625"/>
            <a:chExt cx="3530958" cy="394384"/>
          </a:xfrm>
        </p:grpSpPr>
        <p:sp>
          <p:nvSpPr>
            <p:cNvPr id="9"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0" name="矩形 20"/>
            <p:cNvSpPr>
              <a:spLocks noChangeArrowheads="1"/>
            </p:cNvSpPr>
            <p:nvPr/>
          </p:nvSpPr>
          <p:spPr bwMode="auto">
            <a:xfrm>
              <a:off x="284597" y="1309625"/>
              <a:ext cx="540045"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4.4</a:t>
              </a:r>
              <a:endParaRPr lang="zh-CN" altLang="en-US" dirty="0">
                <a:latin typeface="Arial" charset="0"/>
              </a:endParaRPr>
            </a:p>
          </p:txBody>
        </p:sp>
        <p:sp>
          <p:nvSpPr>
            <p:cNvPr id="11"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个人</a:t>
              </a:r>
              <a:r>
                <a:rPr lang="zh-CN" altLang="en-US" b="1" dirty="0" smtClean="0"/>
                <a:t>劳动防护用</a:t>
              </a:r>
              <a:r>
                <a:rPr lang="zh-CN" altLang="en-US" sz="1800" b="1" dirty="0" smtClean="0"/>
                <a:t>品（</a:t>
              </a:r>
              <a:r>
                <a:rPr lang="en-US" altLang="zh-CN" sz="1800" b="1" dirty="0" smtClean="0"/>
                <a:t>PPE</a:t>
              </a:r>
              <a:r>
                <a:rPr lang="zh-CN" altLang="en-US" sz="1800" b="1" dirty="0" smtClean="0"/>
                <a:t>）</a:t>
              </a:r>
              <a:endParaRPr lang="zh-CN" altLang="en-US" sz="1800" b="1" dirty="0"/>
            </a:p>
          </p:txBody>
        </p:sp>
      </p:grpSp>
    </p:spTree>
    <p:extLst>
      <p:ext uri="{BB962C8B-B14F-4D97-AF65-F5344CB8AC3E}">
        <p14:creationId xmlns:p14="http://schemas.microsoft.com/office/powerpoint/2010/main" val="533962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4138424" y="317347"/>
            <a:ext cx="5401408" cy="584775"/>
          </a:xfrm>
          <a:prstGeom prst="rect">
            <a:avLst/>
          </a:prstGeom>
          <a:noFill/>
        </p:spPr>
        <p:txBody>
          <a:bodyPr wrap="square" rtlCol="0">
            <a:spAutoFit/>
          </a:bodyPr>
          <a:lstStyle/>
          <a:p>
            <a:pPr algn="ctr"/>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grpSp>
        <p:nvGrpSpPr>
          <p:cNvPr id="15" name="组合 14"/>
          <p:cNvGrpSpPr>
            <a:grpSpLocks/>
          </p:cNvGrpSpPr>
          <p:nvPr/>
        </p:nvGrpSpPr>
        <p:grpSpPr bwMode="auto">
          <a:xfrm>
            <a:off x="1071374" y="1346807"/>
            <a:ext cx="3532188" cy="393700"/>
            <a:chOff x="320675" y="1212850"/>
            <a:chExt cx="3532188" cy="393700"/>
          </a:xfrm>
        </p:grpSpPr>
        <p:sp>
          <p:nvSpPr>
            <p:cNvPr id="16" name="矩形 15"/>
            <p:cNvSpPr>
              <a:spLocks noChangeArrowheads="1"/>
            </p:cNvSpPr>
            <p:nvPr/>
          </p:nvSpPr>
          <p:spPr bwMode="auto">
            <a:xfrm>
              <a:off x="322263" y="1212850"/>
              <a:ext cx="3530600" cy="385763"/>
            </a:xfrm>
            <a:prstGeom prst="rect">
              <a:avLst/>
            </a:prstGeom>
            <a:noFill/>
            <a:ln w="12700" cap="flat" cmpd="sng">
              <a:solidFill>
                <a:schemeClr val="accent1">
                  <a:lumMod val="75000"/>
                  <a:lumOff val="25000"/>
                </a:schemeClr>
              </a:solidFill>
              <a:miter lim="800000"/>
              <a:headEnd/>
              <a:tailEnd/>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defRPr/>
              </a:pPr>
              <a:endParaRPr lang="zh-CN" altLang="zh-CN">
                <a:solidFill>
                  <a:srgbClr val="FFFFFF"/>
                </a:solidFill>
              </a:endParaRPr>
            </a:p>
          </p:txBody>
        </p:sp>
        <p:sp>
          <p:nvSpPr>
            <p:cNvPr id="17" name="矩形 16"/>
            <p:cNvSpPr>
              <a:spLocks noChangeArrowheads="1"/>
            </p:cNvSpPr>
            <p:nvPr/>
          </p:nvSpPr>
          <p:spPr bwMode="auto">
            <a:xfrm>
              <a:off x="320675" y="1212850"/>
              <a:ext cx="641003" cy="38576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defRPr/>
              </a:pPr>
              <a:r>
                <a:rPr lang="en-US" altLang="zh-CN" sz="1800" b="1" dirty="0" smtClean="0">
                  <a:solidFill>
                    <a:schemeClr val="bg1"/>
                  </a:solidFill>
                </a:rPr>
                <a:t>1.1</a:t>
              </a:r>
              <a:endParaRPr lang="zh-CN" altLang="en-US" sz="1800" b="1" dirty="0">
                <a:solidFill>
                  <a:schemeClr val="bg1"/>
                </a:solidFill>
              </a:endParaRPr>
            </a:p>
          </p:txBody>
        </p:sp>
        <p:sp>
          <p:nvSpPr>
            <p:cNvPr id="18" name="TextBox 21"/>
            <p:cNvSpPr>
              <a:spLocks noChangeArrowheads="1"/>
            </p:cNvSpPr>
            <p:nvPr/>
          </p:nvSpPr>
          <p:spPr bwMode="auto">
            <a:xfrm>
              <a:off x="663575" y="1238250"/>
              <a:ext cx="31892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800" b="1" dirty="0">
                  <a:solidFill>
                    <a:srgbClr val="000000"/>
                  </a:solidFill>
                  <a:latin typeface="微软雅黑" pitchFamily="34" charset="-122"/>
                  <a:ea typeface="微软雅黑" pitchFamily="34" charset="-122"/>
                  <a:sym typeface="微软雅黑" pitchFamily="34" charset="-122"/>
                </a:rPr>
                <a:t>失去安全    一切为零</a:t>
              </a:r>
              <a:endParaRPr lang="zh-CN" altLang="en-US" sz="1800" dirty="0"/>
            </a:p>
          </p:txBody>
        </p:sp>
      </p:grpSp>
      <p:sp>
        <p:nvSpPr>
          <p:cNvPr id="19" name="Text Box 44"/>
          <p:cNvSpPr txBox="1">
            <a:spLocks noChangeArrowheads="1"/>
          </p:cNvSpPr>
          <p:nvPr/>
        </p:nvSpPr>
        <p:spPr bwMode="auto">
          <a:xfrm>
            <a:off x="5716260" y="1740507"/>
            <a:ext cx="5062537" cy="2024062"/>
          </a:xfrm>
          <a:prstGeom prst="rect">
            <a:avLst/>
          </a:prstGeom>
          <a:noFill/>
          <a:ln w="9525">
            <a:noFill/>
            <a:miter lim="800000"/>
            <a:headEnd/>
            <a:tailEnd/>
          </a:ln>
        </p:spPr>
        <p:txBody>
          <a:bodyPr lIns="76800" tIns="38400" rIns="76800" bIns="38400">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indent="384048" defTabSz="605409">
              <a:lnSpc>
                <a:spcPct val="135000"/>
              </a:lnSpc>
              <a:defRPr/>
            </a:pPr>
            <a:r>
              <a:rPr lang="zh-CN" altLang="en-US" sz="1600" dirty="0">
                <a:solidFill>
                  <a:schemeClr val="tx1">
                    <a:lumMod val="65000"/>
                    <a:lumOff val="35000"/>
                  </a:schemeClr>
                </a:solidFill>
                <a:latin typeface="黑体" pitchFamily="49" charset="-122"/>
                <a:ea typeface="黑体" pitchFamily="49" charset="-122"/>
              </a:rPr>
              <a:t>金钱的多寡、地位的高低，某种程度上皆是身外之物，安全才是实实在在的“财富”。这个财富是没人能从你身上抢走，也没有什么能替代你的安全。有人曾经将安全和健康比作</a:t>
            </a:r>
            <a:r>
              <a:rPr lang="en-US" sz="1600" dirty="0">
                <a:solidFill>
                  <a:schemeClr val="tx1">
                    <a:lumMod val="65000"/>
                    <a:lumOff val="35000"/>
                  </a:schemeClr>
                </a:solidFill>
                <a:latin typeface="黑体" pitchFamily="49" charset="-122"/>
                <a:ea typeface="黑体" pitchFamily="49" charset="-122"/>
              </a:rPr>
              <a:t>1</a:t>
            </a:r>
            <a:r>
              <a:rPr lang="zh-CN" altLang="en-US" sz="1600" dirty="0">
                <a:solidFill>
                  <a:schemeClr val="tx1">
                    <a:lumMod val="65000"/>
                    <a:lumOff val="35000"/>
                  </a:schemeClr>
                </a:solidFill>
                <a:latin typeface="黑体" pitchFamily="49" charset="-122"/>
                <a:ea typeface="黑体" pitchFamily="49" charset="-122"/>
              </a:rPr>
              <a:t>，其他的学识、才华、金钱等均为</a:t>
            </a:r>
            <a:r>
              <a:rPr lang="en-US" sz="1600" dirty="0">
                <a:solidFill>
                  <a:schemeClr val="tx1">
                    <a:lumMod val="65000"/>
                    <a:lumOff val="35000"/>
                  </a:schemeClr>
                </a:solidFill>
                <a:latin typeface="黑体" pitchFamily="49" charset="-122"/>
                <a:ea typeface="黑体" pitchFamily="49" charset="-122"/>
              </a:rPr>
              <a:t>0</a:t>
            </a:r>
            <a:r>
              <a:rPr lang="zh-CN" altLang="en-US" sz="1600" dirty="0">
                <a:solidFill>
                  <a:schemeClr val="tx1">
                    <a:lumMod val="65000"/>
                    <a:lumOff val="35000"/>
                  </a:schemeClr>
                </a:solidFill>
                <a:latin typeface="黑体" pitchFamily="49" charset="-122"/>
                <a:ea typeface="黑体" pitchFamily="49" charset="-122"/>
              </a:rPr>
              <a:t>，没有了“</a:t>
            </a:r>
            <a:r>
              <a:rPr lang="en-US" sz="1600" dirty="0">
                <a:solidFill>
                  <a:schemeClr val="tx1">
                    <a:lumMod val="65000"/>
                    <a:lumOff val="35000"/>
                  </a:schemeClr>
                </a:solidFill>
                <a:latin typeface="黑体" pitchFamily="49" charset="-122"/>
                <a:ea typeface="黑体" pitchFamily="49" charset="-122"/>
              </a:rPr>
              <a:t>1</a:t>
            </a:r>
            <a:r>
              <a:rPr lang="zh-CN" altLang="en-US" sz="1600" dirty="0">
                <a:solidFill>
                  <a:schemeClr val="tx1">
                    <a:lumMod val="65000"/>
                    <a:lumOff val="35000"/>
                  </a:schemeClr>
                </a:solidFill>
                <a:latin typeface="黑体" pitchFamily="49" charset="-122"/>
                <a:ea typeface="黑体" pitchFamily="49" charset="-122"/>
              </a:rPr>
              <a:t>”，后面的“</a:t>
            </a:r>
            <a:r>
              <a:rPr lang="en-US" sz="1600" dirty="0">
                <a:solidFill>
                  <a:schemeClr val="tx1">
                    <a:lumMod val="65000"/>
                    <a:lumOff val="35000"/>
                  </a:schemeClr>
                </a:solidFill>
                <a:latin typeface="黑体" pitchFamily="49" charset="-122"/>
                <a:ea typeface="黑体" pitchFamily="49" charset="-122"/>
              </a:rPr>
              <a:t>0</a:t>
            </a:r>
            <a:r>
              <a:rPr lang="zh-CN" altLang="en-US" sz="1600" dirty="0">
                <a:solidFill>
                  <a:schemeClr val="tx1">
                    <a:lumMod val="65000"/>
                    <a:lumOff val="35000"/>
                  </a:schemeClr>
                </a:solidFill>
                <a:latin typeface="黑体" pitchFamily="49" charset="-122"/>
                <a:ea typeface="黑体" pitchFamily="49" charset="-122"/>
              </a:rPr>
              <a:t>”都毫无意义。这就是人生的基本道理：</a:t>
            </a:r>
            <a:r>
              <a:rPr lang="zh-CN" altLang="en-US" sz="1600" b="1" dirty="0">
                <a:latin typeface="黑体" pitchFamily="49" charset="-122"/>
                <a:ea typeface="黑体" pitchFamily="49" charset="-122"/>
              </a:rPr>
              <a:t>失去安全，一切皆为零。</a:t>
            </a:r>
            <a:endParaRPr lang="en-US" sz="1600" b="1" dirty="0">
              <a:latin typeface="黑体" pitchFamily="49" charset="-122"/>
              <a:ea typeface="黑体" pitchFamily="49" charset="-122"/>
            </a:endParaRPr>
          </a:p>
        </p:txBody>
      </p:sp>
      <p:sp>
        <p:nvSpPr>
          <p:cNvPr id="20" name="圆角矩形 19"/>
          <p:cNvSpPr>
            <a:spLocks noChangeArrowheads="1"/>
          </p:cNvSpPr>
          <p:nvPr/>
        </p:nvSpPr>
        <p:spPr bwMode="auto">
          <a:xfrm>
            <a:off x="2396331" y="2584450"/>
            <a:ext cx="863600" cy="431800"/>
          </a:xfrm>
          <a:prstGeom prst="roundRect">
            <a:avLst>
              <a:gd name="adj" fmla="val 16667"/>
            </a:avLst>
          </a:prstGeom>
          <a:solidFill>
            <a:srgbClr val="0099FF"/>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600" b="1">
                <a:solidFill>
                  <a:schemeClr val="bg1"/>
                </a:solidFill>
                <a:latin typeface="微软雅黑" pitchFamily="34" charset="-122"/>
                <a:ea typeface="微软雅黑" pitchFamily="34" charset="-122"/>
              </a:rPr>
              <a:t>安全</a:t>
            </a:r>
          </a:p>
        </p:txBody>
      </p:sp>
      <p:sp>
        <p:nvSpPr>
          <p:cNvPr id="21" name="圆角矩形 20"/>
          <p:cNvSpPr>
            <a:spLocks noChangeArrowheads="1"/>
          </p:cNvSpPr>
          <p:nvPr/>
        </p:nvSpPr>
        <p:spPr bwMode="auto">
          <a:xfrm>
            <a:off x="4196556" y="3833813"/>
            <a:ext cx="944562"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财富</a:t>
            </a:r>
          </a:p>
        </p:txBody>
      </p:sp>
      <p:sp>
        <p:nvSpPr>
          <p:cNvPr id="22" name="圆角矩形 21"/>
          <p:cNvSpPr>
            <a:spLocks noChangeArrowheads="1"/>
          </p:cNvSpPr>
          <p:nvPr/>
        </p:nvSpPr>
        <p:spPr bwMode="auto">
          <a:xfrm>
            <a:off x="5341143" y="3841750"/>
            <a:ext cx="946150"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学识</a:t>
            </a:r>
          </a:p>
        </p:txBody>
      </p:sp>
      <p:sp>
        <p:nvSpPr>
          <p:cNvPr id="23" name="圆角矩形 22"/>
          <p:cNvSpPr>
            <a:spLocks noChangeArrowheads="1"/>
          </p:cNvSpPr>
          <p:nvPr/>
        </p:nvSpPr>
        <p:spPr bwMode="auto">
          <a:xfrm>
            <a:off x="6500018" y="3841750"/>
            <a:ext cx="946150"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才华</a:t>
            </a:r>
          </a:p>
        </p:txBody>
      </p:sp>
      <p:sp>
        <p:nvSpPr>
          <p:cNvPr id="24" name="圆角矩形 23"/>
          <p:cNvSpPr>
            <a:spLocks noChangeArrowheads="1"/>
          </p:cNvSpPr>
          <p:nvPr/>
        </p:nvSpPr>
        <p:spPr bwMode="auto">
          <a:xfrm>
            <a:off x="7652543" y="3841750"/>
            <a:ext cx="944563"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地位</a:t>
            </a:r>
          </a:p>
        </p:txBody>
      </p:sp>
      <p:sp>
        <p:nvSpPr>
          <p:cNvPr id="25" name="圆角矩形 24"/>
          <p:cNvSpPr>
            <a:spLocks noChangeArrowheads="1"/>
          </p:cNvSpPr>
          <p:nvPr/>
        </p:nvSpPr>
        <p:spPr bwMode="auto">
          <a:xfrm>
            <a:off x="8851106" y="3841750"/>
            <a:ext cx="944562"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美丽</a:t>
            </a:r>
          </a:p>
        </p:txBody>
      </p:sp>
      <p:sp>
        <p:nvSpPr>
          <p:cNvPr id="26" name="矩形 25"/>
          <p:cNvSpPr>
            <a:spLocks noChangeArrowheads="1"/>
          </p:cNvSpPr>
          <p:nvPr/>
        </p:nvSpPr>
        <p:spPr bwMode="auto">
          <a:xfrm>
            <a:off x="1472872" y="1987550"/>
            <a:ext cx="8486775" cy="455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6800" tIns="38400" rIns="76800" bIns="38400">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en-US" altLang="zh-CN" sz="29100" dirty="0">
                <a:solidFill>
                  <a:srgbClr val="0099FF"/>
                </a:solidFill>
                <a:latin typeface="Bodoni MT Black" pitchFamily="18" charset="0"/>
              </a:rPr>
              <a:t>1</a:t>
            </a:r>
            <a:r>
              <a:rPr lang="en-US" altLang="zh-CN" sz="14000" dirty="0">
                <a:solidFill>
                  <a:srgbClr val="FF0000"/>
                </a:solidFill>
                <a:latin typeface="Bodoni MT Black" pitchFamily="18" charset="0"/>
              </a:rPr>
              <a:t>00000</a:t>
            </a:r>
            <a:endParaRPr lang="zh-CN" altLang="en-US" sz="14000" dirty="0">
              <a:solidFill>
                <a:srgbClr val="FF0000"/>
              </a:solidFill>
              <a:latin typeface="Bodoni MT Black" pitchFamily="18" charset="0"/>
            </a:endParaRPr>
          </a:p>
        </p:txBody>
      </p:sp>
      <p:sp>
        <p:nvSpPr>
          <p:cNvPr id="27" name="文本框 4"/>
          <p:cNvSpPr txBox="1"/>
          <p:nvPr/>
        </p:nvSpPr>
        <p:spPr>
          <a:xfrm>
            <a:off x="883741" y="5863453"/>
            <a:ext cx="8825035" cy="1077218"/>
          </a:xfrm>
          <a:prstGeom prst="rect">
            <a:avLst/>
          </a:prstGeom>
          <a:noFill/>
        </p:spPr>
        <p:txBody>
          <a:bodyPr wrap="square" rtlCol="0">
            <a:spAutoFit/>
          </a:bodyPr>
          <a:lstStyle/>
          <a:p>
            <a:pPr algn="just"/>
            <a:r>
              <a:rPr lang="zh-CN" altLang="en-US" sz="3200" b="1" dirty="0">
                <a:latin typeface="微软雅黑" charset="0"/>
                <a:ea typeface="微软雅黑" charset="0"/>
                <a:sym typeface="Arial" pitchFamily="34" charset="0"/>
              </a:rPr>
              <a:t>安全</a:t>
            </a:r>
            <a:r>
              <a:rPr lang="zh-CN" altLang="en-US" sz="3200" b="1" dirty="0" smtClean="0">
                <a:latin typeface="微软雅黑" charset="0"/>
                <a:ea typeface="微软雅黑" charset="0"/>
                <a:sym typeface="Arial" pitchFamily="34" charset="0"/>
              </a:rPr>
              <a:t>：</a:t>
            </a:r>
            <a:r>
              <a:rPr lang="zh-CN" altLang="en-US" sz="3200" b="1" dirty="0" smtClean="0">
                <a:solidFill>
                  <a:srgbClr val="C00000"/>
                </a:solidFill>
                <a:latin typeface="微软雅黑" charset="0"/>
                <a:ea typeface="微软雅黑" charset="0"/>
                <a:sym typeface="Arial" pitchFamily="34" charset="0"/>
              </a:rPr>
              <a:t>无危则安、无损则全。</a:t>
            </a:r>
            <a:endParaRPr lang="en-US" altLang="zh-CN" sz="3200" b="1" dirty="0" smtClean="0">
              <a:solidFill>
                <a:srgbClr val="C00000"/>
              </a:solidFill>
              <a:latin typeface="微软雅黑" charset="0"/>
              <a:ea typeface="微软雅黑" charset="0"/>
              <a:sym typeface="Arial" pitchFamily="34" charset="0"/>
            </a:endParaRPr>
          </a:p>
          <a:p>
            <a:pPr algn="just"/>
            <a:endParaRPr lang="zh-CN" altLang="en-US" sz="3200" b="1" dirty="0">
              <a:solidFill>
                <a:srgbClr val="C00000"/>
              </a:solidFill>
              <a:latin typeface="微软雅黑" charset="0"/>
              <a:ea typeface="微软雅黑" charset="0"/>
              <a:sym typeface="Arial" pitchFamily="34" charset="0"/>
            </a:endParaRPr>
          </a:p>
        </p:txBody>
      </p:sp>
      <p:pic>
        <p:nvPicPr>
          <p:cNvPr id="2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5719" y="3016250"/>
            <a:ext cx="1954306" cy="2359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4" descr="https://gss2.bdstatic.com/-fo3dSag_xI4khGkpoWK1HF6hhy/baike/crop%3D71%2C0%2C757%2C500%3Bc0%3Dbaike92%2C5%2C5%2C92%2C30/sign=fc44f79b47fbfbedc8166c3f45c7c61a/8b82b9014a90f603d566fae33512b31bb151ed4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323387" y="4744660"/>
            <a:ext cx="2469397" cy="1631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57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ounded Rectangle 2"/>
          <p:cNvSpPr/>
          <p:nvPr/>
        </p:nvSpPr>
        <p:spPr>
          <a:xfrm>
            <a:off x="369062" y="1987296"/>
            <a:ext cx="8386930" cy="1453896"/>
          </a:xfrm>
          <a:prstGeom prst="roundRect">
            <a:avLst>
              <a:gd name="adj" fmla="val 10000"/>
            </a:avLst>
          </a:prstGeom>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p:spPr>
        <p:style>
          <a:lnRef idx="1">
            <a:schemeClr val="accent1">
              <a:alpha val="90000"/>
              <a:hueOff val="0"/>
              <a:satOff val="0"/>
              <a:lumOff val="0"/>
              <a:alphaOff val="0"/>
            </a:schemeClr>
          </a:lnRef>
          <a:fillRef idx="1">
            <a:schemeClr val="lt1">
              <a:alpha val="90000"/>
              <a:tint val="40000"/>
              <a:hueOff val="0"/>
              <a:satOff val="0"/>
              <a:lumOff val="0"/>
              <a:alphaOff val="0"/>
            </a:schemeClr>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4" name="Rounded Rectangle 4"/>
          <p:cNvSpPr/>
          <p:nvPr/>
        </p:nvSpPr>
        <p:spPr>
          <a:xfrm>
            <a:off x="1505422" y="2365248"/>
            <a:ext cx="919159" cy="882090"/>
          </a:xfrm>
          <a:prstGeom prst="roundRect">
            <a:avLst>
              <a:gd name="adj" fmla="val 10000"/>
            </a:avLst>
          </a:prstGeom>
          <a:blipFill rotWithShape="0">
            <a:blip r:embed="rId3"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5" name="Freeform 11"/>
          <p:cNvSpPr/>
          <p:nvPr/>
        </p:nvSpPr>
        <p:spPr>
          <a:xfrm>
            <a:off x="1505422" y="3441192"/>
            <a:ext cx="919160"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2" bIns="159861" spcCol="1270"/>
          <a:lstStyle/>
          <a:p>
            <a:pPr algn="ctr" defTabSz="800100">
              <a:lnSpc>
                <a:spcPct val="90000"/>
              </a:lnSpc>
              <a:spcBef>
                <a:spcPct val="50000"/>
              </a:spcBef>
              <a:spcAft>
                <a:spcPct val="35000"/>
              </a:spcAft>
              <a:defRPr/>
            </a:pPr>
            <a:endParaRPr lang="en-US" altLang="zh-CN" sz="6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躯干防护用品</a:t>
            </a:r>
          </a:p>
        </p:txBody>
      </p:sp>
      <p:sp>
        <p:nvSpPr>
          <p:cNvPr id="6" name="Rounded Rectangle 12"/>
          <p:cNvSpPr/>
          <p:nvPr/>
        </p:nvSpPr>
        <p:spPr>
          <a:xfrm>
            <a:off x="2534753" y="2365248"/>
            <a:ext cx="919159" cy="882090"/>
          </a:xfrm>
          <a:prstGeom prst="roundRect">
            <a:avLst>
              <a:gd name="adj" fmla="val 10000"/>
            </a:avLst>
          </a:prstGeom>
          <a:blipFill rotWithShape="0">
            <a:blip r:embed="rId4"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7" name="Freeform 13"/>
          <p:cNvSpPr/>
          <p:nvPr/>
        </p:nvSpPr>
        <p:spPr>
          <a:xfrm>
            <a:off x="2534753" y="3441191"/>
            <a:ext cx="919160"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10077" tIns="78233" rIns="110078" bIns="110077"/>
          <a:lstStyle/>
          <a:p>
            <a:pPr algn="ctr" defTabSz="800100">
              <a:lnSpc>
                <a:spcPct val="90000"/>
              </a:lnSpc>
              <a:spcBef>
                <a:spcPct val="50000"/>
              </a:spcBef>
              <a:spcAft>
                <a:spcPct val="35000"/>
              </a:spcAft>
              <a:defRPr/>
            </a:pPr>
            <a:endParaRPr lang="en-US" altLang="zh-CN" sz="800">
              <a:solidFill>
                <a:srgbClr val="000000"/>
              </a:solidFill>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a:solidFill>
                  <a:srgbClr val="000000"/>
                </a:solidFill>
                <a:latin typeface="微软雅黑" pitchFamily="34" charset="-122"/>
                <a:ea typeface="微软雅黑" pitchFamily="34" charset="-122"/>
              </a:rPr>
              <a:t>眼面部防护用品</a:t>
            </a:r>
          </a:p>
        </p:txBody>
      </p:sp>
      <p:sp>
        <p:nvSpPr>
          <p:cNvPr id="8" name="Rounded Rectangle 14"/>
          <p:cNvSpPr/>
          <p:nvPr/>
        </p:nvSpPr>
        <p:spPr>
          <a:xfrm>
            <a:off x="3564083" y="2365248"/>
            <a:ext cx="919159" cy="882090"/>
          </a:xfrm>
          <a:prstGeom prst="roundRect">
            <a:avLst>
              <a:gd name="adj" fmla="val 10000"/>
            </a:avLst>
          </a:prstGeom>
          <a:blipFill rotWithShape="0">
            <a:blip r:embed="rId5"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9" name="Freeform 15"/>
          <p:cNvSpPr/>
          <p:nvPr/>
        </p:nvSpPr>
        <p:spPr>
          <a:xfrm>
            <a:off x="3564083" y="3441191"/>
            <a:ext cx="919160"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7" rIns="159862" bIns="159861" spcCol="1270"/>
          <a:lstStyle/>
          <a:p>
            <a:pPr algn="ctr" defTabSz="800100">
              <a:lnSpc>
                <a:spcPct val="90000"/>
              </a:lnSpc>
              <a:spcBef>
                <a:spcPct val="50000"/>
              </a:spcBef>
              <a:spcAft>
                <a:spcPct val="35000"/>
              </a:spcAft>
              <a:defRPr/>
            </a:pPr>
            <a:endParaRPr lang="en-US" altLang="zh-CN" sz="5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足部防护用品</a:t>
            </a:r>
          </a:p>
        </p:txBody>
      </p:sp>
      <p:sp>
        <p:nvSpPr>
          <p:cNvPr id="10" name="Rounded Rectangle 16"/>
          <p:cNvSpPr/>
          <p:nvPr/>
        </p:nvSpPr>
        <p:spPr>
          <a:xfrm>
            <a:off x="4593413" y="2365248"/>
            <a:ext cx="919159" cy="882090"/>
          </a:xfrm>
          <a:prstGeom prst="roundRect">
            <a:avLst>
              <a:gd name="adj" fmla="val 10000"/>
            </a:avLst>
          </a:prstGeom>
          <a:blipFill rotWithShape="0">
            <a:blip r:embed="rId6"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1" name="Freeform 17"/>
          <p:cNvSpPr/>
          <p:nvPr/>
        </p:nvSpPr>
        <p:spPr>
          <a:xfrm>
            <a:off x="4593413" y="3441191"/>
            <a:ext cx="919159"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31413" tIns="99569" rIns="131413" bIns="131413" spcCol="1270"/>
          <a:lstStyle/>
          <a:p>
            <a:pPr algn="ctr" defTabSz="622300">
              <a:lnSpc>
                <a:spcPct val="90000"/>
              </a:lnSpc>
              <a:spcBef>
                <a:spcPct val="50000"/>
              </a:spcBef>
              <a:spcAft>
                <a:spcPct val="35000"/>
              </a:spcAft>
              <a:defRPr/>
            </a:pPr>
            <a:endParaRPr lang="en-US" altLang="zh-CN" sz="1600" dirty="0">
              <a:latin typeface="微软雅黑" pitchFamily="34" charset="-122"/>
              <a:ea typeface="微软雅黑" pitchFamily="34" charset="-122"/>
            </a:endParaRPr>
          </a:p>
          <a:p>
            <a:pPr algn="ctr" defTabSz="622300">
              <a:lnSpc>
                <a:spcPct val="90000"/>
              </a:lnSpc>
              <a:spcBef>
                <a:spcPct val="50000"/>
              </a:spcBef>
              <a:spcAft>
                <a:spcPct val="35000"/>
              </a:spcAft>
              <a:defRPr/>
            </a:pPr>
            <a:r>
              <a:rPr lang="zh-CN" altLang="en-US" sz="1600" dirty="0">
                <a:latin typeface="微软雅黑" pitchFamily="34" charset="-122"/>
                <a:ea typeface="微软雅黑" pitchFamily="34" charset="-122"/>
              </a:rPr>
              <a:t>呼吸防护器</a:t>
            </a:r>
          </a:p>
        </p:txBody>
      </p:sp>
      <p:sp>
        <p:nvSpPr>
          <p:cNvPr id="12" name="Rounded Rectangle 18"/>
          <p:cNvSpPr/>
          <p:nvPr/>
        </p:nvSpPr>
        <p:spPr>
          <a:xfrm>
            <a:off x="5610551" y="2365248"/>
            <a:ext cx="919159" cy="882090"/>
          </a:xfrm>
          <a:prstGeom prst="roundRect">
            <a:avLst>
              <a:gd name="adj" fmla="val 10000"/>
            </a:avLst>
          </a:prstGeom>
          <a:blipFill rotWithShape="0">
            <a:blip r:embed="rId7"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3" name="Freeform 19"/>
          <p:cNvSpPr/>
          <p:nvPr/>
        </p:nvSpPr>
        <p:spPr>
          <a:xfrm>
            <a:off x="5610551" y="3441191"/>
            <a:ext cx="919159"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7" rIns="159861" bIns="159861" spcCol="1270"/>
          <a:lstStyle/>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听觉气管防护用品</a:t>
            </a:r>
          </a:p>
        </p:txBody>
      </p:sp>
      <p:sp>
        <p:nvSpPr>
          <p:cNvPr id="14" name="Rounded Rectangle 20"/>
          <p:cNvSpPr/>
          <p:nvPr/>
        </p:nvSpPr>
        <p:spPr>
          <a:xfrm>
            <a:off x="6652073" y="2365248"/>
            <a:ext cx="919159" cy="882090"/>
          </a:xfrm>
          <a:prstGeom prst="roundRect">
            <a:avLst>
              <a:gd name="adj" fmla="val 10000"/>
            </a:avLst>
          </a:prstGeom>
          <a:blipFill rotWithShape="0">
            <a:blip r:embed="rId8"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5" name="Freeform 21"/>
          <p:cNvSpPr/>
          <p:nvPr/>
        </p:nvSpPr>
        <p:spPr>
          <a:xfrm>
            <a:off x="6652073" y="3441192"/>
            <a:ext cx="919159"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1" bIns="159861" spcCol="1270"/>
          <a:lstStyle/>
          <a:p>
            <a:pPr algn="ctr" defTabSz="800100">
              <a:lnSpc>
                <a:spcPct val="90000"/>
              </a:lnSpc>
              <a:spcBef>
                <a:spcPct val="50000"/>
              </a:spcBef>
              <a:spcAft>
                <a:spcPct val="35000"/>
              </a:spcAft>
              <a:defRPr/>
            </a:pPr>
            <a:endParaRPr lang="en-US" altLang="zh-CN" sz="6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手部防护用品</a:t>
            </a:r>
          </a:p>
        </p:txBody>
      </p:sp>
      <p:sp>
        <p:nvSpPr>
          <p:cNvPr id="16" name="Rounded Rectangle 22"/>
          <p:cNvSpPr/>
          <p:nvPr/>
        </p:nvSpPr>
        <p:spPr>
          <a:xfrm>
            <a:off x="7669211" y="2365248"/>
            <a:ext cx="919159" cy="882090"/>
          </a:xfrm>
          <a:prstGeom prst="roundRect">
            <a:avLst>
              <a:gd name="adj" fmla="val 10000"/>
            </a:avLst>
          </a:prstGeom>
          <a:blipFill rotWithShape="0">
            <a:blip r:embed="rId9"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7" name="Freeform 23"/>
          <p:cNvSpPr/>
          <p:nvPr/>
        </p:nvSpPr>
        <p:spPr>
          <a:xfrm>
            <a:off x="7669211" y="3441192"/>
            <a:ext cx="919159"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1" bIns="159861" spcCol="1270"/>
          <a:lstStyle/>
          <a:p>
            <a:pPr algn="ctr" defTabSz="800100">
              <a:lnSpc>
                <a:spcPct val="90000"/>
              </a:lnSpc>
              <a:spcBef>
                <a:spcPct val="50000"/>
              </a:spcBef>
              <a:spcAft>
                <a:spcPct val="35000"/>
              </a:spcAft>
              <a:defRPr/>
            </a:pPr>
            <a:endParaRPr lang="en-US" altLang="zh-CN" sz="6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防坠落用品</a:t>
            </a:r>
          </a:p>
        </p:txBody>
      </p:sp>
      <p:grpSp>
        <p:nvGrpSpPr>
          <p:cNvPr id="18" name="Group 7"/>
          <p:cNvGrpSpPr>
            <a:grpSpLocks/>
          </p:cNvGrpSpPr>
          <p:nvPr/>
        </p:nvGrpSpPr>
        <p:grpSpPr bwMode="auto">
          <a:xfrm>
            <a:off x="993601" y="1301750"/>
            <a:ext cx="3886201" cy="393700"/>
            <a:chOff x="284596" y="1309625"/>
            <a:chExt cx="3530959" cy="394384"/>
          </a:xfrm>
        </p:grpSpPr>
        <p:sp>
          <p:nvSpPr>
            <p:cNvPr id="20"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21" name="矩形 20"/>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22"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solidFill>
                    <a:srgbClr val="000000"/>
                  </a:solidFill>
                  <a:latin typeface="微软雅黑" pitchFamily="34" charset="-122"/>
                  <a:ea typeface="微软雅黑" pitchFamily="34" charset="-122"/>
                  <a:sym typeface="微软雅黑" pitchFamily="34" charset="-122"/>
                </a:rPr>
                <a:t>个人</a:t>
              </a:r>
              <a:r>
                <a:rPr lang="zh-CN" altLang="en-US" b="1" dirty="0">
                  <a:solidFill>
                    <a:srgbClr val="000000"/>
                  </a:solidFill>
                  <a:latin typeface="微软雅黑" pitchFamily="34" charset="-122"/>
                  <a:ea typeface="微软雅黑" pitchFamily="34" charset="-122"/>
                  <a:sym typeface="微软雅黑" pitchFamily="34" charset="-122"/>
                </a:rPr>
                <a:t>劳动防护</a:t>
              </a:r>
              <a:r>
                <a:rPr lang="zh-CN" altLang="en-US" sz="1800" b="1" dirty="0" smtClean="0">
                  <a:solidFill>
                    <a:srgbClr val="000000"/>
                  </a:solidFill>
                  <a:latin typeface="微软雅黑" pitchFamily="34" charset="-122"/>
                  <a:ea typeface="微软雅黑" pitchFamily="34" charset="-122"/>
                  <a:sym typeface="微软雅黑" pitchFamily="34" charset="-122"/>
                </a:rPr>
                <a:t>用品</a:t>
              </a:r>
              <a:r>
                <a:rPr lang="zh-CN" altLang="en-US" sz="1800" b="1" dirty="0">
                  <a:solidFill>
                    <a:srgbClr val="000000"/>
                  </a:solidFill>
                  <a:latin typeface="微软雅黑" pitchFamily="34" charset="-122"/>
                  <a:ea typeface="微软雅黑" pitchFamily="34" charset="-122"/>
                  <a:sym typeface="微软雅黑" pitchFamily="34" charset="-122"/>
                </a:rPr>
                <a:t>的种类</a:t>
              </a:r>
              <a:endParaRPr lang="zh-CN" altLang="en-US" sz="1800" b="1" dirty="0"/>
            </a:p>
          </p:txBody>
        </p:sp>
      </p:grpSp>
      <p:sp>
        <p:nvSpPr>
          <p:cNvPr id="23" name="Rectangle 3"/>
          <p:cNvSpPr txBox="1">
            <a:spLocks noChangeArrowheads="1"/>
          </p:cNvSpPr>
          <p:nvPr/>
        </p:nvSpPr>
        <p:spPr bwMode="auto">
          <a:xfrm>
            <a:off x="396875" y="4816475"/>
            <a:ext cx="83470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nSpc>
                <a:spcPct val="90000"/>
              </a:lnSpc>
              <a:spcBef>
                <a:spcPct val="20000"/>
              </a:spcBef>
              <a:buClr>
                <a:schemeClr val="accent1"/>
              </a:buClr>
              <a:buSzPct val="85000"/>
              <a:buFont typeface="Wingdings" pitchFamily="2" charset="2"/>
              <a:buNone/>
            </a:pPr>
            <a:r>
              <a:rPr lang="zh-CN" altLang="en-US" sz="2000" dirty="0">
                <a:solidFill>
                  <a:srgbClr val="000000"/>
                </a:solidFill>
                <a:latin typeface="黑体" pitchFamily="49" charset="-122"/>
                <a:ea typeface="黑体" pitchFamily="49" charset="-122"/>
              </a:rPr>
              <a:t>    </a:t>
            </a:r>
            <a:r>
              <a:rPr lang="zh-CN" altLang="en-US" sz="1600" dirty="0">
                <a:solidFill>
                  <a:srgbClr val="000000"/>
                </a:solidFill>
                <a:latin typeface="黑体" pitchFamily="49" charset="-122"/>
                <a:ea typeface="黑体" pitchFamily="49" charset="-122"/>
              </a:rPr>
              <a:t>目前车间使用的劳动保护用品（</a:t>
            </a:r>
            <a:r>
              <a:rPr lang="en-US" altLang="zh-CN" sz="1600" dirty="0">
                <a:solidFill>
                  <a:srgbClr val="000000"/>
                </a:solidFill>
                <a:latin typeface="黑体" pitchFamily="49" charset="-122"/>
                <a:ea typeface="黑体" pitchFamily="49" charset="-122"/>
              </a:rPr>
              <a:t>PPE</a:t>
            </a:r>
            <a:r>
              <a:rPr lang="zh-CN" altLang="en-US" sz="1600" dirty="0">
                <a:solidFill>
                  <a:srgbClr val="000000"/>
                </a:solidFill>
                <a:latin typeface="黑体" pitchFamily="49" charset="-122"/>
                <a:ea typeface="黑体" pitchFamily="49" charset="-122"/>
              </a:rPr>
              <a:t>）有：安全鞋、围裙、防切割手套、棉纱手套、防护袖套、防尘</a:t>
            </a:r>
            <a:r>
              <a:rPr lang="en-US" altLang="zh-CN" sz="1600" dirty="0">
                <a:solidFill>
                  <a:srgbClr val="000000"/>
                </a:solidFill>
                <a:latin typeface="黑体" pitchFamily="49" charset="-122"/>
                <a:ea typeface="黑体" pitchFamily="49" charset="-122"/>
              </a:rPr>
              <a:t>/</a:t>
            </a:r>
            <a:r>
              <a:rPr lang="zh-CN" altLang="en-US" sz="1600" dirty="0">
                <a:solidFill>
                  <a:srgbClr val="000000"/>
                </a:solidFill>
                <a:latin typeface="黑体" pitchFamily="49" charset="-122"/>
                <a:ea typeface="黑体" pitchFamily="49" charset="-122"/>
              </a:rPr>
              <a:t>防有机溶剂口罩、防毒口罩、耳塞、耳罩、焊工面罩、防异物眼镜、安全帽等。</a:t>
            </a:r>
            <a:endParaRPr lang="en-US" altLang="zh-CN" sz="1600" dirty="0">
              <a:solidFill>
                <a:srgbClr val="000000"/>
              </a:solidFill>
              <a:latin typeface="黑体" pitchFamily="49" charset="-122"/>
              <a:ea typeface="黑体" pitchFamily="49" charset="-122"/>
            </a:endParaRPr>
          </a:p>
        </p:txBody>
      </p:sp>
      <p:sp>
        <p:nvSpPr>
          <p:cNvPr id="24" name="Freeform 26"/>
          <p:cNvSpPr/>
          <p:nvPr/>
        </p:nvSpPr>
        <p:spPr>
          <a:xfrm>
            <a:off x="499582" y="3435096"/>
            <a:ext cx="919160"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2" bIns="159861" spcCol="1270"/>
          <a:lstStyle/>
          <a:p>
            <a:pPr algn="ctr" defTabSz="800100">
              <a:lnSpc>
                <a:spcPct val="90000"/>
              </a:lnSpc>
              <a:spcBef>
                <a:spcPct val="50000"/>
              </a:spcBef>
              <a:spcAft>
                <a:spcPct val="35000"/>
              </a:spcAft>
              <a:defRPr/>
            </a:pPr>
            <a:endParaRPr lang="en-US" altLang="zh-CN" sz="6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头部防护用品</a:t>
            </a:r>
          </a:p>
        </p:txBody>
      </p:sp>
      <p:grpSp>
        <p:nvGrpSpPr>
          <p:cNvPr id="25" name="Group 1"/>
          <p:cNvGrpSpPr>
            <a:grpSpLocks/>
          </p:cNvGrpSpPr>
          <p:nvPr/>
        </p:nvGrpSpPr>
        <p:grpSpPr bwMode="auto">
          <a:xfrm>
            <a:off x="490538" y="2365375"/>
            <a:ext cx="919162" cy="882650"/>
            <a:chOff x="-1408467" y="2800197"/>
            <a:chExt cx="919159" cy="882090"/>
          </a:xfrm>
        </p:grpSpPr>
        <p:sp>
          <p:nvSpPr>
            <p:cNvPr id="26" name="Rounded Rectangle 27"/>
            <p:cNvSpPr/>
            <p:nvPr/>
          </p:nvSpPr>
          <p:spPr>
            <a:xfrm>
              <a:off x="-1408467" y="2800197"/>
              <a:ext cx="919159" cy="882090"/>
            </a:xfrm>
            <a:prstGeom prst="roundRect">
              <a:avLst>
                <a:gd name="adj" fmla="val 10000"/>
              </a:avLst>
            </a:prstGeom>
            <a:solidFill>
              <a:schemeClr val="bg1"/>
            </a:solid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pic>
          <p:nvPicPr>
            <p:cNvPr id="27" name="Picture 2" descr="hard hats,industries,safety,安全,安全帽,行业"/>
            <p:cNvPicPr>
              <a:picLocks noChangeAspect="1" noChangeArrowheads="1"/>
            </p:cNvPicPr>
            <p:nvPr/>
          </p:nvPicPr>
          <p:blipFill>
            <a:blip r:embed="rId10"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333090" y="2960634"/>
              <a:ext cx="768403" cy="526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spTree>
    <p:extLst>
      <p:ext uri="{BB962C8B-B14F-4D97-AF65-F5344CB8AC3E}">
        <p14:creationId xmlns:p14="http://schemas.microsoft.com/office/powerpoint/2010/main" val="533962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2734945" y="534035"/>
            <a:ext cx="4888865" cy="518160"/>
          </a:xfrm>
          <a:prstGeom prst="rect">
            <a:avLst/>
          </a:prstGeom>
          <a:noFill/>
        </p:spPr>
        <p:txBody>
          <a:bodyPr wrap="square" rtlCol="0">
            <a:spAutoFit/>
          </a:bodyPr>
          <a:lstStyle/>
          <a:p>
            <a:pPr algn="ctr"/>
            <a:endParaRPr lang="zh-CN" altLang="en-US" sz="2800" dirty="0" smtClean="0">
              <a:latin typeface="仿宋_GB2312" panose="02010609030101010101" pitchFamily="49" charset="-122"/>
              <a:ea typeface="仿宋_GB2312" panose="02010609030101010101" pitchFamily="49" charset="-122"/>
              <a:sym typeface="+mn-ea"/>
            </a:endParaRPr>
          </a:p>
        </p:txBody>
      </p:sp>
      <p:sp>
        <p:nvSpPr>
          <p:cNvPr id="6" name="Rectangle 2"/>
          <p:cNvSpPr txBox="1">
            <a:spLocks noChangeArrowheads="1"/>
          </p:cNvSpPr>
          <p:nvPr/>
        </p:nvSpPr>
        <p:spPr bwMode="auto">
          <a:xfrm>
            <a:off x="2570330" y="566354"/>
            <a:ext cx="6741459" cy="692219"/>
          </a:xfrm>
          <a:prstGeom prst="rect">
            <a:avLst/>
          </a:prstGeom>
          <a:noFill/>
          <a:ln w="9525">
            <a:noFill/>
            <a:miter lim="800000"/>
          </a:ln>
        </p:spPr>
        <p:txBody>
          <a:bodyPr anchor="b"/>
          <a:lstStyle/>
          <a:p>
            <a:pPr algn="ctr"/>
            <a:endParaRPr lang="zh-CN" altLang="en-US" sz="4000" b="1" dirty="0">
              <a:latin typeface="+mj-ea"/>
              <a:ea typeface="+mj-ea"/>
              <a:sym typeface="+mn-ea"/>
            </a:endParaRPr>
          </a:p>
        </p:txBody>
      </p:sp>
      <p:sp>
        <p:nvSpPr>
          <p:cNvPr id="7" name="TextBox 2"/>
          <p:cNvSpPr txBox="1">
            <a:spLocks noChangeArrowheads="1"/>
          </p:cNvSpPr>
          <p:nvPr/>
        </p:nvSpPr>
        <p:spPr bwMode="auto">
          <a:xfrm>
            <a:off x="927677" y="1828800"/>
            <a:ext cx="9874794" cy="951030"/>
          </a:xfrm>
          <a:prstGeom prst="rect">
            <a:avLst/>
          </a:prstGeom>
          <a:noFill/>
          <a:ln w="9525">
            <a:noFill/>
            <a:miter lim="800000"/>
          </a:ln>
        </p:spPr>
        <p:txBody>
          <a:bodyPr wrap="square">
            <a:spAutoFit/>
          </a:bodyPr>
          <a:lstStyle/>
          <a:p>
            <a:pPr algn="just" eaLnBrk="1" latinLnBrk="0" hangingPunct="1">
              <a:lnSpc>
                <a:spcPts val="3500"/>
              </a:lnSpc>
            </a:pPr>
            <a:r>
              <a:rPr lang="zh-CN" sz="1600" b="1" dirty="0" smtClean="0">
                <a:latin typeface="+mn-ea"/>
                <a:ea typeface="+mn-ea"/>
                <a:sym typeface="+mn-ea"/>
              </a:rPr>
              <a:t>1.防尘口罩：</a:t>
            </a:r>
          </a:p>
          <a:p>
            <a:pPr algn="just" eaLnBrk="1" latinLnBrk="0" hangingPunct="1">
              <a:lnSpc>
                <a:spcPts val="3500"/>
              </a:lnSpc>
            </a:pPr>
            <a:r>
              <a:rPr lang="zh-CN" sz="1600" b="1" dirty="0" smtClean="0">
                <a:latin typeface="+mn-ea"/>
                <a:ea typeface="+mn-ea"/>
                <a:sym typeface="+mn-ea"/>
              </a:rPr>
              <a:t>    劳动者在工作中接触粉尘的生产作业产所，可以有效预防尘肺等</a:t>
            </a:r>
            <a:r>
              <a:rPr lang="zh-CN" sz="2400" b="1" dirty="0" smtClean="0">
                <a:latin typeface="+mn-ea"/>
                <a:ea typeface="+mn-ea"/>
                <a:sym typeface="+mn-ea"/>
              </a:rPr>
              <a:t>。</a:t>
            </a:r>
          </a:p>
        </p:txBody>
      </p:sp>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14899" y="2959100"/>
            <a:ext cx="3062605" cy="2469515"/>
          </a:xfrm>
          <a:prstGeom prst="rect">
            <a:avLst/>
          </a:prstGeom>
        </p:spPr>
      </p:pic>
      <p:pic>
        <p:nvPicPr>
          <p:cNvPr id="9" name="图片 8"/>
          <p:cNvPicPr>
            <a:picLocks noChangeAspect="1"/>
          </p:cNvPicPr>
          <p:nvPr/>
        </p:nvPicPr>
        <p:blipFill>
          <a:blip r:embed="rId4" cstate="print"/>
          <a:stretch>
            <a:fillRect/>
          </a:stretch>
        </p:blipFill>
        <p:spPr>
          <a:xfrm>
            <a:off x="237005" y="2866764"/>
            <a:ext cx="3218815" cy="2409825"/>
          </a:xfrm>
          <a:prstGeom prst="rect">
            <a:avLst/>
          </a:prstGeom>
        </p:spPr>
      </p:pic>
      <p:pic>
        <p:nvPicPr>
          <p:cNvPr id="10" name="图片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7504" y="2866764"/>
            <a:ext cx="3554095" cy="2905760"/>
          </a:xfrm>
          <a:prstGeom prst="rect">
            <a:avLst/>
          </a:prstGeom>
        </p:spPr>
      </p:pic>
      <p:pic>
        <p:nvPicPr>
          <p:cNvPr id="11" name="图片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889375" y="5910580"/>
            <a:ext cx="5123815" cy="406400"/>
          </a:xfrm>
          <a:prstGeom prst="rect">
            <a:avLst/>
          </a:prstGeom>
        </p:spPr>
      </p:pic>
      <p:sp>
        <p:nvSpPr>
          <p:cNvPr id="13"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2" name="Group 7"/>
          <p:cNvGrpSpPr>
            <a:grpSpLocks/>
          </p:cNvGrpSpPr>
          <p:nvPr/>
        </p:nvGrpSpPr>
        <p:grpSpPr bwMode="auto">
          <a:xfrm>
            <a:off x="927677" y="1334696"/>
            <a:ext cx="4545312" cy="402235"/>
            <a:chOff x="284596" y="1309625"/>
            <a:chExt cx="4129820" cy="402934"/>
          </a:xfrm>
        </p:grpSpPr>
        <p:sp>
          <p:nvSpPr>
            <p:cNvPr id="14" name="矩形 13"/>
            <p:cNvSpPr>
              <a:spLocks noChangeArrowheads="1"/>
            </p:cNvSpPr>
            <p:nvPr/>
          </p:nvSpPr>
          <p:spPr bwMode="auto">
            <a:xfrm>
              <a:off x="883458" y="1326127"/>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5" name="矩形 14"/>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1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392935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6"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284164" y="1694329"/>
            <a:ext cx="8729026" cy="1375505"/>
          </a:xfrm>
          <a:prstGeom prst="rect">
            <a:avLst/>
          </a:prstGeom>
          <a:noFill/>
          <a:ln w="9525">
            <a:noFill/>
            <a:miter lim="800000"/>
          </a:ln>
        </p:spPr>
        <p:txBody>
          <a:bodyPr wrap="square">
            <a:spAutoFit/>
          </a:bodyPr>
          <a:lstStyle/>
          <a:p>
            <a:pPr algn="just" eaLnBrk="1" latinLnBrk="0" hangingPunct="1">
              <a:lnSpc>
                <a:spcPts val="3500"/>
              </a:lnSpc>
            </a:pPr>
            <a:r>
              <a:rPr lang="en-US" altLang="zh-CN" sz="1600" b="1" dirty="0" smtClean="0">
                <a:latin typeface="+mn-ea"/>
                <a:sym typeface="+mn-ea"/>
              </a:rPr>
              <a:t>    </a:t>
            </a:r>
            <a:r>
              <a:rPr lang="zh-CN" sz="1600" b="1" dirty="0" smtClean="0">
                <a:latin typeface="+mn-ea"/>
                <a:sym typeface="+mn-ea"/>
              </a:rPr>
              <a:t>2.防噪耳塞：</a:t>
            </a:r>
          </a:p>
          <a:p>
            <a:pPr algn="just" eaLnBrk="1" latinLnBrk="0" hangingPunct="1">
              <a:lnSpc>
                <a:spcPts val="3500"/>
              </a:lnSpc>
            </a:pPr>
            <a:r>
              <a:rPr lang="zh-CN" sz="1600" b="1" dirty="0" smtClean="0">
                <a:latin typeface="+mn-ea"/>
                <a:sym typeface="+mn-ea"/>
              </a:rPr>
              <a:t>    插入耳道后与外耳道紧密接触，以隔绝声音进入中耳和内耳（耳鼓），能防止机器发出的声音导致的耳膜不适，达到隔音的目的，从而保护</a:t>
            </a:r>
            <a:r>
              <a:rPr lang="zh-CN" altLang="en-US" sz="1600" b="1" dirty="0">
                <a:latin typeface="+mn-ea"/>
                <a:sym typeface="+mn-ea"/>
              </a:rPr>
              <a:t>员工</a:t>
            </a:r>
            <a:r>
              <a:rPr lang="zh-CN" sz="1600" b="1" dirty="0" smtClean="0">
                <a:latin typeface="+mn-ea"/>
                <a:sym typeface="+mn-ea"/>
              </a:rPr>
              <a:t>听力。</a:t>
            </a:r>
          </a:p>
        </p:txBody>
      </p:sp>
      <p:pic>
        <p:nvPicPr>
          <p:cNvPr id="6" name="图片 5"/>
          <p:cNvPicPr>
            <a:picLocks noChangeAspect="1"/>
          </p:cNvPicPr>
          <p:nvPr/>
        </p:nvPicPr>
        <p:blipFill>
          <a:blip r:embed="rId3" cstate="print"/>
          <a:stretch>
            <a:fillRect/>
          </a:stretch>
        </p:blipFill>
        <p:spPr>
          <a:xfrm>
            <a:off x="-9980" y="3719249"/>
            <a:ext cx="3114040" cy="1965960"/>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97521" y="3719249"/>
            <a:ext cx="3091815" cy="1664335"/>
          </a:xfrm>
          <a:prstGeom prst="rect">
            <a:avLst/>
          </a:prstGeom>
        </p:spPr>
      </p:pic>
      <p:pic>
        <p:nvPicPr>
          <p:cNvPr id="8" name="图片 7"/>
          <p:cNvPicPr>
            <a:picLocks noChangeAspect="1"/>
          </p:cNvPicPr>
          <p:nvPr/>
        </p:nvPicPr>
        <p:blipFill>
          <a:blip r:embed="rId5" cstate="print"/>
          <a:stretch>
            <a:fillRect/>
          </a:stretch>
        </p:blipFill>
        <p:spPr>
          <a:xfrm>
            <a:off x="7950304" y="3470519"/>
            <a:ext cx="2266950" cy="216217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endParaRPr lang="zh-CN" altLang="en-US" sz="3600" b="1" dirty="0">
              <a:latin typeface="+mj-ea"/>
              <a:ea typeface="+mj-ea"/>
              <a:sym typeface="+mn-ea"/>
            </a:endParaRPr>
          </a:p>
        </p:txBody>
      </p:sp>
      <p:sp>
        <p:nvSpPr>
          <p:cNvPr id="11"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0" name="Group 7"/>
          <p:cNvGrpSpPr>
            <a:grpSpLocks/>
          </p:cNvGrpSpPr>
          <p:nvPr/>
        </p:nvGrpSpPr>
        <p:grpSpPr bwMode="auto">
          <a:xfrm>
            <a:off x="898576" y="1185116"/>
            <a:ext cx="3886201" cy="393700"/>
            <a:chOff x="284596" y="1309625"/>
            <a:chExt cx="3530959" cy="394384"/>
          </a:xfrm>
        </p:grpSpPr>
        <p:sp>
          <p:nvSpPr>
            <p:cNvPr id="12" name="矩形 11"/>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234947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2" name="矩形 1"/>
          <p:cNvSpPr/>
          <p:nvPr/>
        </p:nvSpPr>
        <p:spPr>
          <a:xfrm>
            <a:off x="630592" y="1524013"/>
            <a:ext cx="10005509" cy="1379608"/>
          </a:xfrm>
          <a:prstGeom prst="rect">
            <a:avLst/>
          </a:prstGeom>
        </p:spPr>
        <p:txBody>
          <a:bodyPr wrap="square">
            <a:spAutoFit/>
          </a:bodyPr>
          <a:lstStyle/>
          <a:p>
            <a:pPr algn="just">
              <a:lnSpc>
                <a:spcPts val="3500"/>
              </a:lnSpc>
            </a:pPr>
            <a:r>
              <a:rPr lang="en-US" altLang="zh-CN" sz="1600" b="1" dirty="0">
                <a:latin typeface="+mn-ea"/>
                <a:sym typeface="+mn-ea"/>
              </a:rPr>
              <a:t> </a:t>
            </a:r>
            <a:r>
              <a:rPr lang="zh-CN" altLang="zh-CN" sz="1600" b="1" dirty="0">
                <a:latin typeface="+mn-ea"/>
                <a:sym typeface="+mn-ea"/>
              </a:rPr>
              <a:t>3.防毒口罩</a:t>
            </a:r>
            <a:endParaRPr lang="en-US" altLang="zh-CN" sz="1600" b="1" dirty="0">
              <a:latin typeface="+mn-ea"/>
              <a:sym typeface="+mn-ea"/>
            </a:endParaRPr>
          </a:p>
          <a:p>
            <a:pPr algn="just">
              <a:lnSpc>
                <a:spcPts val="3500"/>
              </a:lnSpc>
            </a:pPr>
            <a:r>
              <a:rPr lang="zh-CN" altLang="zh-CN" sz="1600" b="1" dirty="0">
                <a:latin typeface="+mn-ea"/>
                <a:sym typeface="+mn-ea"/>
              </a:rPr>
              <a:t>    防毒口罩是一种保护人员呼吸系统的特种劳保用品，一般由滤毒盒或滤毒罐和面罩主体组成。面罩主体隔绝空气，起到密封作用；滤毒盒滤毒罐起到过滤毒气的作用。</a:t>
            </a:r>
            <a:endParaRPr lang="zh-CN" altLang="en-US" sz="1600" b="1" dirty="0"/>
          </a:p>
        </p:txBody>
      </p:sp>
      <p:pic>
        <p:nvPicPr>
          <p:cNvPr id="5" name="图片 4"/>
          <p:cNvPicPr>
            <a:picLocks noChangeAspect="1"/>
          </p:cNvPicPr>
          <p:nvPr/>
        </p:nvPicPr>
        <p:blipFill>
          <a:blip r:embed="rId3" cstate="print"/>
          <a:stretch>
            <a:fillRect/>
          </a:stretch>
        </p:blipFill>
        <p:spPr>
          <a:xfrm>
            <a:off x="251497" y="3178056"/>
            <a:ext cx="3029585" cy="2851150"/>
          </a:xfrm>
          <a:prstGeom prst="rect">
            <a:avLst/>
          </a:prstGeom>
        </p:spPr>
      </p:pic>
      <p:pic>
        <p:nvPicPr>
          <p:cNvPr id="6" name="图片 5"/>
          <p:cNvPicPr>
            <a:picLocks noChangeAspect="1"/>
          </p:cNvPicPr>
          <p:nvPr/>
        </p:nvPicPr>
        <p:blipFill>
          <a:blip r:embed="rId4" cstate="print"/>
          <a:stretch>
            <a:fillRect/>
          </a:stretch>
        </p:blipFill>
        <p:spPr>
          <a:xfrm>
            <a:off x="3705487" y="3146269"/>
            <a:ext cx="3855720" cy="2379345"/>
          </a:xfrm>
          <a:prstGeom prst="rect">
            <a:avLst/>
          </a:prstGeom>
        </p:spPr>
      </p:pic>
      <p:pic>
        <p:nvPicPr>
          <p:cNvPr id="7" name="图片 6"/>
          <p:cNvPicPr>
            <a:picLocks noChangeAspect="1"/>
          </p:cNvPicPr>
          <p:nvPr/>
        </p:nvPicPr>
        <p:blipFill>
          <a:blip r:embed="rId5" cstate="print"/>
          <a:stretch>
            <a:fillRect/>
          </a:stretch>
        </p:blipFill>
        <p:spPr>
          <a:xfrm>
            <a:off x="8220225" y="3367405"/>
            <a:ext cx="3061335" cy="2276475"/>
          </a:xfrm>
          <a:prstGeom prst="rect">
            <a:avLst/>
          </a:prstGeom>
        </p:spPr>
      </p:pic>
      <p:sp>
        <p:nvSpPr>
          <p:cNvPr id="8" name="文本框 2"/>
          <p:cNvSpPr txBox="1"/>
          <p:nvPr/>
        </p:nvSpPr>
        <p:spPr>
          <a:xfrm>
            <a:off x="3960794" y="5846482"/>
            <a:ext cx="3788410" cy="640080"/>
          </a:xfrm>
          <a:prstGeom prst="rect">
            <a:avLst/>
          </a:prstGeom>
          <a:noFill/>
        </p:spPr>
        <p:txBody>
          <a:bodyPr wrap="square" rtlCol="0" anchor="t">
            <a:spAutoFit/>
          </a:bodyPr>
          <a:lstStyle/>
          <a:p>
            <a:pPr algn="just"/>
            <a:r>
              <a:rPr lang="zh-CN" altLang="en-US" dirty="0">
                <a:solidFill>
                  <a:srgbClr val="FF0000"/>
                </a:solidFill>
              </a:rPr>
              <a:t>三证一标志：生产许可证、产品合格证、安全鉴定证、安全标志。</a:t>
            </a:r>
          </a:p>
        </p:txBody>
      </p:sp>
      <p:sp>
        <p:nvSpPr>
          <p:cNvPr id="9" name="Rectangle 2"/>
          <p:cNvSpPr txBox="1">
            <a:spLocks noChangeArrowheads="1"/>
          </p:cNvSpPr>
          <p:nvPr/>
        </p:nvSpPr>
        <p:spPr bwMode="auto">
          <a:xfrm>
            <a:off x="3281082" y="566354"/>
            <a:ext cx="6741459" cy="692219"/>
          </a:xfrm>
          <a:prstGeom prst="rect">
            <a:avLst/>
          </a:prstGeom>
          <a:noFill/>
          <a:ln w="9525">
            <a:noFill/>
            <a:miter lim="800000"/>
          </a:ln>
        </p:spPr>
        <p:txBody>
          <a:bodyPr anchor="b"/>
          <a:lstStyle/>
          <a:p>
            <a:pPr algn="ctr"/>
            <a:endParaRPr lang="zh-CN" altLang="en-US" sz="3600" b="1" dirty="0">
              <a:latin typeface="+mj-ea"/>
              <a:ea typeface="+mj-ea"/>
              <a:sym typeface="+mn-ea"/>
            </a:endParaRPr>
          </a:p>
        </p:txBody>
      </p:sp>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1" name="Group 7"/>
          <p:cNvGrpSpPr>
            <a:grpSpLocks/>
          </p:cNvGrpSpPr>
          <p:nvPr/>
        </p:nvGrpSpPr>
        <p:grpSpPr bwMode="auto">
          <a:xfrm>
            <a:off x="709289" y="1155322"/>
            <a:ext cx="3886201" cy="393700"/>
            <a:chOff x="284596" y="1309625"/>
            <a:chExt cx="3530959" cy="394384"/>
          </a:xfrm>
        </p:grpSpPr>
        <p:sp>
          <p:nvSpPr>
            <p:cNvPr id="12" name="矩形 11"/>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3475972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6675" y="1458075"/>
            <a:ext cx="8946515" cy="1424940"/>
          </a:xfrm>
          <a:prstGeom prst="rect">
            <a:avLst/>
          </a:prstGeom>
          <a:noFill/>
          <a:ln w="9525">
            <a:noFill/>
            <a:miter lim="800000"/>
          </a:ln>
        </p:spPr>
        <p:txBody>
          <a:bodyPr wrap="square">
            <a:spAutoFit/>
          </a:bodyPr>
          <a:lstStyle/>
          <a:p>
            <a:pPr algn="just" eaLnBrk="1" latinLnBrk="0" hangingPunct="1">
              <a:lnSpc>
                <a:spcPts val="3500"/>
              </a:lnSpc>
            </a:pPr>
            <a:r>
              <a:rPr lang="en-US" altLang="zh-CN" sz="1600" b="1" dirty="0" smtClean="0">
                <a:latin typeface="+mn-ea"/>
                <a:ea typeface="+mn-ea"/>
                <a:sym typeface="+mn-ea"/>
              </a:rPr>
              <a:t>    4</a:t>
            </a:r>
            <a:r>
              <a:rPr lang="zh-CN" sz="1600" b="1" dirty="0" smtClean="0">
                <a:latin typeface="+mn-ea"/>
                <a:ea typeface="+mn-ea"/>
                <a:sym typeface="+mn-ea"/>
              </a:rPr>
              <a:t>.防护手套</a:t>
            </a:r>
          </a:p>
          <a:p>
            <a:pPr algn="just" eaLnBrk="1" latinLnBrk="0" hangingPunct="1">
              <a:lnSpc>
                <a:spcPts val="3500"/>
              </a:lnSpc>
            </a:pPr>
            <a:r>
              <a:rPr lang="zh-CN" sz="1600" b="1" dirty="0" smtClean="0">
                <a:latin typeface="+mn-ea"/>
                <a:ea typeface="+mn-ea"/>
                <a:sym typeface="+mn-ea"/>
              </a:rPr>
              <a:t>    可以防多种油类，漆类和有机溶剂及其他化学物质，具有良好的耐寒耐热性能，可以有效防止有毒物质引起中毒和皮肤病变。</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46" y="3716769"/>
            <a:ext cx="3289935" cy="2096770"/>
          </a:xfrm>
          <a:prstGeom prst="rect">
            <a:avLst/>
          </a:prstGeom>
        </p:spPr>
      </p:pic>
      <p:pic>
        <p:nvPicPr>
          <p:cNvPr id="7" name="图片 6"/>
          <p:cNvPicPr>
            <a:picLocks noChangeAspect="1"/>
          </p:cNvPicPr>
          <p:nvPr/>
        </p:nvPicPr>
        <p:blipFill>
          <a:blip r:embed="rId4" cstate="print"/>
          <a:stretch>
            <a:fillRect/>
          </a:stretch>
        </p:blipFill>
        <p:spPr>
          <a:xfrm>
            <a:off x="3589281" y="3064174"/>
            <a:ext cx="2703195" cy="3764280"/>
          </a:xfrm>
          <a:prstGeom prst="rect">
            <a:avLst/>
          </a:prstGeom>
        </p:spPr>
      </p:pic>
      <p:pic>
        <p:nvPicPr>
          <p:cNvPr id="8" name="图片 7"/>
          <p:cNvPicPr>
            <a:picLocks noChangeAspect="1"/>
          </p:cNvPicPr>
          <p:nvPr/>
        </p:nvPicPr>
        <p:blipFill>
          <a:blip r:embed="rId5" cstate="print"/>
          <a:stretch>
            <a:fillRect/>
          </a:stretch>
        </p:blipFill>
        <p:spPr>
          <a:xfrm>
            <a:off x="7144124" y="3196387"/>
            <a:ext cx="2710815" cy="313753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endParaRPr lang="zh-CN" altLang="en-US" sz="3600" b="1" dirty="0">
              <a:latin typeface="+mj-ea"/>
              <a:ea typeface="+mj-ea"/>
              <a:sym typeface="+mn-ea"/>
            </a:endParaRPr>
          </a:p>
        </p:txBody>
      </p:sp>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1" name="Group 7"/>
          <p:cNvGrpSpPr>
            <a:grpSpLocks/>
          </p:cNvGrpSpPr>
          <p:nvPr/>
        </p:nvGrpSpPr>
        <p:grpSpPr bwMode="auto">
          <a:xfrm>
            <a:off x="860613" y="1086732"/>
            <a:ext cx="4430624" cy="393700"/>
            <a:chOff x="284596" y="1309625"/>
            <a:chExt cx="4025616" cy="394384"/>
          </a:xfrm>
        </p:grpSpPr>
        <p:sp>
          <p:nvSpPr>
            <p:cNvPr id="12" name="矩形 11"/>
            <p:cNvSpPr>
              <a:spLocks noChangeArrowheads="1"/>
            </p:cNvSpPr>
            <p:nvPr/>
          </p:nvSpPr>
          <p:spPr bwMode="auto">
            <a:xfrm>
              <a:off x="779254"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3021530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91927" y="1507135"/>
            <a:ext cx="3448050" cy="505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6" name="Group 7"/>
          <p:cNvGrpSpPr>
            <a:grpSpLocks/>
          </p:cNvGrpSpPr>
          <p:nvPr/>
        </p:nvGrpSpPr>
        <p:grpSpPr bwMode="auto">
          <a:xfrm>
            <a:off x="760833" y="1314254"/>
            <a:ext cx="3886201" cy="393700"/>
            <a:chOff x="284596" y="1309625"/>
            <a:chExt cx="3530959" cy="394384"/>
          </a:xfrm>
        </p:grpSpPr>
        <p:sp>
          <p:nvSpPr>
            <p:cNvPr id="7" name="矩形 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8" name="矩形 7"/>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9"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533962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5365" y="1325282"/>
            <a:ext cx="3329129" cy="2219420"/>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88370" y="1316768"/>
            <a:ext cx="3354672" cy="2236448"/>
          </a:xfrm>
          <a:prstGeom prst="rect">
            <a:avLst/>
          </a:prstGeom>
        </p:spPr>
      </p:pic>
      <p:pic>
        <p:nvPicPr>
          <p:cNvPr id="11" name="图片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45478" y="3780408"/>
            <a:ext cx="3372612" cy="2248408"/>
          </a:xfrm>
          <a:prstGeom prst="rect">
            <a:avLst/>
          </a:prstGeom>
        </p:spPr>
      </p:pic>
      <p:pic>
        <p:nvPicPr>
          <p:cNvPr id="13" name="图片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986782" y="3780408"/>
            <a:ext cx="3342633" cy="2228422"/>
          </a:xfrm>
          <a:prstGeom prst="rect">
            <a:avLst/>
          </a:prstGeom>
        </p:spPr>
      </p:pic>
      <p:pic>
        <p:nvPicPr>
          <p:cNvPr id="14" name="图片 1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986783" y="1325282"/>
            <a:ext cx="3276046" cy="2184030"/>
          </a:xfrm>
          <a:prstGeom prst="rect">
            <a:avLst/>
          </a:prstGeom>
        </p:spPr>
      </p:pic>
      <p:pic>
        <p:nvPicPr>
          <p:cNvPr id="16" name="图片 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94785" y="3780408"/>
            <a:ext cx="3250287" cy="2166858"/>
          </a:xfrm>
          <a:prstGeom prst="rect">
            <a:avLst/>
          </a:prstGeom>
        </p:spPr>
      </p:pic>
      <p:sp>
        <p:nvSpPr>
          <p:cNvPr id="18" name="文本框 4"/>
          <p:cNvSpPr txBox="1"/>
          <p:nvPr/>
        </p:nvSpPr>
        <p:spPr>
          <a:xfrm>
            <a:off x="355365" y="6184260"/>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prstClr val="black"/>
                </a:solidFill>
                <a:latin typeface="微软雅黑" charset="0"/>
                <a:sym typeface="Arial" pitchFamily="34" charset="0"/>
              </a:rPr>
              <a:t>思考：为什么要做应急演练</a:t>
            </a:r>
            <a:endParaRPr lang="zh-CN" altLang="en-US" sz="10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spTree>
    <p:extLst>
      <p:ext uri="{BB962C8B-B14F-4D97-AF65-F5344CB8AC3E}">
        <p14:creationId xmlns:p14="http://schemas.microsoft.com/office/powerpoint/2010/main" val="1109289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427" y="1564056"/>
            <a:ext cx="6708962" cy="3747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921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80628" y="5150745"/>
            <a:ext cx="6219265" cy="1491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6091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834" y="1707954"/>
            <a:ext cx="9001125"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82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5706" y="1784330"/>
            <a:ext cx="8887107" cy="4925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82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2083827" y="1784163"/>
            <a:ext cx="5297487" cy="412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lstStyle/>
          <a:p>
            <a:pPr marL="342900" indent="-342900">
              <a:lnSpc>
                <a:spcPct val="150000"/>
              </a:lnSpc>
              <a:spcBef>
                <a:spcPct val="50000"/>
              </a:spcBef>
              <a:buFontTx/>
              <a:buAutoNum type="circleNumDbPlain"/>
            </a:pPr>
            <a:r>
              <a:rPr lang="zh-CN" altLang="zh-CN" sz="1600" dirty="0">
                <a:solidFill>
                  <a:srgbClr val="C00000"/>
                </a:solidFill>
                <a:latin typeface="黑体" pitchFamily="49" charset="-122"/>
                <a:ea typeface="黑体" pitchFamily="49" charset="-122"/>
              </a:rPr>
              <a:t>从业人员在作业过程中，应当严格遵守本单位的安全生产规章制度和操作规程，服从管理，正确佩戴和使用劳动防护用品。</a:t>
            </a:r>
            <a:r>
              <a:rPr lang="zh-CN" altLang="zh-CN" sz="1600" dirty="0">
                <a:latin typeface="黑体" pitchFamily="49" charset="-122"/>
                <a:ea typeface="黑体" pitchFamily="49" charset="-122"/>
              </a:rPr>
              <a:t>——《安全生产法》</a:t>
            </a:r>
            <a:r>
              <a:rPr lang="zh-CN" altLang="zh-CN" sz="1600" dirty="0" smtClean="0">
                <a:latin typeface="黑体" pitchFamily="49" charset="-122"/>
                <a:ea typeface="黑体" pitchFamily="49" charset="-122"/>
              </a:rPr>
              <a:t>第</a:t>
            </a:r>
            <a:r>
              <a:rPr lang="en-US" altLang="zh-CN" sz="1600" dirty="0" smtClean="0">
                <a:latin typeface="黑体" pitchFamily="49" charset="-122"/>
                <a:ea typeface="黑体" pitchFamily="49" charset="-122"/>
              </a:rPr>
              <a:t>54</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a:p>
            <a:pPr marL="342900" indent="-342900">
              <a:lnSpc>
                <a:spcPct val="150000"/>
              </a:lnSpc>
              <a:spcBef>
                <a:spcPct val="50000"/>
              </a:spcBef>
              <a:buFontTx/>
              <a:buAutoNum type="circleNumDbPlain"/>
            </a:pPr>
            <a:r>
              <a:rPr lang="zh-CN" altLang="zh-CN" sz="1600" dirty="0">
                <a:solidFill>
                  <a:srgbClr val="C00000"/>
                </a:solidFill>
                <a:latin typeface="黑体" pitchFamily="49" charset="-122"/>
                <a:ea typeface="黑体" pitchFamily="49" charset="-122"/>
              </a:rPr>
              <a:t>从业人员应当接受安全生产教育和培训，掌握本职工作所需的安全生产知识，提高安全生产技能，增强事故预防和应急处理能力</a:t>
            </a:r>
            <a:r>
              <a:rPr lang="zh-CN" altLang="zh-CN" sz="1600" dirty="0">
                <a:latin typeface="黑体" pitchFamily="49" charset="-122"/>
                <a:ea typeface="黑体" pitchFamily="49" charset="-122"/>
              </a:rPr>
              <a:t>。——《安全生产法》第</a:t>
            </a:r>
            <a:r>
              <a:rPr lang="en-US" altLang="zh-CN" sz="1600" dirty="0" smtClean="0">
                <a:latin typeface="黑体" pitchFamily="49" charset="-122"/>
                <a:ea typeface="黑体" pitchFamily="49" charset="-122"/>
              </a:rPr>
              <a:t>55</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a:p>
            <a:pPr marL="342900" indent="-342900">
              <a:lnSpc>
                <a:spcPct val="150000"/>
              </a:lnSpc>
              <a:spcBef>
                <a:spcPct val="50000"/>
              </a:spcBef>
              <a:buFontTx/>
              <a:buAutoNum type="circleNumDbPlain"/>
            </a:pPr>
            <a:r>
              <a:rPr lang="zh-CN" altLang="zh-CN" sz="1600" dirty="0">
                <a:solidFill>
                  <a:srgbClr val="C00000"/>
                </a:solidFill>
                <a:latin typeface="黑体" pitchFamily="49" charset="-122"/>
                <a:ea typeface="黑体" pitchFamily="49" charset="-122"/>
              </a:rPr>
              <a:t>从业人员发现事故隐患或者其他不安全因素，应当立即向现场安全生产管理人员或者本单位负责人报告；接到报告的人员应当及时予以</a:t>
            </a:r>
            <a:r>
              <a:rPr lang="zh-CN" altLang="zh-CN" sz="1600" dirty="0" smtClean="0">
                <a:solidFill>
                  <a:srgbClr val="C00000"/>
                </a:solidFill>
                <a:latin typeface="黑体" pitchFamily="49" charset="-122"/>
                <a:ea typeface="黑体" pitchFamily="49" charset="-122"/>
              </a:rPr>
              <a:t>处理。</a:t>
            </a:r>
            <a:endParaRPr lang="en-US" altLang="zh-CN" sz="1600" dirty="0" smtClean="0">
              <a:solidFill>
                <a:srgbClr val="C00000"/>
              </a:solidFill>
              <a:latin typeface="黑体" pitchFamily="49" charset="-122"/>
              <a:ea typeface="黑体" pitchFamily="49" charset="-122"/>
            </a:endParaRPr>
          </a:p>
          <a:p>
            <a:pPr algn="r">
              <a:lnSpc>
                <a:spcPct val="150000"/>
              </a:lnSpc>
              <a:spcBef>
                <a:spcPct val="50000"/>
              </a:spcBef>
            </a:pPr>
            <a:r>
              <a:rPr lang="en-US" altLang="zh-CN" sz="1600" dirty="0" smtClean="0">
                <a:latin typeface="黑体" pitchFamily="49" charset="-122"/>
                <a:ea typeface="黑体" pitchFamily="49" charset="-122"/>
              </a:rPr>
              <a:t>                  </a:t>
            </a:r>
            <a:r>
              <a:rPr lang="zh-CN" altLang="zh-CN" sz="1600" dirty="0" smtClean="0">
                <a:latin typeface="黑体" pitchFamily="49" charset="-122"/>
                <a:ea typeface="黑体" pitchFamily="49" charset="-122"/>
              </a:rPr>
              <a:t>——《安全生产法》第</a:t>
            </a:r>
            <a:r>
              <a:rPr lang="en-US" altLang="zh-CN" sz="1600" dirty="0" smtClean="0">
                <a:latin typeface="黑体" pitchFamily="49" charset="-122"/>
                <a:ea typeface="黑体" pitchFamily="49" charset="-122"/>
              </a:rPr>
              <a:t>56</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p:txBody>
      </p:sp>
      <p:pic>
        <p:nvPicPr>
          <p:cNvPr id="4" name="Picture 2" descr="20080327_fa6cb8dd7bf8aaf406dalt1tklypIk0f"/>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802002" y="1582550"/>
            <a:ext cx="2271712" cy="215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5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381314" y="3847913"/>
            <a:ext cx="3000375"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13"/>
          <p:cNvGrpSpPr>
            <a:grpSpLocks/>
          </p:cNvGrpSpPr>
          <p:nvPr/>
        </p:nvGrpSpPr>
        <p:grpSpPr bwMode="auto">
          <a:xfrm>
            <a:off x="1019548" y="1188850"/>
            <a:ext cx="4056063" cy="393700"/>
            <a:chOff x="321172" y="1212640"/>
            <a:chExt cx="3677803" cy="394384"/>
          </a:xfrm>
        </p:grpSpPr>
        <p:sp>
          <p:nvSpPr>
            <p:cNvPr id="7"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8" name="矩形 20"/>
            <p:cNvSpPr>
              <a:spLocks noChangeArrowheads="1"/>
            </p:cNvSpPr>
            <p:nvPr/>
          </p:nvSpPr>
          <p:spPr bwMode="auto">
            <a:xfrm>
              <a:off x="321172" y="1212640"/>
              <a:ext cx="465537"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9"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sp>
        <p:nvSpPr>
          <p:cNvPr id="11" name="文本框 4"/>
          <p:cNvSpPr txBox="1"/>
          <p:nvPr/>
        </p:nvSpPr>
        <p:spPr>
          <a:xfrm>
            <a:off x="2646830" y="322306"/>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401463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20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1+#ppt_w/2"/>
                                          </p:val>
                                        </p:tav>
                                        <p:tav tm="100000">
                                          <p:val>
                                            <p:strVal val="#ppt_x"/>
                                          </p:val>
                                        </p:tav>
                                      </p:tavLst>
                                    </p:anim>
                                    <p:anim calcmode="lin" valueType="num">
                                      <p:cBhvr additive="base">
                                        <p:cTn id="3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8328" y="1700016"/>
            <a:ext cx="9105900"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8806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6119" y="1883989"/>
            <a:ext cx="904875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4462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1391769" y="1968365"/>
            <a:ext cx="6784041"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sym typeface="Arial" pitchFamily="34" charset="0"/>
              </a:rPr>
              <a:t>---</a:t>
            </a:r>
            <a:r>
              <a:rPr lang="zh-CN" altLang="en-US" sz="3200" b="1" dirty="0" smtClean="0">
                <a:solidFill>
                  <a:srgbClr val="C00000"/>
                </a:solidFill>
                <a:latin typeface="微软雅黑" charset="0"/>
                <a:sym typeface="Arial" pitchFamily="34" charset="0"/>
              </a:rPr>
              <a:t>为自己</a:t>
            </a:r>
            <a:endParaRPr lang="zh-CN" altLang="en-US" sz="3200" b="1" dirty="0">
              <a:solidFill>
                <a:srgbClr val="C00000"/>
              </a:solidFill>
              <a:latin typeface="微软雅黑" charset="0"/>
              <a:sym typeface="Arial" pitchFamily="34" charset="0"/>
            </a:endParaRPr>
          </a:p>
        </p:txBody>
      </p:sp>
      <p:sp>
        <p:nvSpPr>
          <p:cNvPr id="27" name="文本框 4"/>
          <p:cNvSpPr txBox="1"/>
          <p:nvPr/>
        </p:nvSpPr>
        <p:spPr>
          <a:xfrm>
            <a:off x="1391770" y="2841945"/>
            <a:ext cx="6784041" cy="584775"/>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谁是安全的最大受益者？</a:t>
            </a:r>
            <a:endParaRPr lang="zh-CN" altLang="en-US" sz="3200" b="1" dirty="0">
              <a:solidFill>
                <a:srgbClr val="C00000"/>
              </a:solidFill>
              <a:latin typeface="微软雅黑" charset="0"/>
              <a:sym typeface="Arial" pitchFamily="34" charset="0"/>
            </a:endParaRPr>
          </a:p>
        </p:txBody>
      </p:sp>
      <p:sp>
        <p:nvSpPr>
          <p:cNvPr id="8" name="文本框 4"/>
          <p:cNvSpPr txBox="1"/>
          <p:nvPr/>
        </p:nvSpPr>
        <p:spPr>
          <a:xfrm>
            <a:off x="1490382" y="3798965"/>
            <a:ext cx="6784041"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3200" b="1" dirty="0" smtClean="0">
                <a:solidFill>
                  <a:srgbClr val="C00000"/>
                </a:solidFill>
                <a:latin typeface="微软雅黑" charset="0"/>
                <a:sym typeface="Arial" pitchFamily="34" charset="0"/>
              </a:rPr>
              <a:t>员工自己？企业？还是</a:t>
            </a:r>
            <a:r>
              <a:rPr lang="en-US" altLang="zh-CN" sz="3200" b="1" dirty="0" smtClean="0">
                <a:solidFill>
                  <a:srgbClr val="C00000"/>
                </a:solidFill>
                <a:latin typeface="微软雅黑" charset="0"/>
                <a:sym typeface="Arial" pitchFamily="34" charset="0"/>
              </a:rPr>
              <a:t>…</a:t>
            </a:r>
            <a:endParaRPr lang="zh-CN" altLang="en-US" sz="3200" b="1" dirty="0">
              <a:solidFill>
                <a:srgbClr val="C00000"/>
              </a:solidFill>
              <a:latin typeface="微软雅黑" charset="0"/>
              <a:sym typeface="Arial" pitchFamily="34" charset="0"/>
            </a:endParaRPr>
          </a:p>
        </p:txBody>
      </p:sp>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sp>
        <p:nvSpPr>
          <p:cNvPr id="2" name="TextBox 1"/>
          <p:cNvSpPr txBox="1"/>
          <p:nvPr/>
        </p:nvSpPr>
        <p:spPr>
          <a:xfrm>
            <a:off x="2545976" y="4912659"/>
            <a:ext cx="2050561" cy="369332"/>
          </a:xfrm>
          <a:prstGeom prst="rect">
            <a:avLst/>
          </a:prstGeom>
          <a:noFill/>
        </p:spPr>
        <p:txBody>
          <a:bodyPr wrap="none" rtlCol="0">
            <a:spAutoFit/>
          </a:bodyPr>
          <a:lstStyle/>
          <a:p>
            <a:r>
              <a:rPr lang="zh-CN" altLang="en-US" dirty="0" smtClean="0"/>
              <a:t>案例：</a:t>
            </a:r>
            <a:r>
              <a:rPr lang="zh-CN" altLang="en-US" dirty="0" smtClean="0">
                <a:hlinkClick r:id="rId3" action="ppaction://hlinkfile"/>
              </a:rPr>
              <a:t>冲压机</a:t>
            </a:r>
            <a:r>
              <a:rPr lang="en-US" altLang="zh-CN" dirty="0" smtClean="0">
                <a:hlinkClick r:id="rId3" action="ppaction://hlinkfile"/>
              </a:rPr>
              <a:t>.mp4</a:t>
            </a:r>
            <a:endParaRPr lang="zh-CN" altLang="en-US" dirty="0"/>
          </a:p>
        </p:txBody>
      </p:sp>
      <p:grpSp>
        <p:nvGrpSpPr>
          <p:cNvPr id="10" name="Group 7"/>
          <p:cNvGrpSpPr>
            <a:grpSpLocks/>
          </p:cNvGrpSpPr>
          <p:nvPr/>
        </p:nvGrpSpPr>
        <p:grpSpPr bwMode="auto">
          <a:xfrm>
            <a:off x="284162" y="1309688"/>
            <a:ext cx="3886201" cy="393700"/>
            <a:chOff x="284596" y="1309625"/>
            <a:chExt cx="3530959" cy="394384"/>
          </a:xfrm>
        </p:grpSpPr>
        <p:sp>
          <p:nvSpPr>
            <p:cNvPr id="11" name="矩形 10"/>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2" name="矩形 11"/>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6.1</a:t>
              </a:r>
              <a:endParaRPr lang="zh-CN" altLang="en-US" dirty="0">
                <a:solidFill>
                  <a:schemeClr val="bg1"/>
                </a:solidFill>
                <a:latin typeface="Arial" charset="0"/>
              </a:endParaRPr>
            </a:p>
          </p:txBody>
        </p:sp>
        <p:sp>
          <p:nvSpPr>
            <p:cNvPr id="13"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有多少生命可以重来</a:t>
              </a:r>
              <a:endParaRPr lang="zh-CN" altLang="en-US" sz="1800" b="1" dirty="0"/>
            </a:p>
          </p:txBody>
        </p:sp>
      </p:grpSp>
    </p:spTree>
    <p:extLst>
      <p:ext uri="{BB962C8B-B14F-4D97-AF65-F5344CB8AC3E}">
        <p14:creationId xmlns:p14="http://schemas.microsoft.com/office/powerpoint/2010/main" val="2973492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1490939" y="1814452"/>
            <a:ext cx="6784041"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sym typeface="Arial" pitchFamily="34" charset="0"/>
              </a:rPr>
              <a:t>---</a:t>
            </a:r>
            <a:r>
              <a:rPr lang="zh-CN" altLang="en-US" sz="3200" b="1" dirty="0" smtClean="0">
                <a:solidFill>
                  <a:srgbClr val="C00000"/>
                </a:solidFill>
                <a:latin typeface="微软雅黑" charset="0"/>
                <a:sym typeface="Arial" pitchFamily="34" charset="0"/>
              </a:rPr>
              <a:t>为自己</a:t>
            </a:r>
            <a:endParaRPr lang="zh-CN" altLang="en-US" sz="3200" b="1" dirty="0">
              <a:solidFill>
                <a:srgbClr val="C00000"/>
              </a:solidFill>
              <a:latin typeface="微软雅黑" charset="0"/>
              <a:sym typeface="Arial" pitchFamily="34" charset="0"/>
            </a:endParaRPr>
          </a:p>
        </p:txBody>
      </p:sp>
      <p:sp>
        <p:nvSpPr>
          <p:cNvPr id="27" name="文本框 4"/>
          <p:cNvSpPr txBox="1"/>
          <p:nvPr/>
        </p:nvSpPr>
        <p:spPr>
          <a:xfrm>
            <a:off x="1447890" y="2495770"/>
            <a:ext cx="6784041" cy="584775"/>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你的平安是对家人最好的爱</a:t>
            </a:r>
            <a:endParaRPr lang="zh-CN" altLang="en-US" sz="3200" b="1" dirty="0">
              <a:solidFill>
                <a:srgbClr val="C00000"/>
              </a:solidFill>
              <a:latin typeface="微软雅黑" charset="0"/>
              <a:sym typeface="Arial" pitchFamily="34" charset="0"/>
            </a:endParaRPr>
          </a:p>
        </p:txBody>
      </p:sp>
      <p:sp>
        <p:nvSpPr>
          <p:cNvPr id="8" name="文本框 4"/>
          <p:cNvSpPr txBox="1"/>
          <p:nvPr/>
        </p:nvSpPr>
        <p:spPr>
          <a:xfrm>
            <a:off x="1624853" y="4392704"/>
            <a:ext cx="67840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srgbClr val="C00000"/>
                </a:solidFill>
                <a:latin typeface="微软雅黑" charset="0"/>
                <a:sym typeface="Arial" pitchFamily="34" charset="0"/>
              </a:rPr>
              <a:t>第三，</a:t>
            </a:r>
            <a:r>
              <a:rPr lang="zh-CN" altLang="en-US" sz="2400" b="1" dirty="0">
                <a:solidFill>
                  <a:srgbClr val="C00000"/>
                </a:solidFill>
                <a:latin typeface="微软雅黑" charset="0"/>
                <a:sym typeface="Arial" pitchFamily="34" charset="0"/>
              </a:rPr>
              <a:t>莫忘</a:t>
            </a:r>
            <a:r>
              <a:rPr lang="zh-CN" altLang="en-US" sz="2400" b="1" dirty="0" smtClean="0">
                <a:solidFill>
                  <a:srgbClr val="C00000"/>
                </a:solidFill>
                <a:latin typeface="微软雅黑" charset="0"/>
                <a:sym typeface="Arial" pitchFamily="34" charset="0"/>
              </a:rPr>
              <a:t>父母的期盼！</a:t>
            </a:r>
            <a:endParaRPr lang="zh-CN" altLang="en-US" sz="2400" b="1" dirty="0">
              <a:solidFill>
                <a:srgbClr val="C00000"/>
              </a:solidFill>
              <a:latin typeface="微软雅黑" charset="0"/>
              <a:sym typeface="Arial" pitchFamily="34" charset="0"/>
            </a:endParaRPr>
          </a:p>
        </p:txBody>
      </p:sp>
      <p:sp>
        <p:nvSpPr>
          <p:cNvPr id="9" name="文本框 4"/>
          <p:cNvSpPr txBox="1"/>
          <p:nvPr/>
        </p:nvSpPr>
        <p:spPr>
          <a:xfrm>
            <a:off x="1624852" y="3899646"/>
            <a:ext cx="67840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srgbClr val="C00000"/>
                </a:solidFill>
                <a:latin typeface="微软雅黑" charset="0"/>
                <a:sym typeface="Arial" pitchFamily="34" charset="0"/>
              </a:rPr>
              <a:t>第二，莫忘爱人的心愿；</a:t>
            </a:r>
            <a:endParaRPr lang="zh-CN" altLang="en-US" sz="2400" b="1" dirty="0">
              <a:solidFill>
                <a:srgbClr val="C00000"/>
              </a:solidFill>
              <a:latin typeface="微软雅黑" charset="0"/>
              <a:sym typeface="Arial" pitchFamily="34" charset="0"/>
            </a:endParaRPr>
          </a:p>
        </p:txBody>
      </p:sp>
      <p:sp>
        <p:nvSpPr>
          <p:cNvPr id="10" name="文本框 4"/>
          <p:cNvSpPr txBox="1"/>
          <p:nvPr/>
        </p:nvSpPr>
        <p:spPr>
          <a:xfrm>
            <a:off x="1619808" y="3458306"/>
            <a:ext cx="67840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srgbClr val="C00000"/>
                </a:solidFill>
                <a:latin typeface="微软雅黑" charset="0"/>
                <a:sym typeface="Arial" pitchFamily="34" charset="0"/>
              </a:rPr>
              <a:t>第一，莫忘子女的祝福；</a:t>
            </a:r>
            <a:endParaRPr lang="zh-CN" altLang="en-US" sz="2400" b="1" dirty="0">
              <a:solidFill>
                <a:srgbClr val="C00000"/>
              </a:solidFill>
              <a:latin typeface="微软雅黑" charset="0"/>
              <a:sym typeface="Arial" pitchFamily="34" charset="0"/>
            </a:endParaRPr>
          </a:p>
        </p:txBody>
      </p:sp>
      <p:sp>
        <p:nvSpPr>
          <p:cNvPr id="11" name="文本框 4"/>
          <p:cNvSpPr txBox="1"/>
          <p:nvPr/>
        </p:nvSpPr>
        <p:spPr>
          <a:xfrm>
            <a:off x="1490939" y="5170565"/>
            <a:ext cx="6784041"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3200" b="1" dirty="0" smtClean="0">
                <a:solidFill>
                  <a:srgbClr val="C00000"/>
                </a:solidFill>
                <a:latin typeface="微软雅黑" charset="0"/>
                <a:sym typeface="Arial" pitchFamily="34" charset="0"/>
              </a:rPr>
              <a:t>大家应该怎么做？</a:t>
            </a:r>
            <a:endParaRPr lang="zh-CN" altLang="en-US" sz="3200" b="1" dirty="0">
              <a:solidFill>
                <a:srgbClr val="C00000"/>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13" name="Group 7"/>
          <p:cNvGrpSpPr>
            <a:grpSpLocks/>
          </p:cNvGrpSpPr>
          <p:nvPr/>
        </p:nvGrpSpPr>
        <p:grpSpPr bwMode="auto">
          <a:xfrm>
            <a:off x="284162" y="1309688"/>
            <a:ext cx="3886201" cy="393700"/>
            <a:chOff x="284596" y="1309625"/>
            <a:chExt cx="3530959" cy="394384"/>
          </a:xfrm>
        </p:grpSpPr>
        <p:sp>
          <p:nvSpPr>
            <p:cNvPr id="14" name="矩形 13"/>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5" name="矩形 14"/>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6.1</a:t>
              </a:r>
              <a:endParaRPr lang="zh-CN" altLang="en-US" dirty="0">
                <a:solidFill>
                  <a:schemeClr val="bg1"/>
                </a:solidFill>
                <a:latin typeface="Arial" charset="0"/>
              </a:endParaRPr>
            </a:p>
          </p:txBody>
        </p:sp>
        <p:sp>
          <p:nvSpPr>
            <p:cNvPr id="1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有多少生命可以重来</a:t>
              </a:r>
              <a:endParaRPr lang="zh-CN" altLang="en-US" sz="1800" b="1" dirty="0"/>
            </a:p>
          </p:txBody>
        </p:sp>
      </p:grpSp>
    </p:spTree>
    <p:extLst>
      <p:ext uri="{BB962C8B-B14F-4D97-AF65-F5344CB8AC3E}">
        <p14:creationId xmlns:p14="http://schemas.microsoft.com/office/powerpoint/2010/main" val="4114179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1624851" y="1761104"/>
            <a:ext cx="6784041"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sym typeface="Arial" pitchFamily="34" charset="0"/>
              </a:rPr>
              <a:t>---</a:t>
            </a:r>
            <a:r>
              <a:rPr lang="zh-CN" altLang="en-US" sz="3200" b="1" dirty="0" smtClean="0">
                <a:solidFill>
                  <a:srgbClr val="C00000"/>
                </a:solidFill>
                <a:latin typeface="微软雅黑" charset="0"/>
                <a:sym typeface="Arial" pitchFamily="34" charset="0"/>
              </a:rPr>
              <a:t>为自己</a:t>
            </a:r>
            <a:endParaRPr lang="zh-CN" altLang="en-US" sz="3200" b="1" dirty="0">
              <a:solidFill>
                <a:srgbClr val="C00000"/>
              </a:solidFill>
              <a:latin typeface="微软雅黑" charset="0"/>
              <a:sym typeface="Arial" pitchFamily="34" charset="0"/>
            </a:endParaRPr>
          </a:p>
        </p:txBody>
      </p:sp>
      <p:sp>
        <p:nvSpPr>
          <p:cNvPr id="27" name="文本框 4"/>
          <p:cNvSpPr txBox="1"/>
          <p:nvPr/>
        </p:nvSpPr>
        <p:spPr>
          <a:xfrm>
            <a:off x="1490380" y="2334405"/>
            <a:ext cx="6784041" cy="584775"/>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企业安全好，我的收入高</a:t>
            </a:r>
            <a:endParaRPr lang="zh-CN" altLang="en-US" sz="3200" b="1" dirty="0">
              <a:solidFill>
                <a:srgbClr val="C00000"/>
              </a:solidFill>
              <a:latin typeface="微软雅黑" charset="0"/>
              <a:sym typeface="Arial" pitchFamily="34" charset="0"/>
            </a:endParaRPr>
          </a:p>
        </p:txBody>
      </p:sp>
      <p:sp>
        <p:nvSpPr>
          <p:cNvPr id="11" name="文本框 4"/>
          <p:cNvSpPr txBox="1"/>
          <p:nvPr/>
        </p:nvSpPr>
        <p:spPr>
          <a:xfrm>
            <a:off x="1490939" y="5469846"/>
            <a:ext cx="8289555" cy="107721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3200" b="1" dirty="0" smtClean="0">
                <a:solidFill>
                  <a:srgbClr val="C00000"/>
                </a:solidFill>
                <a:latin typeface="微软雅黑" charset="0"/>
                <a:sym typeface="Arial" pitchFamily="34" charset="0"/>
              </a:rPr>
              <a:t>安全不仅是成本的概念，更是增值的概念。</a:t>
            </a:r>
            <a:endParaRPr lang="en-US" altLang="zh-CN" sz="3200" b="1" dirty="0" smtClean="0">
              <a:solidFill>
                <a:srgbClr val="C00000"/>
              </a:solidFill>
              <a:latin typeface="微软雅黑" charset="0"/>
              <a:sym typeface="Arial" pitchFamily="34" charset="0"/>
            </a:endParaRPr>
          </a:p>
          <a:p>
            <a:pPr algn="just"/>
            <a:r>
              <a:rPr lang="zh-CN" altLang="en-US" sz="3200" b="1" dirty="0" smtClean="0">
                <a:solidFill>
                  <a:srgbClr val="C00000"/>
                </a:solidFill>
                <a:latin typeface="微软雅黑" charset="0"/>
                <a:sym typeface="Arial" pitchFamily="34" charset="0"/>
              </a:rPr>
              <a:t>大家应该怎么做？安全共同体</a:t>
            </a:r>
            <a:endParaRPr lang="zh-CN" altLang="en-US" sz="3200" b="1" dirty="0">
              <a:solidFill>
                <a:srgbClr val="C00000"/>
              </a:solidFill>
              <a:latin typeface="微软雅黑" charset="0"/>
              <a:sym typeface="Arial" pitchFamily="34" charset="0"/>
            </a:endParaRPr>
          </a:p>
        </p:txBody>
      </p:sp>
      <p:sp>
        <p:nvSpPr>
          <p:cNvPr id="12" name="文本框 4"/>
          <p:cNvSpPr txBox="1"/>
          <p:nvPr/>
        </p:nvSpPr>
        <p:spPr>
          <a:xfrm>
            <a:off x="886384" y="2919180"/>
            <a:ext cx="9872946" cy="246221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1200" b="1" dirty="0">
                <a:solidFill>
                  <a:srgbClr val="C00000"/>
                </a:solidFill>
                <a:latin typeface="微软雅黑" charset="0"/>
                <a:sym typeface="Arial" pitchFamily="34" charset="0"/>
              </a:rPr>
              <a:t>直接经济损失的统计范围</a:t>
            </a:r>
          </a:p>
          <a:p>
            <a:pPr algn="just">
              <a:lnSpc>
                <a:spcPts val="1200"/>
              </a:lnSpc>
            </a:pPr>
            <a:endParaRPr lang="zh-CN" altLang="en-US" sz="1000" b="1" dirty="0">
              <a:solidFill>
                <a:srgbClr val="C00000"/>
              </a:solidFill>
              <a:latin typeface="微软雅黑" charset="0"/>
              <a:sym typeface="Arial" pitchFamily="34" charset="0"/>
            </a:endParaRPr>
          </a:p>
          <a:p>
            <a:pPr algn="just"/>
            <a:r>
              <a:rPr lang="zh-CN" altLang="en-US" sz="1000" b="1" dirty="0">
                <a:solidFill>
                  <a:srgbClr val="C00000"/>
                </a:solidFill>
                <a:latin typeface="微软雅黑" charset="0"/>
                <a:sym typeface="Arial" pitchFamily="34" charset="0"/>
              </a:rPr>
              <a:t>　　</a:t>
            </a:r>
            <a:r>
              <a:rPr lang="en-US" altLang="zh-CN" sz="1000" b="1" dirty="0">
                <a:latin typeface="微软雅黑" charset="0"/>
                <a:sym typeface="Arial" pitchFamily="34" charset="0"/>
              </a:rPr>
              <a:t>1</a:t>
            </a:r>
            <a:r>
              <a:rPr lang="zh-CN" altLang="en-US" sz="1000" b="1" dirty="0">
                <a:latin typeface="微软雅黑" charset="0"/>
                <a:sym typeface="Arial" pitchFamily="34" charset="0"/>
              </a:rPr>
              <a:t>）人身伤亡后所支出的费用</a:t>
            </a:r>
          </a:p>
          <a:p>
            <a:pPr algn="just"/>
            <a:endParaRPr lang="zh-CN" altLang="en-US" sz="1000" b="1" dirty="0">
              <a:latin typeface="微软雅黑" charset="0"/>
              <a:sym typeface="Arial" pitchFamily="34" charset="0"/>
            </a:endParaRPr>
          </a:p>
          <a:p>
            <a:pPr algn="just"/>
            <a:r>
              <a:rPr lang="zh-CN" altLang="en-US" sz="1000" b="1" dirty="0">
                <a:latin typeface="微软雅黑" charset="0"/>
                <a:sym typeface="Arial" pitchFamily="34" charset="0"/>
              </a:rPr>
              <a:t>　　① 医疗费用（含护理费用</a:t>
            </a:r>
            <a:r>
              <a:rPr lang="zh-CN" altLang="en-US" sz="1000" b="1" dirty="0" smtClean="0">
                <a:latin typeface="微软雅黑" charset="0"/>
                <a:sym typeface="Arial" pitchFamily="34" charset="0"/>
              </a:rPr>
              <a:t>）</a:t>
            </a:r>
            <a:r>
              <a:rPr lang="zh-CN" altLang="en-US" sz="1000" b="1" dirty="0">
                <a:latin typeface="微软雅黑" charset="0"/>
                <a:sym typeface="Arial" pitchFamily="34" charset="0"/>
              </a:rPr>
              <a:t>　　② 丧葬及抚恤</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③ 补助及救济费</a:t>
            </a:r>
            <a:r>
              <a:rPr lang="zh-CN" altLang="en-US" sz="1000" b="1" dirty="0" smtClean="0">
                <a:latin typeface="微软雅黑" charset="0"/>
                <a:sym typeface="Arial" pitchFamily="34" charset="0"/>
              </a:rPr>
              <a:t>用</a:t>
            </a:r>
            <a:r>
              <a:rPr lang="zh-CN" altLang="en-US" sz="1000" b="1" dirty="0">
                <a:latin typeface="微软雅黑" charset="0"/>
                <a:sym typeface="Arial" pitchFamily="34" charset="0"/>
              </a:rPr>
              <a:t>　　④ 歇工工资</a:t>
            </a:r>
          </a:p>
          <a:p>
            <a:pPr algn="just"/>
            <a:endParaRPr lang="zh-CN" altLang="en-US" sz="1000" b="1" dirty="0">
              <a:latin typeface="微软雅黑" charset="0"/>
              <a:sym typeface="Arial" pitchFamily="34" charset="0"/>
            </a:endParaRPr>
          </a:p>
          <a:p>
            <a:pPr algn="just"/>
            <a:r>
              <a:rPr lang="zh-CN" altLang="en-US" sz="1000" b="1" dirty="0">
                <a:latin typeface="微软雅黑" charset="0"/>
                <a:sym typeface="Arial" pitchFamily="34" charset="0"/>
              </a:rPr>
              <a:t>　　</a:t>
            </a:r>
            <a:r>
              <a:rPr lang="en-US" altLang="zh-CN" sz="1000" b="1" dirty="0">
                <a:latin typeface="微软雅黑" charset="0"/>
                <a:sym typeface="Arial" pitchFamily="34" charset="0"/>
              </a:rPr>
              <a:t>2</a:t>
            </a:r>
            <a:r>
              <a:rPr lang="zh-CN" altLang="en-US" sz="1000" b="1" dirty="0">
                <a:latin typeface="微软雅黑" charset="0"/>
                <a:sym typeface="Arial" pitchFamily="34" charset="0"/>
              </a:rPr>
              <a:t>）善后处理</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① 处理事故的事务性</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② 现场抢救</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③ 清理现场</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④ 事故罚款和赔偿费用</a:t>
            </a:r>
          </a:p>
          <a:p>
            <a:pPr algn="just"/>
            <a:endParaRPr lang="zh-CN" altLang="en-US" sz="1000" b="1" dirty="0">
              <a:latin typeface="微软雅黑" charset="0"/>
              <a:sym typeface="Arial" pitchFamily="34" charset="0"/>
            </a:endParaRPr>
          </a:p>
          <a:p>
            <a:pPr algn="just"/>
            <a:r>
              <a:rPr lang="zh-CN" altLang="en-US" sz="1000" b="1" dirty="0">
                <a:latin typeface="微软雅黑" charset="0"/>
                <a:sym typeface="Arial" pitchFamily="34" charset="0"/>
              </a:rPr>
              <a:t>　　</a:t>
            </a:r>
            <a:r>
              <a:rPr lang="en-US" altLang="zh-CN" sz="1000" b="1" dirty="0">
                <a:latin typeface="微软雅黑" charset="0"/>
                <a:sym typeface="Arial" pitchFamily="34" charset="0"/>
              </a:rPr>
              <a:t>3</a:t>
            </a:r>
            <a:r>
              <a:rPr lang="zh-CN" altLang="en-US" sz="1000" b="1" dirty="0">
                <a:latin typeface="微软雅黑" charset="0"/>
                <a:sym typeface="Arial" pitchFamily="34" charset="0"/>
              </a:rPr>
              <a:t>） 财产损失</a:t>
            </a:r>
            <a:r>
              <a:rPr lang="zh-CN" altLang="en-US" sz="1000" b="1" dirty="0" smtClean="0">
                <a:latin typeface="微软雅黑" charset="0"/>
                <a:sym typeface="Arial" pitchFamily="34" charset="0"/>
              </a:rPr>
              <a:t>价值</a:t>
            </a:r>
            <a:r>
              <a:rPr lang="zh-CN" altLang="en-US" sz="1000" b="1" dirty="0">
                <a:latin typeface="微软雅黑" charset="0"/>
                <a:sym typeface="Arial" pitchFamily="34" charset="0"/>
              </a:rPr>
              <a:t>　　① 固定资产损失</a:t>
            </a:r>
            <a:r>
              <a:rPr lang="zh-CN" altLang="en-US" sz="1000" b="1" dirty="0" smtClean="0">
                <a:latin typeface="微软雅黑" charset="0"/>
                <a:sym typeface="Arial" pitchFamily="34" charset="0"/>
              </a:rPr>
              <a:t>价值</a:t>
            </a:r>
            <a:r>
              <a:rPr lang="zh-CN" altLang="en-US" sz="1000" b="1" dirty="0">
                <a:latin typeface="微软雅黑" charset="0"/>
                <a:sym typeface="Arial" pitchFamily="34" charset="0"/>
              </a:rPr>
              <a:t>　　② 流动资产损失</a:t>
            </a:r>
            <a:r>
              <a:rPr lang="zh-CN" altLang="en-US" sz="1000" b="1" dirty="0" smtClean="0">
                <a:latin typeface="微软雅黑" charset="0"/>
                <a:sym typeface="Arial" pitchFamily="34" charset="0"/>
              </a:rPr>
              <a:t>价值</a:t>
            </a:r>
            <a:endParaRPr lang="en-US" altLang="zh-CN" sz="1000" b="1" dirty="0" smtClean="0">
              <a:latin typeface="微软雅黑" charset="0"/>
              <a:sym typeface="Arial" pitchFamily="34" charset="0"/>
            </a:endParaRPr>
          </a:p>
          <a:p>
            <a:pPr algn="just"/>
            <a:endParaRPr lang="en-US" altLang="zh-CN" sz="1000" b="1" dirty="0">
              <a:solidFill>
                <a:srgbClr val="C00000"/>
              </a:solidFill>
              <a:latin typeface="微软雅黑" charset="0"/>
              <a:sym typeface="Arial" pitchFamily="34" charset="0"/>
            </a:endParaRPr>
          </a:p>
          <a:p>
            <a:pPr algn="just"/>
            <a:r>
              <a:rPr lang="zh-CN" altLang="en-US" sz="1200" b="1" dirty="0" smtClean="0">
                <a:solidFill>
                  <a:srgbClr val="C00000"/>
                </a:solidFill>
                <a:latin typeface="微软雅黑" charset="0"/>
                <a:sym typeface="Arial" pitchFamily="34" charset="0"/>
              </a:rPr>
              <a:t>间接</a:t>
            </a:r>
            <a:r>
              <a:rPr lang="zh-CN" altLang="en-US" sz="1200" b="1" dirty="0">
                <a:solidFill>
                  <a:srgbClr val="C00000"/>
                </a:solidFill>
                <a:latin typeface="微软雅黑" charset="0"/>
                <a:sym typeface="Arial" pitchFamily="34" charset="0"/>
              </a:rPr>
              <a:t>经济损失的统计范围</a:t>
            </a:r>
          </a:p>
          <a:p>
            <a:pPr algn="just"/>
            <a:endParaRPr lang="zh-CN" altLang="en-US" sz="1000" b="1" dirty="0">
              <a:solidFill>
                <a:srgbClr val="C00000"/>
              </a:solidFill>
              <a:latin typeface="微软雅黑" charset="0"/>
              <a:sym typeface="Arial" pitchFamily="34" charset="0"/>
            </a:endParaRPr>
          </a:p>
          <a:p>
            <a:pPr algn="just"/>
            <a:r>
              <a:rPr lang="zh-CN" altLang="en-US" sz="1000" b="1" dirty="0">
                <a:solidFill>
                  <a:srgbClr val="C00000"/>
                </a:solidFill>
                <a:latin typeface="微软雅黑" charset="0"/>
                <a:sym typeface="Arial" pitchFamily="34" charset="0"/>
              </a:rPr>
              <a:t>　</a:t>
            </a:r>
            <a:r>
              <a:rPr lang="zh-CN" altLang="en-US" sz="1000" b="1" dirty="0">
                <a:latin typeface="微软雅黑" charset="0"/>
                <a:sym typeface="Arial" pitchFamily="34" charset="0"/>
              </a:rPr>
              <a:t>　</a:t>
            </a:r>
            <a:r>
              <a:rPr lang="en-US" altLang="zh-CN" sz="1000" b="1" dirty="0">
                <a:latin typeface="微软雅黑" charset="0"/>
                <a:sym typeface="Arial" pitchFamily="34" charset="0"/>
              </a:rPr>
              <a:t>1</a:t>
            </a:r>
            <a:r>
              <a:rPr lang="zh-CN" altLang="en-US" sz="1000" b="1" dirty="0">
                <a:latin typeface="微软雅黑" charset="0"/>
                <a:sym typeface="Arial" pitchFamily="34" charset="0"/>
              </a:rPr>
              <a:t>） 停产、减产损失</a:t>
            </a:r>
            <a:r>
              <a:rPr lang="zh-CN" altLang="en-US" sz="1000" b="1" dirty="0" smtClean="0">
                <a:latin typeface="微软雅黑" charset="0"/>
                <a:sym typeface="Arial" pitchFamily="34" charset="0"/>
              </a:rPr>
              <a:t>价值</a:t>
            </a:r>
            <a:r>
              <a:rPr lang="zh-CN" altLang="en-US" sz="1000" b="1" dirty="0">
                <a:latin typeface="微软雅黑" charset="0"/>
                <a:sym typeface="Arial" pitchFamily="34" charset="0"/>
              </a:rPr>
              <a:t>　　</a:t>
            </a:r>
            <a:r>
              <a:rPr lang="en-US" altLang="zh-CN" sz="1000" b="1" dirty="0">
                <a:latin typeface="微软雅黑" charset="0"/>
                <a:sym typeface="Arial" pitchFamily="34" charset="0"/>
              </a:rPr>
              <a:t>2</a:t>
            </a:r>
            <a:r>
              <a:rPr lang="zh-CN" altLang="en-US" sz="1000" b="1" dirty="0">
                <a:latin typeface="微软雅黑" charset="0"/>
                <a:sym typeface="Arial" pitchFamily="34" charset="0"/>
              </a:rPr>
              <a:t>） 工作损失价值（工作损失价值</a:t>
            </a:r>
            <a:r>
              <a:rPr lang="en-US" altLang="zh-CN" sz="1000" b="1" dirty="0">
                <a:latin typeface="微软雅黑" charset="0"/>
                <a:sym typeface="Arial" pitchFamily="34" charset="0"/>
              </a:rPr>
              <a:t>=</a:t>
            </a:r>
            <a:r>
              <a:rPr lang="zh-CN" altLang="en-US" sz="1000" b="1" dirty="0">
                <a:latin typeface="微软雅黑" charset="0"/>
                <a:sym typeface="Arial" pitchFamily="34" charset="0"/>
              </a:rPr>
              <a:t>被害者损失工作日</a:t>
            </a:r>
            <a:r>
              <a:rPr lang="en-US" altLang="zh-CN" sz="1000" b="1" dirty="0">
                <a:latin typeface="微软雅黑" charset="0"/>
                <a:sym typeface="Arial" pitchFamily="34" charset="0"/>
              </a:rPr>
              <a:t>×</a:t>
            </a:r>
            <a:r>
              <a:rPr lang="zh-CN" altLang="en-US" sz="1000" b="1" dirty="0">
                <a:latin typeface="微软雅黑" charset="0"/>
                <a:sym typeface="Arial" pitchFamily="34" charset="0"/>
              </a:rPr>
              <a:t>企业全年人均日净产值</a:t>
            </a:r>
            <a:r>
              <a:rPr lang="zh-CN" altLang="en-US" sz="1000" b="1" dirty="0" smtClean="0">
                <a:latin typeface="微软雅黑" charset="0"/>
                <a:sym typeface="Arial" pitchFamily="34" charset="0"/>
              </a:rPr>
              <a:t>）</a:t>
            </a:r>
            <a:r>
              <a:rPr lang="zh-CN" altLang="en-US" sz="1000" b="1" dirty="0">
                <a:latin typeface="微软雅黑" charset="0"/>
                <a:sym typeface="Arial" pitchFamily="34" charset="0"/>
              </a:rPr>
              <a:t>　　</a:t>
            </a:r>
            <a:r>
              <a:rPr lang="en-US" altLang="zh-CN" sz="1000" b="1" dirty="0">
                <a:latin typeface="微软雅黑" charset="0"/>
                <a:sym typeface="Arial" pitchFamily="34" charset="0"/>
              </a:rPr>
              <a:t>3</a:t>
            </a:r>
            <a:r>
              <a:rPr lang="zh-CN" altLang="en-US" sz="1000" b="1" dirty="0">
                <a:latin typeface="微软雅黑" charset="0"/>
                <a:sym typeface="Arial" pitchFamily="34" charset="0"/>
              </a:rPr>
              <a:t>） 资源损失价值</a:t>
            </a:r>
          </a:p>
          <a:p>
            <a:pPr algn="just"/>
            <a:endParaRPr lang="zh-CN" altLang="en-US" sz="1000" b="1" dirty="0">
              <a:latin typeface="微软雅黑" charset="0"/>
              <a:sym typeface="Arial" pitchFamily="34" charset="0"/>
            </a:endParaRPr>
          </a:p>
          <a:p>
            <a:pPr algn="just"/>
            <a:r>
              <a:rPr lang="zh-CN" altLang="en-US" sz="1000" b="1" dirty="0">
                <a:latin typeface="微软雅黑" charset="0"/>
                <a:sym typeface="Arial" pitchFamily="34" charset="0"/>
              </a:rPr>
              <a:t>　　</a:t>
            </a:r>
            <a:r>
              <a:rPr lang="en-US" altLang="zh-CN" sz="1000" b="1" dirty="0">
                <a:latin typeface="微软雅黑" charset="0"/>
                <a:sym typeface="Arial" pitchFamily="34" charset="0"/>
              </a:rPr>
              <a:t>4</a:t>
            </a:r>
            <a:r>
              <a:rPr lang="zh-CN" altLang="en-US" sz="1000" b="1" dirty="0">
                <a:latin typeface="微软雅黑" charset="0"/>
                <a:sym typeface="Arial" pitchFamily="34" charset="0"/>
              </a:rPr>
              <a:t>） 处理环境污染的</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a:t>
            </a:r>
            <a:r>
              <a:rPr lang="en-US" altLang="zh-CN" sz="1000" b="1" dirty="0">
                <a:latin typeface="微软雅黑" charset="0"/>
                <a:sym typeface="Arial" pitchFamily="34" charset="0"/>
              </a:rPr>
              <a:t>5</a:t>
            </a:r>
            <a:r>
              <a:rPr lang="zh-CN" altLang="en-US" sz="1000" b="1" dirty="0">
                <a:latin typeface="微软雅黑" charset="0"/>
                <a:sym typeface="Arial" pitchFamily="34" charset="0"/>
              </a:rPr>
              <a:t>） 补充新职工的培训费用</a:t>
            </a:r>
          </a:p>
        </p:txBody>
      </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9" name="Group 7"/>
          <p:cNvGrpSpPr>
            <a:grpSpLocks/>
          </p:cNvGrpSpPr>
          <p:nvPr/>
        </p:nvGrpSpPr>
        <p:grpSpPr bwMode="auto">
          <a:xfrm>
            <a:off x="284162" y="1309688"/>
            <a:ext cx="3886201" cy="393700"/>
            <a:chOff x="284596" y="1309625"/>
            <a:chExt cx="3530959" cy="394384"/>
          </a:xfrm>
        </p:grpSpPr>
        <p:sp>
          <p:nvSpPr>
            <p:cNvPr id="10" name="矩形 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6.1</a:t>
              </a:r>
              <a:endParaRPr lang="zh-CN" altLang="en-US" dirty="0">
                <a:solidFill>
                  <a:schemeClr val="bg1"/>
                </a:solidFill>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有多少生命可以重来</a:t>
              </a:r>
              <a:endParaRPr lang="zh-CN" altLang="en-US" sz="1800" b="1" dirty="0"/>
            </a:p>
          </p:txBody>
        </p:sp>
      </p:grpSp>
    </p:spTree>
    <p:extLst>
      <p:ext uri="{BB962C8B-B14F-4D97-AF65-F5344CB8AC3E}">
        <p14:creationId xmlns:p14="http://schemas.microsoft.com/office/powerpoint/2010/main" val="2749705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4834216" y="1214150"/>
            <a:ext cx="6784041"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sym typeface="Arial" pitchFamily="34" charset="0"/>
              </a:rPr>
              <a:t>---</a:t>
            </a:r>
            <a:r>
              <a:rPr lang="zh-CN" altLang="en-US" sz="3200" b="1" dirty="0" smtClean="0">
                <a:solidFill>
                  <a:srgbClr val="C00000"/>
                </a:solidFill>
                <a:latin typeface="微软雅黑" charset="0"/>
                <a:sym typeface="Arial" pitchFamily="34" charset="0"/>
              </a:rPr>
              <a:t>为自己</a:t>
            </a:r>
            <a:endParaRPr lang="zh-CN" altLang="en-US" sz="3200" b="1" dirty="0">
              <a:solidFill>
                <a:srgbClr val="C00000"/>
              </a:solidFill>
              <a:latin typeface="微软雅黑" charset="0"/>
              <a:sym typeface="Arial" pitchFamily="34" charset="0"/>
            </a:endParaRPr>
          </a:p>
        </p:txBody>
      </p:sp>
      <p:pic>
        <p:nvPicPr>
          <p:cNvPr id="8" name="Picture 2" descr="http://pic.xdkb.net/img/attachement/jpg/site2/20140805/d43d7e44afcf154a901310.jpg"/>
          <p:cNvPicPr>
            <a:picLocks noChangeAspect="1" noChangeArrowheads="1"/>
          </p:cNvPicPr>
          <p:nvPr/>
        </p:nvPicPr>
        <p:blipFill>
          <a:blip r:embed="rId3" cstate="print"/>
          <a:srcRect/>
          <a:stretch>
            <a:fillRect/>
          </a:stretch>
        </p:blipFill>
        <p:spPr bwMode="auto">
          <a:xfrm>
            <a:off x="874254" y="1950992"/>
            <a:ext cx="3303486" cy="4393637"/>
          </a:xfrm>
          <a:prstGeom prst="rect">
            <a:avLst/>
          </a:prstGeom>
          <a:ln>
            <a:noFill/>
          </a:ln>
          <a:effectLst>
            <a:outerShdw blurRad="292100" dist="139700" dir="2700000" algn="tl" rotWithShape="0">
              <a:srgbClr val="333333">
                <a:alpha val="65000"/>
              </a:srgbClr>
            </a:outerShdw>
          </a:effectLst>
        </p:spPr>
      </p:pic>
      <p:pic>
        <p:nvPicPr>
          <p:cNvPr id="9" name="Picture 2" descr="http://pic.xdkb.net/img/attachement/jpg/site2/20140805/d43d7e44afcf154a901310.jpg"/>
          <p:cNvPicPr>
            <a:picLocks noChangeAspect="1" noChangeArrowheads="1"/>
          </p:cNvPicPr>
          <p:nvPr/>
        </p:nvPicPr>
        <p:blipFill>
          <a:blip r:embed="rId4" cstate="print"/>
          <a:srcRect/>
          <a:stretch>
            <a:fillRect/>
          </a:stretch>
        </p:blipFill>
        <p:spPr bwMode="auto">
          <a:xfrm>
            <a:off x="4443317" y="1950992"/>
            <a:ext cx="6619127" cy="4413365"/>
          </a:xfrm>
          <a:prstGeom prst="rect">
            <a:avLst/>
          </a:prstGeom>
          <a:ln>
            <a:noFill/>
          </a:ln>
          <a:effectLst>
            <a:outerShdw blurRad="292100" dist="139700" dir="2700000" algn="tl" rotWithShape="0">
              <a:srgbClr val="333333">
                <a:alpha val="65000"/>
              </a:srgbClr>
            </a:outerShdw>
          </a:effectLst>
        </p:spPr>
      </p:pic>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10" name="Group 7"/>
          <p:cNvGrpSpPr>
            <a:grpSpLocks/>
          </p:cNvGrpSpPr>
          <p:nvPr/>
        </p:nvGrpSpPr>
        <p:grpSpPr bwMode="auto">
          <a:xfrm>
            <a:off x="284162" y="1309688"/>
            <a:ext cx="3886201" cy="393700"/>
            <a:chOff x="284596" y="1309625"/>
            <a:chExt cx="3530959" cy="394384"/>
          </a:xfrm>
        </p:grpSpPr>
        <p:sp>
          <p:nvSpPr>
            <p:cNvPr id="11" name="矩形 10"/>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2" name="矩形 11"/>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6.1</a:t>
              </a:r>
              <a:endParaRPr lang="zh-CN" altLang="en-US" dirty="0">
                <a:solidFill>
                  <a:schemeClr val="bg1"/>
                </a:solidFill>
                <a:latin typeface="Arial" charset="0"/>
              </a:endParaRPr>
            </a:p>
          </p:txBody>
        </p:sp>
        <p:sp>
          <p:nvSpPr>
            <p:cNvPr id="13"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有多少生命可以重来</a:t>
              </a:r>
              <a:endParaRPr lang="zh-CN" altLang="en-US" sz="1800" b="1" dirty="0"/>
            </a:p>
          </p:txBody>
        </p:sp>
      </p:grpSp>
    </p:spTree>
    <p:extLst>
      <p:ext uri="{BB962C8B-B14F-4D97-AF65-F5344CB8AC3E}">
        <p14:creationId xmlns:p14="http://schemas.microsoft.com/office/powerpoint/2010/main" val="1832975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27" name="文本框 4"/>
          <p:cNvSpPr txBox="1"/>
          <p:nvPr/>
        </p:nvSpPr>
        <p:spPr>
          <a:xfrm>
            <a:off x="324968" y="2271652"/>
            <a:ext cx="11481550" cy="584775"/>
          </a:xfrm>
          <a:prstGeom prst="rect">
            <a:avLst/>
          </a:prstGeom>
          <a:noFill/>
        </p:spPr>
        <p:txBody>
          <a:bodyPr wrap="square" rtlCol="0">
            <a:spAutoFit/>
          </a:bodyPr>
          <a:lstStyle/>
          <a:p>
            <a:pPr algn="just"/>
            <a:r>
              <a:rPr lang="zh-CN" altLang="en-US" sz="3200" b="1" dirty="0">
                <a:solidFill>
                  <a:srgbClr val="C00000"/>
                </a:solidFill>
                <a:latin typeface="微软雅黑" charset="0"/>
                <a:sym typeface="Arial" pitchFamily="34" charset="0"/>
              </a:rPr>
              <a:t>不伤害</a:t>
            </a:r>
            <a:r>
              <a:rPr lang="zh-CN" altLang="en-US" sz="3200" b="1" dirty="0" smtClean="0">
                <a:solidFill>
                  <a:srgbClr val="C00000"/>
                </a:solidFill>
                <a:latin typeface="微软雅黑" charset="0"/>
                <a:sym typeface="Arial" pitchFamily="34" charset="0"/>
              </a:rPr>
              <a:t>自己、不伤害他人，不被他人伤害，保护他人不受伤害</a:t>
            </a:r>
            <a:endParaRPr lang="zh-CN" altLang="en-US" sz="3200" b="1" dirty="0">
              <a:solidFill>
                <a:srgbClr val="C00000"/>
              </a:solidFill>
              <a:latin typeface="微软雅黑" charset="0"/>
              <a:sym typeface="Arial" pitchFamily="34" charset="0"/>
            </a:endParaRPr>
          </a:p>
        </p:txBody>
      </p:sp>
      <p:sp>
        <p:nvSpPr>
          <p:cNvPr id="12" name="文本框 4"/>
          <p:cNvSpPr txBox="1"/>
          <p:nvPr/>
        </p:nvSpPr>
        <p:spPr>
          <a:xfrm>
            <a:off x="886384" y="3064951"/>
            <a:ext cx="9872946" cy="172354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altLang="zh-CN" sz="2400" b="1" dirty="0" smtClean="0">
                <a:solidFill>
                  <a:srgbClr val="C00000"/>
                </a:solidFill>
                <a:latin typeface="微软雅黑" charset="0"/>
                <a:sym typeface="Arial" pitchFamily="34" charset="0"/>
              </a:rPr>
              <a:t>1</a:t>
            </a:r>
            <a:r>
              <a:rPr lang="zh-CN" altLang="en-US" sz="2400" b="1" dirty="0" smtClean="0">
                <a:solidFill>
                  <a:srgbClr val="C00000"/>
                </a:solidFill>
                <a:latin typeface="微软雅黑" charset="0"/>
                <a:sym typeface="Arial" pitchFamily="34" charset="0"/>
              </a:rPr>
              <a:t>）不伤害自己：安全意识、安全技能、安全行为；</a:t>
            </a:r>
            <a:endParaRPr lang="en-US" altLang="zh-CN" sz="2400" b="1" dirty="0" smtClean="0">
              <a:solidFill>
                <a:srgbClr val="C00000"/>
              </a:solidFill>
              <a:latin typeface="微软雅黑" charset="0"/>
              <a:sym typeface="Arial" pitchFamily="34" charset="0"/>
            </a:endParaRPr>
          </a:p>
          <a:p>
            <a:pPr algn="just"/>
            <a:r>
              <a:rPr lang="en-US" altLang="zh-CN" sz="2400" b="1" dirty="0" smtClean="0">
                <a:solidFill>
                  <a:srgbClr val="C00000"/>
                </a:solidFill>
                <a:latin typeface="微软雅黑" charset="0"/>
                <a:sym typeface="Arial" pitchFamily="34" charset="0"/>
              </a:rPr>
              <a:t>2</a:t>
            </a:r>
            <a:r>
              <a:rPr lang="zh-CN" altLang="en-US" sz="2400" b="1" dirty="0" smtClean="0">
                <a:solidFill>
                  <a:srgbClr val="C00000"/>
                </a:solidFill>
                <a:latin typeface="微软雅黑" charset="0"/>
                <a:sym typeface="Arial" pitchFamily="34" charset="0"/>
              </a:rPr>
              <a:t>）不伤害他人：是最起码的职业道德；</a:t>
            </a:r>
            <a:endParaRPr lang="en-US" altLang="zh-CN" sz="2400" b="1" dirty="0" smtClean="0">
              <a:solidFill>
                <a:srgbClr val="C00000"/>
              </a:solidFill>
              <a:latin typeface="微软雅黑" charset="0"/>
              <a:sym typeface="Arial" pitchFamily="34" charset="0"/>
            </a:endParaRPr>
          </a:p>
          <a:p>
            <a:pPr algn="just"/>
            <a:r>
              <a:rPr lang="en-US" altLang="zh-CN" sz="2400" b="1" dirty="0" smtClean="0">
                <a:solidFill>
                  <a:srgbClr val="C00000"/>
                </a:solidFill>
                <a:latin typeface="微软雅黑" charset="0"/>
                <a:sym typeface="Arial" pitchFamily="34" charset="0"/>
              </a:rPr>
              <a:t>3</a:t>
            </a:r>
            <a:r>
              <a:rPr lang="zh-CN" altLang="en-US" sz="2400" b="1" dirty="0" smtClean="0">
                <a:solidFill>
                  <a:srgbClr val="C00000"/>
                </a:solidFill>
                <a:latin typeface="微软雅黑" charset="0"/>
                <a:sym typeface="Arial" pitchFamily="34" charset="0"/>
              </a:rPr>
              <a:t>）不被他人伤害：是难以做到而又必须做到的职业规范；</a:t>
            </a:r>
            <a:endParaRPr lang="en-US" altLang="zh-CN" sz="2400" b="1" dirty="0" smtClean="0">
              <a:solidFill>
                <a:srgbClr val="C00000"/>
              </a:solidFill>
              <a:latin typeface="微软雅黑" charset="0"/>
              <a:sym typeface="Arial" pitchFamily="34" charset="0"/>
            </a:endParaRPr>
          </a:p>
          <a:p>
            <a:pPr algn="just"/>
            <a:r>
              <a:rPr lang="en-US" altLang="zh-CN" sz="2400" b="1" dirty="0" smtClean="0">
                <a:solidFill>
                  <a:srgbClr val="C00000"/>
                </a:solidFill>
                <a:latin typeface="微软雅黑" charset="0"/>
                <a:sym typeface="Arial" pitchFamily="34" charset="0"/>
              </a:rPr>
              <a:t>4</a:t>
            </a:r>
            <a:r>
              <a:rPr lang="zh-CN" altLang="en-US" sz="2400" b="1" dirty="0" smtClean="0">
                <a:solidFill>
                  <a:srgbClr val="C00000"/>
                </a:solidFill>
                <a:latin typeface="微软雅黑" charset="0"/>
                <a:sym typeface="Arial" pitchFamily="34" charset="0"/>
              </a:rPr>
              <a:t>）保护他人不受伤害。</a:t>
            </a:r>
            <a:r>
              <a:rPr lang="en-US" altLang="zh-CN" sz="2400" b="1" dirty="0" smtClean="0">
                <a:solidFill>
                  <a:srgbClr val="002060"/>
                </a:solidFill>
                <a:latin typeface="微软雅黑" charset="0"/>
                <a:sym typeface="Arial" pitchFamily="34" charset="0"/>
              </a:rPr>
              <a:t>《</a:t>
            </a:r>
            <a:r>
              <a:rPr lang="zh-CN" altLang="en-US" sz="2400" b="1" dirty="0" smtClean="0">
                <a:solidFill>
                  <a:srgbClr val="002060"/>
                </a:solidFill>
                <a:latin typeface="微软雅黑" charset="0"/>
                <a:sym typeface="Arial" pitchFamily="34" charset="0"/>
              </a:rPr>
              <a:t>活法</a:t>
            </a:r>
            <a:r>
              <a:rPr lang="en-US" altLang="zh-CN" sz="2400" b="1" dirty="0" smtClean="0">
                <a:solidFill>
                  <a:srgbClr val="002060"/>
                </a:solidFill>
                <a:latin typeface="微软雅黑" charset="0"/>
                <a:sym typeface="Arial" pitchFamily="34" charset="0"/>
              </a:rPr>
              <a:t>》</a:t>
            </a:r>
            <a:r>
              <a:rPr lang="zh-CN" altLang="en-US" sz="2400" b="1" dirty="0" smtClean="0">
                <a:solidFill>
                  <a:srgbClr val="002060"/>
                </a:solidFill>
                <a:latin typeface="微软雅黑" charset="0"/>
                <a:sym typeface="Arial" pitchFamily="34" charset="0"/>
              </a:rPr>
              <a:t>以利他心度人生。</a:t>
            </a:r>
            <a:endParaRPr lang="en-US" altLang="zh-CN" sz="2400" b="1" dirty="0" smtClean="0">
              <a:solidFill>
                <a:srgbClr val="002060"/>
              </a:solidFill>
              <a:latin typeface="微软雅黑" charset="0"/>
              <a:sym typeface="Arial" pitchFamily="34" charset="0"/>
            </a:endParaRPr>
          </a:p>
          <a:p>
            <a:pPr algn="just"/>
            <a:endParaRPr lang="zh-CN" altLang="en-US" sz="1000" b="1" dirty="0">
              <a:solidFill>
                <a:prstClr val="black"/>
              </a:solidFill>
              <a:latin typeface="微软雅黑" charset="0"/>
              <a:sym typeface="Arial" pitchFamily="34" charset="0"/>
            </a:endParaRPr>
          </a:p>
        </p:txBody>
      </p:sp>
      <p:sp>
        <p:nvSpPr>
          <p:cNvPr id="8" name="文本框 4"/>
          <p:cNvSpPr txBox="1"/>
          <p:nvPr/>
        </p:nvSpPr>
        <p:spPr>
          <a:xfrm>
            <a:off x="509867" y="4860136"/>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prstClr val="black"/>
                </a:solidFill>
                <a:latin typeface="微软雅黑" charset="0"/>
                <a:sym typeface="Arial" pitchFamily="34" charset="0"/>
              </a:rPr>
              <a:t>安全连着你我他，防范事故靠大家。</a:t>
            </a:r>
            <a:endParaRPr lang="zh-CN" altLang="en-US" sz="2400" b="1" dirty="0">
              <a:solidFill>
                <a:prstClr val="black"/>
              </a:solidFill>
              <a:latin typeface="微软雅黑" charset="0"/>
              <a:sym typeface="Arial" pitchFamily="34" charset="0"/>
            </a:endParaRPr>
          </a:p>
        </p:txBody>
      </p:sp>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10" name="Group 7"/>
          <p:cNvGrpSpPr>
            <a:grpSpLocks/>
          </p:cNvGrpSpPr>
          <p:nvPr/>
        </p:nvGrpSpPr>
        <p:grpSpPr bwMode="auto">
          <a:xfrm>
            <a:off x="284162" y="1309689"/>
            <a:ext cx="5087304" cy="393700"/>
            <a:chOff x="284596" y="1309625"/>
            <a:chExt cx="4165010" cy="672506"/>
          </a:xfrm>
        </p:grpSpPr>
        <p:sp>
          <p:nvSpPr>
            <p:cNvPr id="11" name="矩形 10"/>
            <p:cNvSpPr>
              <a:spLocks noChangeArrowheads="1"/>
            </p:cNvSpPr>
            <p:nvPr/>
          </p:nvSpPr>
          <p:spPr bwMode="auto">
            <a:xfrm>
              <a:off x="284597" y="1309625"/>
              <a:ext cx="4165009" cy="672506"/>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672506"/>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6.2</a:t>
              </a:r>
              <a:endParaRPr lang="zh-CN" altLang="en-US" dirty="0">
                <a:solidFill>
                  <a:schemeClr val="bg1"/>
                </a:solidFill>
                <a:latin typeface="Arial" charset="0"/>
              </a:endParaRPr>
            </a:p>
          </p:txBody>
        </p:sp>
        <p:sp>
          <p:nvSpPr>
            <p:cNvPr id="14" name="TextBox 21"/>
            <p:cNvSpPr>
              <a:spLocks noChangeArrowheads="1"/>
            </p:cNvSpPr>
            <p:nvPr/>
          </p:nvSpPr>
          <p:spPr bwMode="auto">
            <a:xfrm>
              <a:off x="627038" y="1334677"/>
              <a:ext cx="3188517" cy="63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spcBef>
                  <a:spcPct val="50000"/>
                </a:spcBef>
              </a:pPr>
              <a:r>
                <a:rPr lang="zh-CN" altLang="en-US" sz="1800" b="1" dirty="0" smtClean="0"/>
                <a:t>大家</a:t>
              </a:r>
              <a:r>
                <a:rPr lang="zh-CN" altLang="en-US" b="1" dirty="0"/>
                <a:t>共坐</a:t>
              </a:r>
              <a:r>
                <a:rPr lang="zh-CN" altLang="en-US" sz="1800" b="1" dirty="0" smtClean="0"/>
                <a:t>一条船，齐心才能抗风险</a:t>
              </a:r>
              <a:endParaRPr lang="zh-CN" altLang="en-US" sz="1800" b="1" dirty="0"/>
            </a:p>
          </p:txBody>
        </p:sp>
      </p:grpSp>
    </p:spTree>
    <p:extLst>
      <p:ext uri="{BB962C8B-B14F-4D97-AF65-F5344CB8AC3E}">
        <p14:creationId xmlns:p14="http://schemas.microsoft.com/office/powerpoint/2010/main" val="51948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9" name="Rectangle 3"/>
          <p:cNvSpPr>
            <a:spLocks noGrp="1" noChangeArrowheads="1"/>
          </p:cNvSpPr>
          <p:nvPr/>
        </p:nvSpPr>
        <p:spPr bwMode="auto">
          <a:xfrm>
            <a:off x="1399614" y="1862553"/>
            <a:ext cx="8613961" cy="4439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zh-CN" altLang="en-US" sz="1800" b="1" i="0" u="none" strike="noStrike" kern="1200" cap="none" spc="0" normalizeH="0" baseline="0" noProof="0" dirty="0" smtClean="0">
                <a:ln>
                  <a:noFill/>
                </a:ln>
                <a:solidFill>
                  <a:srgbClr val="009D9F"/>
                </a:solidFill>
                <a:effectLst/>
                <a:uLnTx/>
                <a:uFillTx/>
                <a:latin typeface="+mn-ea"/>
                <a:cs typeface="+mn-cs"/>
              </a:rPr>
              <a:t>法则一：安全知识胜于安全设施</a:t>
            </a:r>
          </a:p>
          <a:p>
            <a:pPr marL="352425" marR="0" lvl="0" indent="0" algn="l" defTabSz="914400" rtl="0" eaLnBrk="1" fontAlgn="base" latinLnBrk="0" hangingPunct="1">
              <a:lnSpc>
                <a:spcPct val="150000"/>
              </a:lnSpc>
              <a:spcBef>
                <a:spcPct val="2000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sysClr val="windowText" lastClr="000000">
                    <a:lumMod val="75000"/>
                    <a:lumOff val="25000"/>
                  </a:sysClr>
                </a:solidFill>
                <a:effectLst/>
                <a:uLnTx/>
                <a:uFillTx/>
                <a:latin typeface="+mn-ea"/>
                <a:cs typeface="+mn-cs"/>
              </a:rPr>
              <a:t>什么叫安全知识：就是人们面对风险时，知道该怎么做，包括安全规程、安全制度、安全常识等。</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zh-CN" altLang="en-US" sz="1800" b="1" i="0" u="none" strike="noStrike" kern="1200" cap="none" spc="0" normalizeH="0" baseline="0" noProof="0" dirty="0" smtClean="0">
                <a:ln>
                  <a:noFill/>
                </a:ln>
                <a:solidFill>
                  <a:srgbClr val="009D9F"/>
                </a:solidFill>
                <a:effectLst/>
                <a:uLnTx/>
                <a:uFillTx/>
                <a:latin typeface="+mn-ea"/>
                <a:cs typeface="+mn-cs"/>
              </a:rPr>
              <a:t>法则二：安全意识强于安全知识</a:t>
            </a:r>
          </a:p>
          <a:p>
            <a:pPr marL="352425" marR="0" lvl="0" indent="0" algn="l" defTabSz="914400" rtl="0" eaLnBrk="1" fontAlgn="base" latinLnBrk="0" hangingPunct="1">
              <a:lnSpc>
                <a:spcPct val="150000"/>
              </a:lnSpc>
              <a:spcBef>
                <a:spcPct val="2000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sysClr val="windowText" lastClr="000000">
                    <a:lumMod val="75000"/>
                    <a:lumOff val="25000"/>
                  </a:sysClr>
                </a:solidFill>
                <a:effectLst/>
                <a:uLnTx/>
                <a:uFillTx/>
                <a:latin typeface="+mn-ea"/>
                <a:cs typeface="+mn-cs"/>
              </a:rPr>
              <a:t>工作中的“三违”，绝大多数人不是不知道违章，而是有意无意地违章，这就属于安全意识淡薄的表现。</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zh-CN" altLang="en-US" sz="1800" b="1" i="0" u="none" strike="noStrike" kern="1200" cap="none" spc="0" normalizeH="0" baseline="0" noProof="0" dirty="0" smtClean="0">
                <a:ln>
                  <a:noFill/>
                </a:ln>
                <a:solidFill>
                  <a:srgbClr val="009D9F"/>
                </a:solidFill>
                <a:effectLst/>
                <a:uLnTx/>
                <a:uFillTx/>
                <a:latin typeface="+mn-ea"/>
                <a:cs typeface="+mn-cs"/>
              </a:rPr>
              <a:t>法则三：安全意愿优于安全意识</a:t>
            </a:r>
          </a:p>
          <a:p>
            <a:pPr marL="352425" marR="0" lvl="0" indent="0" algn="l" defTabSz="914400" rtl="0" eaLnBrk="1" fontAlgn="base" latinLnBrk="0" hangingPunct="1">
              <a:lnSpc>
                <a:spcPct val="150000"/>
              </a:lnSpc>
              <a:spcBef>
                <a:spcPct val="2000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sysClr val="windowText" lastClr="000000">
                    <a:lumMod val="75000"/>
                    <a:lumOff val="25000"/>
                  </a:sysClr>
                </a:solidFill>
                <a:effectLst/>
                <a:uLnTx/>
                <a:uFillTx/>
                <a:latin typeface="+mn-ea"/>
                <a:cs typeface="+mn-cs"/>
              </a:rPr>
              <a:t>安全意愿：是指员工履行安全生产职责，实现安全绩效的意志和原望，也就是说员工在工作中要主动地去追求安全，而不是要别人来要求你。</a:t>
            </a:r>
          </a:p>
        </p:txBody>
      </p:sp>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8" name="Group 7"/>
          <p:cNvGrpSpPr>
            <a:grpSpLocks/>
          </p:cNvGrpSpPr>
          <p:nvPr/>
        </p:nvGrpSpPr>
        <p:grpSpPr bwMode="auto">
          <a:xfrm>
            <a:off x="284162" y="1309689"/>
            <a:ext cx="5087304" cy="393700"/>
            <a:chOff x="284596" y="1309625"/>
            <a:chExt cx="4165010" cy="672506"/>
          </a:xfrm>
        </p:grpSpPr>
        <p:sp>
          <p:nvSpPr>
            <p:cNvPr id="10" name="矩形 9"/>
            <p:cNvSpPr>
              <a:spLocks noChangeArrowheads="1"/>
            </p:cNvSpPr>
            <p:nvPr/>
          </p:nvSpPr>
          <p:spPr bwMode="auto">
            <a:xfrm>
              <a:off x="284597" y="1309625"/>
              <a:ext cx="4165009" cy="672506"/>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1" name="矩形 10"/>
            <p:cNvSpPr>
              <a:spLocks noChangeArrowheads="1"/>
            </p:cNvSpPr>
            <p:nvPr/>
          </p:nvSpPr>
          <p:spPr bwMode="auto">
            <a:xfrm>
              <a:off x="284596" y="1309625"/>
              <a:ext cx="523756" cy="672506"/>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6.2</a:t>
              </a:r>
              <a:endParaRPr lang="zh-CN" altLang="en-US" dirty="0">
                <a:solidFill>
                  <a:schemeClr val="bg1"/>
                </a:solidFill>
                <a:latin typeface="Arial" charset="0"/>
              </a:endParaRPr>
            </a:p>
          </p:txBody>
        </p:sp>
        <p:sp>
          <p:nvSpPr>
            <p:cNvPr id="12" name="TextBox 21"/>
            <p:cNvSpPr>
              <a:spLocks noChangeArrowheads="1"/>
            </p:cNvSpPr>
            <p:nvPr/>
          </p:nvSpPr>
          <p:spPr bwMode="auto">
            <a:xfrm>
              <a:off x="627038" y="1334677"/>
              <a:ext cx="3188517" cy="63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大家</a:t>
              </a:r>
              <a:r>
                <a:rPr lang="zh-CN" altLang="en-US" b="1" dirty="0" smtClean="0"/>
                <a:t>共坐</a:t>
              </a:r>
              <a:r>
                <a:rPr lang="zh-CN" altLang="en-US" sz="1800" b="1" dirty="0" smtClean="0"/>
                <a:t>一条船，齐心才能抗风险</a:t>
              </a:r>
              <a:endParaRPr lang="zh-CN" altLang="en-US" sz="1800" b="1" dirty="0"/>
            </a:p>
          </p:txBody>
        </p:sp>
      </p:grpSp>
    </p:spTree>
    <p:extLst>
      <p:ext uri="{BB962C8B-B14F-4D97-AF65-F5344CB8AC3E}">
        <p14:creationId xmlns:p14="http://schemas.microsoft.com/office/powerpoint/2010/main" val="4200927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27" name="文本框 4"/>
          <p:cNvSpPr txBox="1"/>
          <p:nvPr/>
        </p:nvSpPr>
        <p:spPr>
          <a:xfrm>
            <a:off x="324968" y="2271652"/>
            <a:ext cx="4838703" cy="1877437"/>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危险源辨识和风险评估：</a:t>
            </a:r>
            <a:endParaRPr lang="en-US" altLang="zh-CN" sz="3200" b="1" dirty="0" smtClean="0">
              <a:solidFill>
                <a:srgbClr val="C00000"/>
              </a:solidFill>
              <a:latin typeface="微软雅黑" charset="0"/>
              <a:sym typeface="Arial" pitchFamily="34" charset="0"/>
            </a:endParaRPr>
          </a:p>
          <a:p>
            <a:pPr algn="just"/>
            <a:endParaRPr lang="en-US" altLang="zh-CN" sz="1200" b="1" dirty="0" smtClean="0">
              <a:solidFill>
                <a:srgbClr val="C00000"/>
              </a:solidFill>
              <a:latin typeface="微软雅黑" charset="0"/>
              <a:sym typeface="Arial" pitchFamily="34" charset="0"/>
            </a:endParaRPr>
          </a:p>
          <a:p>
            <a:pPr algn="just"/>
            <a:r>
              <a:rPr lang="en-US" altLang="zh-CN" sz="1200" b="1" dirty="0" smtClean="0">
                <a:solidFill>
                  <a:srgbClr val="C00000"/>
                </a:solidFill>
                <a:latin typeface="微软雅黑" charset="0"/>
                <a:sym typeface="Arial" pitchFamily="34" charset="0"/>
              </a:rPr>
              <a:t>D=LEC</a:t>
            </a:r>
          </a:p>
          <a:p>
            <a:pPr algn="just"/>
            <a:r>
              <a:rPr lang="en-US" altLang="zh-CN" sz="1200" b="1" dirty="0" smtClean="0">
                <a:solidFill>
                  <a:srgbClr val="C00000"/>
                </a:solidFill>
                <a:latin typeface="微软雅黑" charset="0"/>
                <a:sym typeface="Arial" pitchFamily="34" charset="0"/>
              </a:rPr>
              <a:t>D</a:t>
            </a:r>
            <a:r>
              <a:rPr lang="zh-CN" altLang="en-US" sz="1200" b="1" dirty="0" smtClean="0">
                <a:solidFill>
                  <a:srgbClr val="C00000"/>
                </a:solidFill>
                <a:latin typeface="微软雅黑" charset="0"/>
                <a:sym typeface="Arial" pitchFamily="34" charset="0"/>
              </a:rPr>
              <a:t>：风险大小；</a:t>
            </a:r>
            <a:endParaRPr lang="en-US" altLang="zh-CN" sz="1200" b="1" dirty="0" smtClean="0">
              <a:solidFill>
                <a:srgbClr val="C00000"/>
              </a:solidFill>
              <a:latin typeface="微软雅黑" charset="0"/>
              <a:sym typeface="Arial" pitchFamily="34" charset="0"/>
            </a:endParaRPr>
          </a:p>
          <a:p>
            <a:pPr algn="just"/>
            <a:r>
              <a:rPr lang="en-US" altLang="zh-CN" sz="1200" b="1" dirty="0" smtClean="0">
                <a:solidFill>
                  <a:srgbClr val="C00000"/>
                </a:solidFill>
                <a:latin typeface="微软雅黑" charset="0"/>
                <a:sym typeface="Arial" pitchFamily="34" charset="0"/>
              </a:rPr>
              <a:t>L</a:t>
            </a:r>
            <a:r>
              <a:rPr lang="zh-CN" altLang="en-US" sz="1200" b="1" dirty="0" smtClean="0">
                <a:solidFill>
                  <a:srgbClr val="C00000"/>
                </a:solidFill>
                <a:latin typeface="微软雅黑" charset="0"/>
                <a:sym typeface="Arial" pitchFamily="34" charset="0"/>
              </a:rPr>
              <a:t>：发生事故的可能性；</a:t>
            </a:r>
            <a:endParaRPr lang="en-US" altLang="zh-CN" sz="1200" b="1" dirty="0" smtClean="0">
              <a:solidFill>
                <a:srgbClr val="C00000"/>
              </a:solidFill>
              <a:latin typeface="微软雅黑" charset="0"/>
              <a:sym typeface="Arial" pitchFamily="34" charset="0"/>
            </a:endParaRPr>
          </a:p>
          <a:p>
            <a:pPr algn="just"/>
            <a:r>
              <a:rPr lang="en-US" altLang="zh-CN" sz="1200" b="1" dirty="0" smtClean="0">
                <a:solidFill>
                  <a:srgbClr val="C00000"/>
                </a:solidFill>
                <a:latin typeface="微软雅黑" charset="0"/>
                <a:sym typeface="Arial" pitchFamily="34" charset="0"/>
              </a:rPr>
              <a:t>E</a:t>
            </a:r>
            <a:r>
              <a:rPr lang="zh-CN" altLang="en-US" sz="1200" b="1" dirty="0" smtClean="0">
                <a:solidFill>
                  <a:srgbClr val="C00000"/>
                </a:solidFill>
                <a:latin typeface="微软雅黑" charset="0"/>
                <a:sym typeface="Arial" pitchFamily="34" charset="0"/>
              </a:rPr>
              <a:t>：暴露于改危险条件的频率或时间；</a:t>
            </a:r>
            <a:endParaRPr lang="en-US" altLang="zh-CN" sz="1200" b="1" dirty="0" smtClean="0">
              <a:solidFill>
                <a:srgbClr val="C00000"/>
              </a:solidFill>
              <a:latin typeface="微软雅黑" charset="0"/>
              <a:sym typeface="Arial" pitchFamily="34" charset="0"/>
            </a:endParaRPr>
          </a:p>
          <a:p>
            <a:pPr algn="just"/>
            <a:r>
              <a:rPr lang="en-US" altLang="zh-CN" sz="1200" b="1" dirty="0" smtClean="0">
                <a:solidFill>
                  <a:srgbClr val="C00000"/>
                </a:solidFill>
                <a:latin typeface="微软雅黑" charset="0"/>
                <a:sym typeface="Arial" pitchFamily="34" charset="0"/>
              </a:rPr>
              <a:t>C</a:t>
            </a:r>
            <a:r>
              <a:rPr lang="zh-CN" altLang="en-US" sz="1200" b="1" dirty="0" smtClean="0">
                <a:solidFill>
                  <a:srgbClr val="C00000"/>
                </a:solidFill>
                <a:latin typeface="微软雅黑" charset="0"/>
                <a:sym typeface="Arial" pitchFamily="34" charset="0"/>
              </a:rPr>
              <a:t>：事故发生时，给人造成的严重程度；</a:t>
            </a:r>
            <a:endParaRPr lang="en-US" altLang="zh-CN" sz="1200" b="1" dirty="0" smtClean="0">
              <a:solidFill>
                <a:srgbClr val="C00000"/>
              </a:solidFill>
              <a:latin typeface="微软雅黑" charset="0"/>
              <a:sym typeface="Arial" pitchFamily="34" charset="0"/>
            </a:endParaRPr>
          </a:p>
          <a:p>
            <a:pPr algn="just"/>
            <a:endParaRPr lang="zh-CN" altLang="en-US" sz="1200" b="1" dirty="0">
              <a:solidFill>
                <a:srgbClr val="C00000"/>
              </a:solidFill>
              <a:latin typeface="微软雅黑" charset="0"/>
              <a:sym typeface="Arial" pitchFamily="34" charset="0"/>
            </a:endParaRPr>
          </a:p>
        </p:txBody>
      </p:sp>
      <p:sp>
        <p:nvSpPr>
          <p:cNvPr id="12" name="文本框 4"/>
          <p:cNvSpPr txBox="1"/>
          <p:nvPr/>
        </p:nvSpPr>
        <p:spPr>
          <a:xfrm>
            <a:off x="725579" y="5321801"/>
            <a:ext cx="9872946"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prstClr val="black"/>
                </a:solidFill>
                <a:latin typeface="微软雅黑" charset="0"/>
                <a:sym typeface="Arial" pitchFamily="34" charset="0"/>
              </a:rPr>
              <a:t>思考：</a:t>
            </a:r>
            <a:r>
              <a:rPr lang="zh-CN" altLang="en-US" sz="2400" b="1" dirty="0">
                <a:solidFill>
                  <a:prstClr val="black"/>
                </a:solidFill>
                <a:latin typeface="微软雅黑" charset="0"/>
                <a:sym typeface="Arial" pitchFamily="34" charset="0"/>
              </a:rPr>
              <a:t>泰坦尼克</a:t>
            </a:r>
            <a:r>
              <a:rPr lang="zh-CN" altLang="en-US" sz="2400" b="1" dirty="0" smtClean="0">
                <a:solidFill>
                  <a:prstClr val="black"/>
                </a:solidFill>
                <a:latin typeface="微软雅黑" charset="0"/>
                <a:sym typeface="Arial" pitchFamily="34" charset="0"/>
              </a:rPr>
              <a:t>号为什么会沉没？</a:t>
            </a:r>
            <a:r>
              <a:rPr lang="en-US" altLang="zh-CN" sz="2400" b="1" dirty="0" smtClean="0">
                <a:solidFill>
                  <a:prstClr val="black"/>
                </a:solidFill>
                <a:latin typeface="微软雅黑" charset="0"/>
                <a:sym typeface="Arial" pitchFamily="34" charset="0"/>
              </a:rPr>
              <a:t>1513/2208</a:t>
            </a:r>
          </a:p>
          <a:p>
            <a:pPr algn="just"/>
            <a:endParaRPr lang="en-US" altLang="zh-CN" sz="2400" b="1" dirty="0" smtClean="0">
              <a:solidFill>
                <a:prstClr val="black"/>
              </a:solidFill>
              <a:latin typeface="微软雅黑" charset="0"/>
              <a:sym typeface="Arial" pitchFamily="34" charset="0"/>
            </a:endParaRPr>
          </a:p>
          <a:p>
            <a:pPr algn="just"/>
            <a:r>
              <a:rPr lang="zh-CN" altLang="en-US" sz="2400" b="1" dirty="0" smtClean="0">
                <a:solidFill>
                  <a:prstClr val="black"/>
                </a:solidFill>
                <a:latin typeface="微软雅黑" charset="0"/>
                <a:sym typeface="Arial" pitchFamily="34" charset="0"/>
              </a:rPr>
              <a:t>          小心使得万年船</a:t>
            </a:r>
            <a:endParaRPr lang="zh-CN" altLang="en-US" sz="1000" b="1" dirty="0">
              <a:solidFill>
                <a:prstClr val="black"/>
              </a:solidFill>
              <a:latin typeface="微软雅黑" charset="0"/>
              <a:sym typeface="Arial" pitchFamily="34" charset="0"/>
            </a:endParaRPr>
          </a:p>
        </p:txBody>
      </p:sp>
      <p:sp>
        <p:nvSpPr>
          <p:cNvPr id="8" name="文本框 4"/>
          <p:cNvSpPr txBox="1"/>
          <p:nvPr/>
        </p:nvSpPr>
        <p:spPr>
          <a:xfrm>
            <a:off x="509867" y="4860136"/>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0" name="文本框 4"/>
          <p:cNvSpPr txBox="1"/>
          <p:nvPr/>
        </p:nvSpPr>
        <p:spPr>
          <a:xfrm>
            <a:off x="324968" y="4248352"/>
            <a:ext cx="11481550" cy="584775"/>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意识不到危险才是最大的危险</a:t>
            </a:r>
            <a:endParaRPr lang="zh-CN" altLang="en-US" sz="3200" b="1" dirty="0">
              <a:solidFill>
                <a:srgbClr val="C00000"/>
              </a:solidFill>
              <a:latin typeface="微软雅黑" charset="0"/>
              <a:sym typeface="Arial" pitchFamily="34" charset="0"/>
            </a:endParaRPr>
          </a:p>
        </p:txBody>
      </p:sp>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11" name="Group 7"/>
          <p:cNvGrpSpPr>
            <a:grpSpLocks/>
          </p:cNvGrpSpPr>
          <p:nvPr/>
        </p:nvGrpSpPr>
        <p:grpSpPr bwMode="auto">
          <a:xfrm>
            <a:off x="284162" y="1309689"/>
            <a:ext cx="5087304" cy="393700"/>
            <a:chOff x="284596" y="1309625"/>
            <a:chExt cx="4165010" cy="672506"/>
          </a:xfrm>
        </p:grpSpPr>
        <p:sp>
          <p:nvSpPr>
            <p:cNvPr id="13" name="矩形 12"/>
            <p:cNvSpPr>
              <a:spLocks noChangeArrowheads="1"/>
            </p:cNvSpPr>
            <p:nvPr/>
          </p:nvSpPr>
          <p:spPr bwMode="auto">
            <a:xfrm>
              <a:off x="284597" y="1309625"/>
              <a:ext cx="4165009" cy="672506"/>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4" name="矩形 13"/>
            <p:cNvSpPr>
              <a:spLocks noChangeArrowheads="1"/>
            </p:cNvSpPr>
            <p:nvPr/>
          </p:nvSpPr>
          <p:spPr bwMode="auto">
            <a:xfrm>
              <a:off x="284596" y="1309625"/>
              <a:ext cx="523756" cy="672506"/>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6.3</a:t>
              </a:r>
              <a:endParaRPr lang="zh-CN" altLang="en-US" dirty="0">
                <a:solidFill>
                  <a:schemeClr val="bg1"/>
                </a:solidFill>
                <a:latin typeface="Arial" charset="0"/>
              </a:endParaRPr>
            </a:p>
          </p:txBody>
        </p:sp>
        <p:sp>
          <p:nvSpPr>
            <p:cNvPr id="15" name="TextBox 21"/>
            <p:cNvSpPr>
              <a:spLocks noChangeArrowheads="1"/>
            </p:cNvSpPr>
            <p:nvPr/>
          </p:nvSpPr>
          <p:spPr bwMode="auto">
            <a:xfrm>
              <a:off x="627038" y="1334677"/>
              <a:ext cx="3188517" cy="647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风险危害时时想，胜过领导天天讲</a:t>
              </a:r>
              <a:endParaRPr lang="zh-CN" altLang="en-US" sz="1800" b="1" dirty="0"/>
            </a:p>
          </p:txBody>
        </p:sp>
      </p:grpSp>
    </p:spTree>
    <p:extLst>
      <p:ext uri="{BB962C8B-B14F-4D97-AF65-F5344CB8AC3E}">
        <p14:creationId xmlns:p14="http://schemas.microsoft.com/office/powerpoint/2010/main" val="2206648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60136"/>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grpSp>
        <p:nvGrpSpPr>
          <p:cNvPr id="9" name="组合 8"/>
          <p:cNvGrpSpPr>
            <a:grpSpLocks/>
          </p:cNvGrpSpPr>
          <p:nvPr/>
        </p:nvGrpSpPr>
        <p:grpSpPr bwMode="auto">
          <a:xfrm>
            <a:off x="4341019" y="359569"/>
            <a:ext cx="5018087" cy="809625"/>
            <a:chOff x="180977" y="1212848"/>
            <a:chExt cx="3685380" cy="1102623"/>
          </a:xfrm>
        </p:grpSpPr>
        <p:sp>
          <p:nvSpPr>
            <p:cNvPr id="55" name="矩形 54"/>
            <p:cNvSpPr>
              <a:spLocks noChangeArrowheads="1"/>
            </p:cNvSpPr>
            <p:nvPr/>
          </p:nvSpPr>
          <p:spPr bwMode="auto">
            <a:xfrm>
              <a:off x="285750" y="1212848"/>
              <a:ext cx="3580607" cy="686161"/>
            </a:xfrm>
            <a:prstGeom prst="rect">
              <a:avLst/>
            </a:prstGeom>
            <a:noFill/>
            <a:ln w="12700" cap="flat" cmpd="sng">
              <a:solidFill>
                <a:srgbClr val="4F81BD">
                  <a:lumMod val="75000"/>
                  <a:lumOff val="25000"/>
                </a:srgbClr>
              </a:solidFill>
              <a:miter lim="800000"/>
              <a:headEnd/>
              <a:tailEnd/>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400" b="0" i="0" u="none" strike="noStrike" kern="1200" cap="none" spc="0" normalizeH="0" baseline="0" noProof="0">
                <a:ln>
                  <a:noFill/>
                </a:ln>
                <a:solidFill>
                  <a:srgbClr val="FFFFFF"/>
                </a:solidFill>
                <a:effectLst/>
                <a:uLnTx/>
                <a:uFillTx/>
                <a:latin typeface="TKTypeMedium"/>
                <a:ea typeface="宋体" pitchFamily="2" charset="-122"/>
                <a:cs typeface="+mn-cs"/>
              </a:endParaRPr>
            </a:p>
          </p:txBody>
        </p:sp>
        <p:sp>
          <p:nvSpPr>
            <p:cNvPr id="56" name="矩形 55"/>
            <p:cNvSpPr>
              <a:spLocks noChangeArrowheads="1"/>
            </p:cNvSpPr>
            <p:nvPr/>
          </p:nvSpPr>
          <p:spPr bwMode="auto">
            <a:xfrm>
              <a:off x="180977" y="1212849"/>
              <a:ext cx="538162" cy="686161"/>
            </a:xfrm>
            <a:prstGeom prst="rect">
              <a:avLst/>
            </a:prstGeom>
            <a:solidFill>
              <a:srgbClr val="4F81BD">
                <a:lumMod val="75000"/>
                <a:lumOff val="25000"/>
              </a:srgbClr>
            </a:solidFill>
            <a:ln w="12700" cap="flat" cmpd="sng">
              <a:solidFill>
                <a:srgbClr val="4F81BD">
                  <a:lumMod val="75000"/>
                  <a:lumOff val="25000"/>
                </a:srgbClr>
              </a:solidFill>
              <a:miter lim="800000"/>
              <a:headEnd/>
              <a:tailEnd/>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dirty="0">
                <a:ln>
                  <a:noFill/>
                </a:ln>
                <a:solidFill>
                  <a:sysClr val="windowText" lastClr="000000"/>
                </a:solidFill>
                <a:effectLst/>
                <a:uLnTx/>
                <a:uFillTx/>
                <a:latin typeface="TKTypeMedium"/>
                <a:ea typeface="宋体" pitchFamily="2" charset="-122"/>
                <a:cs typeface="+mn-cs"/>
              </a:endParaRPr>
            </a:p>
          </p:txBody>
        </p:sp>
        <p:sp>
          <p:nvSpPr>
            <p:cNvPr id="57" name="TextBox 21"/>
            <p:cNvSpPr>
              <a:spLocks noChangeArrowheads="1"/>
            </p:cNvSpPr>
            <p:nvPr/>
          </p:nvSpPr>
          <p:spPr bwMode="auto">
            <a:xfrm>
              <a:off x="627063" y="1238250"/>
              <a:ext cx="3187700" cy="107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200" b="1" i="0" u="none" strike="noStrike" kern="1200" cap="none" spc="0" normalizeH="0" baseline="0" noProof="0" dirty="0" smtClean="0">
                  <a:ln>
                    <a:noFill/>
                  </a:ln>
                  <a:solidFill>
                    <a:srgbClr val="C00000"/>
                  </a:solidFill>
                  <a:effectLst/>
                  <a:uLnTx/>
                  <a:uFillTx/>
                  <a:latin typeface="+mn-ea"/>
                  <a:ea typeface="+mn-ea"/>
                  <a:cs typeface="+mn-cs"/>
                </a:rPr>
                <a:t>海因里希安全法则</a:t>
              </a:r>
              <a:endParaRPr kumimoji="0" lang="zh-CN" altLang="en-US" sz="3200" b="1" i="0" u="none" strike="noStrike" kern="1200" cap="none" spc="0" normalizeH="0" baseline="0" noProof="0" dirty="0">
                <a:ln>
                  <a:noFill/>
                </a:ln>
                <a:solidFill>
                  <a:srgbClr val="C00000"/>
                </a:solidFill>
                <a:effectLst/>
                <a:uLnTx/>
                <a:uFillTx/>
                <a:latin typeface="+mn-ea"/>
                <a:ea typeface="+mn-ea"/>
                <a:cs typeface="+mn-cs"/>
              </a:endParaRPr>
            </a:p>
          </p:txBody>
        </p:sp>
      </p:grpSp>
      <p:sp>
        <p:nvSpPr>
          <p:cNvPr id="11" name="Rectangle 47"/>
          <p:cNvSpPr>
            <a:spLocks noChangeArrowheads="1"/>
          </p:cNvSpPr>
          <p:nvPr/>
        </p:nvSpPr>
        <p:spPr bwMode="auto">
          <a:xfrm>
            <a:off x="5198269" y="1178719"/>
            <a:ext cx="4922837" cy="720725"/>
          </a:xfrm>
          <a:prstGeom prst="rect">
            <a:avLst/>
          </a:prstGeom>
          <a:gradFill rotWithShape="1">
            <a:gsLst>
              <a:gs pos="0">
                <a:srgbClr val="FECBC2"/>
              </a:gs>
              <a:gs pos="100000">
                <a:srgbClr val="765E5A">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3" name="Rectangle 48"/>
          <p:cNvSpPr>
            <a:spLocks noChangeArrowheads="1"/>
          </p:cNvSpPr>
          <p:nvPr/>
        </p:nvSpPr>
        <p:spPr bwMode="auto">
          <a:xfrm>
            <a:off x="5252244" y="1899444"/>
            <a:ext cx="4806950" cy="852488"/>
          </a:xfrm>
          <a:prstGeom prst="rect">
            <a:avLst/>
          </a:prstGeom>
          <a:gradFill rotWithShape="1">
            <a:gsLst>
              <a:gs pos="0">
                <a:srgbClr val="FFD8B1"/>
              </a:gs>
              <a:gs pos="100000">
                <a:srgbClr val="766452">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4" name="Rectangle 49"/>
          <p:cNvSpPr>
            <a:spLocks noChangeArrowheads="1"/>
          </p:cNvSpPr>
          <p:nvPr/>
        </p:nvSpPr>
        <p:spPr bwMode="auto">
          <a:xfrm>
            <a:off x="7092156" y="4434682"/>
            <a:ext cx="3330575" cy="1206500"/>
          </a:xfrm>
          <a:prstGeom prst="rect">
            <a:avLst/>
          </a:prstGeom>
          <a:gradFill rotWithShape="1">
            <a:gsLst>
              <a:gs pos="0">
                <a:srgbClr val="ACCEBD"/>
              </a:gs>
              <a:gs pos="100000">
                <a:srgbClr val="505F57">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5" name="Rectangle 50"/>
          <p:cNvSpPr>
            <a:spLocks noChangeArrowheads="1"/>
          </p:cNvSpPr>
          <p:nvPr/>
        </p:nvSpPr>
        <p:spPr bwMode="auto">
          <a:xfrm>
            <a:off x="5760244" y="2599532"/>
            <a:ext cx="4406900" cy="931862"/>
          </a:xfrm>
          <a:prstGeom prst="rect">
            <a:avLst/>
          </a:prstGeom>
          <a:gradFill rotWithShape="1">
            <a:gsLst>
              <a:gs pos="0">
                <a:srgbClr val="E2E0A0"/>
              </a:gs>
              <a:gs pos="100000">
                <a:srgbClr val="69684A">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6" name="Rectangle 51"/>
          <p:cNvSpPr>
            <a:spLocks noChangeArrowheads="1"/>
          </p:cNvSpPr>
          <p:nvPr/>
        </p:nvSpPr>
        <p:spPr bwMode="auto">
          <a:xfrm>
            <a:off x="6352381" y="3531394"/>
            <a:ext cx="3924300" cy="904875"/>
          </a:xfrm>
          <a:prstGeom prst="rect">
            <a:avLst/>
          </a:prstGeom>
          <a:gradFill rotWithShape="1">
            <a:gsLst>
              <a:gs pos="0">
                <a:srgbClr val="BED25A"/>
              </a:gs>
              <a:gs pos="100000">
                <a:srgbClr val="58612A">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7" name="Line 52"/>
          <p:cNvSpPr>
            <a:spLocks noChangeShapeType="1"/>
          </p:cNvSpPr>
          <p:nvPr/>
        </p:nvSpPr>
        <p:spPr bwMode="auto">
          <a:xfrm>
            <a:off x="5485606" y="2599532"/>
            <a:ext cx="4510088" cy="1587"/>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8" name="Line 53"/>
          <p:cNvSpPr>
            <a:spLocks noChangeShapeType="1"/>
          </p:cNvSpPr>
          <p:nvPr/>
        </p:nvSpPr>
        <p:spPr bwMode="auto">
          <a:xfrm>
            <a:off x="6352381" y="3531394"/>
            <a:ext cx="3670300" cy="1588"/>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9" name="Line 54"/>
          <p:cNvSpPr>
            <a:spLocks noChangeShapeType="1"/>
          </p:cNvSpPr>
          <p:nvPr/>
        </p:nvSpPr>
        <p:spPr bwMode="auto">
          <a:xfrm>
            <a:off x="6806406" y="4436269"/>
            <a:ext cx="3152775" cy="1588"/>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20" name="Line 55"/>
          <p:cNvSpPr>
            <a:spLocks noChangeShapeType="1"/>
          </p:cNvSpPr>
          <p:nvPr/>
        </p:nvSpPr>
        <p:spPr bwMode="auto">
          <a:xfrm>
            <a:off x="3205956" y="5641182"/>
            <a:ext cx="6834188" cy="0"/>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22" name="Text Box 57"/>
          <p:cNvSpPr txBox="1">
            <a:spLocks noChangeArrowheads="1"/>
          </p:cNvSpPr>
          <p:nvPr/>
        </p:nvSpPr>
        <p:spPr bwMode="auto">
          <a:xfrm>
            <a:off x="7431881" y="3759994"/>
            <a:ext cx="2665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tabLst/>
              <a:defRPr/>
            </a:pPr>
            <a:r>
              <a:rPr kumimoji="1" lang="zh-CN" altLang="en-US" sz="1600" b="1" i="0" u="none" strike="noStrike" kern="1200" cap="none" spc="0" normalizeH="0" baseline="0" noProof="0">
                <a:ln>
                  <a:noFill/>
                </a:ln>
                <a:solidFill>
                  <a:srgbClr val="336600"/>
                </a:solidFill>
                <a:effectLst/>
                <a:uLnTx/>
                <a:uFillTx/>
                <a:latin typeface="TKTypeMedium"/>
                <a:ea typeface="宋体" pitchFamily="2" charset="-122"/>
                <a:cs typeface="+mn-cs"/>
              </a:rPr>
              <a:t>操作工滑了一下，但没摔倒</a:t>
            </a:r>
          </a:p>
        </p:txBody>
      </p:sp>
      <p:sp>
        <p:nvSpPr>
          <p:cNvPr id="23" name="Text Box 58"/>
          <p:cNvSpPr txBox="1">
            <a:spLocks noChangeArrowheads="1"/>
          </p:cNvSpPr>
          <p:nvPr/>
        </p:nvSpPr>
        <p:spPr bwMode="auto">
          <a:xfrm>
            <a:off x="6693694" y="2855119"/>
            <a:ext cx="26654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tabLst/>
              <a:defRPr/>
            </a:pPr>
            <a:r>
              <a:rPr kumimoji="1" lang="zh-CN" altLang="en-US" sz="1600" b="1" i="0" u="none" strike="noStrike" kern="1200" cap="none" spc="0" normalizeH="0" baseline="0" noProof="0">
                <a:ln>
                  <a:noFill/>
                </a:ln>
                <a:solidFill>
                  <a:srgbClr val="808000"/>
                </a:solidFill>
                <a:effectLst/>
                <a:uLnTx/>
                <a:uFillTx/>
                <a:latin typeface="TKTypeMedium"/>
                <a:ea typeface="宋体" pitchFamily="2" charset="-122"/>
                <a:cs typeface="+mn-cs"/>
              </a:rPr>
              <a:t>操作工滑了一下，扭伤了脚</a:t>
            </a:r>
          </a:p>
        </p:txBody>
      </p:sp>
      <p:sp>
        <p:nvSpPr>
          <p:cNvPr id="24" name="Text Box 59"/>
          <p:cNvSpPr txBox="1">
            <a:spLocks noChangeArrowheads="1"/>
          </p:cNvSpPr>
          <p:nvPr/>
        </p:nvSpPr>
        <p:spPr bwMode="auto">
          <a:xfrm>
            <a:off x="6033294" y="2026444"/>
            <a:ext cx="3717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tabLst/>
              <a:defRPr/>
            </a:pPr>
            <a:r>
              <a:rPr kumimoji="1" lang="zh-CN" altLang="en-US" sz="1600" b="1" i="0" u="none" strike="noStrike" kern="1200" cap="none" spc="0" normalizeH="0" baseline="0" noProof="0">
                <a:ln>
                  <a:noFill/>
                </a:ln>
                <a:solidFill>
                  <a:srgbClr val="FF6600"/>
                </a:solidFill>
                <a:effectLst/>
                <a:uLnTx/>
                <a:uFillTx/>
                <a:latin typeface="TKTypeMedium"/>
                <a:ea typeface="宋体" pitchFamily="2" charset="-122"/>
                <a:cs typeface="+mn-cs"/>
              </a:rPr>
              <a:t>操作工滑了一下，摔倒在地，腿摔断了</a:t>
            </a:r>
          </a:p>
        </p:txBody>
      </p:sp>
      <p:grpSp>
        <p:nvGrpSpPr>
          <p:cNvPr id="25" name="Group 61"/>
          <p:cNvGrpSpPr>
            <a:grpSpLocks/>
          </p:cNvGrpSpPr>
          <p:nvPr/>
        </p:nvGrpSpPr>
        <p:grpSpPr bwMode="auto">
          <a:xfrm>
            <a:off x="3164681" y="4140991"/>
            <a:ext cx="4678363" cy="1504949"/>
            <a:chOff x="61" y="3086"/>
            <a:chExt cx="2912" cy="963"/>
          </a:xfrm>
        </p:grpSpPr>
        <p:sp>
          <p:nvSpPr>
            <p:cNvPr id="52" name="Freeform 62"/>
            <p:cNvSpPr>
              <a:spLocks/>
            </p:cNvSpPr>
            <p:nvPr/>
          </p:nvSpPr>
          <p:spPr bwMode="gray">
            <a:xfrm>
              <a:off x="351" y="3086"/>
              <a:ext cx="2242" cy="346"/>
            </a:xfrm>
            <a:custGeom>
              <a:avLst/>
              <a:gdLst>
                <a:gd name="T0" fmla="*/ 0 w 2208"/>
                <a:gd name="T1" fmla="*/ 578 h 303"/>
                <a:gd name="T2" fmla="*/ 2135 w 2208"/>
                <a:gd name="T3" fmla="*/ 587 h 303"/>
                <a:gd name="T4" fmla="*/ 2383 w 2208"/>
                <a:gd name="T5" fmla="*/ 0 h 303"/>
                <a:gd name="T6" fmla="*/ 745 w 2208"/>
                <a:gd name="T7" fmla="*/ 55 h 303"/>
                <a:gd name="T8" fmla="*/ 0 w 2208"/>
                <a:gd name="T9" fmla="*/ 578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gradFill rotWithShape="1">
              <a:gsLst>
                <a:gs pos="0">
                  <a:srgbClr val="4384D3"/>
                </a:gs>
                <a:gs pos="50000">
                  <a:srgbClr val="2C578C"/>
                </a:gs>
                <a:gs pos="100000">
                  <a:srgbClr val="4384D3"/>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53" name="Freeform 63"/>
            <p:cNvSpPr>
              <a:spLocks/>
            </p:cNvSpPr>
            <p:nvPr/>
          </p:nvSpPr>
          <p:spPr bwMode="gray">
            <a:xfrm>
              <a:off x="61" y="3429"/>
              <a:ext cx="2597" cy="617"/>
            </a:xfrm>
            <a:custGeom>
              <a:avLst/>
              <a:gdLst>
                <a:gd name="T0" fmla="*/ 0 w 2557"/>
                <a:gd name="T1" fmla="*/ 1065 h 538"/>
                <a:gd name="T2" fmla="*/ 2763 w 2557"/>
                <a:gd name="T3" fmla="*/ 1064 h 538"/>
                <a:gd name="T4" fmla="*/ 2444 w 2557"/>
                <a:gd name="T5" fmla="*/ 1 h 538"/>
                <a:gd name="T6" fmla="*/ 313 w 2557"/>
                <a:gd name="T7" fmla="*/ 0 h 538"/>
                <a:gd name="T8" fmla="*/ 0 w 2557"/>
                <a:gd name="T9" fmla="*/ 1065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rotWithShape="1">
              <a:gsLst>
                <a:gs pos="0">
                  <a:srgbClr val="4384D3"/>
                </a:gs>
                <a:gs pos="100000">
                  <a:srgbClr val="1F3D62"/>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54" name="Freeform 64"/>
            <p:cNvSpPr>
              <a:spLocks/>
            </p:cNvSpPr>
            <p:nvPr/>
          </p:nvSpPr>
          <p:spPr bwMode="gray">
            <a:xfrm>
              <a:off x="2352" y="3092"/>
              <a:ext cx="621" cy="957"/>
            </a:xfrm>
            <a:custGeom>
              <a:avLst/>
              <a:gdLst>
                <a:gd name="T0" fmla="*/ 326 w 612"/>
                <a:gd name="T1" fmla="*/ 1640 h 836"/>
                <a:gd name="T2" fmla="*/ 657 w 612"/>
                <a:gd name="T3" fmla="*/ 935 h 836"/>
                <a:gd name="T4" fmla="*/ 241 w 612"/>
                <a:gd name="T5" fmla="*/ 0 h 836"/>
                <a:gd name="T6" fmla="*/ 0 w 612"/>
                <a:gd name="T7" fmla="*/ 594 h 836"/>
                <a:gd name="T8" fmla="*/ 326 w 612"/>
                <a:gd name="T9" fmla="*/ 1640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rgbClr val="4789EB"/>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grpSp>
        <p:nvGrpSpPr>
          <p:cNvPr id="26" name="Group 65"/>
          <p:cNvGrpSpPr>
            <a:grpSpLocks/>
          </p:cNvGrpSpPr>
          <p:nvPr/>
        </p:nvGrpSpPr>
        <p:grpSpPr bwMode="auto">
          <a:xfrm>
            <a:off x="3666331" y="3340896"/>
            <a:ext cx="3481389" cy="1195389"/>
            <a:chOff x="305" y="2403"/>
            <a:chExt cx="2912" cy="963"/>
          </a:xfrm>
        </p:grpSpPr>
        <p:sp>
          <p:nvSpPr>
            <p:cNvPr id="49" name="Freeform 66"/>
            <p:cNvSpPr>
              <a:spLocks/>
            </p:cNvSpPr>
            <p:nvPr/>
          </p:nvSpPr>
          <p:spPr bwMode="gray">
            <a:xfrm>
              <a:off x="595" y="2403"/>
              <a:ext cx="2242" cy="346"/>
            </a:xfrm>
            <a:custGeom>
              <a:avLst/>
              <a:gdLst>
                <a:gd name="T0" fmla="*/ 0 w 2208"/>
                <a:gd name="T1" fmla="*/ 578 h 303"/>
                <a:gd name="T2" fmla="*/ 2135 w 2208"/>
                <a:gd name="T3" fmla="*/ 587 h 303"/>
                <a:gd name="T4" fmla="*/ 2383 w 2208"/>
                <a:gd name="T5" fmla="*/ 0 h 303"/>
                <a:gd name="T6" fmla="*/ 745 w 2208"/>
                <a:gd name="T7" fmla="*/ 55 h 303"/>
                <a:gd name="T8" fmla="*/ 0 w 2208"/>
                <a:gd name="T9" fmla="*/ 578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gradFill rotWithShape="1">
              <a:gsLst>
                <a:gs pos="0">
                  <a:srgbClr val="558000"/>
                </a:gs>
                <a:gs pos="50000">
                  <a:srgbClr val="385500"/>
                </a:gs>
                <a:gs pos="100000">
                  <a:srgbClr val="5580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50" name="Freeform 67"/>
            <p:cNvSpPr>
              <a:spLocks/>
            </p:cNvSpPr>
            <p:nvPr/>
          </p:nvSpPr>
          <p:spPr bwMode="gray">
            <a:xfrm>
              <a:off x="305" y="2746"/>
              <a:ext cx="2597" cy="617"/>
            </a:xfrm>
            <a:custGeom>
              <a:avLst/>
              <a:gdLst>
                <a:gd name="T0" fmla="*/ 0 w 2557"/>
                <a:gd name="T1" fmla="*/ 1065 h 538"/>
                <a:gd name="T2" fmla="*/ 2763 w 2557"/>
                <a:gd name="T3" fmla="*/ 1064 h 538"/>
                <a:gd name="T4" fmla="*/ 2444 w 2557"/>
                <a:gd name="T5" fmla="*/ 1 h 538"/>
                <a:gd name="T6" fmla="*/ 313 w 2557"/>
                <a:gd name="T7" fmla="*/ 0 h 538"/>
                <a:gd name="T8" fmla="*/ 0 w 2557"/>
                <a:gd name="T9" fmla="*/ 1065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rotWithShape="1">
              <a:gsLst>
                <a:gs pos="0">
                  <a:srgbClr val="669900"/>
                </a:gs>
                <a:gs pos="100000">
                  <a:srgbClr val="2F47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51" name="Freeform 68"/>
            <p:cNvSpPr>
              <a:spLocks/>
            </p:cNvSpPr>
            <p:nvPr/>
          </p:nvSpPr>
          <p:spPr bwMode="gray">
            <a:xfrm>
              <a:off x="2596" y="2409"/>
              <a:ext cx="621" cy="957"/>
            </a:xfrm>
            <a:custGeom>
              <a:avLst/>
              <a:gdLst>
                <a:gd name="T0" fmla="*/ 326 w 612"/>
                <a:gd name="T1" fmla="*/ 1640 h 836"/>
                <a:gd name="T2" fmla="*/ 657 w 612"/>
                <a:gd name="T3" fmla="*/ 935 h 836"/>
                <a:gd name="T4" fmla="*/ 241 w 612"/>
                <a:gd name="T5" fmla="*/ 0 h 836"/>
                <a:gd name="T6" fmla="*/ 0 w 612"/>
                <a:gd name="T7" fmla="*/ 594 h 836"/>
                <a:gd name="T8" fmla="*/ 326 w 612"/>
                <a:gd name="T9" fmla="*/ 1640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rgbClr val="99CC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grpSp>
        <p:nvGrpSpPr>
          <p:cNvPr id="28" name="Group 69"/>
          <p:cNvGrpSpPr>
            <a:grpSpLocks/>
          </p:cNvGrpSpPr>
          <p:nvPr/>
        </p:nvGrpSpPr>
        <p:grpSpPr bwMode="auto">
          <a:xfrm>
            <a:off x="4061620" y="2623344"/>
            <a:ext cx="2570161" cy="1039813"/>
            <a:chOff x="635" y="1825"/>
            <a:chExt cx="2150" cy="838"/>
          </a:xfrm>
        </p:grpSpPr>
        <p:sp>
          <p:nvSpPr>
            <p:cNvPr id="46" name="Freeform 70"/>
            <p:cNvSpPr>
              <a:spLocks/>
            </p:cNvSpPr>
            <p:nvPr/>
          </p:nvSpPr>
          <p:spPr bwMode="gray">
            <a:xfrm>
              <a:off x="2261" y="1825"/>
              <a:ext cx="524" cy="838"/>
            </a:xfrm>
            <a:custGeom>
              <a:avLst/>
              <a:gdLst>
                <a:gd name="T0" fmla="*/ 0 w 516"/>
                <a:gd name="T1" fmla="*/ 395 h 732"/>
                <a:gd name="T2" fmla="*/ 319 w 516"/>
                <a:gd name="T3" fmla="*/ 1438 h 732"/>
                <a:gd name="T4" fmla="*/ 555 w 516"/>
                <a:gd name="T5" fmla="*/ 872 h 732"/>
                <a:gd name="T6" fmla="*/ 168 w 516"/>
                <a:gd name="T7" fmla="*/ 0 h 732"/>
                <a:gd name="T8" fmla="*/ 0 w 516"/>
                <a:gd name="T9" fmla="*/ 395 h 732"/>
                <a:gd name="T10" fmla="*/ 0 60000 65536"/>
                <a:gd name="T11" fmla="*/ 0 60000 65536"/>
                <a:gd name="T12" fmla="*/ 0 60000 65536"/>
                <a:gd name="T13" fmla="*/ 0 60000 65536"/>
                <a:gd name="T14" fmla="*/ 0 60000 65536"/>
                <a:gd name="T15" fmla="*/ 0 w 516"/>
                <a:gd name="T16" fmla="*/ 0 h 732"/>
                <a:gd name="T17" fmla="*/ 516 w 516"/>
                <a:gd name="T18" fmla="*/ 732 h 732"/>
              </a:gdLst>
              <a:ahLst/>
              <a:cxnLst>
                <a:cxn ang="T10">
                  <a:pos x="T0" y="T1"/>
                </a:cxn>
                <a:cxn ang="T11">
                  <a:pos x="T2" y="T3"/>
                </a:cxn>
                <a:cxn ang="T12">
                  <a:pos x="T4" y="T5"/>
                </a:cxn>
                <a:cxn ang="T13">
                  <a:pos x="T6" y="T7"/>
                </a:cxn>
                <a:cxn ang="T14">
                  <a:pos x="T8" y="T9"/>
                </a:cxn>
              </a:cxnLst>
              <a:rect l="T15" t="T16" r="T17" b="T18"/>
              <a:pathLst>
                <a:path w="516" h="732">
                  <a:moveTo>
                    <a:pt x="0" y="201"/>
                  </a:moveTo>
                  <a:lnTo>
                    <a:pt x="294" y="731"/>
                  </a:lnTo>
                  <a:lnTo>
                    <a:pt x="515" y="444"/>
                  </a:lnTo>
                  <a:lnTo>
                    <a:pt x="156" y="0"/>
                  </a:lnTo>
                  <a:lnTo>
                    <a:pt x="0" y="201"/>
                  </a:lnTo>
                </a:path>
              </a:pathLst>
            </a:custGeom>
            <a:solidFill>
              <a:srgbClr val="FEF8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7" name="Freeform 71"/>
            <p:cNvSpPr>
              <a:spLocks/>
            </p:cNvSpPr>
            <p:nvPr/>
          </p:nvSpPr>
          <p:spPr bwMode="gray">
            <a:xfrm>
              <a:off x="915" y="1825"/>
              <a:ext cx="1504" cy="226"/>
            </a:xfrm>
            <a:custGeom>
              <a:avLst/>
              <a:gdLst>
                <a:gd name="T0" fmla="*/ 0 w 1481"/>
                <a:gd name="T1" fmla="*/ 390 h 197"/>
                <a:gd name="T2" fmla="*/ 1436 w 1481"/>
                <a:gd name="T3" fmla="*/ 390 h 197"/>
                <a:gd name="T4" fmla="*/ 1598 w 1481"/>
                <a:gd name="T5" fmla="*/ 0 h 197"/>
                <a:gd name="T6" fmla="*/ 397 w 1481"/>
                <a:gd name="T7" fmla="*/ 3 h 197"/>
                <a:gd name="T8" fmla="*/ 0 w 1481"/>
                <a:gd name="T9" fmla="*/ 390 h 197"/>
                <a:gd name="T10" fmla="*/ 0 60000 65536"/>
                <a:gd name="T11" fmla="*/ 0 60000 65536"/>
                <a:gd name="T12" fmla="*/ 0 60000 65536"/>
                <a:gd name="T13" fmla="*/ 0 60000 65536"/>
                <a:gd name="T14" fmla="*/ 0 60000 65536"/>
                <a:gd name="T15" fmla="*/ 0 w 1481"/>
                <a:gd name="T16" fmla="*/ 0 h 197"/>
                <a:gd name="T17" fmla="*/ 1481 w 1481"/>
                <a:gd name="T18" fmla="*/ 197 h 197"/>
              </a:gdLst>
              <a:ahLst/>
              <a:cxnLst>
                <a:cxn ang="T10">
                  <a:pos x="T0" y="T1"/>
                </a:cxn>
                <a:cxn ang="T11">
                  <a:pos x="T2" y="T3"/>
                </a:cxn>
                <a:cxn ang="T12">
                  <a:pos x="T4" y="T5"/>
                </a:cxn>
                <a:cxn ang="T13">
                  <a:pos x="T6" y="T7"/>
                </a:cxn>
                <a:cxn ang="T14">
                  <a:pos x="T8" y="T9"/>
                </a:cxn>
              </a:cxnLst>
              <a:rect l="T15" t="T16" r="T17" b="T18"/>
              <a:pathLst>
                <a:path w="1481" h="197">
                  <a:moveTo>
                    <a:pt x="0" y="196"/>
                  </a:moveTo>
                  <a:lnTo>
                    <a:pt x="1329" y="196"/>
                  </a:lnTo>
                  <a:lnTo>
                    <a:pt x="1480" y="0"/>
                  </a:lnTo>
                  <a:lnTo>
                    <a:pt x="367" y="3"/>
                  </a:lnTo>
                  <a:lnTo>
                    <a:pt x="0" y="196"/>
                  </a:lnTo>
                </a:path>
              </a:pathLst>
            </a:custGeom>
            <a:gradFill rotWithShape="1">
              <a:gsLst>
                <a:gs pos="0">
                  <a:srgbClr val="9E9A00"/>
                </a:gs>
                <a:gs pos="50000">
                  <a:srgbClr val="696600"/>
                </a:gs>
                <a:gs pos="100000">
                  <a:srgbClr val="9E9A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8" name="Freeform 72"/>
            <p:cNvSpPr>
              <a:spLocks/>
            </p:cNvSpPr>
            <p:nvPr/>
          </p:nvSpPr>
          <p:spPr bwMode="gray">
            <a:xfrm>
              <a:off x="635" y="2051"/>
              <a:ext cx="1935" cy="607"/>
            </a:xfrm>
            <a:custGeom>
              <a:avLst/>
              <a:gdLst>
                <a:gd name="T0" fmla="*/ 0 w 1906"/>
                <a:gd name="T1" fmla="*/ 1042 h 530"/>
                <a:gd name="T2" fmla="*/ 2054 w 1906"/>
                <a:gd name="T3" fmla="*/ 1042 h 530"/>
                <a:gd name="T4" fmla="*/ 1732 w 1906"/>
                <a:gd name="T5" fmla="*/ 0 h 530"/>
                <a:gd name="T6" fmla="*/ 303 w 1906"/>
                <a:gd name="T7" fmla="*/ 0 h 530"/>
                <a:gd name="T8" fmla="*/ 0 w 1906"/>
                <a:gd name="T9" fmla="*/ 1042 h 530"/>
                <a:gd name="T10" fmla="*/ 0 60000 65536"/>
                <a:gd name="T11" fmla="*/ 0 60000 65536"/>
                <a:gd name="T12" fmla="*/ 0 60000 65536"/>
                <a:gd name="T13" fmla="*/ 0 60000 65536"/>
                <a:gd name="T14" fmla="*/ 0 60000 65536"/>
                <a:gd name="T15" fmla="*/ 0 w 1906"/>
                <a:gd name="T16" fmla="*/ 0 h 530"/>
                <a:gd name="T17" fmla="*/ 1906 w 1906"/>
                <a:gd name="T18" fmla="*/ 530 h 530"/>
              </a:gdLst>
              <a:ahLst/>
              <a:cxnLst>
                <a:cxn ang="T10">
                  <a:pos x="T0" y="T1"/>
                </a:cxn>
                <a:cxn ang="T11">
                  <a:pos x="T2" y="T3"/>
                </a:cxn>
                <a:cxn ang="T12">
                  <a:pos x="T4" y="T5"/>
                </a:cxn>
                <a:cxn ang="T13">
                  <a:pos x="T6" y="T7"/>
                </a:cxn>
                <a:cxn ang="T14">
                  <a:pos x="T8" y="T9"/>
                </a:cxn>
              </a:cxnLst>
              <a:rect l="T15" t="T16" r="T17" b="T18"/>
              <a:pathLst>
                <a:path w="1906" h="530">
                  <a:moveTo>
                    <a:pt x="0" y="529"/>
                  </a:moveTo>
                  <a:lnTo>
                    <a:pt x="1905" y="529"/>
                  </a:lnTo>
                  <a:lnTo>
                    <a:pt x="1606" y="0"/>
                  </a:lnTo>
                  <a:lnTo>
                    <a:pt x="282" y="0"/>
                  </a:lnTo>
                  <a:lnTo>
                    <a:pt x="0" y="529"/>
                  </a:lnTo>
                </a:path>
              </a:pathLst>
            </a:custGeom>
            <a:gradFill rotWithShape="1">
              <a:gsLst>
                <a:gs pos="0">
                  <a:srgbClr val="CCCC00"/>
                </a:gs>
                <a:gs pos="100000">
                  <a:srgbClr val="5E5E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grpSp>
        <p:nvGrpSpPr>
          <p:cNvPr id="29" name="Group 73"/>
          <p:cNvGrpSpPr>
            <a:grpSpLocks/>
          </p:cNvGrpSpPr>
          <p:nvPr/>
        </p:nvGrpSpPr>
        <p:grpSpPr bwMode="auto">
          <a:xfrm>
            <a:off x="4444206" y="1889917"/>
            <a:ext cx="1677988" cy="914399"/>
            <a:chOff x="955" y="1234"/>
            <a:chExt cx="1404" cy="737"/>
          </a:xfrm>
        </p:grpSpPr>
        <p:sp>
          <p:nvSpPr>
            <p:cNvPr id="43" name="Freeform 74"/>
            <p:cNvSpPr>
              <a:spLocks/>
            </p:cNvSpPr>
            <p:nvPr/>
          </p:nvSpPr>
          <p:spPr bwMode="gray">
            <a:xfrm>
              <a:off x="1250" y="1239"/>
              <a:ext cx="742" cy="118"/>
            </a:xfrm>
            <a:custGeom>
              <a:avLst/>
              <a:gdLst>
                <a:gd name="T0" fmla="*/ 0 w 734"/>
                <a:gd name="T1" fmla="*/ 187 h 104"/>
                <a:gd name="T2" fmla="*/ 687 w 734"/>
                <a:gd name="T3" fmla="*/ 194 h 104"/>
                <a:gd name="T4" fmla="*/ 773 w 734"/>
                <a:gd name="T5" fmla="*/ 0 h 104"/>
                <a:gd name="T6" fmla="*/ 190 w 734"/>
                <a:gd name="T7" fmla="*/ 0 h 104"/>
                <a:gd name="T8" fmla="*/ 0 w 734"/>
                <a:gd name="T9" fmla="*/ 187 h 104"/>
                <a:gd name="T10" fmla="*/ 0 60000 65536"/>
                <a:gd name="T11" fmla="*/ 0 60000 65536"/>
                <a:gd name="T12" fmla="*/ 0 60000 65536"/>
                <a:gd name="T13" fmla="*/ 0 60000 65536"/>
                <a:gd name="T14" fmla="*/ 0 60000 65536"/>
                <a:gd name="T15" fmla="*/ 0 w 734"/>
                <a:gd name="T16" fmla="*/ 0 h 104"/>
                <a:gd name="T17" fmla="*/ 734 w 734"/>
                <a:gd name="T18" fmla="*/ 104 h 104"/>
              </a:gdLst>
              <a:ahLst/>
              <a:cxnLst>
                <a:cxn ang="T10">
                  <a:pos x="T0" y="T1"/>
                </a:cxn>
                <a:cxn ang="T11">
                  <a:pos x="T2" y="T3"/>
                </a:cxn>
                <a:cxn ang="T12">
                  <a:pos x="T4" y="T5"/>
                </a:cxn>
                <a:cxn ang="T13">
                  <a:pos x="T6" y="T7"/>
                </a:cxn>
                <a:cxn ang="T14">
                  <a:pos x="T8" y="T9"/>
                </a:cxn>
              </a:cxnLst>
              <a:rect l="T15" t="T16" r="T17" b="T18"/>
              <a:pathLst>
                <a:path w="734" h="104">
                  <a:moveTo>
                    <a:pt x="0" y="100"/>
                  </a:moveTo>
                  <a:lnTo>
                    <a:pt x="652" y="103"/>
                  </a:lnTo>
                  <a:lnTo>
                    <a:pt x="733" y="0"/>
                  </a:lnTo>
                  <a:lnTo>
                    <a:pt x="180" y="0"/>
                  </a:lnTo>
                  <a:lnTo>
                    <a:pt x="0" y="100"/>
                  </a:lnTo>
                </a:path>
              </a:pathLst>
            </a:custGeom>
            <a:gradFill rotWithShape="1">
              <a:gsLst>
                <a:gs pos="0">
                  <a:srgbClr val="FF6535"/>
                </a:gs>
                <a:gs pos="50000">
                  <a:srgbClr val="A94323"/>
                </a:gs>
                <a:gs pos="100000">
                  <a:srgbClr val="FF6535"/>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4" name="Freeform 75"/>
            <p:cNvSpPr>
              <a:spLocks/>
            </p:cNvSpPr>
            <p:nvPr/>
          </p:nvSpPr>
          <p:spPr bwMode="gray">
            <a:xfrm>
              <a:off x="955" y="1354"/>
              <a:ext cx="1258" cy="617"/>
            </a:xfrm>
            <a:custGeom>
              <a:avLst/>
              <a:gdLst>
                <a:gd name="T0" fmla="*/ 0 w 1239"/>
                <a:gd name="T1" fmla="*/ 1065 h 538"/>
                <a:gd name="T2" fmla="*/ 1336 w 1239"/>
                <a:gd name="T3" fmla="*/ 1065 h 538"/>
                <a:gd name="T4" fmla="*/ 1025 w 1239"/>
                <a:gd name="T5" fmla="*/ 0 h 538"/>
                <a:gd name="T6" fmla="*/ 311 w 1239"/>
                <a:gd name="T7" fmla="*/ 0 h 538"/>
                <a:gd name="T8" fmla="*/ 0 w 1239"/>
                <a:gd name="T9" fmla="*/ 1065 h 538"/>
                <a:gd name="T10" fmla="*/ 0 60000 65536"/>
                <a:gd name="T11" fmla="*/ 0 60000 65536"/>
                <a:gd name="T12" fmla="*/ 0 60000 65536"/>
                <a:gd name="T13" fmla="*/ 0 60000 65536"/>
                <a:gd name="T14" fmla="*/ 0 60000 65536"/>
                <a:gd name="T15" fmla="*/ 0 w 1239"/>
                <a:gd name="T16" fmla="*/ 0 h 538"/>
                <a:gd name="T17" fmla="*/ 1239 w 1239"/>
                <a:gd name="T18" fmla="*/ 538 h 538"/>
              </a:gdLst>
              <a:ahLst/>
              <a:cxnLst>
                <a:cxn ang="T10">
                  <a:pos x="T0" y="T1"/>
                </a:cxn>
                <a:cxn ang="T11">
                  <a:pos x="T2" y="T3"/>
                </a:cxn>
                <a:cxn ang="T12">
                  <a:pos x="T4" y="T5"/>
                </a:cxn>
                <a:cxn ang="T13">
                  <a:pos x="T6" y="T7"/>
                </a:cxn>
                <a:cxn ang="T14">
                  <a:pos x="T8" y="T9"/>
                </a:cxn>
              </a:cxnLst>
              <a:rect l="T15" t="T16" r="T17" b="T18"/>
              <a:pathLst>
                <a:path w="1239" h="538">
                  <a:moveTo>
                    <a:pt x="0" y="537"/>
                  </a:moveTo>
                  <a:lnTo>
                    <a:pt x="1238" y="537"/>
                  </a:lnTo>
                  <a:lnTo>
                    <a:pt x="950" y="0"/>
                  </a:lnTo>
                  <a:lnTo>
                    <a:pt x="288" y="0"/>
                  </a:lnTo>
                  <a:lnTo>
                    <a:pt x="0" y="537"/>
                  </a:lnTo>
                </a:path>
              </a:pathLst>
            </a:custGeom>
            <a:gradFill rotWithShape="1">
              <a:gsLst>
                <a:gs pos="0">
                  <a:srgbClr val="FF9933"/>
                </a:gs>
                <a:gs pos="100000">
                  <a:srgbClr val="764718"/>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5" name="Freeform 76"/>
            <p:cNvSpPr>
              <a:spLocks/>
            </p:cNvSpPr>
            <p:nvPr/>
          </p:nvSpPr>
          <p:spPr bwMode="gray">
            <a:xfrm>
              <a:off x="1914" y="1234"/>
              <a:ext cx="445" cy="732"/>
            </a:xfrm>
            <a:custGeom>
              <a:avLst/>
              <a:gdLst>
                <a:gd name="T0" fmla="*/ 309 w 439"/>
                <a:gd name="T1" fmla="*/ 1268 h 638"/>
                <a:gd name="T2" fmla="*/ 468 w 439"/>
                <a:gd name="T3" fmla="*/ 878 h 638"/>
                <a:gd name="T4" fmla="*/ 84 w 439"/>
                <a:gd name="T5" fmla="*/ 0 h 638"/>
                <a:gd name="T6" fmla="*/ 0 w 439"/>
                <a:gd name="T7" fmla="*/ 190 h 638"/>
                <a:gd name="T8" fmla="*/ 309 w 439"/>
                <a:gd name="T9" fmla="*/ 1268 h 638"/>
                <a:gd name="T10" fmla="*/ 0 60000 65536"/>
                <a:gd name="T11" fmla="*/ 0 60000 65536"/>
                <a:gd name="T12" fmla="*/ 0 60000 65536"/>
                <a:gd name="T13" fmla="*/ 0 60000 65536"/>
                <a:gd name="T14" fmla="*/ 0 60000 65536"/>
                <a:gd name="T15" fmla="*/ 0 w 439"/>
                <a:gd name="T16" fmla="*/ 0 h 638"/>
                <a:gd name="T17" fmla="*/ 439 w 439"/>
                <a:gd name="T18" fmla="*/ 638 h 638"/>
              </a:gdLst>
              <a:ahLst/>
              <a:cxnLst>
                <a:cxn ang="T10">
                  <a:pos x="T0" y="T1"/>
                </a:cxn>
                <a:cxn ang="T11">
                  <a:pos x="T2" y="T3"/>
                </a:cxn>
                <a:cxn ang="T12">
                  <a:pos x="T4" y="T5"/>
                </a:cxn>
                <a:cxn ang="T13">
                  <a:pos x="T6" y="T7"/>
                </a:cxn>
                <a:cxn ang="T14">
                  <a:pos x="T8" y="T9"/>
                </a:cxn>
              </a:cxnLst>
              <a:rect l="T15" t="T16" r="T17" b="T18"/>
              <a:pathLst>
                <a:path w="439" h="638">
                  <a:moveTo>
                    <a:pt x="289" y="637"/>
                  </a:moveTo>
                  <a:lnTo>
                    <a:pt x="438" y="441"/>
                  </a:lnTo>
                  <a:lnTo>
                    <a:pt x="79" y="0"/>
                  </a:lnTo>
                  <a:lnTo>
                    <a:pt x="0" y="96"/>
                  </a:lnTo>
                  <a:lnTo>
                    <a:pt x="289" y="637"/>
                  </a:lnTo>
                </a:path>
              </a:pathLst>
            </a:custGeom>
            <a:solidFill>
              <a:srgbClr val="FFBA75"/>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grpSp>
        <p:nvGrpSpPr>
          <p:cNvPr id="30" name="Group 77"/>
          <p:cNvGrpSpPr>
            <a:grpSpLocks/>
          </p:cNvGrpSpPr>
          <p:nvPr/>
        </p:nvGrpSpPr>
        <p:grpSpPr bwMode="auto">
          <a:xfrm>
            <a:off x="4837906" y="1169194"/>
            <a:ext cx="779463" cy="765175"/>
            <a:chOff x="1284" y="653"/>
            <a:chExt cx="653" cy="616"/>
          </a:xfrm>
        </p:grpSpPr>
        <p:sp>
          <p:nvSpPr>
            <p:cNvPr id="41" name="Freeform 78"/>
            <p:cNvSpPr>
              <a:spLocks/>
            </p:cNvSpPr>
            <p:nvPr/>
          </p:nvSpPr>
          <p:spPr bwMode="gray">
            <a:xfrm>
              <a:off x="1284" y="653"/>
              <a:ext cx="598" cy="616"/>
            </a:xfrm>
            <a:custGeom>
              <a:avLst/>
              <a:gdLst>
                <a:gd name="T0" fmla="*/ 0 w 587"/>
                <a:gd name="T1" fmla="*/ 1058 h 537"/>
                <a:gd name="T2" fmla="*/ 643 w 587"/>
                <a:gd name="T3" fmla="*/ 1065 h 537"/>
                <a:gd name="T4" fmla="*/ 310 w 587"/>
                <a:gd name="T5" fmla="*/ 0 h 537"/>
                <a:gd name="T6" fmla="*/ 0 w 587"/>
                <a:gd name="T7" fmla="*/ 1058 h 537"/>
                <a:gd name="T8" fmla="*/ 0 60000 65536"/>
                <a:gd name="T9" fmla="*/ 0 60000 65536"/>
                <a:gd name="T10" fmla="*/ 0 60000 65536"/>
                <a:gd name="T11" fmla="*/ 0 60000 65536"/>
                <a:gd name="T12" fmla="*/ 0 w 587"/>
                <a:gd name="T13" fmla="*/ 0 h 537"/>
                <a:gd name="T14" fmla="*/ 587 w 587"/>
                <a:gd name="T15" fmla="*/ 537 h 537"/>
              </a:gdLst>
              <a:ahLst/>
              <a:cxnLst>
                <a:cxn ang="T8">
                  <a:pos x="T0" y="T1"/>
                </a:cxn>
                <a:cxn ang="T9">
                  <a:pos x="T2" y="T3"/>
                </a:cxn>
                <a:cxn ang="T10">
                  <a:pos x="T4" y="T5"/>
                </a:cxn>
                <a:cxn ang="T11">
                  <a:pos x="T6" y="T7"/>
                </a:cxn>
              </a:cxnLst>
              <a:rect l="T12" t="T13" r="T14" b="T15"/>
              <a:pathLst>
                <a:path w="587" h="537">
                  <a:moveTo>
                    <a:pt x="0" y="533"/>
                  </a:moveTo>
                  <a:lnTo>
                    <a:pt x="586" y="536"/>
                  </a:lnTo>
                  <a:lnTo>
                    <a:pt x="283" y="0"/>
                  </a:lnTo>
                  <a:lnTo>
                    <a:pt x="0" y="533"/>
                  </a:lnTo>
                </a:path>
              </a:pathLst>
            </a:custGeom>
            <a:gradFill rotWithShape="1">
              <a:gsLst>
                <a:gs pos="0">
                  <a:srgbClr val="CC3300"/>
                </a:gs>
                <a:gs pos="100000">
                  <a:srgbClr val="5E18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2" name="Freeform 79"/>
            <p:cNvSpPr>
              <a:spLocks/>
            </p:cNvSpPr>
            <p:nvPr/>
          </p:nvSpPr>
          <p:spPr bwMode="gray">
            <a:xfrm>
              <a:off x="1568" y="653"/>
              <a:ext cx="369" cy="613"/>
            </a:xfrm>
            <a:custGeom>
              <a:avLst/>
              <a:gdLst>
                <a:gd name="T0" fmla="*/ 316 w 364"/>
                <a:gd name="T1" fmla="*/ 1054 h 535"/>
                <a:gd name="T2" fmla="*/ 388 w 364"/>
                <a:gd name="T3" fmla="*/ 879 h 535"/>
                <a:gd name="T4" fmla="*/ 0 w 364"/>
                <a:gd name="T5" fmla="*/ 0 h 535"/>
                <a:gd name="T6" fmla="*/ 316 w 364"/>
                <a:gd name="T7" fmla="*/ 1054 h 535"/>
                <a:gd name="T8" fmla="*/ 0 60000 65536"/>
                <a:gd name="T9" fmla="*/ 0 60000 65536"/>
                <a:gd name="T10" fmla="*/ 0 60000 65536"/>
                <a:gd name="T11" fmla="*/ 0 60000 65536"/>
                <a:gd name="T12" fmla="*/ 0 w 364"/>
                <a:gd name="T13" fmla="*/ 0 h 535"/>
                <a:gd name="T14" fmla="*/ 364 w 364"/>
                <a:gd name="T15" fmla="*/ 535 h 535"/>
              </a:gdLst>
              <a:ahLst/>
              <a:cxnLst>
                <a:cxn ang="T8">
                  <a:pos x="T0" y="T1"/>
                </a:cxn>
                <a:cxn ang="T9">
                  <a:pos x="T2" y="T3"/>
                </a:cxn>
                <a:cxn ang="T10">
                  <a:pos x="T4" y="T5"/>
                </a:cxn>
                <a:cxn ang="T11">
                  <a:pos x="T6" y="T7"/>
                </a:cxn>
              </a:cxnLst>
              <a:rect l="T12" t="T13" r="T14" b="T15"/>
              <a:pathLst>
                <a:path w="364" h="535">
                  <a:moveTo>
                    <a:pt x="296" y="534"/>
                  </a:moveTo>
                  <a:lnTo>
                    <a:pt x="363" y="445"/>
                  </a:lnTo>
                  <a:lnTo>
                    <a:pt x="0" y="0"/>
                  </a:lnTo>
                  <a:lnTo>
                    <a:pt x="296" y="534"/>
                  </a:lnTo>
                </a:path>
              </a:pathLst>
            </a:custGeom>
            <a:solidFill>
              <a:srgbClr val="FF6535"/>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sp>
        <p:nvSpPr>
          <p:cNvPr id="31" name="Line 80"/>
          <p:cNvSpPr>
            <a:spLocks noChangeShapeType="1"/>
          </p:cNvSpPr>
          <p:nvPr/>
        </p:nvSpPr>
        <p:spPr bwMode="auto">
          <a:xfrm>
            <a:off x="5485606" y="1888332"/>
            <a:ext cx="4540250" cy="1587"/>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32" name="Text Box 81"/>
          <p:cNvSpPr txBox="1">
            <a:spLocks noChangeArrowheads="1"/>
          </p:cNvSpPr>
          <p:nvPr/>
        </p:nvSpPr>
        <p:spPr bwMode="auto">
          <a:xfrm>
            <a:off x="5630069" y="1239044"/>
            <a:ext cx="4121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tabLst/>
              <a:defRPr/>
            </a:pPr>
            <a:r>
              <a:rPr kumimoji="1" lang="zh-CN" altLang="en-US" sz="1600" b="1" i="0" u="none" strike="noStrike" kern="1200" cap="none" spc="0" normalizeH="0" baseline="0" noProof="0">
                <a:ln>
                  <a:noFill/>
                </a:ln>
                <a:solidFill>
                  <a:srgbClr val="CC0000"/>
                </a:solidFill>
                <a:effectLst/>
                <a:uLnTx/>
                <a:uFillTx/>
                <a:latin typeface="TKTypeMedium"/>
                <a:ea typeface="宋体" pitchFamily="2" charset="-122"/>
                <a:cs typeface="+mn-cs"/>
              </a:rPr>
              <a:t>操作工滑了一下，摔倒在地，头撞到泵上，死亡</a:t>
            </a:r>
          </a:p>
        </p:txBody>
      </p:sp>
      <p:sp>
        <p:nvSpPr>
          <p:cNvPr id="33" name="Line 82"/>
          <p:cNvSpPr>
            <a:spLocks noChangeShapeType="1"/>
          </p:cNvSpPr>
          <p:nvPr/>
        </p:nvSpPr>
        <p:spPr bwMode="auto">
          <a:xfrm>
            <a:off x="5198269" y="1178719"/>
            <a:ext cx="4829175" cy="1588"/>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34" name="Text Box 85"/>
          <p:cNvSpPr txBox="1">
            <a:spLocks noChangeArrowheads="1"/>
          </p:cNvSpPr>
          <p:nvPr/>
        </p:nvSpPr>
        <p:spPr bwMode="auto">
          <a:xfrm>
            <a:off x="4904650" y="1478243"/>
            <a:ext cx="544513" cy="436563"/>
          </a:xfrm>
          <a:prstGeom prst="rect">
            <a:avLst/>
          </a:prstGeom>
          <a:noFill/>
          <a:ln w="9525" algn="ctr">
            <a:noFill/>
            <a:miter lim="800000"/>
            <a:headEnd/>
            <a:tailEnd/>
          </a:ln>
          <a:effectLst>
            <a:outerShdw dist="17961" dir="2700000" algn="ctr" rotWithShape="0">
              <a:srgbClr val="EEECE1">
                <a:alpha val="50000"/>
              </a:srgbClr>
            </a:outerShdw>
          </a:effectLst>
        </p:spPr>
        <p:txBody>
          <a:bodyPr wrap="none">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a:ln>
                  <a:noFill/>
                </a:ln>
                <a:solidFill>
                  <a:srgbClr val="FFFFFF"/>
                </a:solidFill>
                <a:effectLst/>
                <a:uLnTx/>
                <a:uFillTx/>
                <a:latin typeface="TKTypeMedium"/>
                <a:ea typeface="宋体" pitchFamily="2" charset="-122"/>
                <a:cs typeface="+mn-cs"/>
              </a:rPr>
              <a:t>1</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zh-CN" altLang="en-US" sz="1400" b="1" i="0" u="none" strike="noStrike" kern="1200" cap="none" spc="0" normalizeH="0" baseline="0" noProof="0">
                <a:ln>
                  <a:noFill/>
                </a:ln>
                <a:solidFill>
                  <a:srgbClr val="FFFFFF"/>
                </a:solidFill>
                <a:effectLst/>
                <a:uLnTx/>
                <a:uFillTx/>
                <a:latin typeface="TKTypeMedium"/>
                <a:ea typeface="宋体" pitchFamily="2" charset="-122"/>
                <a:cs typeface="+mn-cs"/>
              </a:rPr>
              <a:t>死亡</a:t>
            </a:r>
          </a:p>
        </p:txBody>
      </p:sp>
      <p:sp>
        <p:nvSpPr>
          <p:cNvPr id="35" name="Text Box 86"/>
          <p:cNvSpPr txBox="1">
            <a:spLocks noChangeArrowheads="1"/>
          </p:cNvSpPr>
          <p:nvPr/>
        </p:nvSpPr>
        <p:spPr bwMode="auto">
          <a:xfrm>
            <a:off x="4647406" y="2247107"/>
            <a:ext cx="1027113" cy="436562"/>
          </a:xfrm>
          <a:prstGeom prst="rect">
            <a:avLst/>
          </a:prstGeom>
          <a:noFill/>
          <a:ln w="9525" algn="ctr">
            <a:noFill/>
            <a:miter lim="800000"/>
            <a:headEnd/>
            <a:tailEnd/>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29</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致残</a:t>
            </a:r>
          </a:p>
        </p:txBody>
      </p:sp>
      <p:sp>
        <p:nvSpPr>
          <p:cNvPr id="36" name="Text Box 87"/>
          <p:cNvSpPr txBox="1">
            <a:spLocks noChangeArrowheads="1"/>
          </p:cNvSpPr>
          <p:nvPr/>
        </p:nvSpPr>
        <p:spPr bwMode="auto">
          <a:xfrm>
            <a:off x="4341019" y="3023394"/>
            <a:ext cx="1733550" cy="436563"/>
          </a:xfrm>
          <a:prstGeom prst="rect">
            <a:avLst/>
          </a:prstGeom>
          <a:noFill/>
          <a:ln w="9525" algn="ctr">
            <a:noFill/>
            <a:miter lim="800000"/>
            <a:headEnd/>
            <a:tailEnd/>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300</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失能工作日事件</a:t>
            </a:r>
          </a:p>
        </p:txBody>
      </p:sp>
      <p:sp>
        <p:nvSpPr>
          <p:cNvPr id="37" name="Text Box 88"/>
          <p:cNvSpPr txBox="1">
            <a:spLocks noChangeArrowheads="1"/>
          </p:cNvSpPr>
          <p:nvPr/>
        </p:nvSpPr>
        <p:spPr bwMode="auto">
          <a:xfrm>
            <a:off x="3979069" y="3934619"/>
            <a:ext cx="2533650" cy="436563"/>
          </a:xfrm>
          <a:prstGeom prst="rect">
            <a:avLst/>
          </a:prstGeom>
          <a:noFill/>
          <a:ln w="9525" algn="ctr">
            <a:noFill/>
            <a:miter lim="800000"/>
            <a:headEnd/>
            <a:tailEnd/>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3000</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急救事件</a:t>
            </a:r>
          </a:p>
        </p:txBody>
      </p:sp>
      <p:sp>
        <p:nvSpPr>
          <p:cNvPr id="38" name="Text Box 89"/>
          <p:cNvSpPr txBox="1">
            <a:spLocks noChangeArrowheads="1"/>
          </p:cNvSpPr>
          <p:nvPr/>
        </p:nvSpPr>
        <p:spPr bwMode="auto">
          <a:xfrm>
            <a:off x="3502819" y="4907757"/>
            <a:ext cx="3390900" cy="609600"/>
          </a:xfrm>
          <a:prstGeom prst="rect">
            <a:avLst/>
          </a:prstGeom>
          <a:noFill/>
          <a:ln w="9525" algn="ctr">
            <a:noFill/>
            <a:miter lim="800000"/>
            <a:headEnd/>
            <a:tailEnd/>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30000</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a:t>
            </a: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不安全行为</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a:t>
            </a: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不安全状态</a:t>
            </a:r>
          </a:p>
        </p:txBody>
      </p:sp>
      <p:sp>
        <p:nvSpPr>
          <p:cNvPr id="39" name="云形标注 38"/>
          <p:cNvSpPr/>
          <p:nvPr/>
        </p:nvSpPr>
        <p:spPr bwMode="auto">
          <a:xfrm>
            <a:off x="1769269" y="1354932"/>
            <a:ext cx="2263775" cy="1668462"/>
          </a:xfrm>
          <a:prstGeom prst="cloudCallout">
            <a:avLst>
              <a:gd name="adj1" fmla="val 20294"/>
              <a:gd name="adj2" fmla="val 213533"/>
            </a:avLst>
          </a:prstGeom>
          <a:solidFill>
            <a:srgbClr val="C0504D">
              <a:lumMod val="75000"/>
            </a:srgbClr>
          </a:solidFill>
          <a:ln w="9525" cap="flat" cmpd="sng" algn="ctr">
            <a:solidFill>
              <a:srgbClr val="A2A3A5"/>
            </a:solidFill>
            <a:prstDash val="solid"/>
            <a:round/>
            <a:headEnd type="none" w="med" len="med"/>
            <a:tailEnd type="none" w="med" len="med"/>
          </a:ln>
          <a:effectLst/>
        </p:spPr>
        <p:txBody>
          <a:bodyPr lIns="36000" rIns="360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ysClr val="window" lastClr="FFFFFF"/>
                </a:solidFill>
                <a:effectLst/>
                <a:uLnTx/>
                <a:uFillTx/>
                <a:latin typeface="黑体" pitchFamily="2" charset="-122"/>
                <a:ea typeface="黑体" pitchFamily="2" charset="-122"/>
                <a:cs typeface="+mn-cs"/>
              </a:rPr>
              <a:t>及时找出不安全行为和条件</a:t>
            </a:r>
          </a:p>
        </p:txBody>
      </p:sp>
      <p:sp>
        <p:nvSpPr>
          <p:cNvPr id="40" name="矩形 39"/>
          <p:cNvSpPr>
            <a:spLocks noChangeArrowheads="1"/>
          </p:cNvSpPr>
          <p:nvPr/>
        </p:nvSpPr>
        <p:spPr bwMode="auto">
          <a:xfrm>
            <a:off x="3217069" y="5687219"/>
            <a:ext cx="4076700" cy="514350"/>
          </a:xfrm>
          <a:prstGeom prst="rect">
            <a:avLst/>
          </a:prstGeom>
          <a:solidFill>
            <a:srgbClr val="00B050"/>
          </a:solidFill>
          <a:ln w="9525" algn="ctr">
            <a:solidFill>
              <a:srgbClr val="A2A3A5"/>
            </a:solidFill>
            <a:round/>
            <a:headEnd/>
            <a:tailEnd/>
          </a:ln>
        </p:spPr>
        <p:txBody>
          <a:bodyPr lIns="36000" rIns="360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a:ln>
                  <a:noFill/>
                </a:ln>
                <a:solidFill>
                  <a:sysClr val="window" lastClr="FFFFFF"/>
                </a:solidFill>
                <a:effectLst/>
                <a:uLnTx/>
                <a:uFillTx/>
                <a:latin typeface="黑体" pitchFamily="49" charset="-122"/>
                <a:ea typeface="黑体" pitchFamily="49" charset="-122"/>
                <a:cs typeface="+mn-cs"/>
              </a:rPr>
              <a:t>需要考虑的差距</a:t>
            </a:r>
          </a:p>
        </p:txBody>
      </p:sp>
    </p:spTree>
    <p:extLst>
      <p:ext uri="{BB962C8B-B14F-4D97-AF65-F5344CB8AC3E}">
        <p14:creationId xmlns:p14="http://schemas.microsoft.com/office/powerpoint/2010/main" val="2019451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2019206" y="1863726"/>
            <a:ext cx="4426417" cy="4366745"/>
          </a:xfrm>
          <a:prstGeom prst="rect">
            <a:avLst/>
          </a:prstGeom>
          <a:noFill/>
          <a:ln w="9525">
            <a:noFill/>
            <a:miter lim="800000"/>
            <a:headEnd/>
            <a:tailEnd/>
          </a:ln>
        </p:spPr>
        <p:txBody>
          <a:bodyPr lIns="91423" tIns="45712" rIns="91423" bIns="45712"/>
          <a:lstStyle/>
          <a:p>
            <a:pPr marL="342900" indent="-342900" algn="ctr">
              <a:lnSpc>
                <a:spcPct val="150000"/>
              </a:lnSpc>
              <a:spcBef>
                <a:spcPct val="50000"/>
              </a:spcBef>
              <a:buFont typeface="+mj-ea"/>
              <a:buAutoNum type="circleNumDbPlain" startAt="4"/>
              <a:defRPr/>
            </a:pPr>
            <a:r>
              <a:rPr lang="zh-CN" altLang="zh-CN" sz="1600" dirty="0">
                <a:solidFill>
                  <a:srgbClr val="C00000"/>
                </a:solidFill>
                <a:latin typeface="黑体" pitchFamily="49" charset="-122"/>
                <a:ea typeface="黑体" pitchFamily="49" charset="-122"/>
              </a:rPr>
              <a:t>生产经营单位发生生产安全事故后，事故现场有关人员应当立即报告本单位负责人</a:t>
            </a:r>
            <a:r>
              <a:rPr lang="zh-CN" altLang="zh-CN" sz="1600" dirty="0">
                <a:latin typeface="黑体" pitchFamily="49" charset="-122"/>
                <a:ea typeface="黑体" pitchFamily="49" charset="-122"/>
              </a:rPr>
              <a:t>。</a:t>
            </a:r>
            <a:endParaRPr lang="en-US" altLang="zh-CN" sz="1600" dirty="0">
              <a:latin typeface="黑体" pitchFamily="49" charset="-122"/>
              <a:ea typeface="黑体" pitchFamily="49" charset="-122"/>
            </a:endParaRPr>
          </a:p>
          <a:p>
            <a:pPr algn="r">
              <a:lnSpc>
                <a:spcPct val="150000"/>
              </a:lnSpc>
              <a:spcBef>
                <a:spcPct val="50000"/>
              </a:spcBef>
              <a:defRPr/>
            </a:pPr>
            <a:r>
              <a:rPr lang="zh-CN" altLang="zh-CN" sz="1600" dirty="0">
                <a:latin typeface="黑体" pitchFamily="49" charset="-122"/>
                <a:ea typeface="黑体" pitchFamily="49" charset="-122"/>
              </a:rPr>
              <a:t>——《安全生产法》</a:t>
            </a:r>
            <a:r>
              <a:rPr lang="zh-CN" altLang="zh-CN" sz="1600" dirty="0" smtClean="0">
                <a:latin typeface="黑体" pitchFamily="49" charset="-122"/>
                <a:ea typeface="黑体" pitchFamily="49" charset="-122"/>
              </a:rPr>
              <a:t>第</a:t>
            </a:r>
            <a:r>
              <a:rPr lang="en-US" altLang="zh-CN" sz="1600" dirty="0" smtClean="0">
                <a:latin typeface="黑体" pitchFamily="49" charset="-122"/>
                <a:ea typeface="黑体" pitchFamily="49" charset="-122"/>
              </a:rPr>
              <a:t>80</a:t>
            </a:r>
            <a:r>
              <a:rPr lang="zh-CN" altLang="zh-CN" sz="1600" dirty="0" smtClean="0">
                <a:latin typeface="黑体" pitchFamily="49" charset="-122"/>
                <a:ea typeface="黑体" pitchFamily="49" charset="-122"/>
              </a:rPr>
              <a:t>条</a:t>
            </a:r>
            <a:endParaRPr lang="en-US" altLang="zh-CN" sz="1600" dirty="0">
              <a:latin typeface="黑体" pitchFamily="49" charset="-122"/>
              <a:ea typeface="黑体" pitchFamily="49" charset="-122"/>
            </a:endParaRPr>
          </a:p>
          <a:p>
            <a:pPr marL="342900" indent="-342900" algn="ctr">
              <a:lnSpc>
                <a:spcPct val="150000"/>
              </a:lnSpc>
              <a:spcBef>
                <a:spcPct val="50000"/>
              </a:spcBef>
              <a:buFont typeface="+mj-ea"/>
              <a:buAutoNum type="circleNumDbPlain" startAt="4"/>
              <a:defRPr/>
            </a:pPr>
            <a:endParaRPr lang="zh-CN" altLang="zh-CN" sz="1600" dirty="0">
              <a:latin typeface="黑体" pitchFamily="49" charset="-122"/>
              <a:ea typeface="黑体" pitchFamily="49" charset="-122"/>
            </a:endParaRPr>
          </a:p>
          <a:p>
            <a:pPr marL="342900" indent="-342900" algn="ctr">
              <a:lnSpc>
                <a:spcPct val="150000"/>
              </a:lnSpc>
              <a:spcBef>
                <a:spcPct val="50000"/>
              </a:spcBef>
              <a:buFont typeface="+mj-ea"/>
              <a:buAutoNum type="circleNumDbPlain" startAt="5"/>
              <a:defRPr/>
            </a:pPr>
            <a:r>
              <a:rPr lang="zh-CN" altLang="zh-CN" sz="1600" dirty="0">
                <a:solidFill>
                  <a:srgbClr val="C00000"/>
                </a:solidFill>
                <a:latin typeface="黑体" pitchFamily="49" charset="-122"/>
                <a:ea typeface="黑体" pitchFamily="49" charset="-122"/>
              </a:rPr>
              <a:t>生产经营单位的从业人员不服从管理，违反安全生产规章制度或者操作规程的，由生产经营单位给予批评教育，依照有关规章制度给予处分；造成重大事故，构成犯罪的，依照刑法有关规定追究刑事责任</a:t>
            </a:r>
            <a:r>
              <a:rPr lang="zh-CN" altLang="zh-CN" sz="1600" dirty="0">
                <a:latin typeface="黑体" pitchFamily="49" charset="-122"/>
                <a:ea typeface="黑体" pitchFamily="49" charset="-122"/>
              </a:rPr>
              <a:t>。</a:t>
            </a:r>
            <a:endParaRPr lang="en-US" altLang="zh-CN" sz="1600" dirty="0">
              <a:latin typeface="黑体" pitchFamily="49" charset="-122"/>
              <a:ea typeface="黑体" pitchFamily="49" charset="-122"/>
            </a:endParaRPr>
          </a:p>
          <a:p>
            <a:pPr algn="r">
              <a:lnSpc>
                <a:spcPct val="150000"/>
              </a:lnSpc>
              <a:spcBef>
                <a:spcPct val="50000"/>
              </a:spcBef>
              <a:defRPr/>
            </a:pPr>
            <a:r>
              <a:rPr lang="zh-CN" altLang="zh-CN" sz="1600" dirty="0">
                <a:latin typeface="黑体" pitchFamily="49" charset="-122"/>
                <a:ea typeface="黑体" pitchFamily="49" charset="-122"/>
              </a:rPr>
              <a:t>——《安全生产法》</a:t>
            </a:r>
            <a:r>
              <a:rPr lang="zh-CN" altLang="zh-CN" sz="1600" dirty="0" smtClean="0">
                <a:latin typeface="黑体" pitchFamily="49" charset="-122"/>
                <a:ea typeface="黑体" pitchFamily="49" charset="-122"/>
              </a:rPr>
              <a:t>第</a:t>
            </a:r>
            <a:r>
              <a:rPr lang="en-US" altLang="zh-CN" sz="1600" dirty="0" smtClean="0">
                <a:latin typeface="黑体" pitchFamily="49" charset="-122"/>
                <a:ea typeface="黑体" pitchFamily="49" charset="-122"/>
              </a:rPr>
              <a:t>104</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p:txBody>
      </p:sp>
      <p:pic>
        <p:nvPicPr>
          <p:cNvPr id="4" name="Picture 7" descr="36"/>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708682" y="2171701"/>
            <a:ext cx="3251200" cy="305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1"/>
          <p:cNvGrpSpPr>
            <a:grpSpLocks/>
          </p:cNvGrpSpPr>
          <p:nvPr/>
        </p:nvGrpSpPr>
        <p:grpSpPr bwMode="auto">
          <a:xfrm>
            <a:off x="1050848" y="1201543"/>
            <a:ext cx="4056063" cy="393700"/>
            <a:chOff x="321172" y="1212640"/>
            <a:chExt cx="3677803" cy="394384"/>
          </a:xfrm>
        </p:grpSpPr>
        <p:sp>
          <p:nvSpPr>
            <p:cNvPr id="6"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7" name="矩形 20"/>
            <p:cNvSpPr>
              <a:spLocks noChangeArrowheads="1"/>
            </p:cNvSpPr>
            <p:nvPr/>
          </p:nvSpPr>
          <p:spPr bwMode="auto">
            <a:xfrm>
              <a:off x="321172" y="1212640"/>
              <a:ext cx="5220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8"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sp>
        <p:nvSpPr>
          <p:cNvPr id="9" name="文本框 4"/>
          <p:cNvSpPr txBox="1"/>
          <p:nvPr/>
        </p:nvSpPr>
        <p:spPr>
          <a:xfrm>
            <a:off x="2745442"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401463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9" name="标题 1"/>
          <p:cNvSpPr>
            <a:spLocks noGrp="1"/>
          </p:cNvSpPr>
          <p:nvPr/>
        </p:nvSpPr>
        <p:spPr bwMode="auto">
          <a:xfrm>
            <a:off x="1378883" y="2044327"/>
            <a:ext cx="753427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zh-CN" altLang="en-US" sz="3200" b="1" dirty="0" smtClean="0">
                <a:solidFill>
                  <a:srgbClr val="FF0000"/>
                </a:solidFill>
                <a:latin typeface="+mn-ea"/>
                <a:ea typeface="+mn-ea"/>
              </a:rPr>
              <a:t>平安是福，</a:t>
            </a:r>
            <a:r>
              <a:rPr lang="zh-CN" altLang="en-US" sz="3200" b="1" dirty="0" smtClean="0">
                <a:latin typeface="+mn-ea"/>
                <a:ea typeface="+mn-ea"/>
              </a:rPr>
              <a:t>活着就好</a:t>
            </a:r>
          </a:p>
        </p:txBody>
      </p:sp>
      <p:sp>
        <p:nvSpPr>
          <p:cNvPr id="13" name="Rectangle 9"/>
          <p:cNvSpPr>
            <a:spLocks noChangeArrowheads="1"/>
          </p:cNvSpPr>
          <p:nvPr/>
        </p:nvSpPr>
        <p:spPr bwMode="auto">
          <a:xfrm>
            <a:off x="1567142" y="2932766"/>
            <a:ext cx="7942263" cy="707886"/>
          </a:xfrm>
          <a:prstGeom prst="rect">
            <a:avLst/>
          </a:prstGeom>
          <a:noFill/>
          <a:ln>
            <a:noFill/>
          </a:ln>
          <a:effectLs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defRPr/>
            </a:pPr>
            <a:r>
              <a:rPr lang="en-US" altLang="zh-CN" sz="4000" b="1" noProof="1" smtClean="0">
                <a:solidFill>
                  <a:srgbClr val="0005FF"/>
                </a:solidFill>
                <a:effectLst>
                  <a:outerShdw blurRad="38100" dist="38100" dir="2700000" algn="tl">
                    <a:srgbClr val="C0C0C0"/>
                  </a:outerShdw>
                </a:effectLst>
                <a:latin typeface="+mn-ea"/>
                <a:ea typeface="+mn-ea"/>
              </a:rPr>
              <a:t>Have </a:t>
            </a:r>
            <a:r>
              <a:rPr lang="en-US" altLang="zh-CN" sz="4000" b="1" dirty="0" smtClean="0">
                <a:solidFill>
                  <a:srgbClr val="0005FF"/>
                </a:solidFill>
                <a:effectLst>
                  <a:outerShdw blurRad="38100" dist="38100" dir="2700000" algn="tl">
                    <a:srgbClr val="C0C0C0"/>
                  </a:outerShdw>
                </a:effectLst>
                <a:latin typeface="+mn-ea"/>
                <a:ea typeface="+mn-ea"/>
              </a:rPr>
              <a:t>A</a:t>
            </a:r>
            <a:r>
              <a:rPr lang="en-US" altLang="zh-CN" sz="4000" b="1" noProof="1" smtClean="0">
                <a:solidFill>
                  <a:srgbClr val="0005FF"/>
                </a:solidFill>
                <a:effectLst>
                  <a:outerShdw blurRad="38100" dist="38100" dir="2700000" algn="tl">
                    <a:srgbClr val="C0C0C0"/>
                  </a:outerShdw>
                </a:effectLst>
                <a:latin typeface="+mn-ea"/>
                <a:ea typeface="+mn-ea"/>
              </a:rPr>
              <a:t> </a:t>
            </a:r>
            <a:r>
              <a:rPr lang="en-US" altLang="zh-CN" sz="4000" b="1" dirty="0" smtClean="0">
                <a:solidFill>
                  <a:srgbClr val="0005FF"/>
                </a:solidFill>
                <a:effectLst>
                  <a:outerShdw blurRad="38100" dist="38100" dir="2700000" algn="tl">
                    <a:srgbClr val="C0C0C0"/>
                  </a:outerShdw>
                </a:effectLst>
                <a:latin typeface="+mn-ea"/>
                <a:ea typeface="+mn-ea"/>
              </a:rPr>
              <a:t>S</a:t>
            </a:r>
            <a:r>
              <a:rPr lang="en-US" altLang="zh-CN" sz="4000" b="1" noProof="1" smtClean="0">
                <a:solidFill>
                  <a:srgbClr val="0005FF"/>
                </a:solidFill>
                <a:effectLst>
                  <a:outerShdw blurRad="38100" dist="38100" dir="2700000" algn="tl">
                    <a:srgbClr val="C0C0C0"/>
                  </a:outerShdw>
                </a:effectLst>
                <a:latin typeface="+mn-ea"/>
                <a:ea typeface="+mn-ea"/>
              </a:rPr>
              <a:t>afe </a:t>
            </a:r>
            <a:r>
              <a:rPr lang="en-US" altLang="zh-CN" sz="4000" b="1" dirty="0" smtClean="0">
                <a:solidFill>
                  <a:srgbClr val="0005FF"/>
                </a:solidFill>
                <a:effectLst>
                  <a:outerShdw blurRad="38100" dist="38100" dir="2700000" algn="tl">
                    <a:srgbClr val="C0C0C0"/>
                  </a:outerShdw>
                </a:effectLst>
                <a:latin typeface="+mn-ea"/>
                <a:ea typeface="+mn-ea"/>
              </a:rPr>
              <a:t>Day</a:t>
            </a:r>
            <a:r>
              <a:rPr lang="en-US" altLang="zh-CN" sz="4000" b="1" noProof="1" smtClean="0">
                <a:solidFill>
                  <a:srgbClr val="0005FF"/>
                </a:solidFill>
                <a:effectLst>
                  <a:outerShdw blurRad="38100" dist="38100" dir="2700000" algn="tl">
                    <a:srgbClr val="C0C0C0"/>
                  </a:outerShdw>
                </a:effectLst>
                <a:latin typeface="+mn-ea"/>
                <a:ea typeface="+mn-ea"/>
              </a:rPr>
              <a:t>！</a:t>
            </a:r>
            <a:endParaRPr lang="en-US" altLang="zh-CN" sz="4000" b="1" dirty="0">
              <a:effectLst>
                <a:outerShdw blurRad="38100" dist="38100" dir="2700000" algn="tl">
                  <a:srgbClr val="C0C0C0"/>
                </a:outerShdw>
              </a:effectLst>
              <a:latin typeface="+mn-ea"/>
              <a:ea typeface="+mn-ea"/>
            </a:endParaRPr>
          </a:p>
        </p:txBody>
      </p:sp>
      <p:sp>
        <p:nvSpPr>
          <p:cNvPr id="5" name="Rectangle 9"/>
          <p:cNvSpPr>
            <a:spLocks noChangeArrowheads="1"/>
          </p:cNvSpPr>
          <p:nvPr/>
        </p:nvSpPr>
        <p:spPr bwMode="auto">
          <a:xfrm>
            <a:off x="1567142" y="4160930"/>
            <a:ext cx="7942263" cy="707886"/>
          </a:xfrm>
          <a:prstGeom prst="rect">
            <a:avLst/>
          </a:prstGeom>
          <a:noFill/>
          <a:ln>
            <a:noFill/>
          </a:ln>
          <a:effectLs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defRPr/>
            </a:pPr>
            <a:r>
              <a:rPr lang="zh-CN" altLang="en-US" sz="4000" b="1" dirty="0" smtClean="0">
                <a:effectLst>
                  <a:outerShdw blurRad="38100" dist="38100" dir="2700000" algn="tl">
                    <a:srgbClr val="C0C0C0"/>
                  </a:outerShdw>
                </a:effectLst>
                <a:latin typeface="+mn-ea"/>
                <a:ea typeface="+mn-ea"/>
              </a:rPr>
              <a:t>谢谢聆听！</a:t>
            </a:r>
            <a:endParaRPr lang="en-US" altLang="zh-CN" sz="4000" b="1" dirty="0">
              <a:effectLst>
                <a:outerShdw blurRad="38100" dist="38100" dir="2700000" algn="tl">
                  <a:srgbClr val="C0C0C0"/>
                </a:outerShdw>
              </a:effectLst>
              <a:latin typeface="+mn-ea"/>
              <a:ea typeface="+mn-ea"/>
            </a:endParaRPr>
          </a:p>
        </p:txBody>
      </p:sp>
    </p:spTree>
    <p:extLst>
      <p:ext uri="{BB962C8B-B14F-4D97-AF65-F5344CB8AC3E}">
        <p14:creationId xmlns:p14="http://schemas.microsoft.com/office/powerpoint/2010/main" val="428490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323850" y="2041525"/>
            <a:ext cx="8223250" cy="1106488"/>
          </a:xfrm>
          <a:prstGeom prst="rect">
            <a:avLst/>
          </a:prstGeom>
          <a:noFill/>
          <a:ln w="9525">
            <a:noFill/>
            <a:miter lim="800000"/>
            <a:headEnd/>
            <a:tailEnd/>
          </a:ln>
        </p:spPr>
        <p:txBody>
          <a:bodyPr lIns="91423" tIns="45712" rIns="91423" bIns="45712"/>
          <a:lstStyle/>
          <a:p>
            <a:pPr marL="342900" indent="-342900">
              <a:lnSpc>
                <a:spcPct val="114000"/>
              </a:lnSpc>
              <a:spcBef>
                <a:spcPct val="50000"/>
              </a:spcBef>
              <a:buFont typeface="+mj-ea"/>
              <a:buAutoNum type="circleNumDbPlain" startAt="6"/>
              <a:defRPr/>
            </a:pPr>
            <a:r>
              <a:rPr lang="zh-CN" altLang="zh-CN" sz="1600" dirty="0">
                <a:solidFill>
                  <a:srgbClr val="C00000"/>
                </a:solidFill>
                <a:latin typeface="黑体" pitchFamily="49" charset="-122"/>
                <a:ea typeface="黑体" pitchFamily="49" charset="-122"/>
              </a:rPr>
              <a:t>任何单位和个人都有维护消防安全、保护消防设施、预防火灾、报告火警的义务。任何单位和成年人都有参加有组织的灭火工作的义务。</a:t>
            </a:r>
            <a:endParaRPr lang="en-US" altLang="zh-CN" sz="1600" dirty="0">
              <a:solidFill>
                <a:srgbClr val="C00000"/>
              </a:solidFill>
              <a:latin typeface="黑体" pitchFamily="49" charset="-122"/>
              <a:ea typeface="黑体" pitchFamily="49" charset="-122"/>
            </a:endParaRPr>
          </a:p>
          <a:p>
            <a:pPr algn="r">
              <a:lnSpc>
                <a:spcPct val="114000"/>
              </a:lnSpc>
              <a:spcBef>
                <a:spcPct val="50000"/>
              </a:spcBef>
              <a:defRPr/>
            </a:pP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5</a:t>
            </a:r>
            <a:r>
              <a:rPr lang="zh-CN" altLang="zh-CN" sz="1600" dirty="0">
                <a:latin typeface="黑体" pitchFamily="49" charset="-122"/>
                <a:ea typeface="黑体" pitchFamily="49" charset="-122"/>
              </a:rPr>
              <a:t>条</a:t>
            </a:r>
            <a:endParaRPr lang="en-US" altLang="zh-CN" sz="1600" dirty="0">
              <a:latin typeface="黑体" pitchFamily="49" charset="-122"/>
              <a:ea typeface="黑体" pitchFamily="49" charset="-122"/>
            </a:endParaRPr>
          </a:p>
        </p:txBody>
      </p:sp>
      <p:grpSp>
        <p:nvGrpSpPr>
          <p:cNvPr id="4" name="Group 5"/>
          <p:cNvGrpSpPr>
            <a:grpSpLocks/>
          </p:cNvGrpSpPr>
          <p:nvPr/>
        </p:nvGrpSpPr>
        <p:grpSpPr bwMode="auto">
          <a:xfrm>
            <a:off x="977153" y="1204913"/>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595256"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pic>
        <p:nvPicPr>
          <p:cNvPr id="8" name="Picture 3" descr="D:\工作文件\02-安全培训\01-车间级安全培训教材\参考\消防漫画：难以承受.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52055" y="3283697"/>
            <a:ext cx="3825875"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4"/>
          <p:cNvSpPr>
            <a:spLocks noChangeArrowheads="1"/>
          </p:cNvSpPr>
          <p:nvPr/>
        </p:nvSpPr>
        <p:spPr bwMode="auto">
          <a:xfrm>
            <a:off x="350838" y="2987675"/>
            <a:ext cx="4502150" cy="2706688"/>
          </a:xfrm>
          <a:prstGeom prst="rect">
            <a:avLst/>
          </a:prstGeom>
          <a:noFill/>
          <a:ln w="9525">
            <a:noFill/>
            <a:miter lim="800000"/>
            <a:headEnd/>
            <a:tailEnd/>
          </a:ln>
        </p:spPr>
        <p:txBody>
          <a:bodyPr lIns="91423" tIns="45712" rIns="91423" bIns="45712"/>
          <a:lstStyle/>
          <a:p>
            <a:pPr algn="r">
              <a:lnSpc>
                <a:spcPct val="114000"/>
              </a:lnSpc>
              <a:spcBef>
                <a:spcPct val="50000"/>
              </a:spcBef>
              <a:defRPr/>
            </a:pPr>
            <a:endParaRPr lang="en-US" altLang="zh-CN" sz="1600" dirty="0">
              <a:latin typeface="黑体" pitchFamily="49" charset="-122"/>
              <a:ea typeface="黑体" pitchFamily="49" charset="-122"/>
            </a:endParaRPr>
          </a:p>
          <a:p>
            <a:pPr marL="342900" indent="-342900">
              <a:lnSpc>
                <a:spcPct val="114000"/>
              </a:lnSpc>
              <a:spcBef>
                <a:spcPct val="50000"/>
              </a:spcBef>
              <a:buFont typeface="+mj-ea"/>
              <a:buAutoNum type="circleNumDbPlain" startAt="7"/>
              <a:defRPr/>
            </a:pPr>
            <a:r>
              <a:rPr lang="zh-CN" altLang="zh-CN" sz="1600" dirty="0">
                <a:solidFill>
                  <a:srgbClr val="C00000"/>
                </a:solidFill>
                <a:latin typeface="黑体" pitchFamily="49" charset="-122"/>
                <a:ea typeface="黑体" pitchFamily="49" charset="-122"/>
              </a:rPr>
              <a:t>任何单位、个人不得损坏、挪用或者擅自拆除、停用消防设施、器材，不得埋压、圈占、遮挡消火栓或者占用防火间距，不得占用、堵塞、封闭疏散通道、安全出口、消防车通道。人员密集场所的门窗不得设置影响逃生和灭火救援的障碍物。</a:t>
            </a:r>
            <a:endParaRPr lang="en-US" altLang="zh-CN" sz="1600" dirty="0">
              <a:solidFill>
                <a:srgbClr val="C00000"/>
              </a:solidFill>
              <a:latin typeface="黑体" pitchFamily="49" charset="-122"/>
              <a:ea typeface="黑体" pitchFamily="49" charset="-122"/>
            </a:endParaRPr>
          </a:p>
          <a:p>
            <a:pPr algn="ctr">
              <a:lnSpc>
                <a:spcPct val="114000"/>
              </a:lnSpc>
              <a:spcBef>
                <a:spcPct val="50000"/>
              </a:spcBef>
              <a:defRPr/>
            </a:pPr>
            <a:endParaRPr lang="en-US" altLang="zh-CN" sz="1600" dirty="0">
              <a:solidFill>
                <a:srgbClr val="FF0000"/>
              </a:solidFill>
              <a:latin typeface="黑体" pitchFamily="49" charset="-122"/>
              <a:ea typeface="黑体" pitchFamily="49" charset="-122"/>
            </a:endParaRPr>
          </a:p>
          <a:p>
            <a:pPr algn="r">
              <a:lnSpc>
                <a:spcPct val="114000"/>
              </a:lnSpc>
              <a:spcBef>
                <a:spcPct val="50000"/>
              </a:spcBef>
              <a:defRPr/>
            </a:pP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28</a:t>
            </a:r>
            <a:r>
              <a:rPr lang="zh-CN" altLang="zh-CN" sz="1600" dirty="0">
                <a:latin typeface="黑体" pitchFamily="49" charset="-122"/>
                <a:ea typeface="黑体" pitchFamily="49" charset="-122"/>
              </a:rPr>
              <a:t>条</a:t>
            </a:r>
          </a:p>
        </p:txBody>
      </p:sp>
      <p:sp>
        <p:nvSpPr>
          <p:cNvPr id="10" name="文本框 4"/>
          <p:cNvSpPr txBox="1"/>
          <p:nvPr/>
        </p:nvSpPr>
        <p:spPr>
          <a:xfrm>
            <a:off x="2799229" y="386747"/>
            <a:ext cx="5401408" cy="584775"/>
          </a:xfrm>
          <a:prstGeom prst="rect">
            <a:avLst/>
          </a:prstGeom>
          <a:noFill/>
        </p:spPr>
        <p:txBody>
          <a:bodyPr wrap="square" rtlCol="0">
            <a:spAutoFit/>
          </a:bodyPr>
          <a:lstStyle/>
          <a:p>
            <a:pPr algn="ctr"/>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401463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10" name="Rectangle 4"/>
          <p:cNvSpPr>
            <a:spLocks noChangeArrowheads="1"/>
          </p:cNvSpPr>
          <p:nvPr/>
        </p:nvSpPr>
        <p:spPr bwMode="auto">
          <a:xfrm>
            <a:off x="259977" y="1896672"/>
            <a:ext cx="8157882" cy="4620669"/>
          </a:xfrm>
          <a:prstGeom prst="rect">
            <a:avLst/>
          </a:prstGeom>
          <a:noFill/>
          <a:ln w="9525">
            <a:noFill/>
            <a:miter lim="800000"/>
            <a:headEnd/>
            <a:tailEnd/>
          </a:ln>
        </p:spPr>
        <p:txBody>
          <a:bodyPr lIns="91423" tIns="45712" rIns="91423" bIns="45712"/>
          <a:lstStyle/>
          <a:p>
            <a:pPr marL="342900" indent="-342900">
              <a:spcBef>
                <a:spcPct val="50000"/>
              </a:spcBef>
              <a:buFont typeface="+mj-ea"/>
              <a:buAutoNum type="circleNumDbPlain" startAt="8"/>
              <a:defRPr/>
            </a:pPr>
            <a:r>
              <a:rPr lang="zh-CN" altLang="zh-CN" sz="1600" dirty="0">
                <a:solidFill>
                  <a:srgbClr val="C00000"/>
                </a:solidFill>
                <a:latin typeface="黑体" pitchFamily="49" charset="-122"/>
                <a:ea typeface="黑体" pitchFamily="49" charset="-122"/>
              </a:rPr>
              <a:t>任何人发现火灾都应当立即报警。任何单位、个人都应当无偿为报警提供便利，不得阻拦报警。严禁谎报火警。人员密集场所发生火灾，该场所的现场工作人员应当立即组织、引导在场人员疏散</a:t>
            </a:r>
            <a:r>
              <a:rPr lang="zh-CN" altLang="zh-CN" sz="1600" dirty="0" smtClean="0">
                <a:solidFill>
                  <a:srgbClr val="C00000"/>
                </a:solidFill>
                <a:latin typeface="黑体" pitchFamily="49" charset="-122"/>
                <a:ea typeface="黑体" pitchFamily="49" charset="-122"/>
              </a:rPr>
              <a:t>。</a:t>
            </a:r>
            <a:r>
              <a:rPr lang="zh-CN" altLang="zh-CN" sz="1600" dirty="0" smtClean="0">
                <a:latin typeface="黑体" pitchFamily="49" charset="-122"/>
                <a:ea typeface="黑体" pitchFamily="49" charset="-122"/>
              </a:rPr>
              <a:t>——</a:t>
            </a: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44</a:t>
            </a:r>
            <a:r>
              <a:rPr lang="zh-CN" altLang="zh-CN" sz="1600" dirty="0" smtClean="0">
                <a:latin typeface="黑体" pitchFamily="49" charset="-122"/>
                <a:ea typeface="黑体" pitchFamily="49" charset="-122"/>
              </a:rPr>
              <a:t>条</a:t>
            </a:r>
            <a:endParaRPr lang="en-US" altLang="zh-CN" sz="1600" dirty="0" smtClean="0">
              <a:latin typeface="黑体" pitchFamily="49" charset="-122"/>
              <a:ea typeface="黑体" pitchFamily="49" charset="-122"/>
            </a:endParaRPr>
          </a:p>
          <a:p>
            <a:pPr>
              <a:spcBef>
                <a:spcPct val="50000"/>
              </a:spcBef>
              <a:defRPr/>
            </a:pPr>
            <a:endParaRPr lang="zh-CN" altLang="zh-CN" sz="1600" dirty="0">
              <a:latin typeface="黑体" pitchFamily="49" charset="-122"/>
              <a:ea typeface="黑体" pitchFamily="49" charset="-122"/>
            </a:endParaRPr>
          </a:p>
          <a:p>
            <a:pPr marL="342900" indent="-342900">
              <a:spcBef>
                <a:spcPct val="50000"/>
              </a:spcBef>
              <a:buFont typeface="+mj-ea"/>
              <a:buAutoNum type="circleNumDbPlain" startAt="9"/>
              <a:defRPr/>
            </a:pPr>
            <a:r>
              <a:rPr lang="zh-CN" altLang="en-US" sz="1600" dirty="0">
                <a:solidFill>
                  <a:srgbClr val="C00000"/>
                </a:solidFill>
              </a:rPr>
              <a:t>单位违反本法规定，有下列行为之一的，责令改正，处五千元以上五万元以下罚款： （一）消防设施、器材或者消防安全标志的配置、设置不符合国家标准、行业标准，或者未保持完好有效的； （二）损坏、挪用或者擅自拆除、停用消防设施、器材的； （三）占用、堵塞、封闭疏散通道、安全出口或者有其他妨碍安全疏散行为的； （四）埋压、圈占、遮挡消火栓或者占用防火间距的； （五）占用、堵塞、封闭消防车通道，妨碍消防车通行的； （六）人员密集场所在门窗上设置影响逃生和灭火救援的障碍物的； （七）对火灾隐患经消防救援机构通知后不及时采取措施消除的。 个人有前款第二项、第三项、第四项、第五项行为之一的，处警告或者五百元以下罚款。 有本条第一款第三项、第四项、第五项、第六项行为，经责令改正拒不改正的，强制执行，所需费用由违法行为人承担。</a:t>
            </a:r>
            <a:r>
              <a:rPr lang="en-US" altLang="zh-CN" sz="1600" dirty="0" smtClean="0">
                <a:solidFill>
                  <a:srgbClr val="C00000"/>
                </a:solidFill>
                <a:latin typeface="黑体" pitchFamily="49" charset="-122"/>
                <a:ea typeface="黑体" pitchFamily="49" charset="-122"/>
              </a:rPr>
              <a:t>           </a:t>
            </a:r>
            <a:r>
              <a:rPr lang="zh-CN" altLang="zh-CN" sz="1600" dirty="0" smtClean="0">
                <a:latin typeface="黑体" pitchFamily="49" charset="-122"/>
                <a:ea typeface="黑体" pitchFamily="49" charset="-122"/>
              </a:rPr>
              <a:t>——</a:t>
            </a: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60</a:t>
            </a:r>
            <a:r>
              <a:rPr lang="zh-CN" altLang="zh-CN" sz="1600" dirty="0">
                <a:latin typeface="黑体" pitchFamily="49" charset="-122"/>
                <a:ea typeface="黑体" pitchFamily="49" charset="-122"/>
              </a:rPr>
              <a:t>条</a:t>
            </a:r>
          </a:p>
        </p:txBody>
      </p:sp>
      <p:grpSp>
        <p:nvGrpSpPr>
          <p:cNvPr id="11" name="Group 5"/>
          <p:cNvGrpSpPr>
            <a:grpSpLocks/>
          </p:cNvGrpSpPr>
          <p:nvPr/>
        </p:nvGrpSpPr>
        <p:grpSpPr bwMode="auto">
          <a:xfrm>
            <a:off x="999378" y="1242426"/>
            <a:ext cx="4056063" cy="393700"/>
            <a:chOff x="321172" y="1212640"/>
            <a:chExt cx="3677803" cy="394384"/>
          </a:xfrm>
        </p:grpSpPr>
        <p:sp>
          <p:nvSpPr>
            <p:cNvPr id="12"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20"/>
            <p:cNvSpPr>
              <a:spLocks noChangeArrowheads="1"/>
            </p:cNvSpPr>
            <p:nvPr/>
          </p:nvSpPr>
          <p:spPr bwMode="auto">
            <a:xfrm>
              <a:off x="321172" y="1212640"/>
              <a:ext cx="458519"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14"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pic>
        <p:nvPicPr>
          <p:cNvPr id="15" name="Picture 2" descr="D:\工作文件\02-安全培训\01-车间级安全培训教材\参考\逃生无门.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638709" y="1798060"/>
            <a:ext cx="3017837" cy="394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4"/>
          <p:cNvSpPr txBox="1"/>
          <p:nvPr/>
        </p:nvSpPr>
        <p:spPr>
          <a:xfrm>
            <a:off x="2799229" y="386747"/>
            <a:ext cx="5401408" cy="584775"/>
          </a:xfrm>
          <a:prstGeom prst="rect">
            <a:avLst/>
          </a:prstGeom>
          <a:noFill/>
        </p:spPr>
        <p:txBody>
          <a:bodyPr wrap="square" rtlCol="0">
            <a:spAutoFit/>
          </a:bodyPr>
          <a:lstStyle/>
          <a:p>
            <a:pPr algn="ctr"/>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1993341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10">
                                            <p:txEl>
                                              <p:pRg st="2" end="2"/>
                                            </p:txEl>
                                          </p:spTgt>
                                        </p:tgtEl>
                                        <p:attrNameLst>
                                          <p:attrName>style.visibility</p:attrName>
                                        </p:attrNameLst>
                                      </p:cBhvr>
                                      <p:to>
                                        <p:strVal val="visible"/>
                                      </p:to>
                                    </p:set>
                                    <p:anim calcmode="lin" valueType="num">
                                      <p:cBhvr additive="base">
                                        <p:cTn id="13" dur="500" fill="hold"/>
                                        <p:tgtEl>
                                          <p:spTgt spid="10">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323850" y="1700213"/>
            <a:ext cx="7556125" cy="2351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lstStyle/>
          <a:p>
            <a:pPr marL="342900" indent="-342900">
              <a:spcBef>
                <a:spcPct val="50000"/>
              </a:spcBef>
              <a:buFontTx/>
              <a:buAutoNum type="circleNumDbPlain" startAt="10"/>
            </a:pPr>
            <a:r>
              <a:rPr lang="zh-CN" altLang="zh-CN" sz="1600" dirty="0">
                <a:solidFill>
                  <a:srgbClr val="C00000"/>
                </a:solidFill>
                <a:latin typeface="黑体" pitchFamily="49" charset="-122"/>
                <a:ea typeface="黑体" pitchFamily="49" charset="-122"/>
              </a:rPr>
              <a:t>违反本法规定，有下列行为之一的，处警告或者五百元以下罚款；情节严重的，处五日以下拘留：</a:t>
            </a:r>
          </a:p>
        </p:txBody>
      </p:sp>
      <p:pic>
        <p:nvPicPr>
          <p:cNvPr id="4" name="Picture 2" descr="D:\工作文件\02-安全培训\01-车间级安全培训教材\参考\碍事的消防栓.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95435" y="2578007"/>
            <a:ext cx="3471862"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323849" y="2257424"/>
            <a:ext cx="7556125" cy="3990975"/>
          </a:xfrm>
          <a:prstGeom prst="rect">
            <a:avLst/>
          </a:prstGeom>
          <a:noFill/>
          <a:ln w="9525">
            <a:noFill/>
            <a:miter lim="800000"/>
            <a:headEnd/>
            <a:tailEnd/>
          </a:ln>
        </p:spPr>
        <p:txBody>
          <a:bodyPr lIns="91423" tIns="45712" rIns="91423" bIns="45712"/>
          <a:lstStyle/>
          <a:p>
            <a:pPr>
              <a:spcBef>
                <a:spcPct val="50000"/>
              </a:spcBef>
              <a:defRPr/>
            </a:pPr>
            <a:r>
              <a:rPr lang="zh-CN" altLang="en-US" sz="1600" dirty="0" smtClean="0">
                <a:solidFill>
                  <a:srgbClr val="C00000"/>
                </a:solidFill>
                <a:latin typeface="黑体" pitchFamily="49" charset="-122"/>
                <a:ea typeface="黑体" pitchFamily="49" charset="-122"/>
              </a:rPr>
              <a:t>（</a:t>
            </a:r>
            <a:r>
              <a:rPr lang="zh-CN" altLang="en-US" sz="1600" dirty="0">
                <a:solidFill>
                  <a:srgbClr val="C00000"/>
                </a:solidFill>
                <a:latin typeface="黑体" pitchFamily="49" charset="-122"/>
                <a:ea typeface="黑体" pitchFamily="49" charset="-122"/>
              </a:rPr>
              <a:t>一）违反消防安全规定进入生产、储存易燃易爆危险品场所</a:t>
            </a:r>
            <a:r>
              <a:rPr lang="zh-CN" altLang="en-US" sz="1600" dirty="0" smtClean="0">
                <a:solidFill>
                  <a:srgbClr val="C00000"/>
                </a:solidFill>
                <a:latin typeface="黑体" pitchFamily="49" charset="-122"/>
                <a:ea typeface="黑体" pitchFamily="49" charset="-122"/>
              </a:rPr>
              <a:t>的；</a:t>
            </a:r>
            <a:endParaRPr lang="en-US" altLang="zh-CN" sz="1600" dirty="0" smtClean="0">
              <a:solidFill>
                <a:srgbClr val="C00000"/>
              </a:solidFill>
              <a:latin typeface="黑体" pitchFamily="49" charset="-122"/>
              <a:ea typeface="黑体" pitchFamily="49" charset="-122"/>
            </a:endParaRPr>
          </a:p>
          <a:p>
            <a:pPr>
              <a:spcBef>
                <a:spcPct val="50000"/>
              </a:spcBef>
              <a:defRPr/>
            </a:pPr>
            <a:r>
              <a:rPr lang="zh-CN" altLang="zh-CN" sz="1600" dirty="0" smtClean="0">
                <a:solidFill>
                  <a:srgbClr val="C00000"/>
                </a:solidFill>
                <a:latin typeface="黑体" pitchFamily="49" charset="-122"/>
                <a:ea typeface="黑体" pitchFamily="49" charset="-122"/>
              </a:rPr>
              <a:t>（</a:t>
            </a:r>
            <a:r>
              <a:rPr lang="zh-CN" altLang="zh-CN" sz="1600" dirty="0">
                <a:solidFill>
                  <a:srgbClr val="C00000"/>
                </a:solidFill>
                <a:latin typeface="黑体" pitchFamily="49" charset="-122"/>
                <a:ea typeface="黑体" pitchFamily="49" charset="-122"/>
              </a:rPr>
              <a:t>二）违反规定使用明火作业或者在具有火灾、爆炸危险的场所吸烟、使用明火的</a:t>
            </a:r>
            <a:r>
              <a:rPr lang="zh-CN" altLang="zh-CN" sz="1600" dirty="0" smtClean="0">
                <a:solidFill>
                  <a:srgbClr val="C00000"/>
                </a:solidFill>
                <a:latin typeface="黑体" pitchFamily="49" charset="-122"/>
                <a:ea typeface="黑体" pitchFamily="49" charset="-122"/>
              </a:rPr>
              <a:t>。</a:t>
            </a:r>
            <a:r>
              <a:rPr lang="en-US" altLang="zh-CN" sz="1600" dirty="0">
                <a:latin typeface="黑体" pitchFamily="49" charset="-122"/>
                <a:ea typeface="黑体" pitchFamily="49" charset="-122"/>
              </a:rPr>
              <a:t> </a:t>
            </a:r>
            <a:r>
              <a:rPr lang="en-US" altLang="zh-CN" sz="1600" dirty="0" smtClean="0">
                <a:latin typeface="黑体" pitchFamily="49" charset="-122"/>
                <a:ea typeface="黑体" pitchFamily="49" charset="-122"/>
              </a:rPr>
              <a:t>                        </a:t>
            </a:r>
            <a:r>
              <a:rPr lang="zh-CN" altLang="zh-CN" sz="1600" dirty="0" smtClean="0">
                <a:latin typeface="黑体" pitchFamily="49" charset="-122"/>
                <a:ea typeface="黑体" pitchFamily="49" charset="-122"/>
              </a:rPr>
              <a:t>——</a:t>
            </a: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63</a:t>
            </a:r>
            <a:r>
              <a:rPr lang="zh-CN" altLang="zh-CN" sz="1600" dirty="0" smtClean="0">
                <a:latin typeface="黑体" pitchFamily="49" charset="-122"/>
                <a:ea typeface="黑体" pitchFamily="49" charset="-122"/>
              </a:rPr>
              <a:t>条</a:t>
            </a:r>
            <a:endParaRPr lang="en-US" altLang="zh-CN" sz="1600" dirty="0" smtClean="0">
              <a:latin typeface="黑体" pitchFamily="49" charset="-122"/>
              <a:ea typeface="黑体" pitchFamily="49" charset="-122"/>
            </a:endParaRPr>
          </a:p>
          <a:p>
            <a:pPr>
              <a:spcBef>
                <a:spcPct val="50000"/>
              </a:spcBef>
              <a:defRPr/>
            </a:pPr>
            <a:endParaRPr lang="en-US" altLang="zh-CN" sz="1600" dirty="0">
              <a:solidFill>
                <a:srgbClr val="C00000"/>
              </a:solidFill>
              <a:latin typeface="黑体" pitchFamily="49" charset="-122"/>
              <a:ea typeface="黑体" pitchFamily="49" charset="-122"/>
            </a:endParaRPr>
          </a:p>
          <a:p>
            <a:pPr>
              <a:spcBef>
                <a:spcPct val="50000"/>
              </a:spcBef>
              <a:defRPr/>
            </a:pPr>
            <a:r>
              <a:rPr lang="en-US" altLang="zh-CN" sz="1600" dirty="0" smtClean="0">
                <a:solidFill>
                  <a:srgbClr val="C00000"/>
                </a:solidFill>
                <a:latin typeface="黑体" pitchFamily="49" charset="-122"/>
                <a:ea typeface="黑体" pitchFamily="49" charset="-122"/>
              </a:rPr>
              <a:t>⑪</a:t>
            </a:r>
            <a:r>
              <a:rPr lang="zh-CN" altLang="en-US" sz="1600" dirty="0">
                <a:solidFill>
                  <a:srgbClr val="C00000"/>
                </a:solidFill>
              </a:rPr>
              <a:t>违反本法规定，有下列行为之一，尚不构成犯罪的，处十日以上十五日以下拘留，可以并处五百元以下罚款；情节较轻的，处警告或者五百元以下罚款： </a:t>
            </a:r>
            <a:endParaRPr lang="en-US" altLang="zh-CN" sz="1600" dirty="0" smtClean="0">
              <a:solidFill>
                <a:srgbClr val="C00000"/>
              </a:solidFill>
            </a:endParaRPr>
          </a:p>
          <a:p>
            <a:pPr>
              <a:spcBef>
                <a:spcPct val="50000"/>
              </a:spcBef>
              <a:defRPr/>
            </a:pPr>
            <a:r>
              <a:rPr lang="zh-CN" altLang="en-US" sz="1600" dirty="0" smtClean="0">
                <a:solidFill>
                  <a:srgbClr val="C00000"/>
                </a:solidFill>
              </a:rPr>
              <a:t>（</a:t>
            </a:r>
            <a:r>
              <a:rPr lang="zh-CN" altLang="en-US" sz="1600" dirty="0">
                <a:solidFill>
                  <a:srgbClr val="C00000"/>
                </a:solidFill>
              </a:rPr>
              <a:t>一）指使或者强令他人违反消防安全规定，冒险作业的； </a:t>
            </a:r>
            <a:endParaRPr lang="en-US" altLang="zh-CN" sz="1600" dirty="0" smtClean="0">
              <a:solidFill>
                <a:srgbClr val="C00000"/>
              </a:solidFill>
            </a:endParaRPr>
          </a:p>
          <a:p>
            <a:pPr>
              <a:spcBef>
                <a:spcPct val="50000"/>
              </a:spcBef>
              <a:defRPr/>
            </a:pPr>
            <a:r>
              <a:rPr lang="zh-CN" altLang="en-US" sz="1600" dirty="0" smtClean="0">
                <a:solidFill>
                  <a:srgbClr val="C00000"/>
                </a:solidFill>
              </a:rPr>
              <a:t>（</a:t>
            </a:r>
            <a:r>
              <a:rPr lang="zh-CN" altLang="en-US" sz="1600" dirty="0">
                <a:solidFill>
                  <a:srgbClr val="C00000"/>
                </a:solidFill>
              </a:rPr>
              <a:t>二）过失引起火灾的； </a:t>
            </a:r>
            <a:endParaRPr lang="en-US" altLang="zh-CN" sz="1600" dirty="0" smtClean="0">
              <a:solidFill>
                <a:srgbClr val="C00000"/>
              </a:solidFill>
            </a:endParaRPr>
          </a:p>
          <a:p>
            <a:pPr>
              <a:spcBef>
                <a:spcPct val="50000"/>
              </a:spcBef>
              <a:defRPr/>
            </a:pPr>
            <a:r>
              <a:rPr lang="zh-CN" altLang="en-US" sz="1600" dirty="0" smtClean="0">
                <a:solidFill>
                  <a:srgbClr val="C00000"/>
                </a:solidFill>
              </a:rPr>
              <a:t>（</a:t>
            </a:r>
            <a:r>
              <a:rPr lang="zh-CN" altLang="en-US" sz="1600" dirty="0">
                <a:solidFill>
                  <a:srgbClr val="C00000"/>
                </a:solidFill>
              </a:rPr>
              <a:t>三）在火灾发生后阻拦报警，或者负有报告职责的人员不及时报警的</a:t>
            </a:r>
            <a:r>
              <a:rPr lang="zh-CN" altLang="en-US" sz="1600" dirty="0" smtClean="0">
                <a:solidFill>
                  <a:srgbClr val="C00000"/>
                </a:solidFill>
              </a:rPr>
              <a:t>；</a:t>
            </a:r>
            <a:endParaRPr lang="en-US" altLang="zh-CN" sz="1600" dirty="0" smtClean="0">
              <a:solidFill>
                <a:srgbClr val="C00000"/>
              </a:solidFill>
            </a:endParaRPr>
          </a:p>
          <a:p>
            <a:pPr>
              <a:spcBef>
                <a:spcPct val="50000"/>
              </a:spcBef>
              <a:defRPr/>
            </a:pPr>
            <a:r>
              <a:rPr lang="zh-CN" altLang="en-US" sz="1600" dirty="0" smtClean="0">
                <a:solidFill>
                  <a:srgbClr val="C00000"/>
                </a:solidFill>
              </a:rPr>
              <a:t> （四</a:t>
            </a:r>
            <a:r>
              <a:rPr lang="zh-CN" altLang="en-US" sz="1600" dirty="0">
                <a:solidFill>
                  <a:srgbClr val="C00000"/>
                </a:solidFill>
              </a:rPr>
              <a:t>）扰乱火灾现场秩序，或者拒不执行火灾现场指挥员指挥，影响灭火救援的； （五）故意破坏或者伪造火灾现场的； </a:t>
            </a:r>
            <a:endParaRPr lang="en-US" altLang="zh-CN" sz="1600" dirty="0" smtClean="0">
              <a:solidFill>
                <a:srgbClr val="C00000"/>
              </a:solidFill>
            </a:endParaRPr>
          </a:p>
          <a:p>
            <a:pPr>
              <a:spcBef>
                <a:spcPct val="50000"/>
              </a:spcBef>
              <a:defRPr/>
            </a:pPr>
            <a:r>
              <a:rPr lang="zh-CN" altLang="en-US" sz="1600" dirty="0" smtClean="0">
                <a:solidFill>
                  <a:srgbClr val="C00000"/>
                </a:solidFill>
              </a:rPr>
              <a:t>（</a:t>
            </a:r>
            <a:r>
              <a:rPr lang="zh-CN" altLang="en-US" sz="1600" dirty="0">
                <a:solidFill>
                  <a:srgbClr val="C00000"/>
                </a:solidFill>
              </a:rPr>
              <a:t>六）擅自拆封或者使用被消防救援机构查封的场所、部位</a:t>
            </a:r>
            <a:r>
              <a:rPr lang="zh-CN" altLang="en-US" sz="1600" dirty="0" smtClean="0">
                <a:solidFill>
                  <a:srgbClr val="C00000"/>
                </a:solidFill>
              </a:rPr>
              <a:t>的。</a:t>
            </a:r>
            <a:endParaRPr lang="en-US" altLang="zh-CN" sz="1600" dirty="0" smtClean="0">
              <a:solidFill>
                <a:srgbClr val="C00000"/>
              </a:solidFill>
            </a:endParaRPr>
          </a:p>
          <a:p>
            <a:pPr algn="r">
              <a:spcBef>
                <a:spcPct val="50000"/>
              </a:spcBef>
              <a:defRPr/>
            </a:pPr>
            <a:r>
              <a:rPr lang="zh-CN" altLang="zh-CN" sz="1600" dirty="0" smtClean="0">
                <a:latin typeface="黑体" pitchFamily="49" charset="-122"/>
                <a:ea typeface="黑体" pitchFamily="49" charset="-122"/>
              </a:rPr>
              <a:t>——</a:t>
            </a:r>
            <a:r>
              <a:rPr lang="zh-CN" altLang="zh-CN" sz="1600" dirty="0">
                <a:latin typeface="黑体" pitchFamily="49" charset="-122"/>
                <a:ea typeface="黑体" pitchFamily="49" charset="-122"/>
              </a:rPr>
              <a:t>《消防法》第</a:t>
            </a:r>
            <a:r>
              <a:rPr lang="en-US" altLang="zh-CN" sz="1600" dirty="0" smtClean="0">
                <a:latin typeface="黑体" pitchFamily="49" charset="-122"/>
                <a:ea typeface="黑体" pitchFamily="49" charset="-122"/>
              </a:rPr>
              <a:t>64</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p:txBody>
      </p:sp>
      <p:grpSp>
        <p:nvGrpSpPr>
          <p:cNvPr id="6" name="Group 9"/>
          <p:cNvGrpSpPr>
            <a:grpSpLocks/>
          </p:cNvGrpSpPr>
          <p:nvPr/>
        </p:nvGrpSpPr>
        <p:grpSpPr bwMode="auto">
          <a:xfrm>
            <a:off x="1013583" y="1204913"/>
            <a:ext cx="4056063" cy="393700"/>
            <a:chOff x="321172" y="1212640"/>
            <a:chExt cx="3677803" cy="394384"/>
          </a:xfrm>
        </p:grpSpPr>
        <p:sp>
          <p:nvSpPr>
            <p:cNvPr id="7"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8" name="矩形 20"/>
            <p:cNvSpPr>
              <a:spLocks noChangeArrowheads="1"/>
            </p:cNvSpPr>
            <p:nvPr/>
          </p:nvSpPr>
          <p:spPr bwMode="auto">
            <a:xfrm>
              <a:off x="321172" y="1212640"/>
              <a:ext cx="457069"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9"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sp>
        <p:nvSpPr>
          <p:cNvPr id="10" name="文本框 4"/>
          <p:cNvSpPr txBox="1"/>
          <p:nvPr/>
        </p:nvSpPr>
        <p:spPr>
          <a:xfrm>
            <a:off x="3166782" y="295412"/>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0"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0"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0"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0"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0"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0"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537"/>
  <p:tag name="KSO_WM_UNIT_TYPE" val="m_h_f"/>
  <p:tag name="KSO_WM_UNIT_INDEX" val="1_1_1"/>
  <p:tag name="KSO_WM_UNIT_ID" val="256*m_h_f*1_1_1"/>
  <p:tag name="KSO_WM_UNIT_CLEAR" val="1"/>
  <p:tag name="KSO_WM_UNIT_LAYERLEVEL" val="1_1_1"/>
  <p:tag name="KSO_WM_UNIT_VALUE" val="16"/>
  <p:tag name="KSO_WM_UNIT_HIGHLIGHT" val="0"/>
  <p:tag name="KSO_WM_UNIT_COMPATIBLE" val="0"/>
  <p:tag name="KSO_WM_BEAUTIFY_FLAG" val="#wm#"/>
  <p:tag name="KSO_WM_DIAGRAM_GROUP_CODE" val="m1-1"/>
  <p:tag name="KSO_WM_UNIT_PRESET_TEXT" val="CONSECTETUR ADIPISICING ELIT"/>
</p:tagLst>
</file>

<file path=ppt/theme/theme1.xml><?xml version="1.0" encoding="utf-8"?>
<a:theme xmlns:a="http://schemas.openxmlformats.org/drawingml/2006/main" name="Office 主题">
  <a:themeElements>
    <a:clrScheme name="自定义 22">
      <a:dk1>
        <a:sysClr val="windowText" lastClr="000000"/>
      </a:dk1>
      <a:lt1>
        <a:sysClr val="window" lastClr="FFFFFF"/>
      </a:lt1>
      <a:dk2>
        <a:srgbClr val="44546A"/>
      </a:dk2>
      <a:lt2>
        <a:srgbClr val="E7E6E6"/>
      </a:lt2>
      <a:accent1>
        <a:srgbClr val="FFC00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plus">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22">
      <a:dk1>
        <a:sysClr val="windowText" lastClr="000000"/>
      </a:dk1>
      <a:lt1>
        <a:sysClr val="window" lastClr="FFFFFF"/>
      </a:lt1>
      <a:dk2>
        <a:srgbClr val="44546A"/>
      </a:dk2>
      <a:lt2>
        <a:srgbClr val="E7E6E6"/>
      </a:lt2>
      <a:accent1>
        <a:srgbClr val="FFC00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plus">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4947</TotalTime>
  <Words>3613</Words>
  <Application>Microsoft Office PowerPoint</Application>
  <PresentationFormat>宽屏</PresentationFormat>
  <Paragraphs>436</Paragraphs>
  <Slides>60</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60</vt:i4>
      </vt:variant>
    </vt:vector>
  </HeadingPairs>
  <TitlesOfParts>
    <vt:vector size="75" baseType="lpstr">
      <vt:lpstr>TKTypeMedium</vt:lpstr>
      <vt:lpstr>仿宋_GB2312</vt:lpstr>
      <vt:lpstr>黑体</vt:lpstr>
      <vt:lpstr>华文楷体</vt:lpstr>
      <vt:lpstr>宋体</vt:lpstr>
      <vt:lpstr>微软雅黑</vt:lpstr>
      <vt:lpstr>Arial</vt:lpstr>
      <vt:lpstr>Bodoni MT Black</vt:lpstr>
      <vt:lpstr>Calibri</vt:lpstr>
      <vt:lpstr>Calibri Light</vt:lpstr>
      <vt:lpstr>Segoe UI Light</vt:lpstr>
      <vt:lpstr>Times New Roman</vt:lpstr>
      <vt:lpstr>Wingdings</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陈小华</dc:creator>
  <cp:lastModifiedBy>Microsoft 帐户</cp:lastModifiedBy>
  <cp:revision>276</cp:revision>
  <dcterms:created xsi:type="dcterms:W3CDTF">2015-08-03T06:38:00Z</dcterms:created>
  <dcterms:modified xsi:type="dcterms:W3CDTF">2022-12-10T06:11:16Z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2052-10.1.0.5511</vt:lpwstr>
  </property>
</Properties>
</file>