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2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240767" cy="684123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presProps" Target="presProps.xml"/><Relationship Id="rId7" Type="http://schemas.openxmlformats.org/officeDocument/2006/relationships/slide" Target="slides/slide6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3" Type="http://schemas.openxmlformats.org/officeDocument/2006/relationships/slide" Target="slides/slide2.xml"/><Relationship Id="rId2" Type="http://schemas.openxmlformats.org/officeDocument/2006/relationships/slide" Target="slides/slide1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hyperlink" Target="https://www.victoralu.com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5.png"/><Relationship Id="rId2" Type="http://schemas.openxmlformats.org/officeDocument/2006/relationships/hyperlink" Target="https://www.victoralu.com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5.png"/><Relationship Id="rId2" Type="http://schemas.openxmlformats.org/officeDocument/2006/relationships/hyperlink" Target="https://www.victoralu.com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hyperlink" Target="https://www.victoralu.com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3" Type="http://schemas.openxmlformats.org/officeDocument/2006/relationships/image" Target="../media/image5.png"/><Relationship Id="rId2" Type="http://schemas.openxmlformats.org/officeDocument/2006/relationships/hyperlink" Target="https://www.victoralu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0" y="0"/>
            <a:ext cx="12240767" cy="6841233"/>
          </a:xfrm>
          <a:prstGeom prst="rect">
            <a:avLst/>
          </a:prstGeom>
        </p:spPr>
      </p:pic>
      <p:sp>
        <p:nvSpPr>
          <p:cNvPr id="4" name="textbox 4"/>
          <p:cNvSpPr/>
          <p:nvPr/>
        </p:nvSpPr>
        <p:spPr>
          <a:xfrm>
            <a:off x="4501642" y="2260752"/>
            <a:ext cx="7546340" cy="436562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029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9000"/>
              </a:lnSpc>
              <a:tabLst/>
            </a:pPr>
            <a:r>
              <a:rPr sz="5400" b="1" kern="0" spc="-20" dirty="0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石墙缝隙中闪光的小碎石</a:t>
            </a:r>
            <a:endParaRPr sz="5400" dirty="0">
              <a:latin typeface="Microsoft YaHei"/>
              <a:ea typeface="Microsoft YaHei"/>
              <a:cs typeface="Microsoft YaHei"/>
            </a:endParaRPr>
          </a:p>
          <a:p>
            <a:pPr marL="2056764" algn="l" rtl="0" eaLnBrk="0">
              <a:lnSpc>
                <a:spcPct val="89000"/>
              </a:lnSpc>
              <a:spcBef>
                <a:spcPts val="716"/>
              </a:spcBef>
              <a:tabLst/>
            </a:pPr>
            <a:r>
              <a:rPr sz="5400" b="1" kern="0" spc="-20" dirty="0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也同样重要</a:t>
            </a:r>
            <a:endParaRPr sz="5400" dirty="0">
              <a:latin typeface="Microsoft YaHei"/>
              <a:ea typeface="Microsoft YaHei"/>
              <a:cs typeface="Microsoft YaHei"/>
            </a:endParaRPr>
          </a:p>
          <a:p>
            <a:pPr algn="l" rtl="0" eaLnBrk="0">
              <a:lnSpc>
                <a:spcPct val="123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23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23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marL="2449829" algn="l" rtl="0" eaLnBrk="0">
              <a:lnSpc>
                <a:spcPct val="89000"/>
              </a:lnSpc>
              <a:spcBef>
                <a:spcPts val="1331"/>
              </a:spcBef>
              <a:tabLst/>
            </a:pPr>
            <a:r>
              <a:rPr sz="3000" kern="0" spc="-40" dirty="0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-- </a:t>
            </a:r>
            <a:r>
              <a:rPr sz="4400" kern="0" spc="-40" dirty="0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稻盛和夫</a:t>
            </a:r>
            <a:endParaRPr sz="4400" dirty="0">
              <a:latin typeface="Microsoft YaHei"/>
              <a:ea typeface="Microsoft YaHei"/>
              <a:cs typeface="Microsoft YaHei"/>
            </a:endParaRPr>
          </a:p>
          <a:p>
            <a:pPr algn="l" rtl="0" eaLnBrk="0">
              <a:lnSpc>
                <a:spcPct val="103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3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3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3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3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4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4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4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1000"/>
              </a:lnSpc>
              <a:tabLst/>
            </a:pPr>
            <a:endParaRPr sz="300" dirty="0">
              <a:latin typeface="Arial"/>
              <a:ea typeface="Arial"/>
              <a:cs typeface="Arial"/>
            </a:endParaRPr>
          </a:p>
          <a:p>
            <a:pPr marL="6970394" algn="l" rtl="0" eaLnBrk="0">
              <a:lnSpc>
                <a:spcPct val="83000"/>
              </a:lnSpc>
              <a:spcBef>
                <a:spcPts val="1"/>
              </a:spcBef>
              <a:tabLst/>
            </a:pPr>
            <a:r>
              <a:rPr sz="1200" kern="0" spc="-20" dirty="0">
                <a:solidFill>
                  <a:srgbClr val="8F8F8F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1</a:t>
            </a:r>
            <a:endParaRPr sz="1200" dirty="0">
              <a:latin typeface="Calibri"/>
              <a:ea typeface="Calibri"/>
              <a:cs typeface="Calibri"/>
            </a:endParaRP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0" y="6829042"/>
            <a:ext cx="3888485" cy="1219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0" y="0"/>
            <a:ext cx="3888485" cy="13715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3384803" y="0"/>
            <a:ext cx="935735" cy="684123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2"/>
          <p:cNvSpPr/>
          <p:nvPr/>
        </p:nvSpPr>
        <p:spPr>
          <a:xfrm>
            <a:off x="808908" y="1174178"/>
            <a:ext cx="10939144" cy="180530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4756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41275" algn="l" rtl="0" eaLnBrk="0">
              <a:lnSpc>
                <a:spcPct val="86000"/>
              </a:lnSpc>
              <a:tabLst>
                <a:tab pos="7419340" algn="l"/>
              </a:tabLst>
            </a:pPr>
            <a:r>
              <a:rPr sz="2000" b="1" u="sng" kern="0" spc="-40" dirty="0">
                <a:solidFill>
                  <a:srgbClr val="FF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问：在追求精干型经营的过</a:t>
            </a:r>
            <a:r>
              <a:rPr sz="2000" b="1" u="sng" kern="0" spc="-50" dirty="0">
                <a:solidFill>
                  <a:srgbClr val="FF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程当中，应该如何处理不称职的员工？</a:t>
            </a:r>
            <a:r>
              <a:rPr sz="2000" u="sng" kern="0" spc="0" dirty="0">
                <a:solidFill>
                  <a:srgbClr val="FF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	</a:t>
            </a:r>
            <a:endParaRPr sz="2000" dirty="0">
              <a:latin typeface="SimSun"/>
              <a:ea typeface="SimSun"/>
              <a:cs typeface="SimSun"/>
            </a:endParaRPr>
          </a:p>
          <a:p>
            <a:pPr algn="l" rtl="0" eaLnBrk="0">
              <a:lnSpc>
                <a:spcPct val="169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01000"/>
              </a:lnSpc>
              <a:tabLst/>
            </a:pPr>
            <a:endParaRPr sz="500" dirty="0">
              <a:latin typeface="Arial"/>
              <a:ea typeface="Arial"/>
              <a:cs typeface="Arial"/>
            </a:endParaRPr>
          </a:p>
          <a:p>
            <a:pPr marL="13970" indent="-1905" algn="l" rtl="0" eaLnBrk="0">
              <a:lnSpc>
                <a:spcPct val="97000"/>
              </a:lnSpc>
              <a:spcBef>
                <a:spcPts val="1"/>
              </a:spcBef>
              <a:tabLst/>
            </a:pPr>
            <a:r>
              <a:rPr sz="2000" b="1" kern="0" spc="-10" dirty="0">
                <a:solidFill>
                  <a:srgbClr val="FF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答：</a:t>
            </a:r>
            <a:r>
              <a:rPr sz="2000" kern="0" spc="-550" dirty="0">
                <a:solidFill>
                  <a:srgbClr val="FF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日本自古就有“用人为墙</a:t>
            </a:r>
            <a:r>
              <a:rPr sz="2000" kern="0" spc="-2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，用人为城</a:t>
            </a:r>
            <a:r>
              <a:rPr sz="2000" kern="0" spc="-73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2000" kern="0" spc="-2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”的说法。（源自日本战国时代的名将武田信玄的名言，</a:t>
            </a: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2000" kern="0" spc="3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完整的说法是“用人为墙，用人为城，用人为壕，</a:t>
            </a:r>
            <a:r>
              <a:rPr sz="2000" kern="0" spc="2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情可为友，仇可为敌</a:t>
            </a:r>
            <a:r>
              <a:rPr sz="2000" kern="0" spc="-70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2000" kern="0" spc="2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”。 意思是：人心才是</a:t>
            </a: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 </a:t>
            </a:r>
            <a:r>
              <a:rPr sz="2000" kern="0" spc="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最坚固的城堡，领导者一旦无法获得人心，就必将招致失败。温情能够赢得他人</a:t>
            </a: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的忠诚，无情则  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只会化友为敌。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Arial"/>
                <a:ea typeface="Arial"/>
                <a:cs typeface="Arial"/>
              </a:rPr>
              <a:t>——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译者注）</a:t>
            </a:r>
            <a:endParaRPr sz="2000" dirty="0">
              <a:latin typeface="SimSun"/>
              <a:ea typeface="SimSun"/>
              <a:cs typeface="SimSun"/>
            </a:endParaRPr>
          </a:p>
        </p:txBody>
      </p:sp>
      <p:sp>
        <p:nvSpPr>
          <p:cNvPr id="14" name="textbox 14"/>
          <p:cNvSpPr/>
          <p:nvPr/>
        </p:nvSpPr>
        <p:spPr>
          <a:xfrm>
            <a:off x="543255" y="6315862"/>
            <a:ext cx="11006455" cy="31051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430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78000"/>
              </a:lnSpc>
              <a:tabLst/>
            </a:pPr>
            <a:r>
              <a:rPr sz="1200" kern="0" spc="-20" dirty="0">
                <a:solidFill>
                  <a:srgbClr val="8F8F8F">
                    <a:alpha val="100000"/>
                  </a:srgbClr>
                </a:solidFill>
                <a:latin typeface="Calibri"/>
                <a:ea typeface="Calibri"/>
                <a:cs typeface="Calibri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8F8F8F"/>
                      <wpsdc:folHlinkClr xmlns:wpsdc="http://www.wps.cn/officeDocument/2017/drawingmlCustomData" val="8F8F8F"/>
                      <wpsdc:hlinkUnderline xmlns:wpsdc="http://www.wps.cn/officeDocument/2017/drawingmlCustomData" val="0"/>
                    </a:ext>
                  </a:extLst>
                </a:hlinkClick>
              </a:rPr>
              <a:t>www.victoralu.com</a:t>
            </a:r>
            <a:endParaRPr sz="1200" dirty="0">
              <a:latin typeface="Calibri"/>
              <a:ea typeface="Calibri"/>
              <a:cs typeface="Calibri"/>
            </a:endParaRPr>
          </a:p>
          <a:p>
            <a:pPr algn="r" rtl="0" eaLnBrk="0">
              <a:lnSpc>
                <a:spcPct val="77000"/>
              </a:lnSpc>
              <a:spcBef>
                <a:spcPts val="13"/>
              </a:spcBef>
              <a:tabLst/>
            </a:pPr>
            <a:r>
              <a:rPr sz="1200" kern="0" spc="-20" dirty="0">
                <a:solidFill>
                  <a:srgbClr val="8F8F8F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2</a:t>
            </a:r>
            <a:endParaRPr sz="1200" dirty="0">
              <a:latin typeface="Calibri"/>
              <a:ea typeface="Calibri"/>
              <a:cs typeface="Calibri"/>
            </a:endParaRPr>
          </a:p>
        </p:txBody>
      </p:sp>
      <p:pic>
        <p:nvPicPr>
          <p:cNvPr id="16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431292" y="137159"/>
            <a:ext cx="1296923" cy="461772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761" y="696467"/>
            <a:ext cx="12240005" cy="38100"/>
          </a:xfrm>
          <a:prstGeom prst="rect">
            <a:avLst/>
          </a:prstGeom>
        </p:spPr>
      </p:pic>
      <p:sp>
        <p:nvSpPr>
          <p:cNvPr id="20" name="textbox 20"/>
          <p:cNvSpPr/>
          <p:nvPr/>
        </p:nvSpPr>
        <p:spPr>
          <a:xfrm>
            <a:off x="10337164" y="262890"/>
            <a:ext cx="1495425" cy="35940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709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ct val="73000"/>
              </a:lnSpc>
              <a:tabLst/>
            </a:pPr>
            <a:r>
              <a:rPr sz="3000" kern="0" spc="-110" dirty="0">
                <a:solidFill>
                  <a:srgbClr val="C00000">
                    <a:alpha val="100000"/>
                  </a:srgbClr>
                </a:solidFill>
                <a:latin typeface="STLiti"/>
                <a:ea typeface="STLiti"/>
                <a:cs typeface="STLiti"/>
              </a:rPr>
              <a:t>自强不息</a:t>
            </a:r>
            <a:endParaRPr sz="3000" dirty="0">
              <a:latin typeface="STLiti"/>
              <a:ea typeface="STLiti"/>
              <a:cs typeface="STLiti"/>
            </a:endParaRPr>
          </a:p>
        </p:txBody>
      </p:sp>
      <p:sp>
        <p:nvSpPr>
          <p:cNvPr id="22" name="textbox 22"/>
          <p:cNvSpPr/>
          <p:nvPr/>
        </p:nvSpPr>
        <p:spPr>
          <a:xfrm>
            <a:off x="8610091" y="278129"/>
            <a:ext cx="1510030" cy="34099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0475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69000"/>
              </a:lnSpc>
              <a:tabLst/>
            </a:pPr>
            <a:r>
              <a:rPr sz="3000" kern="0" spc="-70" dirty="0">
                <a:solidFill>
                  <a:srgbClr val="C00000">
                    <a:alpha val="100000"/>
                  </a:srgbClr>
                </a:solidFill>
                <a:latin typeface="STLiti"/>
                <a:ea typeface="STLiti"/>
                <a:cs typeface="STLiti"/>
              </a:rPr>
              <a:t>匠心爱人</a:t>
            </a:r>
            <a:endParaRPr sz="3000" dirty="0">
              <a:latin typeface="STLiti"/>
              <a:ea typeface="STLiti"/>
              <a:cs typeface="STLit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4"/>
          <p:cNvSpPr/>
          <p:nvPr/>
        </p:nvSpPr>
        <p:spPr>
          <a:xfrm>
            <a:off x="810944" y="1174178"/>
            <a:ext cx="10739755" cy="119506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4756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471805" algn="l" rtl="0" eaLnBrk="0">
              <a:lnSpc>
                <a:spcPct val="86000"/>
              </a:lnSpc>
              <a:tabLst/>
            </a:pP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如果把企业比作城堡的话，员工就是这座城堡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最下面的石墙。</a:t>
            </a:r>
            <a:endParaRPr sz="2000" dirty="0">
              <a:latin typeface="SimSun"/>
              <a:ea typeface="SimSun"/>
              <a:cs typeface="SimSun"/>
            </a:endParaRPr>
          </a:p>
          <a:p>
            <a:pPr marL="466725" algn="l" rtl="0" eaLnBrk="0">
              <a:lnSpc>
                <a:spcPct val="86000"/>
              </a:lnSpc>
              <a:spcBef>
                <a:spcPts val="338"/>
              </a:spcBef>
              <a:tabLst/>
            </a:pP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在修筑石墙时，既需要巨石，也同样需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要碎石。</a:t>
            </a:r>
            <a:endParaRPr sz="2000" dirty="0">
              <a:latin typeface="SimSun"/>
              <a:ea typeface="SimSun"/>
              <a:cs typeface="SimSun"/>
            </a:endParaRPr>
          </a:p>
          <a:p>
            <a:pPr marL="12700" indent="471169" algn="l" rtl="0" eaLnBrk="0">
              <a:lnSpc>
                <a:spcPct val="93000"/>
              </a:lnSpc>
              <a:spcBef>
                <a:spcPts val="277"/>
              </a:spcBef>
              <a:tabLst/>
            </a:pPr>
            <a:r>
              <a:rPr sz="2000" kern="0" spc="2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当用巨石垒出石墙后，还必须用大量的碎石来填充巨石</a:t>
            </a:r>
            <a:r>
              <a:rPr sz="2000" kern="0" spc="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之间的缝隙，这些碎石的作用就是要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让整个石墙保持牢固。</a:t>
            </a:r>
            <a:endParaRPr sz="2000" dirty="0">
              <a:latin typeface="SimSun"/>
              <a:ea typeface="SimSun"/>
              <a:cs typeface="SimSun"/>
            </a:endParaRPr>
          </a:p>
        </p:txBody>
      </p:sp>
      <p:sp>
        <p:nvSpPr>
          <p:cNvPr id="26" name="textbox 26"/>
          <p:cNvSpPr/>
          <p:nvPr/>
        </p:nvSpPr>
        <p:spPr>
          <a:xfrm>
            <a:off x="543255" y="6315862"/>
            <a:ext cx="11006455" cy="31051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430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78000"/>
              </a:lnSpc>
              <a:tabLst/>
            </a:pPr>
            <a:r>
              <a:rPr sz="1200" kern="0" spc="-20" dirty="0">
                <a:solidFill>
                  <a:srgbClr val="8F8F8F">
                    <a:alpha val="100000"/>
                  </a:srgbClr>
                </a:solidFill>
                <a:latin typeface="Calibri"/>
                <a:ea typeface="Calibri"/>
                <a:cs typeface="Calibri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8F8F8F"/>
                      <wpsdc:folHlinkClr xmlns:wpsdc="http://www.wps.cn/officeDocument/2017/drawingmlCustomData" val="8F8F8F"/>
                      <wpsdc:hlinkUnderline xmlns:wpsdc="http://www.wps.cn/officeDocument/2017/drawingmlCustomData" val="0"/>
                    </a:ext>
                  </a:extLst>
                </a:hlinkClick>
              </a:rPr>
              <a:t>www.victoralu.com</a:t>
            </a:r>
            <a:endParaRPr sz="1200" dirty="0">
              <a:latin typeface="Calibri"/>
              <a:ea typeface="Calibri"/>
              <a:cs typeface="Calibri"/>
            </a:endParaRPr>
          </a:p>
          <a:p>
            <a:pPr algn="r" rtl="0" eaLnBrk="0">
              <a:lnSpc>
                <a:spcPct val="77000"/>
              </a:lnSpc>
              <a:spcBef>
                <a:spcPts val="13"/>
              </a:spcBef>
              <a:tabLst/>
            </a:pPr>
            <a:r>
              <a:rPr sz="1200" kern="0" spc="-20" dirty="0">
                <a:solidFill>
                  <a:srgbClr val="8F8F8F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3</a:t>
            </a:r>
            <a:endParaRPr sz="1200" dirty="0">
              <a:latin typeface="Calibri"/>
              <a:ea typeface="Calibri"/>
              <a:cs typeface="Calibri"/>
            </a:endParaRPr>
          </a:p>
        </p:txBody>
      </p:sp>
      <p:pic>
        <p:nvPicPr>
          <p:cNvPr id="28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431292" y="137159"/>
            <a:ext cx="1296923" cy="461772"/>
          </a:xfrm>
          <a:prstGeom prst="rect">
            <a:avLst/>
          </a:prstGeom>
        </p:spPr>
      </p:pic>
      <p:pic>
        <p:nvPicPr>
          <p:cNvPr id="30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761" y="696467"/>
            <a:ext cx="12240005" cy="38100"/>
          </a:xfrm>
          <a:prstGeom prst="rect">
            <a:avLst/>
          </a:prstGeom>
        </p:spPr>
      </p:pic>
      <p:sp>
        <p:nvSpPr>
          <p:cNvPr id="32" name="textbox 32"/>
          <p:cNvSpPr/>
          <p:nvPr/>
        </p:nvSpPr>
        <p:spPr>
          <a:xfrm>
            <a:off x="10337164" y="262890"/>
            <a:ext cx="1495425" cy="35940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709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ct val="73000"/>
              </a:lnSpc>
              <a:tabLst/>
            </a:pPr>
            <a:r>
              <a:rPr sz="3000" kern="0" spc="-110" dirty="0">
                <a:solidFill>
                  <a:srgbClr val="C00000">
                    <a:alpha val="100000"/>
                  </a:srgbClr>
                </a:solidFill>
                <a:latin typeface="STLiti"/>
                <a:ea typeface="STLiti"/>
                <a:cs typeface="STLiti"/>
              </a:rPr>
              <a:t>自强不息</a:t>
            </a:r>
            <a:endParaRPr sz="3000" dirty="0">
              <a:latin typeface="STLiti"/>
              <a:ea typeface="STLiti"/>
              <a:cs typeface="STLiti"/>
            </a:endParaRPr>
          </a:p>
        </p:txBody>
      </p:sp>
      <p:sp>
        <p:nvSpPr>
          <p:cNvPr id="34" name="textbox 34"/>
          <p:cNvSpPr/>
          <p:nvPr/>
        </p:nvSpPr>
        <p:spPr>
          <a:xfrm>
            <a:off x="8610091" y="278129"/>
            <a:ext cx="1510030" cy="34099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0475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69000"/>
              </a:lnSpc>
              <a:tabLst/>
            </a:pPr>
            <a:r>
              <a:rPr sz="3000" kern="0" spc="-70" dirty="0">
                <a:solidFill>
                  <a:srgbClr val="C00000">
                    <a:alpha val="100000"/>
                  </a:srgbClr>
                </a:solidFill>
                <a:latin typeface="STLiti"/>
                <a:ea typeface="STLiti"/>
                <a:cs typeface="STLiti"/>
              </a:rPr>
              <a:t>匠心爱人</a:t>
            </a:r>
            <a:endParaRPr sz="3000" dirty="0">
              <a:latin typeface="STLiti"/>
              <a:ea typeface="STLiti"/>
              <a:cs typeface="STLit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6"/>
          <p:cNvSpPr/>
          <p:nvPr/>
        </p:nvSpPr>
        <p:spPr>
          <a:xfrm>
            <a:off x="809926" y="1192982"/>
            <a:ext cx="10636884" cy="179260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3683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32384" indent="438150" algn="l" rtl="0" eaLnBrk="0">
              <a:lnSpc>
                <a:spcPct val="90000"/>
              </a:lnSpc>
              <a:tabLst/>
            </a:pP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就有如这些小碎石一样，在企业内部肯定会有一些员工，虽然能力不强，但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是他们具备良好</a:t>
            </a: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的个性，与周围同事相处融洽，并且愿意为企业的发展勤勤恳恳、努力奉</a:t>
            </a:r>
            <a:r>
              <a:rPr sz="2000" kern="0" spc="-2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献。</a:t>
            </a:r>
            <a:endParaRPr sz="2000" dirty="0">
              <a:latin typeface="SimSun"/>
              <a:ea typeface="SimSun"/>
              <a:cs typeface="SimSun"/>
            </a:endParaRPr>
          </a:p>
          <a:p>
            <a:pPr marL="12700" indent="459740" algn="l" rtl="0" eaLnBrk="0">
              <a:lnSpc>
                <a:spcPct val="90000"/>
              </a:lnSpc>
              <a:spcBef>
                <a:spcPts val="480"/>
              </a:spcBef>
              <a:tabLst/>
            </a:pP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企业在推行精干型的经营战略时，这样的员工或许会被认为是一种累赘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，然而事实却并非如</a:t>
            </a: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2000" kern="0" spc="-10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此。</a:t>
            </a:r>
            <a:endParaRPr sz="2000" dirty="0">
              <a:latin typeface="SimSun"/>
              <a:ea typeface="SimSun"/>
              <a:cs typeface="SimSun"/>
            </a:endParaRPr>
          </a:p>
          <a:p>
            <a:pPr marL="12700" indent="459740" algn="l" rtl="0" eaLnBrk="0">
              <a:lnSpc>
                <a:spcPct val="90000"/>
              </a:lnSpc>
              <a:spcBef>
                <a:spcPts val="483"/>
              </a:spcBef>
              <a:tabLst/>
            </a:pP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企业对于这类员工的雇用，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在短期内或许会给企业经营造成损失，但是从长期角度来看，却</a:t>
            </a: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有助于企业组织结构的牢固，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因此他们对于企业而言同样是一笔巨大的财富。</a:t>
            </a:r>
            <a:endParaRPr sz="2000" dirty="0">
              <a:latin typeface="SimSun"/>
              <a:ea typeface="SimSun"/>
              <a:cs typeface="SimSun"/>
            </a:endParaRPr>
          </a:p>
        </p:txBody>
      </p:sp>
      <p:sp>
        <p:nvSpPr>
          <p:cNvPr id="38" name="textbox 38"/>
          <p:cNvSpPr/>
          <p:nvPr/>
        </p:nvSpPr>
        <p:spPr>
          <a:xfrm>
            <a:off x="543255" y="6315862"/>
            <a:ext cx="11006455" cy="31051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430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78000"/>
              </a:lnSpc>
              <a:tabLst/>
            </a:pPr>
            <a:r>
              <a:rPr sz="1200" kern="0" spc="-20" dirty="0">
                <a:solidFill>
                  <a:srgbClr val="8F8F8F">
                    <a:alpha val="100000"/>
                  </a:srgbClr>
                </a:solidFill>
                <a:latin typeface="Calibri"/>
                <a:ea typeface="Calibri"/>
                <a:cs typeface="Calibri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8F8F8F"/>
                      <wpsdc:folHlinkClr xmlns:wpsdc="http://www.wps.cn/officeDocument/2017/drawingmlCustomData" val="8F8F8F"/>
                      <wpsdc:hlinkUnderline xmlns:wpsdc="http://www.wps.cn/officeDocument/2017/drawingmlCustomData" val="0"/>
                    </a:ext>
                  </a:extLst>
                </a:hlinkClick>
              </a:rPr>
              <a:t>www.victoralu.com</a:t>
            </a:r>
            <a:endParaRPr sz="1200" dirty="0">
              <a:latin typeface="Calibri"/>
              <a:ea typeface="Calibri"/>
              <a:cs typeface="Calibri"/>
            </a:endParaRPr>
          </a:p>
          <a:p>
            <a:pPr algn="r" rtl="0" eaLnBrk="0">
              <a:lnSpc>
                <a:spcPct val="77000"/>
              </a:lnSpc>
              <a:spcBef>
                <a:spcPts val="13"/>
              </a:spcBef>
              <a:tabLst/>
            </a:pPr>
            <a:r>
              <a:rPr sz="1200" kern="0" spc="-20" dirty="0">
                <a:solidFill>
                  <a:srgbClr val="8F8F8F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4</a:t>
            </a:r>
            <a:endParaRPr sz="1200" dirty="0">
              <a:latin typeface="Calibri"/>
              <a:ea typeface="Calibri"/>
              <a:cs typeface="Calibri"/>
            </a:endParaRPr>
          </a:p>
        </p:txBody>
      </p:sp>
      <p:pic>
        <p:nvPicPr>
          <p:cNvPr id="40" name="pictur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431292" y="137159"/>
            <a:ext cx="1296923" cy="461772"/>
          </a:xfrm>
          <a:prstGeom prst="rect">
            <a:avLst/>
          </a:prstGeom>
        </p:spPr>
      </p:pic>
      <p:pic>
        <p:nvPicPr>
          <p:cNvPr id="42" name="picture 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761" y="696467"/>
            <a:ext cx="12240005" cy="38100"/>
          </a:xfrm>
          <a:prstGeom prst="rect">
            <a:avLst/>
          </a:prstGeom>
        </p:spPr>
      </p:pic>
      <p:sp>
        <p:nvSpPr>
          <p:cNvPr id="44" name="textbox 44"/>
          <p:cNvSpPr/>
          <p:nvPr/>
        </p:nvSpPr>
        <p:spPr>
          <a:xfrm>
            <a:off x="10337164" y="262890"/>
            <a:ext cx="1495425" cy="35940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709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ct val="73000"/>
              </a:lnSpc>
              <a:tabLst/>
            </a:pPr>
            <a:r>
              <a:rPr sz="3000" kern="0" spc="-110" dirty="0">
                <a:solidFill>
                  <a:srgbClr val="C00000">
                    <a:alpha val="100000"/>
                  </a:srgbClr>
                </a:solidFill>
                <a:latin typeface="STLiti"/>
                <a:ea typeface="STLiti"/>
                <a:cs typeface="STLiti"/>
              </a:rPr>
              <a:t>自强不息</a:t>
            </a:r>
            <a:endParaRPr sz="3000" dirty="0">
              <a:latin typeface="STLiti"/>
              <a:ea typeface="STLiti"/>
              <a:cs typeface="STLiti"/>
            </a:endParaRPr>
          </a:p>
        </p:txBody>
      </p:sp>
      <p:sp>
        <p:nvSpPr>
          <p:cNvPr id="46" name="textbox 46"/>
          <p:cNvSpPr/>
          <p:nvPr/>
        </p:nvSpPr>
        <p:spPr>
          <a:xfrm>
            <a:off x="8610091" y="278129"/>
            <a:ext cx="1510030" cy="34099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0475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69000"/>
              </a:lnSpc>
              <a:tabLst/>
            </a:pPr>
            <a:r>
              <a:rPr sz="3000" kern="0" spc="-70" dirty="0">
                <a:solidFill>
                  <a:srgbClr val="C00000">
                    <a:alpha val="100000"/>
                  </a:srgbClr>
                </a:solidFill>
                <a:latin typeface="STLiti"/>
                <a:ea typeface="STLiti"/>
                <a:cs typeface="STLiti"/>
              </a:rPr>
              <a:t>匠心爱人</a:t>
            </a:r>
            <a:endParaRPr sz="3000" dirty="0">
              <a:latin typeface="STLiti"/>
              <a:ea typeface="STLiti"/>
              <a:cs typeface="STLit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8"/>
          <p:cNvSpPr/>
          <p:nvPr/>
        </p:nvSpPr>
        <p:spPr>
          <a:xfrm>
            <a:off x="808908" y="1192982"/>
            <a:ext cx="10688319" cy="179260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3873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3334" indent="454659" algn="l" rtl="0" eaLnBrk="0">
              <a:lnSpc>
                <a:spcPct val="93000"/>
              </a:lnSpc>
              <a:tabLst/>
            </a:pP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在这个问题上我自己就有许多切身的体会。当京瓷还只是一家小公司时，看到别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家公司都拥</a:t>
            </a: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有众多精明能干的员工，再回头看自己公司，我不禁哀叹道：“我们这里尽是些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愚钝之辈，看来</a:t>
            </a: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我们公司是没法指望获得更大的发展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了！”</a:t>
            </a:r>
            <a:endParaRPr sz="2000" dirty="0">
              <a:latin typeface="SimSun"/>
              <a:ea typeface="SimSun"/>
              <a:cs typeface="SimSun"/>
            </a:endParaRPr>
          </a:p>
          <a:p>
            <a:pPr marL="12700" indent="457834" algn="l" rtl="0" eaLnBrk="0">
              <a:lnSpc>
                <a:spcPct val="93000"/>
              </a:lnSpc>
              <a:spcBef>
                <a:spcPts val="508"/>
              </a:spcBef>
              <a:tabLst/>
            </a:pP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然而事实却是，那些能力受到我质疑的员工始终如一地与京瓷相随，尽心尽力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地为京瓷的发 </a:t>
            </a: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展添砖加瓦。正是由于这些员工对京瓷的热爱和努力工作的态度，他们最终都成长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为优秀的企业</a:t>
            </a: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领导，为京瓷的发展作出了巨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大的贡献。</a:t>
            </a:r>
            <a:endParaRPr sz="2000" dirty="0">
              <a:latin typeface="SimSun"/>
              <a:ea typeface="SimSun"/>
              <a:cs typeface="SimSun"/>
            </a:endParaRPr>
          </a:p>
        </p:txBody>
      </p:sp>
      <p:sp>
        <p:nvSpPr>
          <p:cNvPr id="50" name="textbox 50"/>
          <p:cNvSpPr/>
          <p:nvPr/>
        </p:nvSpPr>
        <p:spPr>
          <a:xfrm>
            <a:off x="543255" y="6315862"/>
            <a:ext cx="11006455" cy="31051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430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78000"/>
              </a:lnSpc>
              <a:tabLst/>
            </a:pPr>
            <a:r>
              <a:rPr sz="1200" kern="0" spc="-20" dirty="0">
                <a:solidFill>
                  <a:srgbClr val="8F8F8F">
                    <a:alpha val="100000"/>
                  </a:srgbClr>
                </a:solidFill>
                <a:latin typeface="Calibri"/>
                <a:ea typeface="Calibri"/>
                <a:cs typeface="Calibri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8F8F8F"/>
                      <wpsdc:folHlinkClr xmlns:wpsdc="http://www.wps.cn/officeDocument/2017/drawingmlCustomData" val="8F8F8F"/>
                      <wpsdc:hlinkUnderline xmlns:wpsdc="http://www.wps.cn/officeDocument/2017/drawingmlCustomData" val="0"/>
                    </a:ext>
                  </a:extLst>
                </a:hlinkClick>
              </a:rPr>
              <a:t>www.victoralu.com</a:t>
            </a:r>
            <a:endParaRPr sz="1200" dirty="0">
              <a:latin typeface="Calibri"/>
              <a:ea typeface="Calibri"/>
              <a:cs typeface="Calibri"/>
            </a:endParaRPr>
          </a:p>
          <a:p>
            <a:pPr algn="r" rtl="0" eaLnBrk="0">
              <a:lnSpc>
                <a:spcPct val="77000"/>
              </a:lnSpc>
              <a:spcBef>
                <a:spcPts val="13"/>
              </a:spcBef>
              <a:tabLst/>
            </a:pPr>
            <a:r>
              <a:rPr sz="1200" kern="0" spc="-20" dirty="0">
                <a:solidFill>
                  <a:srgbClr val="8F8F8F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5</a:t>
            </a:r>
            <a:endParaRPr sz="1200" dirty="0">
              <a:latin typeface="Calibri"/>
              <a:ea typeface="Calibri"/>
              <a:cs typeface="Calibri"/>
            </a:endParaRPr>
          </a:p>
        </p:txBody>
      </p:sp>
      <p:pic>
        <p:nvPicPr>
          <p:cNvPr id="52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431292" y="137159"/>
            <a:ext cx="1296923" cy="461772"/>
          </a:xfrm>
          <a:prstGeom prst="rect">
            <a:avLst/>
          </a:prstGeom>
        </p:spPr>
      </p:pic>
      <p:pic>
        <p:nvPicPr>
          <p:cNvPr id="54" name="picture 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761" y="696467"/>
            <a:ext cx="12240005" cy="38100"/>
          </a:xfrm>
          <a:prstGeom prst="rect">
            <a:avLst/>
          </a:prstGeom>
        </p:spPr>
      </p:pic>
      <p:sp>
        <p:nvSpPr>
          <p:cNvPr id="56" name="textbox 56"/>
          <p:cNvSpPr/>
          <p:nvPr/>
        </p:nvSpPr>
        <p:spPr>
          <a:xfrm>
            <a:off x="10337164" y="262890"/>
            <a:ext cx="1495425" cy="35940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709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ct val="73000"/>
              </a:lnSpc>
              <a:tabLst/>
            </a:pPr>
            <a:r>
              <a:rPr sz="3000" kern="0" spc="-110" dirty="0">
                <a:solidFill>
                  <a:srgbClr val="C00000">
                    <a:alpha val="100000"/>
                  </a:srgbClr>
                </a:solidFill>
                <a:latin typeface="STLiti"/>
                <a:ea typeface="STLiti"/>
                <a:cs typeface="STLiti"/>
              </a:rPr>
              <a:t>自强不息</a:t>
            </a:r>
            <a:endParaRPr sz="3000" dirty="0">
              <a:latin typeface="STLiti"/>
              <a:ea typeface="STLiti"/>
              <a:cs typeface="STLiti"/>
            </a:endParaRPr>
          </a:p>
        </p:txBody>
      </p:sp>
      <p:sp>
        <p:nvSpPr>
          <p:cNvPr id="58" name="textbox 58"/>
          <p:cNvSpPr/>
          <p:nvPr/>
        </p:nvSpPr>
        <p:spPr>
          <a:xfrm>
            <a:off x="8610091" y="278129"/>
            <a:ext cx="1510030" cy="34099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0475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69000"/>
              </a:lnSpc>
              <a:tabLst/>
            </a:pPr>
            <a:r>
              <a:rPr sz="3000" kern="0" spc="-70" dirty="0">
                <a:solidFill>
                  <a:srgbClr val="C00000">
                    <a:alpha val="100000"/>
                  </a:srgbClr>
                </a:solidFill>
                <a:latin typeface="STLiti"/>
                <a:ea typeface="STLiti"/>
                <a:cs typeface="STLiti"/>
              </a:rPr>
              <a:t>匠心爱人</a:t>
            </a:r>
            <a:endParaRPr sz="3000" dirty="0">
              <a:latin typeface="STLiti"/>
              <a:ea typeface="STLiti"/>
              <a:cs typeface="STLit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60"/>
          <p:cNvSpPr/>
          <p:nvPr/>
        </p:nvSpPr>
        <p:spPr>
          <a:xfrm>
            <a:off x="809926" y="1192982"/>
            <a:ext cx="10899775" cy="266318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4062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indent="457200" algn="l" rtl="0" eaLnBrk="0">
              <a:lnSpc>
                <a:spcPct val="95000"/>
              </a:lnSpc>
              <a:tabLst/>
            </a:pP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而与此同时，我也遇到过极其精明能干的员工。头脑灵活，做事利落。每当大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家一起聚会喝   </a:t>
            </a: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酒时就会跑到我身边来套近乎，最爱挂在嘴边的口头禅就是“感谢老板这么信赖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我，以后不管发</a:t>
            </a: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 </a:t>
            </a: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生什么事情，我都一定要跟你同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进退”。看到能够拥有如此优秀的员工，我当然会感到喜不自禁。 </a:t>
            </a:r>
            <a:r>
              <a:rPr sz="2000" kern="0" spc="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然而恰恰就是这类人，一旦真遇到什么事，往往立刻就会掉头</a:t>
            </a:r>
            <a:r>
              <a:rPr sz="2000" kern="0" spc="-10" dirty="0">
                <a:solidFill>
                  <a:srgbClr val="343232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，扬长而去。</a:t>
            </a:r>
            <a:endParaRPr sz="2000" dirty="0">
              <a:latin typeface="SimSun"/>
              <a:ea typeface="SimSun"/>
              <a:cs typeface="SimSun"/>
            </a:endParaRPr>
          </a:p>
          <a:p>
            <a:pPr algn="l" rtl="0" eaLnBrk="0">
              <a:lnSpc>
                <a:spcPct val="113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13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13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13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13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13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13000"/>
              </a:lnSpc>
              <a:tabLst/>
            </a:pPr>
            <a:endParaRPr sz="1000" dirty="0">
              <a:latin typeface="Arial"/>
              <a:ea typeface="Arial"/>
              <a:cs typeface="Arial"/>
            </a:endParaRPr>
          </a:p>
          <a:p>
            <a:pPr algn="l" rtl="0" eaLnBrk="0">
              <a:lnSpc>
                <a:spcPct val="127000"/>
              </a:lnSpc>
              <a:tabLst/>
            </a:pPr>
            <a:endParaRPr sz="300" dirty="0">
              <a:latin typeface="Arial"/>
              <a:ea typeface="Arial"/>
              <a:cs typeface="Arial"/>
            </a:endParaRPr>
          </a:p>
          <a:p>
            <a:pPr marL="5597525" algn="l" rtl="0" eaLnBrk="0">
              <a:lnSpc>
                <a:spcPct val="95000"/>
              </a:lnSpc>
              <a:spcBef>
                <a:spcPts val="1"/>
              </a:spcBef>
              <a:tabLst/>
            </a:pPr>
            <a:r>
              <a:rPr sz="1500" kern="0" spc="70" dirty="0">
                <a:solidFill>
                  <a:srgbClr val="A6A6A6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本文摘自《稻盛和夫的实学：创造高收益》</a:t>
            </a:r>
            <a:r>
              <a:rPr sz="1500" kern="0" spc="-520" dirty="0">
                <a:solidFill>
                  <a:srgbClr val="A6A6A6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500" kern="0" spc="70" dirty="0">
                <a:solidFill>
                  <a:srgbClr val="A6A6A6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（</a:t>
            </a:r>
            <a:r>
              <a:rPr sz="1500" kern="0" spc="70" dirty="0">
                <a:solidFill>
                  <a:srgbClr val="A6A6A6">
                    <a:alpha val="100000"/>
                  </a:srgbClr>
                </a:solidFill>
                <a:latin typeface="Arial"/>
                <a:ea typeface="Arial"/>
                <a:cs typeface="Arial"/>
              </a:rPr>
              <a:t>P212-214</a:t>
            </a:r>
            <a:r>
              <a:rPr sz="1500" kern="0" spc="70" dirty="0">
                <a:solidFill>
                  <a:srgbClr val="A6A6A6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）</a:t>
            </a:r>
            <a:endParaRPr sz="1500" dirty="0">
              <a:latin typeface="SimSun"/>
              <a:ea typeface="SimSun"/>
              <a:cs typeface="SimSun"/>
            </a:endParaRPr>
          </a:p>
        </p:txBody>
      </p:sp>
      <p:sp>
        <p:nvSpPr>
          <p:cNvPr id="62" name="textbox 62"/>
          <p:cNvSpPr/>
          <p:nvPr/>
        </p:nvSpPr>
        <p:spPr>
          <a:xfrm>
            <a:off x="543255" y="6315862"/>
            <a:ext cx="11006455" cy="31051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430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78000"/>
              </a:lnSpc>
              <a:tabLst/>
            </a:pPr>
            <a:r>
              <a:rPr sz="1200" kern="0" spc="-20" dirty="0">
                <a:solidFill>
                  <a:srgbClr val="8F8F8F">
                    <a:alpha val="100000"/>
                  </a:srgbClr>
                </a:solidFill>
                <a:latin typeface="Calibri"/>
                <a:ea typeface="Calibri"/>
                <a:cs typeface="Calibri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8F8F8F"/>
                      <wpsdc:folHlinkClr xmlns:wpsdc="http://www.wps.cn/officeDocument/2017/drawingmlCustomData" val="8F8F8F"/>
                      <wpsdc:hlinkUnderline xmlns:wpsdc="http://www.wps.cn/officeDocument/2017/drawingmlCustomData" val="0"/>
                    </a:ext>
                  </a:extLst>
                </a:hlinkClick>
              </a:rPr>
              <a:t>www.victoralu.com</a:t>
            </a:r>
            <a:endParaRPr sz="1200" dirty="0">
              <a:latin typeface="Calibri"/>
              <a:ea typeface="Calibri"/>
              <a:cs typeface="Calibri"/>
            </a:endParaRPr>
          </a:p>
          <a:p>
            <a:pPr algn="r" rtl="0" eaLnBrk="0">
              <a:lnSpc>
                <a:spcPct val="77000"/>
              </a:lnSpc>
              <a:spcBef>
                <a:spcPts val="13"/>
              </a:spcBef>
              <a:tabLst/>
            </a:pPr>
            <a:r>
              <a:rPr sz="1200" kern="0" spc="-20" dirty="0">
                <a:solidFill>
                  <a:srgbClr val="8F8F8F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6</a:t>
            </a:r>
            <a:endParaRPr sz="1200" dirty="0">
              <a:latin typeface="Calibri"/>
              <a:ea typeface="Calibri"/>
              <a:cs typeface="Calibri"/>
            </a:endParaRPr>
          </a:p>
        </p:txBody>
      </p:sp>
      <p:pic>
        <p:nvPicPr>
          <p:cNvPr id="64" name="picture 6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431292" y="137159"/>
            <a:ext cx="1296923" cy="461772"/>
          </a:xfrm>
          <a:prstGeom prst="rect">
            <a:avLst/>
          </a:prstGeom>
        </p:spPr>
      </p:pic>
      <p:pic>
        <p:nvPicPr>
          <p:cNvPr id="66" name="picture 6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761" y="696467"/>
            <a:ext cx="12240005" cy="38100"/>
          </a:xfrm>
          <a:prstGeom prst="rect">
            <a:avLst/>
          </a:prstGeom>
        </p:spPr>
      </p:pic>
      <p:sp>
        <p:nvSpPr>
          <p:cNvPr id="68" name="textbox 68"/>
          <p:cNvSpPr/>
          <p:nvPr/>
        </p:nvSpPr>
        <p:spPr>
          <a:xfrm>
            <a:off x="10337164" y="262890"/>
            <a:ext cx="1495425" cy="35940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709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ct val="73000"/>
              </a:lnSpc>
              <a:tabLst/>
            </a:pPr>
            <a:r>
              <a:rPr sz="3000" kern="0" spc="-110" dirty="0">
                <a:solidFill>
                  <a:srgbClr val="C00000">
                    <a:alpha val="100000"/>
                  </a:srgbClr>
                </a:solidFill>
                <a:latin typeface="STLiti"/>
                <a:ea typeface="STLiti"/>
                <a:cs typeface="STLiti"/>
              </a:rPr>
              <a:t>自强不息</a:t>
            </a:r>
            <a:endParaRPr sz="3000" dirty="0">
              <a:latin typeface="STLiti"/>
              <a:ea typeface="STLiti"/>
              <a:cs typeface="STLiti"/>
            </a:endParaRPr>
          </a:p>
        </p:txBody>
      </p:sp>
      <p:sp>
        <p:nvSpPr>
          <p:cNvPr id="70" name="textbox 70"/>
          <p:cNvSpPr/>
          <p:nvPr/>
        </p:nvSpPr>
        <p:spPr>
          <a:xfrm>
            <a:off x="8610091" y="278129"/>
            <a:ext cx="1510030" cy="34099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0475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69000"/>
              </a:lnSpc>
              <a:tabLst/>
            </a:pPr>
            <a:r>
              <a:rPr sz="3000" kern="0" spc="-70" dirty="0">
                <a:solidFill>
                  <a:srgbClr val="C00000">
                    <a:alpha val="100000"/>
                  </a:srgbClr>
                </a:solidFill>
                <a:latin typeface="STLiti"/>
                <a:ea typeface="STLiti"/>
                <a:cs typeface="STLiti"/>
              </a:rPr>
              <a:t>匠心爱人</a:t>
            </a:r>
            <a:endParaRPr sz="3000" dirty="0">
              <a:latin typeface="STLiti"/>
              <a:ea typeface="STLiti"/>
              <a:cs typeface="STLit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satMod val="110000"/>
                <a:lum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satMod val="105000"/>
                <a:lum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shade val="94000"/>
              </a:schemeClr>
            </a:gs>
            <a:gs pos="50000">
              <a:schemeClr val="phClr">
                <a:lumMod val="110000"/>
                <a:satMod val="100000"/>
                <a:tint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ap:Properties xmlns:vt="http://schemas.openxmlformats.org/officeDocument/2006/docPropsVTypes" xmlns:ap="http://schemas.openxmlformats.org/officeDocument/2006/extended-properties">
  <ap:Application>Microsoft® PowerPoint® 2013</ap:Application>
</ap: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dcterms:created xsi:type="dcterms:W3CDTF">2021-07-07T14:19:23Z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O">
    <vt:lpwstr>wqlLaW5nc29mdCBQREYgdG8gV1BTIDExMA</vt:lpwstr>
  </property>
  <property fmtid="{D5CDD505-2E9C-101B-9397-08002B2CF9AE}" pid="3" name="Created">
    <vt:filetime>2025-08-08T08:35:46</vt:filetime>
  </property>
</Properties>
</file>