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635" r:id="rId4"/>
    <p:sldId id="407" r:id="rId6"/>
    <p:sldId id="588" r:id="rId7"/>
    <p:sldId id="641" r:id="rId8"/>
    <p:sldId id="525" r:id="rId9"/>
    <p:sldId id="589" r:id="rId10"/>
    <p:sldId id="647" r:id="rId11"/>
    <p:sldId id="648" r:id="rId12"/>
    <p:sldId id="649" r:id="rId13"/>
    <p:sldId id="650" r:id="rId14"/>
    <p:sldId id="652" r:id="rId15"/>
    <p:sldId id="654" r:id="rId16"/>
    <p:sldId id="655" r:id="rId17"/>
    <p:sldId id="656" r:id="rId18"/>
    <p:sldId id="657" r:id="rId19"/>
    <p:sldId id="658" r:id="rId20"/>
    <p:sldId id="659" r:id="rId21"/>
    <p:sldId id="660" r:id="rId22"/>
    <p:sldId id="661" r:id="rId23"/>
    <p:sldId id="662" r:id="rId24"/>
    <p:sldId id="663" r:id="rId25"/>
    <p:sldId id="664" r:id="rId26"/>
  </p:sldIdLst>
  <p:sldSz cx="12197080" cy="6858000"/>
  <p:notesSz cx="6858000" cy="9144000"/>
  <p:custDataLst>
    <p:tags r:id="rId3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6" userDrawn="1">
          <p15:clr>
            <a:srgbClr val="A4A3A4"/>
          </p15:clr>
        </p15:guide>
        <p15:guide id="2" pos="38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8F8F8"/>
    <a:srgbClr val="D01C63"/>
    <a:srgbClr val="0067AC"/>
    <a:srgbClr val="21A3D0"/>
    <a:srgbClr val="DDDDDD"/>
    <a:srgbClr val="A9BECB"/>
    <a:srgbClr val="F595DC"/>
    <a:srgbClr val="F16B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37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-474" y="-78"/>
      </p:cViewPr>
      <p:guideLst>
        <p:guide orient="horz" pos="2146"/>
        <p:guide pos="3829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16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01F0C77-E81D-4944-AC65-F99D57D394E7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fontAlgn="base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2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2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solidFill>
                  <a:srgbClr val="000000"/>
                </a:solidFill>
              </a:rPr>
            </a:fld>
            <a:endParaRPr lang="zh-CN" alt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46650" y="2565400"/>
            <a:ext cx="6334125" cy="863600"/>
          </a:xfrm>
        </p:spPr>
        <p:txBody>
          <a:bodyPr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lvl="0" fontAlgn="base"/>
            <a:r>
              <a:rPr lang="zh-CN" strike="noStrike" noProof="0"/>
              <a:t>单击此处编辑母版标题样式</a:t>
            </a:r>
            <a:endParaRPr lang="zh-CN" strike="noStrik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48238" y="3644900"/>
            <a:ext cx="6335712" cy="6477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 fontAlgn="base"/>
            <a:r>
              <a:rPr lang="zh-CN" strike="noStrike" noProof="0"/>
              <a:t>单击此处编辑母版副标题样式</a:t>
            </a:r>
            <a:endParaRPr lang="zh-CN" strike="noStrike" noProof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46650" y="2565400"/>
            <a:ext cx="6334125" cy="863600"/>
          </a:xfrm>
        </p:spPr>
        <p:txBody>
          <a:bodyPr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lvl="0" fontAlgn="base"/>
            <a:r>
              <a:rPr lang="zh-CN" strike="noStrike" noProof="0"/>
              <a:t>单击此处编辑母版标题样式</a:t>
            </a:r>
            <a:endParaRPr lang="zh-CN" strike="noStrik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48238" y="3644900"/>
            <a:ext cx="6335712" cy="6477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 fontAlgn="base"/>
            <a:r>
              <a:rPr lang="zh-CN" strike="noStrike" noProof="0"/>
              <a:t>单击此处编辑母版副标题样式</a:t>
            </a:r>
            <a:endParaRPr lang="zh-CN" strike="noStrike" noProof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6704013"/>
            <a:ext cx="12196763" cy="153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710988" y="6505575"/>
            <a:ext cx="436563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TextBox 5"/>
          <p:cNvSpPr txBox="1"/>
          <p:nvPr/>
        </p:nvSpPr>
        <p:spPr>
          <a:xfrm>
            <a:off x="11731625" y="6505575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lvl="0" algn="ctr"/>
            <a:fld id="{9A0DB2DC-4C9A-4742-B13C-FB6460FD3503}" type="slidenum">
              <a:rPr lang="zh-CN" altLang="en-US" sz="1400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6704013"/>
            <a:ext cx="12196763" cy="153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710988" y="6505575"/>
            <a:ext cx="436563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TextBox 5"/>
          <p:cNvSpPr txBox="1"/>
          <p:nvPr/>
        </p:nvSpPr>
        <p:spPr>
          <a:xfrm>
            <a:off x="11731625" y="6505575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lvl="0" algn="ctr"/>
            <a:fld id="{9A0DB2DC-4C9A-4742-B13C-FB6460FD3503}" type="slidenum">
              <a:rPr lang="zh-CN" altLang="en-US" sz="1400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908050"/>
            <a:ext cx="10977563" cy="635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7563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908050"/>
            <a:ext cx="10977563" cy="635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7563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.png"/><Relationship Id="rId3" Type="http://schemas.microsoft.com/office/2007/relationships/media" Target="file:///C:\Users\Administrator\Desktop\&#20826;&#25919;.mp3" TargetMode="External"/><Relationship Id="rId2" Type="http://schemas.openxmlformats.org/officeDocument/2006/relationships/audio" Target="file:///C:\Users\Administrator\Desktop\&#20826;&#25919;.mp3" TargetMode="Externa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5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7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0" Type="http://schemas.openxmlformats.org/officeDocument/2006/relationships/notesSlide" Target="../notesSlides/notesSlide2.xml"/><Relationship Id="rId2" Type="http://schemas.openxmlformats.org/officeDocument/2006/relationships/tags" Target="../tags/tag1.xml"/><Relationship Id="rId19" Type="http://schemas.openxmlformats.org/officeDocument/2006/relationships/slideLayout" Target="../slideLayouts/slideLayout7.xml"/><Relationship Id="rId18" Type="http://schemas.openxmlformats.org/officeDocument/2006/relationships/image" Target="../media/image6.png"/><Relationship Id="rId17" Type="http://schemas.openxmlformats.org/officeDocument/2006/relationships/image" Target="../media/image5.png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Rectangle 5"/>
          <p:cNvSpPr/>
          <p:nvPr/>
        </p:nvSpPr>
        <p:spPr>
          <a:xfrm>
            <a:off x="-94615" y="-27305"/>
            <a:ext cx="12196763" cy="3941763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Freeform 6"/>
          <p:cNvSpPr/>
          <p:nvPr/>
        </p:nvSpPr>
        <p:spPr>
          <a:xfrm>
            <a:off x="4367213" y="3827463"/>
            <a:ext cx="7829550" cy="1174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272" h="154">
                <a:moveTo>
                  <a:pt x="98" y="154"/>
                </a:moveTo>
                <a:lnTo>
                  <a:pt x="0" y="0"/>
                </a:lnTo>
                <a:lnTo>
                  <a:pt x="10272" y="0"/>
                </a:lnTo>
                <a:lnTo>
                  <a:pt x="10272" y="154"/>
                </a:lnTo>
                <a:lnTo>
                  <a:pt x="98" y="154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>
          <a:xfrm>
            <a:off x="0" y="3698875"/>
            <a:ext cx="4364038" cy="2460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</a:cxnLst>
            <a:pathLst>
              <a:path w="5725" h="322">
                <a:moveTo>
                  <a:pt x="5515" y="0"/>
                </a:moveTo>
                <a:lnTo>
                  <a:pt x="5725" y="322"/>
                </a:lnTo>
                <a:lnTo>
                  <a:pt x="0" y="322"/>
                </a:lnTo>
                <a:lnTo>
                  <a:pt x="0" y="0"/>
                </a:lnTo>
                <a:lnTo>
                  <a:pt x="55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" name="Rectangle 3"/>
          <p:cNvSpPr txBox="1"/>
          <p:nvPr/>
        </p:nvSpPr>
        <p:spPr>
          <a:xfrm>
            <a:off x="590550" y="4476750"/>
            <a:ext cx="10390188" cy="9382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预防电信（网络）诈骗小知识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2"/>
          <p:cNvSpPr>
            <a:spLocks noEditPoints="1"/>
          </p:cNvSpPr>
          <p:nvPr/>
        </p:nvSpPr>
        <p:spPr bwMode="auto">
          <a:xfrm>
            <a:off x="735013" y="5480050"/>
            <a:ext cx="447675" cy="469900"/>
          </a:xfrm>
          <a:custGeom>
            <a:avLst/>
            <a:gdLst>
              <a:gd name="T0" fmla="*/ 628 w 628"/>
              <a:gd name="T1" fmla="*/ 314 h 628"/>
              <a:gd name="T2" fmla="*/ 0 w 628"/>
              <a:gd name="T3" fmla="*/ 314 h 628"/>
              <a:gd name="T4" fmla="*/ 405 w 628"/>
              <a:gd name="T5" fmla="*/ 148 h 628"/>
              <a:gd name="T6" fmla="*/ 229 w 628"/>
              <a:gd name="T7" fmla="*/ 148 h 628"/>
              <a:gd name="T8" fmla="*/ 405 w 628"/>
              <a:gd name="T9" fmla="*/ 243 h 628"/>
              <a:gd name="T10" fmla="*/ 358 w 628"/>
              <a:gd name="T11" fmla="*/ 109 h 628"/>
              <a:gd name="T12" fmla="*/ 370 w 628"/>
              <a:gd name="T13" fmla="*/ 120 h 628"/>
              <a:gd name="T14" fmla="*/ 347 w 628"/>
              <a:gd name="T15" fmla="*/ 120 h 628"/>
              <a:gd name="T16" fmla="*/ 273 w 628"/>
              <a:gd name="T17" fmla="*/ 218 h 628"/>
              <a:gd name="T18" fmla="*/ 257 w 628"/>
              <a:gd name="T19" fmla="*/ 203 h 628"/>
              <a:gd name="T20" fmla="*/ 288 w 628"/>
              <a:gd name="T21" fmla="*/ 203 h 628"/>
              <a:gd name="T22" fmla="*/ 273 w 628"/>
              <a:gd name="T23" fmla="*/ 175 h 628"/>
              <a:gd name="T24" fmla="*/ 257 w 628"/>
              <a:gd name="T25" fmla="*/ 160 h 628"/>
              <a:gd name="T26" fmla="*/ 288 w 628"/>
              <a:gd name="T27" fmla="*/ 160 h 628"/>
              <a:gd name="T28" fmla="*/ 276 w 628"/>
              <a:gd name="T29" fmla="*/ 132 h 628"/>
              <a:gd name="T30" fmla="*/ 265 w 628"/>
              <a:gd name="T31" fmla="*/ 120 h 628"/>
              <a:gd name="T32" fmla="*/ 288 w 628"/>
              <a:gd name="T33" fmla="*/ 120 h 628"/>
              <a:gd name="T34" fmla="*/ 317 w 628"/>
              <a:gd name="T35" fmla="*/ 218 h 628"/>
              <a:gd name="T36" fmla="*/ 302 w 628"/>
              <a:gd name="T37" fmla="*/ 203 h 628"/>
              <a:gd name="T38" fmla="*/ 333 w 628"/>
              <a:gd name="T39" fmla="*/ 203 h 628"/>
              <a:gd name="T40" fmla="*/ 317 w 628"/>
              <a:gd name="T41" fmla="*/ 169 h 628"/>
              <a:gd name="T42" fmla="*/ 302 w 628"/>
              <a:gd name="T43" fmla="*/ 154 h 628"/>
              <a:gd name="T44" fmla="*/ 333 w 628"/>
              <a:gd name="T45" fmla="*/ 154 h 628"/>
              <a:gd name="T46" fmla="*/ 317 w 628"/>
              <a:gd name="T47" fmla="*/ 123 h 628"/>
              <a:gd name="T48" fmla="*/ 302 w 628"/>
              <a:gd name="T49" fmla="*/ 108 h 628"/>
              <a:gd name="T50" fmla="*/ 333 w 628"/>
              <a:gd name="T51" fmla="*/ 108 h 628"/>
              <a:gd name="T52" fmla="*/ 362 w 628"/>
              <a:gd name="T53" fmla="*/ 218 h 628"/>
              <a:gd name="T54" fmla="*/ 347 w 628"/>
              <a:gd name="T55" fmla="*/ 203 h 628"/>
              <a:gd name="T56" fmla="*/ 377 w 628"/>
              <a:gd name="T57" fmla="*/ 203 h 628"/>
              <a:gd name="T58" fmla="*/ 362 w 628"/>
              <a:gd name="T59" fmla="*/ 175 h 628"/>
              <a:gd name="T60" fmla="*/ 347 w 628"/>
              <a:gd name="T61" fmla="*/ 160 h 628"/>
              <a:gd name="T62" fmla="*/ 377 w 628"/>
              <a:gd name="T63" fmla="*/ 160 h 628"/>
              <a:gd name="T64" fmla="*/ 229 w 628"/>
              <a:gd name="T65" fmla="*/ 308 h 628"/>
              <a:gd name="T66" fmla="*/ 405 w 628"/>
              <a:gd name="T67" fmla="*/ 308 h 628"/>
              <a:gd name="T68" fmla="*/ 229 w 628"/>
              <a:gd name="T69" fmla="*/ 266 h 628"/>
              <a:gd name="T70" fmla="*/ 289 w 628"/>
              <a:gd name="T71" fmla="*/ 441 h 628"/>
              <a:gd name="T72" fmla="*/ 294 w 628"/>
              <a:gd name="T73" fmla="*/ 442 h 628"/>
              <a:gd name="T74" fmla="*/ 339 w 628"/>
              <a:gd name="T75" fmla="*/ 448 h 628"/>
              <a:gd name="T76" fmla="*/ 339 w 628"/>
              <a:gd name="T77" fmla="*/ 443 h 628"/>
              <a:gd name="T78" fmla="*/ 425 w 628"/>
              <a:gd name="T79" fmla="*/ 265 h 628"/>
              <a:gd name="T80" fmla="*/ 425 w 628"/>
              <a:gd name="T81" fmla="*/ 312 h 628"/>
              <a:gd name="T82" fmla="*/ 319 w 628"/>
              <a:gd name="T83" fmla="*/ 421 h 628"/>
              <a:gd name="T84" fmla="*/ 206 w 628"/>
              <a:gd name="T85" fmla="*/ 312 h 628"/>
              <a:gd name="T86" fmla="*/ 183 w 628"/>
              <a:gd name="T87" fmla="*/ 266 h 628"/>
              <a:gd name="T88" fmla="*/ 289 w 628"/>
              <a:gd name="T89" fmla="*/ 440 h 628"/>
              <a:gd name="T90" fmla="*/ 294 w 628"/>
              <a:gd name="T91" fmla="*/ 442 h 628"/>
              <a:gd name="T92" fmla="*/ 294 w 628"/>
              <a:gd name="T93" fmla="*/ 491 h 628"/>
              <a:gd name="T94" fmla="*/ 286 w 628"/>
              <a:gd name="T95" fmla="*/ 500 h 628"/>
              <a:gd name="T96" fmla="*/ 207 w 628"/>
              <a:gd name="T97" fmla="*/ 530 h 628"/>
              <a:gd name="T98" fmla="*/ 397 w 628"/>
              <a:gd name="T99" fmla="*/ 561 h 628"/>
              <a:gd name="T100" fmla="*/ 397 w 628"/>
              <a:gd name="T101" fmla="*/ 500 h 628"/>
              <a:gd name="T102" fmla="*/ 339 w 628"/>
              <a:gd name="T103" fmla="*/ 492 h 628"/>
              <a:gd name="T104" fmla="*/ 339 w 628"/>
              <a:gd name="T105" fmla="*/ 448 h 628"/>
              <a:gd name="T106" fmla="*/ 343 w 628"/>
              <a:gd name="T107" fmla="*/ 442 h 628"/>
              <a:gd name="T108" fmla="*/ 346 w 628"/>
              <a:gd name="T109" fmla="*/ 441 h 628"/>
              <a:gd name="T110" fmla="*/ 448 w 628"/>
              <a:gd name="T111" fmla="*/ 266 h 628"/>
              <a:gd name="T112" fmla="*/ 425 w 628"/>
              <a:gd name="T113" fmla="*/ 26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8" h="628">
                <a:moveTo>
                  <a:pt x="314" y="0"/>
                </a:moveTo>
                <a:cubicBezTo>
                  <a:pt x="487" y="0"/>
                  <a:pt x="628" y="141"/>
                  <a:pt x="628" y="314"/>
                </a:cubicBezTo>
                <a:cubicBezTo>
                  <a:pt x="628" y="487"/>
                  <a:pt x="487" y="628"/>
                  <a:pt x="314" y="628"/>
                </a:cubicBezTo>
                <a:cubicBezTo>
                  <a:pt x="140" y="628"/>
                  <a:pt x="0" y="487"/>
                  <a:pt x="0" y="314"/>
                </a:cubicBezTo>
                <a:cubicBezTo>
                  <a:pt x="0" y="141"/>
                  <a:pt x="140" y="0"/>
                  <a:pt x="314" y="0"/>
                </a:cubicBezTo>
                <a:close/>
                <a:moveTo>
                  <a:pt x="405" y="148"/>
                </a:moveTo>
                <a:cubicBezTo>
                  <a:pt x="405" y="100"/>
                  <a:pt x="366" y="60"/>
                  <a:pt x="317" y="60"/>
                </a:cubicBezTo>
                <a:cubicBezTo>
                  <a:pt x="269" y="60"/>
                  <a:pt x="229" y="100"/>
                  <a:pt x="229" y="148"/>
                </a:cubicBezTo>
                <a:lnTo>
                  <a:pt x="229" y="243"/>
                </a:lnTo>
                <a:lnTo>
                  <a:pt x="405" y="243"/>
                </a:lnTo>
                <a:lnTo>
                  <a:pt x="405" y="148"/>
                </a:lnTo>
                <a:close/>
                <a:moveTo>
                  <a:pt x="358" y="109"/>
                </a:moveTo>
                <a:lnTo>
                  <a:pt x="358" y="109"/>
                </a:lnTo>
                <a:cubicBezTo>
                  <a:pt x="365" y="109"/>
                  <a:pt x="370" y="114"/>
                  <a:pt x="370" y="120"/>
                </a:cubicBezTo>
                <a:cubicBezTo>
                  <a:pt x="370" y="127"/>
                  <a:pt x="365" y="132"/>
                  <a:pt x="358" y="132"/>
                </a:cubicBezTo>
                <a:cubicBezTo>
                  <a:pt x="352" y="132"/>
                  <a:pt x="347" y="127"/>
                  <a:pt x="347" y="120"/>
                </a:cubicBezTo>
                <a:cubicBezTo>
                  <a:pt x="347" y="114"/>
                  <a:pt x="352" y="109"/>
                  <a:pt x="358" y="109"/>
                </a:cubicBezTo>
                <a:close/>
                <a:moveTo>
                  <a:pt x="273" y="218"/>
                </a:moveTo>
                <a:lnTo>
                  <a:pt x="273" y="218"/>
                </a:lnTo>
                <a:cubicBezTo>
                  <a:pt x="264" y="218"/>
                  <a:pt x="257" y="211"/>
                  <a:pt x="257" y="203"/>
                </a:cubicBezTo>
                <a:cubicBezTo>
                  <a:pt x="257" y="194"/>
                  <a:pt x="264" y="187"/>
                  <a:pt x="273" y="187"/>
                </a:cubicBezTo>
                <a:cubicBezTo>
                  <a:pt x="281" y="187"/>
                  <a:pt x="288" y="194"/>
                  <a:pt x="288" y="203"/>
                </a:cubicBezTo>
                <a:cubicBezTo>
                  <a:pt x="288" y="211"/>
                  <a:pt x="281" y="218"/>
                  <a:pt x="273" y="218"/>
                </a:cubicBezTo>
                <a:close/>
                <a:moveTo>
                  <a:pt x="273" y="175"/>
                </a:moveTo>
                <a:lnTo>
                  <a:pt x="273" y="175"/>
                </a:lnTo>
                <a:cubicBezTo>
                  <a:pt x="264" y="175"/>
                  <a:pt x="257" y="168"/>
                  <a:pt x="257" y="160"/>
                </a:cubicBezTo>
                <a:cubicBezTo>
                  <a:pt x="257" y="151"/>
                  <a:pt x="264" y="144"/>
                  <a:pt x="273" y="144"/>
                </a:cubicBezTo>
                <a:cubicBezTo>
                  <a:pt x="281" y="144"/>
                  <a:pt x="288" y="151"/>
                  <a:pt x="288" y="160"/>
                </a:cubicBezTo>
                <a:cubicBezTo>
                  <a:pt x="288" y="168"/>
                  <a:pt x="281" y="175"/>
                  <a:pt x="273" y="175"/>
                </a:cubicBezTo>
                <a:close/>
                <a:moveTo>
                  <a:pt x="276" y="132"/>
                </a:moveTo>
                <a:lnTo>
                  <a:pt x="276" y="132"/>
                </a:lnTo>
                <a:cubicBezTo>
                  <a:pt x="270" y="132"/>
                  <a:pt x="265" y="127"/>
                  <a:pt x="265" y="120"/>
                </a:cubicBezTo>
                <a:cubicBezTo>
                  <a:pt x="265" y="114"/>
                  <a:pt x="270" y="109"/>
                  <a:pt x="276" y="109"/>
                </a:cubicBezTo>
                <a:cubicBezTo>
                  <a:pt x="283" y="109"/>
                  <a:pt x="288" y="114"/>
                  <a:pt x="288" y="120"/>
                </a:cubicBezTo>
                <a:cubicBezTo>
                  <a:pt x="288" y="127"/>
                  <a:pt x="283" y="132"/>
                  <a:pt x="276" y="132"/>
                </a:cubicBezTo>
                <a:close/>
                <a:moveTo>
                  <a:pt x="317" y="218"/>
                </a:moveTo>
                <a:lnTo>
                  <a:pt x="317" y="218"/>
                </a:lnTo>
                <a:cubicBezTo>
                  <a:pt x="309" y="218"/>
                  <a:pt x="302" y="211"/>
                  <a:pt x="302" y="203"/>
                </a:cubicBezTo>
                <a:cubicBezTo>
                  <a:pt x="302" y="194"/>
                  <a:pt x="309" y="187"/>
                  <a:pt x="317" y="187"/>
                </a:cubicBezTo>
                <a:cubicBezTo>
                  <a:pt x="326" y="187"/>
                  <a:pt x="333" y="194"/>
                  <a:pt x="333" y="203"/>
                </a:cubicBezTo>
                <a:cubicBezTo>
                  <a:pt x="333" y="211"/>
                  <a:pt x="326" y="218"/>
                  <a:pt x="317" y="218"/>
                </a:cubicBezTo>
                <a:close/>
                <a:moveTo>
                  <a:pt x="317" y="169"/>
                </a:moveTo>
                <a:lnTo>
                  <a:pt x="317" y="169"/>
                </a:lnTo>
                <a:cubicBezTo>
                  <a:pt x="309" y="169"/>
                  <a:pt x="302" y="162"/>
                  <a:pt x="302" y="154"/>
                </a:cubicBezTo>
                <a:cubicBezTo>
                  <a:pt x="302" y="145"/>
                  <a:pt x="309" y="139"/>
                  <a:pt x="317" y="139"/>
                </a:cubicBezTo>
                <a:cubicBezTo>
                  <a:pt x="326" y="139"/>
                  <a:pt x="333" y="145"/>
                  <a:pt x="333" y="154"/>
                </a:cubicBezTo>
                <a:cubicBezTo>
                  <a:pt x="333" y="162"/>
                  <a:pt x="326" y="169"/>
                  <a:pt x="317" y="169"/>
                </a:cubicBezTo>
                <a:close/>
                <a:moveTo>
                  <a:pt x="317" y="123"/>
                </a:moveTo>
                <a:lnTo>
                  <a:pt x="317" y="123"/>
                </a:lnTo>
                <a:cubicBezTo>
                  <a:pt x="309" y="123"/>
                  <a:pt x="302" y="116"/>
                  <a:pt x="302" y="108"/>
                </a:cubicBezTo>
                <a:cubicBezTo>
                  <a:pt x="302" y="100"/>
                  <a:pt x="309" y="93"/>
                  <a:pt x="317" y="93"/>
                </a:cubicBezTo>
                <a:cubicBezTo>
                  <a:pt x="326" y="93"/>
                  <a:pt x="333" y="100"/>
                  <a:pt x="333" y="108"/>
                </a:cubicBezTo>
                <a:cubicBezTo>
                  <a:pt x="333" y="116"/>
                  <a:pt x="326" y="123"/>
                  <a:pt x="317" y="123"/>
                </a:cubicBezTo>
                <a:close/>
                <a:moveTo>
                  <a:pt x="362" y="218"/>
                </a:moveTo>
                <a:lnTo>
                  <a:pt x="362" y="218"/>
                </a:lnTo>
                <a:cubicBezTo>
                  <a:pt x="354" y="218"/>
                  <a:pt x="347" y="211"/>
                  <a:pt x="347" y="203"/>
                </a:cubicBezTo>
                <a:cubicBezTo>
                  <a:pt x="347" y="194"/>
                  <a:pt x="354" y="187"/>
                  <a:pt x="362" y="187"/>
                </a:cubicBezTo>
                <a:cubicBezTo>
                  <a:pt x="370" y="187"/>
                  <a:pt x="377" y="194"/>
                  <a:pt x="377" y="203"/>
                </a:cubicBezTo>
                <a:cubicBezTo>
                  <a:pt x="377" y="211"/>
                  <a:pt x="370" y="218"/>
                  <a:pt x="362" y="218"/>
                </a:cubicBezTo>
                <a:close/>
                <a:moveTo>
                  <a:pt x="362" y="175"/>
                </a:moveTo>
                <a:lnTo>
                  <a:pt x="362" y="175"/>
                </a:lnTo>
                <a:cubicBezTo>
                  <a:pt x="354" y="175"/>
                  <a:pt x="347" y="168"/>
                  <a:pt x="347" y="160"/>
                </a:cubicBezTo>
                <a:cubicBezTo>
                  <a:pt x="347" y="151"/>
                  <a:pt x="354" y="144"/>
                  <a:pt x="362" y="144"/>
                </a:cubicBezTo>
                <a:cubicBezTo>
                  <a:pt x="370" y="144"/>
                  <a:pt x="377" y="151"/>
                  <a:pt x="377" y="160"/>
                </a:cubicBezTo>
                <a:cubicBezTo>
                  <a:pt x="377" y="168"/>
                  <a:pt x="370" y="175"/>
                  <a:pt x="362" y="175"/>
                </a:cubicBezTo>
                <a:close/>
                <a:moveTo>
                  <a:pt x="229" y="308"/>
                </a:moveTo>
                <a:cubicBezTo>
                  <a:pt x="229" y="356"/>
                  <a:pt x="269" y="396"/>
                  <a:pt x="317" y="396"/>
                </a:cubicBezTo>
                <a:cubicBezTo>
                  <a:pt x="366" y="396"/>
                  <a:pt x="405" y="356"/>
                  <a:pt x="405" y="308"/>
                </a:cubicBezTo>
                <a:lnTo>
                  <a:pt x="405" y="266"/>
                </a:lnTo>
                <a:lnTo>
                  <a:pt x="229" y="266"/>
                </a:lnTo>
                <a:lnTo>
                  <a:pt x="229" y="308"/>
                </a:lnTo>
                <a:close/>
                <a:moveTo>
                  <a:pt x="289" y="441"/>
                </a:moveTo>
                <a:cubicBezTo>
                  <a:pt x="292" y="441"/>
                  <a:pt x="294" y="444"/>
                  <a:pt x="294" y="447"/>
                </a:cubicBezTo>
                <a:lnTo>
                  <a:pt x="294" y="442"/>
                </a:lnTo>
                <a:cubicBezTo>
                  <a:pt x="292" y="441"/>
                  <a:pt x="290" y="441"/>
                  <a:pt x="289" y="441"/>
                </a:cubicBezTo>
                <a:close/>
                <a:moveTo>
                  <a:pt x="339" y="448"/>
                </a:moveTo>
                <a:cubicBezTo>
                  <a:pt x="339" y="445"/>
                  <a:pt x="341" y="443"/>
                  <a:pt x="343" y="442"/>
                </a:cubicBezTo>
                <a:cubicBezTo>
                  <a:pt x="342" y="442"/>
                  <a:pt x="340" y="442"/>
                  <a:pt x="339" y="443"/>
                </a:cubicBezTo>
                <a:lnTo>
                  <a:pt x="339" y="448"/>
                </a:lnTo>
                <a:close/>
                <a:moveTo>
                  <a:pt x="425" y="265"/>
                </a:moveTo>
                <a:lnTo>
                  <a:pt x="425" y="266"/>
                </a:lnTo>
                <a:lnTo>
                  <a:pt x="425" y="312"/>
                </a:lnTo>
                <a:cubicBezTo>
                  <a:pt x="425" y="367"/>
                  <a:pt x="388" y="411"/>
                  <a:pt x="338" y="419"/>
                </a:cubicBezTo>
                <a:cubicBezTo>
                  <a:pt x="332" y="420"/>
                  <a:pt x="326" y="421"/>
                  <a:pt x="319" y="421"/>
                </a:cubicBezTo>
                <a:cubicBezTo>
                  <a:pt x="311" y="421"/>
                  <a:pt x="303" y="420"/>
                  <a:pt x="295" y="418"/>
                </a:cubicBezTo>
                <a:cubicBezTo>
                  <a:pt x="245" y="408"/>
                  <a:pt x="206" y="363"/>
                  <a:pt x="206" y="312"/>
                </a:cubicBezTo>
                <a:lnTo>
                  <a:pt x="206" y="266"/>
                </a:lnTo>
                <a:lnTo>
                  <a:pt x="183" y="266"/>
                </a:lnTo>
                <a:lnTo>
                  <a:pt x="183" y="312"/>
                </a:lnTo>
                <a:cubicBezTo>
                  <a:pt x="183" y="373"/>
                  <a:pt x="229" y="426"/>
                  <a:pt x="289" y="440"/>
                </a:cubicBezTo>
                <a:cubicBezTo>
                  <a:pt x="289" y="440"/>
                  <a:pt x="289" y="441"/>
                  <a:pt x="289" y="441"/>
                </a:cubicBezTo>
                <a:cubicBezTo>
                  <a:pt x="290" y="441"/>
                  <a:pt x="292" y="441"/>
                  <a:pt x="294" y="442"/>
                </a:cubicBezTo>
                <a:lnTo>
                  <a:pt x="294" y="447"/>
                </a:lnTo>
                <a:lnTo>
                  <a:pt x="294" y="491"/>
                </a:lnTo>
                <a:lnTo>
                  <a:pt x="294" y="492"/>
                </a:lnTo>
                <a:cubicBezTo>
                  <a:pt x="294" y="496"/>
                  <a:pt x="290" y="500"/>
                  <a:pt x="286" y="500"/>
                </a:cubicBezTo>
                <a:lnTo>
                  <a:pt x="237" y="500"/>
                </a:lnTo>
                <a:cubicBezTo>
                  <a:pt x="221" y="500"/>
                  <a:pt x="207" y="514"/>
                  <a:pt x="207" y="530"/>
                </a:cubicBezTo>
                <a:cubicBezTo>
                  <a:pt x="207" y="547"/>
                  <a:pt x="221" y="561"/>
                  <a:pt x="237" y="561"/>
                </a:cubicBezTo>
                <a:lnTo>
                  <a:pt x="397" y="561"/>
                </a:lnTo>
                <a:cubicBezTo>
                  <a:pt x="414" y="561"/>
                  <a:pt x="427" y="547"/>
                  <a:pt x="427" y="530"/>
                </a:cubicBezTo>
                <a:cubicBezTo>
                  <a:pt x="427" y="514"/>
                  <a:pt x="414" y="500"/>
                  <a:pt x="397" y="500"/>
                </a:cubicBezTo>
                <a:lnTo>
                  <a:pt x="347" y="500"/>
                </a:lnTo>
                <a:cubicBezTo>
                  <a:pt x="342" y="500"/>
                  <a:pt x="339" y="496"/>
                  <a:pt x="339" y="492"/>
                </a:cubicBezTo>
                <a:lnTo>
                  <a:pt x="339" y="491"/>
                </a:lnTo>
                <a:lnTo>
                  <a:pt x="339" y="448"/>
                </a:lnTo>
                <a:lnTo>
                  <a:pt x="339" y="443"/>
                </a:lnTo>
                <a:cubicBezTo>
                  <a:pt x="340" y="442"/>
                  <a:pt x="342" y="442"/>
                  <a:pt x="343" y="442"/>
                </a:cubicBezTo>
                <a:cubicBezTo>
                  <a:pt x="344" y="442"/>
                  <a:pt x="345" y="441"/>
                  <a:pt x="346" y="441"/>
                </a:cubicBezTo>
                <a:cubicBezTo>
                  <a:pt x="346" y="441"/>
                  <a:pt x="346" y="441"/>
                  <a:pt x="346" y="441"/>
                </a:cubicBezTo>
                <a:cubicBezTo>
                  <a:pt x="405" y="429"/>
                  <a:pt x="448" y="377"/>
                  <a:pt x="448" y="312"/>
                </a:cubicBezTo>
                <a:lnTo>
                  <a:pt x="448" y="266"/>
                </a:lnTo>
                <a:lnTo>
                  <a:pt x="448" y="265"/>
                </a:lnTo>
                <a:lnTo>
                  <a:pt x="425" y="2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1345565" y="5479733"/>
            <a:ext cx="5667375" cy="50482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江海公安分局反诈中心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0" name="Freeform 15"/>
          <p:cNvSpPr/>
          <p:nvPr/>
        </p:nvSpPr>
        <p:spPr>
          <a:xfrm>
            <a:off x="11811000" y="6527800"/>
            <a:ext cx="260350" cy="26193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341" h="342">
                <a:moveTo>
                  <a:pt x="22" y="0"/>
                </a:moveTo>
                <a:lnTo>
                  <a:pt x="319" y="0"/>
                </a:lnTo>
                <a:cubicBezTo>
                  <a:pt x="331" y="0"/>
                  <a:pt x="341" y="10"/>
                  <a:pt x="341" y="23"/>
                </a:cubicBezTo>
                <a:lnTo>
                  <a:pt x="341" y="319"/>
                </a:lnTo>
                <a:cubicBezTo>
                  <a:pt x="341" y="332"/>
                  <a:pt x="331" y="342"/>
                  <a:pt x="319" y="342"/>
                </a:cubicBezTo>
                <a:lnTo>
                  <a:pt x="22" y="342"/>
                </a:lnTo>
                <a:cubicBezTo>
                  <a:pt x="10" y="342"/>
                  <a:pt x="0" y="332"/>
                  <a:pt x="0" y="319"/>
                </a:cubicBezTo>
                <a:lnTo>
                  <a:pt x="0" y="23"/>
                </a:lnTo>
                <a:cubicBezTo>
                  <a:pt x="0" y="10"/>
                  <a:pt x="10" y="0"/>
                  <a:pt x="22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" name="Freeform 16"/>
          <p:cNvSpPr/>
          <p:nvPr/>
        </p:nvSpPr>
        <p:spPr>
          <a:xfrm>
            <a:off x="11544300" y="6257925"/>
            <a:ext cx="258763" cy="26035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341" h="342">
                <a:moveTo>
                  <a:pt x="22" y="0"/>
                </a:moveTo>
                <a:lnTo>
                  <a:pt x="319" y="0"/>
                </a:lnTo>
                <a:cubicBezTo>
                  <a:pt x="331" y="0"/>
                  <a:pt x="341" y="10"/>
                  <a:pt x="341" y="22"/>
                </a:cubicBezTo>
                <a:lnTo>
                  <a:pt x="341" y="319"/>
                </a:lnTo>
                <a:cubicBezTo>
                  <a:pt x="341" y="331"/>
                  <a:pt x="331" y="342"/>
                  <a:pt x="319" y="342"/>
                </a:cubicBezTo>
                <a:lnTo>
                  <a:pt x="22" y="342"/>
                </a:lnTo>
                <a:cubicBezTo>
                  <a:pt x="10" y="342"/>
                  <a:pt x="0" y="331"/>
                  <a:pt x="0" y="319"/>
                </a:cubicBezTo>
                <a:lnTo>
                  <a:pt x="0" y="22"/>
                </a:lnTo>
                <a:cubicBezTo>
                  <a:pt x="0" y="10"/>
                  <a:pt x="10" y="0"/>
                  <a:pt x="2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" name="Freeform 17"/>
          <p:cNvSpPr/>
          <p:nvPr/>
        </p:nvSpPr>
        <p:spPr>
          <a:xfrm>
            <a:off x="11812588" y="5995988"/>
            <a:ext cx="261937" cy="26193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342" h="341">
                <a:moveTo>
                  <a:pt x="23" y="0"/>
                </a:moveTo>
                <a:lnTo>
                  <a:pt x="319" y="0"/>
                </a:lnTo>
                <a:cubicBezTo>
                  <a:pt x="332" y="0"/>
                  <a:pt x="342" y="10"/>
                  <a:pt x="342" y="22"/>
                </a:cubicBezTo>
                <a:lnTo>
                  <a:pt x="342" y="319"/>
                </a:lnTo>
                <a:cubicBezTo>
                  <a:pt x="342" y="331"/>
                  <a:pt x="332" y="341"/>
                  <a:pt x="319" y="341"/>
                </a:cubicBezTo>
                <a:lnTo>
                  <a:pt x="23" y="341"/>
                </a:lnTo>
                <a:cubicBezTo>
                  <a:pt x="10" y="341"/>
                  <a:pt x="0" y="331"/>
                  <a:pt x="0" y="319"/>
                </a:cubicBezTo>
                <a:lnTo>
                  <a:pt x="0" y="22"/>
                </a:lnTo>
                <a:cubicBezTo>
                  <a:pt x="0" y="10"/>
                  <a:pt x="10" y="0"/>
                  <a:pt x="23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" name="Freeform 18"/>
          <p:cNvSpPr/>
          <p:nvPr/>
        </p:nvSpPr>
        <p:spPr>
          <a:xfrm>
            <a:off x="11274425" y="6527800"/>
            <a:ext cx="258763" cy="26193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341" h="342">
                <a:moveTo>
                  <a:pt x="22" y="0"/>
                </a:moveTo>
                <a:lnTo>
                  <a:pt x="319" y="0"/>
                </a:lnTo>
                <a:cubicBezTo>
                  <a:pt x="331" y="0"/>
                  <a:pt x="341" y="10"/>
                  <a:pt x="341" y="23"/>
                </a:cubicBezTo>
                <a:lnTo>
                  <a:pt x="341" y="319"/>
                </a:lnTo>
                <a:cubicBezTo>
                  <a:pt x="341" y="332"/>
                  <a:pt x="331" y="342"/>
                  <a:pt x="319" y="342"/>
                </a:cubicBezTo>
                <a:lnTo>
                  <a:pt x="22" y="342"/>
                </a:lnTo>
                <a:cubicBezTo>
                  <a:pt x="10" y="342"/>
                  <a:pt x="0" y="332"/>
                  <a:pt x="0" y="319"/>
                </a:cubicBezTo>
                <a:lnTo>
                  <a:pt x="0" y="23"/>
                </a:lnTo>
                <a:cubicBezTo>
                  <a:pt x="0" y="10"/>
                  <a:pt x="10" y="0"/>
                  <a:pt x="22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" name="党政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352338" y="6129338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7681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00"/>
                            </p:stCondLst>
                            <p:childTnLst>
                              <p:par>
                                <p:cTn id="2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bldLvl="0" animBg="1"/>
      <p:bldP spid="15" grpId="0"/>
      <p:bldP spid="19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81330" y="692785"/>
            <a:ext cx="3614420" cy="6572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典型案例：</a:t>
            </a:r>
            <a:endParaRPr lang="zh-CN" altLang="en-US" sz="40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1375" y="1350010"/>
            <a:ext cx="5934710" cy="479171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2024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11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月，我区居民林先生在刷抖音刷到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享易贷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的贷款链接，林先生最近资金紧缺，于是点击链接，下载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2400">
                <a:solidFill>
                  <a:schemeClr val="bg1"/>
                </a:solidFill>
                <a:ea typeface="微软雅黑" panose="020B0503020204020204" pitchFamily="34" charset="-122"/>
                <a:sym typeface="+mn-ea"/>
              </a:rPr>
              <a:t>享易贷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”APP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，在该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上填写个人信息，申请一笔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万元的贷款，随后该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客服称林先生流水不够，要求林先生向指定账户转账刷银行流水，林先生按其指引操作，先后转账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笔共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19000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余元，该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客服继续要求林先生转账验证，林先生发现自己被骗遂报警处理，林先生共损失</a:t>
            </a: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19000</a:t>
            </a: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余元。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62140" y="1268730"/>
            <a:ext cx="3942715" cy="397764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>
            <a:noAutofit/>
            <a:scene3d>
              <a:camera prst="orthographicFront"/>
              <a:lightRig rig="threePt" dir="t"/>
            </a:scene3d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反诈提醒：请勿点击不明链接或扫描陌生二维码下载非官方发布的贷款</a:t>
            </a:r>
            <a:r>
              <a:rPr lang="en-US" altLang="zh-CN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，不要轻易透露自己的个人信息，凡是要你先交会员费、保证金、解冻金等各种费用都是诈骗。</a:t>
            </a:r>
            <a:endParaRPr lang="zh-CN" altLang="en-US" sz="2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2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rcRect b="34625"/>
          <a:stretch>
            <a:fillRect/>
          </a:stretch>
        </p:blipFill>
        <p:spPr>
          <a:xfrm>
            <a:off x="193358" y="260985"/>
            <a:ext cx="877887" cy="842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025" y="247650"/>
            <a:ext cx="11292840" cy="64039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rcRect b="34625"/>
          <a:stretch>
            <a:fillRect/>
          </a:stretch>
        </p:blipFill>
        <p:spPr>
          <a:xfrm>
            <a:off x="481013" y="260350"/>
            <a:ext cx="877887" cy="842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330" y="836930"/>
            <a:ext cx="4041140" cy="49657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21285" y="332740"/>
            <a:ext cx="3850005" cy="6546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  </a:t>
            </a:r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典型案例：</a:t>
            </a:r>
            <a:endParaRPr lang="zh-CN" altLang="en-US" sz="40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6770" y="1369695"/>
            <a:ext cx="5168900" cy="4432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 b="1">
                <a:solidFill>
                  <a:schemeClr val="tx1"/>
                </a:solidFill>
              </a:rPr>
              <a:t>2024</a:t>
            </a:r>
            <a:r>
              <a:rPr lang="zh-CN" altLang="en-US" sz="2800" b="1">
                <a:solidFill>
                  <a:schemeClr val="tx1"/>
                </a:solidFill>
              </a:rPr>
              <a:t>年</a:t>
            </a:r>
            <a:r>
              <a:rPr lang="en-US" altLang="zh-CN" sz="2800" b="1">
                <a:solidFill>
                  <a:schemeClr val="tx1"/>
                </a:solidFill>
              </a:rPr>
              <a:t>12</a:t>
            </a:r>
            <a:r>
              <a:rPr lang="zh-CN" altLang="en-US" sz="2800" b="1">
                <a:solidFill>
                  <a:schemeClr val="tx1"/>
                </a:solidFill>
              </a:rPr>
              <a:t>月，我区居民陈小姐收到一个快递，打开后是一张宣传单张，宣传单上称扫描二维码可以领取奖品和红包返利，陈小姐扫描二维码后进入微信小程序，被客服告知需要转账才能获得奖品，陈小姐按照对方所述操作，没有收到奖品，被骗</a:t>
            </a:r>
            <a:r>
              <a:rPr lang="en-US" altLang="zh-CN" sz="2800" b="1">
                <a:solidFill>
                  <a:schemeClr val="tx1"/>
                </a:solidFill>
              </a:rPr>
              <a:t>3</a:t>
            </a:r>
            <a:r>
              <a:rPr lang="zh-CN" altLang="en-US" sz="2800" b="1">
                <a:solidFill>
                  <a:schemeClr val="tx1"/>
                </a:solidFill>
              </a:rPr>
              <a:t>万余元。</a:t>
            </a:r>
            <a:endParaRPr lang="zh-CN" altLang="en-US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" y="238125"/>
            <a:ext cx="10958830" cy="63347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rcRect b="34625"/>
          <a:stretch>
            <a:fillRect/>
          </a:stretch>
        </p:blipFill>
        <p:spPr>
          <a:xfrm>
            <a:off x="193358" y="260985"/>
            <a:ext cx="877887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73810" y="405130"/>
            <a:ext cx="6096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典型案例：</a:t>
            </a:r>
            <a:endParaRPr lang="zh-CN" altLang="en-US" sz="40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1225" y="1397635"/>
            <a:ext cx="5798820" cy="46507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400">
                <a:solidFill>
                  <a:schemeClr val="bg1"/>
                </a:solidFill>
              </a:rPr>
              <a:t>202410</a:t>
            </a:r>
            <a:r>
              <a:rPr lang="zh-CN" altLang="en-US" sz="2400">
                <a:solidFill>
                  <a:schemeClr val="bg1"/>
                </a:solidFill>
              </a:rPr>
              <a:t>月，我区居民徐女士在</a:t>
            </a:r>
            <a:r>
              <a:rPr lang="en-US" altLang="zh-CN" sz="2400">
                <a:solidFill>
                  <a:schemeClr val="bg1"/>
                </a:solidFill>
              </a:rPr>
              <a:t>“</a:t>
            </a:r>
            <a:r>
              <a:rPr lang="zh-CN" altLang="en-US" sz="2400">
                <a:solidFill>
                  <a:schemeClr val="bg1"/>
                </a:solidFill>
              </a:rPr>
              <a:t>陌陌</a:t>
            </a:r>
            <a:r>
              <a:rPr lang="en-US" altLang="zh-CN" sz="2400">
                <a:solidFill>
                  <a:schemeClr val="bg1"/>
                </a:solidFill>
              </a:rPr>
              <a:t>”APP</a:t>
            </a:r>
            <a:r>
              <a:rPr lang="zh-CN" altLang="en-US" sz="2400">
                <a:solidFill>
                  <a:schemeClr val="bg1"/>
                </a:solidFill>
              </a:rPr>
              <a:t>添加一陌生人为好友，双方互相添加微信、</a:t>
            </a:r>
            <a:r>
              <a:rPr lang="en-US" altLang="zh-CN" sz="2400">
                <a:solidFill>
                  <a:schemeClr val="bg1"/>
                </a:solidFill>
              </a:rPr>
              <a:t>QQ</a:t>
            </a:r>
            <a:r>
              <a:rPr lang="zh-CN" altLang="en-US" sz="2400">
                <a:solidFill>
                  <a:schemeClr val="bg1"/>
                </a:solidFill>
              </a:rPr>
              <a:t>。对方自称为某股票投资团队的团长，能带徐女士投资医疗器械类的股票赚钱，并将徐女士拉进一股票投资群。随后，徐女士向对方账户进行转账投资。因短期内</a:t>
            </a:r>
            <a:r>
              <a:rPr lang="en-US" altLang="zh-CN" sz="2400">
                <a:solidFill>
                  <a:schemeClr val="bg1"/>
                </a:solidFill>
              </a:rPr>
              <a:t>“</a:t>
            </a:r>
            <a:r>
              <a:rPr lang="zh-CN" altLang="en-US" sz="2400">
                <a:solidFill>
                  <a:schemeClr val="bg1"/>
                </a:solidFill>
              </a:rPr>
              <a:t>获利</a:t>
            </a:r>
            <a:r>
              <a:rPr lang="en-US" altLang="zh-CN" sz="2400">
                <a:solidFill>
                  <a:schemeClr val="bg1"/>
                </a:solidFill>
              </a:rPr>
              <a:t>”</a:t>
            </a:r>
            <a:r>
              <a:rPr lang="zh-CN" altLang="en-US" sz="2400">
                <a:solidFill>
                  <a:schemeClr val="bg1"/>
                </a:solidFill>
              </a:rPr>
              <a:t>丰厚，徐女士对此类</a:t>
            </a:r>
            <a:r>
              <a:rPr lang="en-US" altLang="zh-CN" sz="2400">
                <a:solidFill>
                  <a:schemeClr val="bg1"/>
                </a:solidFill>
              </a:rPr>
              <a:t>“</a:t>
            </a:r>
            <a:r>
              <a:rPr lang="zh-CN" altLang="en-US" sz="2400">
                <a:solidFill>
                  <a:schemeClr val="bg1"/>
                </a:solidFill>
              </a:rPr>
              <a:t>高额回报</a:t>
            </a:r>
            <a:r>
              <a:rPr lang="en-US" altLang="zh-CN" sz="2400">
                <a:solidFill>
                  <a:schemeClr val="bg1"/>
                </a:solidFill>
              </a:rPr>
              <a:t>”</a:t>
            </a:r>
            <a:r>
              <a:rPr lang="zh-CN" altLang="en-US" sz="2400">
                <a:solidFill>
                  <a:schemeClr val="bg1"/>
                </a:solidFill>
              </a:rPr>
              <a:t>的投资深信不疑。为了获取更多回报，徐女士多次向对方进行转账投资，但是后期发现自己在投资微信群中发消息无人回应，对方微信</a:t>
            </a:r>
            <a:r>
              <a:rPr lang="en-US" altLang="zh-CN" sz="2400">
                <a:solidFill>
                  <a:schemeClr val="bg1"/>
                </a:solidFill>
              </a:rPr>
              <a:t>QQ</a:t>
            </a:r>
            <a:r>
              <a:rPr lang="zh-CN" altLang="en-US" sz="2400">
                <a:solidFill>
                  <a:schemeClr val="bg1"/>
                </a:solidFill>
              </a:rPr>
              <a:t>无人应答，投资平台也无法返现。至此，徐女士发现自己被骗，损失近</a:t>
            </a:r>
            <a:r>
              <a:rPr lang="en-US" altLang="zh-CN" sz="2400">
                <a:solidFill>
                  <a:schemeClr val="bg1"/>
                </a:solidFill>
              </a:rPr>
              <a:t>58</a:t>
            </a:r>
            <a:r>
              <a:rPr lang="zh-CN" altLang="en-US" sz="2400">
                <a:solidFill>
                  <a:schemeClr val="bg1"/>
                </a:solidFill>
              </a:rPr>
              <a:t>万元，遂报警处理。</a:t>
            </a:r>
            <a:endParaRPr lang="zh-CN" altLang="en-US" sz="240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630" y="548640"/>
            <a:ext cx="4538345" cy="53149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65693" y="3245400"/>
            <a:ext cx="4065693" cy="384810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endParaRPr lang="zh-CN" altLang="en-US" sz="18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23150" y="1939290"/>
            <a:ext cx="3454400" cy="34016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网上交友需提高警惕，不要轻信他人，不要盲目加入投资理财群，任何承诺</a:t>
            </a:r>
            <a:r>
              <a:rPr lang="en-US" altLang="zh-CN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内幕消息</a:t>
            </a:r>
            <a:r>
              <a:rPr lang="en-US" altLang="zh-CN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</a:t>
            </a:r>
            <a:r>
              <a:rPr lang="en-US" altLang="zh-CN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高额回报</a:t>
            </a:r>
            <a:r>
              <a:rPr lang="en-US" altLang="zh-CN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</a:t>
            </a:r>
            <a:r>
              <a:rPr lang="en-US" altLang="zh-CN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稳赚不赔</a:t>
            </a:r>
            <a:r>
              <a:rPr lang="en-US" altLang="zh-CN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2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的投资理财方式都是诈骗，投资理财要认准正规平台，不要轻信别人推荐的理财产品，更不要轻易向他人转账汇款，如不慎被骗要立即报警求助</a:t>
            </a:r>
            <a:r>
              <a:rPr lang="zh-CN" altLang="en-US" sz="2000" b="1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>
              <a:ln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465" y="-24130"/>
            <a:ext cx="11680825" cy="67976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1375" y="548640"/>
            <a:ext cx="4104640" cy="12420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39190" y="1819275"/>
            <a:ext cx="4899025" cy="39363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>
                <a:solidFill>
                  <a:schemeClr val="bg1"/>
                </a:solidFill>
              </a:rPr>
              <a:t>2025年1月，我区居民刘先生报警称：其接到电话，对方自称是长沙市某公安局民警，称刘先生涉及易总帮助网络信息活动犯罪，若不按照对方指引操作，将面临监禁处罚，对方要求刘先生下载视频共享软件，并将手机收到的验证码发给对方，随后刘先生账户被转走多笔资金，损失约2万元。</a:t>
            </a:r>
            <a:endParaRPr lang="zh-CN" altLang="en-US" sz="240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195" y="548640"/>
            <a:ext cx="4798060" cy="571690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960" y="134620"/>
            <a:ext cx="12063730" cy="672401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410" y="189865"/>
            <a:ext cx="11690985" cy="674751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4455" y="116840"/>
            <a:ext cx="8041640" cy="6308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116840"/>
            <a:ext cx="3409950" cy="54463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Freeform 5"/>
          <p:cNvSpPr/>
          <p:nvPr/>
        </p:nvSpPr>
        <p:spPr>
          <a:xfrm>
            <a:off x="817563" y="0"/>
            <a:ext cx="2309812" cy="11604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</a:cxnLst>
            <a:pathLst>
              <a:path w="3490" h="1722">
                <a:moveTo>
                  <a:pt x="3490" y="0"/>
                </a:moveTo>
                <a:lnTo>
                  <a:pt x="1794" y="1695"/>
                </a:lnTo>
                <a:cubicBezTo>
                  <a:pt x="1767" y="1722"/>
                  <a:pt x="1723" y="1722"/>
                  <a:pt x="1695" y="1695"/>
                </a:cubicBezTo>
                <a:lnTo>
                  <a:pt x="0" y="0"/>
                </a:lnTo>
                <a:lnTo>
                  <a:pt x="3490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47" name="Freeform 6"/>
          <p:cNvSpPr/>
          <p:nvPr/>
        </p:nvSpPr>
        <p:spPr>
          <a:xfrm>
            <a:off x="354013" y="0"/>
            <a:ext cx="2309812" cy="115728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</a:cxnLst>
            <a:pathLst>
              <a:path w="3490" h="1719">
                <a:moveTo>
                  <a:pt x="3490" y="0"/>
                </a:moveTo>
                <a:lnTo>
                  <a:pt x="1803" y="1687"/>
                </a:lnTo>
                <a:cubicBezTo>
                  <a:pt x="1771" y="1719"/>
                  <a:pt x="1719" y="1719"/>
                  <a:pt x="1687" y="1687"/>
                </a:cubicBezTo>
                <a:lnTo>
                  <a:pt x="0" y="0"/>
                </a:lnTo>
                <a:lnTo>
                  <a:pt x="3490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48" name="Freeform 7"/>
          <p:cNvSpPr>
            <a:spLocks noEditPoints="1"/>
          </p:cNvSpPr>
          <p:nvPr/>
        </p:nvSpPr>
        <p:spPr>
          <a:xfrm>
            <a:off x="1303338" y="206375"/>
            <a:ext cx="763587" cy="7604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52" h="1131">
                <a:moveTo>
                  <a:pt x="0" y="749"/>
                </a:moveTo>
                <a:lnTo>
                  <a:pt x="297" y="452"/>
                </a:lnTo>
                <a:lnTo>
                  <a:pt x="680" y="835"/>
                </a:lnTo>
                <a:lnTo>
                  <a:pt x="645" y="869"/>
                </a:lnTo>
                <a:lnTo>
                  <a:pt x="613" y="836"/>
                </a:lnTo>
                <a:lnTo>
                  <a:pt x="383" y="1066"/>
                </a:lnTo>
                <a:lnTo>
                  <a:pt x="415" y="1099"/>
                </a:lnTo>
                <a:lnTo>
                  <a:pt x="383" y="1131"/>
                </a:lnTo>
                <a:lnTo>
                  <a:pt x="0" y="749"/>
                </a:lnTo>
                <a:close/>
                <a:moveTo>
                  <a:pt x="64" y="747"/>
                </a:moveTo>
                <a:lnTo>
                  <a:pt x="141" y="824"/>
                </a:lnTo>
                <a:lnTo>
                  <a:pt x="371" y="594"/>
                </a:lnTo>
                <a:lnTo>
                  <a:pt x="294" y="517"/>
                </a:lnTo>
                <a:lnTo>
                  <a:pt x="64" y="747"/>
                </a:lnTo>
                <a:close/>
                <a:moveTo>
                  <a:pt x="276" y="960"/>
                </a:moveTo>
                <a:lnTo>
                  <a:pt x="355" y="1039"/>
                </a:lnTo>
                <a:lnTo>
                  <a:pt x="585" y="809"/>
                </a:lnTo>
                <a:lnTo>
                  <a:pt x="506" y="730"/>
                </a:lnTo>
                <a:lnTo>
                  <a:pt x="276" y="960"/>
                </a:lnTo>
                <a:close/>
                <a:moveTo>
                  <a:pt x="170" y="853"/>
                </a:moveTo>
                <a:lnTo>
                  <a:pt x="249" y="932"/>
                </a:lnTo>
                <a:lnTo>
                  <a:pt x="479" y="702"/>
                </a:lnTo>
                <a:lnTo>
                  <a:pt x="400" y="624"/>
                </a:lnTo>
                <a:lnTo>
                  <a:pt x="170" y="853"/>
                </a:lnTo>
                <a:close/>
                <a:moveTo>
                  <a:pt x="949" y="174"/>
                </a:moveTo>
                <a:lnTo>
                  <a:pt x="999" y="179"/>
                </a:lnTo>
                <a:cubicBezTo>
                  <a:pt x="997" y="192"/>
                  <a:pt x="991" y="219"/>
                  <a:pt x="980" y="259"/>
                </a:cubicBezTo>
                <a:cubicBezTo>
                  <a:pt x="974" y="287"/>
                  <a:pt x="968" y="308"/>
                  <a:pt x="965" y="323"/>
                </a:cubicBezTo>
                <a:cubicBezTo>
                  <a:pt x="1014" y="319"/>
                  <a:pt x="1074" y="297"/>
                  <a:pt x="1143" y="254"/>
                </a:cubicBezTo>
                <a:cubicBezTo>
                  <a:pt x="1143" y="270"/>
                  <a:pt x="1146" y="288"/>
                  <a:pt x="1152" y="307"/>
                </a:cubicBezTo>
                <a:cubicBezTo>
                  <a:pt x="1050" y="363"/>
                  <a:pt x="955" y="381"/>
                  <a:pt x="867" y="359"/>
                </a:cubicBezTo>
                <a:lnTo>
                  <a:pt x="946" y="438"/>
                </a:lnTo>
                <a:cubicBezTo>
                  <a:pt x="990" y="477"/>
                  <a:pt x="990" y="517"/>
                  <a:pt x="946" y="558"/>
                </a:cubicBezTo>
                <a:cubicBezTo>
                  <a:pt x="930" y="574"/>
                  <a:pt x="914" y="590"/>
                  <a:pt x="898" y="606"/>
                </a:cubicBezTo>
                <a:cubicBezTo>
                  <a:pt x="883" y="593"/>
                  <a:pt x="869" y="584"/>
                  <a:pt x="857" y="579"/>
                </a:cubicBezTo>
                <a:cubicBezTo>
                  <a:pt x="872" y="566"/>
                  <a:pt x="890" y="549"/>
                  <a:pt x="912" y="527"/>
                </a:cubicBezTo>
                <a:cubicBezTo>
                  <a:pt x="935" y="506"/>
                  <a:pt x="935" y="486"/>
                  <a:pt x="913" y="467"/>
                </a:cubicBezTo>
                <a:lnTo>
                  <a:pt x="771" y="325"/>
                </a:lnTo>
                <a:lnTo>
                  <a:pt x="584" y="512"/>
                </a:lnTo>
                <a:lnTo>
                  <a:pt x="556" y="484"/>
                </a:lnTo>
                <a:lnTo>
                  <a:pt x="864" y="177"/>
                </a:lnTo>
                <a:lnTo>
                  <a:pt x="819" y="132"/>
                </a:lnTo>
                <a:lnTo>
                  <a:pt x="563" y="388"/>
                </a:lnTo>
                <a:lnTo>
                  <a:pt x="536" y="361"/>
                </a:lnTo>
                <a:lnTo>
                  <a:pt x="792" y="105"/>
                </a:lnTo>
                <a:lnTo>
                  <a:pt x="747" y="60"/>
                </a:lnTo>
                <a:lnTo>
                  <a:pt x="484" y="323"/>
                </a:lnTo>
                <a:lnTo>
                  <a:pt x="457" y="295"/>
                </a:lnTo>
                <a:lnTo>
                  <a:pt x="752" y="0"/>
                </a:lnTo>
                <a:lnTo>
                  <a:pt x="896" y="144"/>
                </a:lnTo>
                <a:lnTo>
                  <a:pt x="962" y="79"/>
                </a:lnTo>
                <a:lnTo>
                  <a:pt x="989" y="107"/>
                </a:lnTo>
                <a:lnTo>
                  <a:pt x="802" y="294"/>
                </a:lnTo>
                <a:lnTo>
                  <a:pt x="816" y="307"/>
                </a:lnTo>
                <a:cubicBezTo>
                  <a:pt x="853" y="318"/>
                  <a:pt x="889" y="323"/>
                  <a:pt x="922" y="325"/>
                </a:cubicBezTo>
                <a:cubicBezTo>
                  <a:pt x="933" y="267"/>
                  <a:pt x="943" y="217"/>
                  <a:pt x="949" y="174"/>
                </a:cubicBezTo>
                <a:close/>
                <a:moveTo>
                  <a:pt x="721" y="659"/>
                </a:moveTo>
                <a:cubicBezTo>
                  <a:pt x="753" y="595"/>
                  <a:pt x="790" y="515"/>
                  <a:pt x="831" y="419"/>
                </a:cubicBezTo>
                <a:cubicBezTo>
                  <a:pt x="844" y="427"/>
                  <a:pt x="856" y="435"/>
                  <a:pt x="869" y="443"/>
                </a:cubicBezTo>
                <a:cubicBezTo>
                  <a:pt x="829" y="529"/>
                  <a:pt x="793" y="607"/>
                  <a:pt x="763" y="676"/>
                </a:cubicBezTo>
                <a:lnTo>
                  <a:pt x="721" y="659"/>
                </a:lnTo>
                <a:close/>
                <a:moveTo>
                  <a:pt x="646" y="470"/>
                </a:moveTo>
                <a:cubicBezTo>
                  <a:pt x="654" y="469"/>
                  <a:pt x="664" y="467"/>
                  <a:pt x="677" y="464"/>
                </a:cubicBezTo>
                <a:cubicBezTo>
                  <a:pt x="718" y="454"/>
                  <a:pt x="752" y="448"/>
                  <a:pt x="780" y="443"/>
                </a:cubicBezTo>
                <a:lnTo>
                  <a:pt x="788" y="489"/>
                </a:lnTo>
                <a:cubicBezTo>
                  <a:pt x="767" y="493"/>
                  <a:pt x="737" y="498"/>
                  <a:pt x="701" y="505"/>
                </a:cubicBezTo>
                <a:cubicBezTo>
                  <a:pt x="679" y="508"/>
                  <a:pt x="662" y="511"/>
                  <a:pt x="651" y="513"/>
                </a:cubicBezTo>
                <a:lnTo>
                  <a:pt x="646" y="470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49" name="Freeform 8"/>
          <p:cNvSpPr>
            <a:spLocks noEditPoints="1"/>
          </p:cNvSpPr>
          <p:nvPr/>
        </p:nvSpPr>
        <p:spPr>
          <a:xfrm>
            <a:off x="1908175" y="274638"/>
            <a:ext cx="673100" cy="6826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17" h="1013">
                <a:moveTo>
                  <a:pt x="144" y="904"/>
                </a:moveTo>
                <a:lnTo>
                  <a:pt x="163" y="893"/>
                </a:lnTo>
                <a:cubicBezTo>
                  <a:pt x="181" y="925"/>
                  <a:pt x="177" y="955"/>
                  <a:pt x="151" y="981"/>
                </a:cubicBezTo>
                <a:cubicBezTo>
                  <a:pt x="116" y="1013"/>
                  <a:pt x="79" y="1011"/>
                  <a:pt x="41" y="977"/>
                </a:cubicBezTo>
                <a:cubicBezTo>
                  <a:pt x="3" y="936"/>
                  <a:pt x="0" y="897"/>
                  <a:pt x="32" y="861"/>
                </a:cubicBezTo>
                <a:cubicBezTo>
                  <a:pt x="55" y="839"/>
                  <a:pt x="82" y="835"/>
                  <a:pt x="113" y="847"/>
                </a:cubicBezTo>
                <a:lnTo>
                  <a:pt x="102" y="865"/>
                </a:lnTo>
                <a:cubicBezTo>
                  <a:pt x="78" y="856"/>
                  <a:pt x="59" y="858"/>
                  <a:pt x="43" y="873"/>
                </a:cubicBezTo>
                <a:cubicBezTo>
                  <a:pt x="22" y="899"/>
                  <a:pt x="25" y="929"/>
                  <a:pt x="53" y="962"/>
                </a:cubicBezTo>
                <a:cubicBezTo>
                  <a:pt x="85" y="990"/>
                  <a:pt x="113" y="993"/>
                  <a:pt x="140" y="971"/>
                </a:cubicBezTo>
                <a:cubicBezTo>
                  <a:pt x="158" y="952"/>
                  <a:pt x="159" y="929"/>
                  <a:pt x="144" y="904"/>
                </a:cubicBezTo>
                <a:close/>
                <a:moveTo>
                  <a:pt x="172" y="745"/>
                </a:moveTo>
                <a:cubicBezTo>
                  <a:pt x="149" y="772"/>
                  <a:pt x="151" y="803"/>
                  <a:pt x="179" y="836"/>
                </a:cubicBezTo>
                <a:cubicBezTo>
                  <a:pt x="210" y="864"/>
                  <a:pt x="240" y="867"/>
                  <a:pt x="268" y="843"/>
                </a:cubicBezTo>
                <a:cubicBezTo>
                  <a:pt x="293" y="815"/>
                  <a:pt x="292" y="784"/>
                  <a:pt x="263" y="752"/>
                </a:cubicBezTo>
                <a:cubicBezTo>
                  <a:pt x="230" y="724"/>
                  <a:pt x="200" y="721"/>
                  <a:pt x="172" y="745"/>
                </a:cubicBezTo>
                <a:close/>
                <a:moveTo>
                  <a:pt x="279" y="853"/>
                </a:moveTo>
                <a:cubicBezTo>
                  <a:pt x="242" y="886"/>
                  <a:pt x="204" y="885"/>
                  <a:pt x="167" y="851"/>
                </a:cubicBezTo>
                <a:cubicBezTo>
                  <a:pt x="129" y="810"/>
                  <a:pt x="127" y="770"/>
                  <a:pt x="161" y="732"/>
                </a:cubicBezTo>
                <a:cubicBezTo>
                  <a:pt x="198" y="700"/>
                  <a:pt x="237" y="702"/>
                  <a:pt x="277" y="738"/>
                </a:cubicBezTo>
                <a:cubicBezTo>
                  <a:pt x="313" y="777"/>
                  <a:pt x="314" y="815"/>
                  <a:pt x="279" y="853"/>
                </a:cubicBezTo>
                <a:close/>
                <a:moveTo>
                  <a:pt x="452" y="676"/>
                </a:moveTo>
                <a:lnTo>
                  <a:pt x="336" y="560"/>
                </a:lnTo>
                <a:lnTo>
                  <a:pt x="324" y="573"/>
                </a:lnTo>
                <a:lnTo>
                  <a:pt x="408" y="657"/>
                </a:lnTo>
                <a:cubicBezTo>
                  <a:pt x="415" y="664"/>
                  <a:pt x="421" y="669"/>
                  <a:pt x="428" y="674"/>
                </a:cubicBezTo>
                <a:lnTo>
                  <a:pt x="427" y="675"/>
                </a:lnTo>
                <a:cubicBezTo>
                  <a:pt x="424" y="673"/>
                  <a:pt x="419" y="672"/>
                  <a:pt x="413" y="670"/>
                </a:cubicBezTo>
                <a:lnTo>
                  <a:pt x="260" y="637"/>
                </a:lnTo>
                <a:lnTo>
                  <a:pt x="245" y="652"/>
                </a:lnTo>
                <a:lnTo>
                  <a:pt x="361" y="768"/>
                </a:lnTo>
                <a:lnTo>
                  <a:pt x="374" y="755"/>
                </a:lnTo>
                <a:lnTo>
                  <a:pt x="288" y="670"/>
                </a:lnTo>
                <a:cubicBezTo>
                  <a:pt x="280" y="662"/>
                  <a:pt x="273" y="656"/>
                  <a:pt x="268" y="652"/>
                </a:cubicBezTo>
                <a:cubicBezTo>
                  <a:pt x="274" y="655"/>
                  <a:pt x="280" y="657"/>
                  <a:pt x="285" y="658"/>
                </a:cubicBezTo>
                <a:lnTo>
                  <a:pt x="438" y="691"/>
                </a:lnTo>
                <a:lnTo>
                  <a:pt x="452" y="676"/>
                </a:lnTo>
                <a:close/>
                <a:moveTo>
                  <a:pt x="454" y="443"/>
                </a:moveTo>
                <a:lnTo>
                  <a:pt x="465" y="454"/>
                </a:lnTo>
                <a:lnTo>
                  <a:pt x="425" y="493"/>
                </a:lnTo>
                <a:lnTo>
                  <a:pt x="530" y="598"/>
                </a:lnTo>
                <a:lnTo>
                  <a:pt x="517" y="612"/>
                </a:lnTo>
                <a:lnTo>
                  <a:pt x="412" y="507"/>
                </a:lnTo>
                <a:lnTo>
                  <a:pt x="373" y="546"/>
                </a:lnTo>
                <a:lnTo>
                  <a:pt x="362" y="535"/>
                </a:lnTo>
                <a:lnTo>
                  <a:pt x="454" y="443"/>
                </a:lnTo>
                <a:close/>
                <a:moveTo>
                  <a:pt x="596" y="511"/>
                </a:moveTo>
                <a:lnTo>
                  <a:pt x="670" y="438"/>
                </a:lnTo>
                <a:lnTo>
                  <a:pt x="681" y="448"/>
                </a:lnTo>
                <a:lnTo>
                  <a:pt x="594" y="535"/>
                </a:lnTo>
                <a:lnTo>
                  <a:pt x="478" y="419"/>
                </a:lnTo>
                <a:lnTo>
                  <a:pt x="561" y="335"/>
                </a:lnTo>
                <a:lnTo>
                  <a:pt x="572" y="346"/>
                </a:lnTo>
                <a:lnTo>
                  <a:pt x="502" y="417"/>
                </a:lnTo>
                <a:lnTo>
                  <a:pt x="541" y="456"/>
                </a:lnTo>
                <a:lnTo>
                  <a:pt x="607" y="390"/>
                </a:lnTo>
                <a:lnTo>
                  <a:pt x="619" y="402"/>
                </a:lnTo>
                <a:lnTo>
                  <a:pt x="553" y="468"/>
                </a:lnTo>
                <a:lnTo>
                  <a:pt x="596" y="511"/>
                </a:lnTo>
                <a:close/>
                <a:moveTo>
                  <a:pt x="801" y="328"/>
                </a:moveTo>
                <a:lnTo>
                  <a:pt x="685" y="212"/>
                </a:lnTo>
                <a:lnTo>
                  <a:pt x="672" y="225"/>
                </a:lnTo>
                <a:lnTo>
                  <a:pt x="757" y="309"/>
                </a:lnTo>
                <a:cubicBezTo>
                  <a:pt x="763" y="315"/>
                  <a:pt x="769" y="321"/>
                  <a:pt x="776" y="326"/>
                </a:cubicBezTo>
                <a:lnTo>
                  <a:pt x="775" y="327"/>
                </a:lnTo>
                <a:cubicBezTo>
                  <a:pt x="772" y="325"/>
                  <a:pt x="767" y="324"/>
                  <a:pt x="761" y="322"/>
                </a:cubicBezTo>
                <a:lnTo>
                  <a:pt x="608" y="288"/>
                </a:lnTo>
                <a:lnTo>
                  <a:pt x="593" y="303"/>
                </a:lnTo>
                <a:lnTo>
                  <a:pt x="709" y="419"/>
                </a:lnTo>
                <a:lnTo>
                  <a:pt x="722" y="407"/>
                </a:lnTo>
                <a:lnTo>
                  <a:pt x="637" y="321"/>
                </a:lnTo>
                <a:cubicBezTo>
                  <a:pt x="628" y="313"/>
                  <a:pt x="621" y="308"/>
                  <a:pt x="616" y="304"/>
                </a:cubicBezTo>
                <a:lnTo>
                  <a:pt x="616" y="303"/>
                </a:lnTo>
                <a:cubicBezTo>
                  <a:pt x="622" y="307"/>
                  <a:pt x="628" y="309"/>
                  <a:pt x="633" y="310"/>
                </a:cubicBezTo>
                <a:lnTo>
                  <a:pt x="786" y="342"/>
                </a:lnTo>
                <a:lnTo>
                  <a:pt x="801" y="328"/>
                </a:lnTo>
                <a:close/>
                <a:moveTo>
                  <a:pt x="802" y="95"/>
                </a:moveTo>
                <a:lnTo>
                  <a:pt x="813" y="106"/>
                </a:lnTo>
                <a:lnTo>
                  <a:pt x="774" y="145"/>
                </a:lnTo>
                <a:lnTo>
                  <a:pt x="878" y="250"/>
                </a:lnTo>
                <a:lnTo>
                  <a:pt x="865" y="263"/>
                </a:lnTo>
                <a:lnTo>
                  <a:pt x="760" y="158"/>
                </a:lnTo>
                <a:lnTo>
                  <a:pt x="721" y="198"/>
                </a:lnTo>
                <a:lnTo>
                  <a:pt x="710" y="187"/>
                </a:lnTo>
                <a:lnTo>
                  <a:pt x="802" y="95"/>
                </a:lnTo>
                <a:close/>
                <a:moveTo>
                  <a:pt x="930" y="34"/>
                </a:moveTo>
                <a:lnTo>
                  <a:pt x="939" y="16"/>
                </a:lnTo>
                <a:cubicBezTo>
                  <a:pt x="914" y="0"/>
                  <a:pt x="888" y="4"/>
                  <a:pt x="863" y="29"/>
                </a:cubicBezTo>
                <a:cubicBezTo>
                  <a:pt x="839" y="56"/>
                  <a:pt x="835" y="80"/>
                  <a:pt x="854" y="101"/>
                </a:cubicBezTo>
                <a:cubicBezTo>
                  <a:pt x="868" y="119"/>
                  <a:pt x="893" y="116"/>
                  <a:pt x="928" y="92"/>
                </a:cubicBezTo>
                <a:cubicBezTo>
                  <a:pt x="957" y="73"/>
                  <a:pt x="975" y="70"/>
                  <a:pt x="984" y="83"/>
                </a:cubicBezTo>
                <a:cubicBezTo>
                  <a:pt x="998" y="98"/>
                  <a:pt x="995" y="115"/>
                  <a:pt x="977" y="135"/>
                </a:cubicBezTo>
                <a:cubicBezTo>
                  <a:pt x="956" y="157"/>
                  <a:pt x="934" y="159"/>
                  <a:pt x="912" y="141"/>
                </a:cubicBezTo>
                <a:lnTo>
                  <a:pt x="903" y="159"/>
                </a:lnTo>
                <a:cubicBezTo>
                  <a:pt x="932" y="179"/>
                  <a:pt x="960" y="174"/>
                  <a:pt x="988" y="144"/>
                </a:cubicBezTo>
                <a:cubicBezTo>
                  <a:pt x="1013" y="117"/>
                  <a:pt x="1017" y="92"/>
                  <a:pt x="999" y="70"/>
                </a:cubicBezTo>
                <a:cubicBezTo>
                  <a:pt x="982" y="50"/>
                  <a:pt x="955" y="53"/>
                  <a:pt x="917" y="79"/>
                </a:cubicBezTo>
                <a:cubicBezTo>
                  <a:pt x="893" y="95"/>
                  <a:pt x="876" y="98"/>
                  <a:pt x="867" y="88"/>
                </a:cubicBezTo>
                <a:cubicBezTo>
                  <a:pt x="855" y="74"/>
                  <a:pt x="858" y="58"/>
                  <a:pt x="876" y="39"/>
                </a:cubicBezTo>
                <a:cubicBezTo>
                  <a:pt x="891" y="24"/>
                  <a:pt x="909" y="22"/>
                  <a:pt x="930" y="34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" name="Freeform 11"/>
          <p:cNvSpPr/>
          <p:nvPr>
            <p:custDataLst>
              <p:tags r:id="rId2"/>
            </p:custDataLst>
          </p:nvPr>
        </p:nvSpPr>
        <p:spPr>
          <a:xfrm>
            <a:off x="5068888" y="1069975"/>
            <a:ext cx="892175" cy="11271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" name="Freeform 10"/>
          <p:cNvSpPr/>
          <p:nvPr>
            <p:custDataLst>
              <p:tags r:id="rId3"/>
            </p:custDataLst>
          </p:nvPr>
        </p:nvSpPr>
        <p:spPr>
          <a:xfrm>
            <a:off x="4905375" y="1157288"/>
            <a:ext cx="5767388" cy="7016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2" name="Rectangle 12"/>
          <p:cNvSpPr/>
          <p:nvPr>
            <p:custDataLst>
              <p:tags r:id="rId4"/>
            </p:custDataLst>
          </p:nvPr>
        </p:nvSpPr>
        <p:spPr>
          <a:xfrm>
            <a:off x="5154613" y="1069975"/>
            <a:ext cx="720725" cy="738188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Freeform 11"/>
          <p:cNvSpPr/>
          <p:nvPr>
            <p:custDataLst>
              <p:tags r:id="rId5"/>
            </p:custDataLst>
          </p:nvPr>
        </p:nvSpPr>
        <p:spPr>
          <a:xfrm>
            <a:off x="5068888" y="2413000"/>
            <a:ext cx="892175" cy="11271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4" name="Freeform 10"/>
          <p:cNvSpPr/>
          <p:nvPr>
            <p:custDataLst>
              <p:tags r:id="rId6"/>
            </p:custDataLst>
          </p:nvPr>
        </p:nvSpPr>
        <p:spPr>
          <a:xfrm>
            <a:off x="4905375" y="2501900"/>
            <a:ext cx="5767388" cy="7016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5" name="Rectangle 12"/>
          <p:cNvSpPr/>
          <p:nvPr>
            <p:custDataLst>
              <p:tags r:id="rId7"/>
            </p:custDataLst>
          </p:nvPr>
        </p:nvSpPr>
        <p:spPr>
          <a:xfrm>
            <a:off x="5154613" y="2413000"/>
            <a:ext cx="720725" cy="738188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Freeform 11"/>
          <p:cNvSpPr/>
          <p:nvPr>
            <p:custDataLst>
              <p:tags r:id="rId8"/>
            </p:custDataLst>
          </p:nvPr>
        </p:nvSpPr>
        <p:spPr>
          <a:xfrm>
            <a:off x="5068888" y="3735388"/>
            <a:ext cx="892175" cy="112712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7" name="Freeform 10"/>
          <p:cNvSpPr/>
          <p:nvPr>
            <p:custDataLst>
              <p:tags r:id="rId9"/>
            </p:custDataLst>
          </p:nvPr>
        </p:nvSpPr>
        <p:spPr>
          <a:xfrm>
            <a:off x="4905375" y="3822700"/>
            <a:ext cx="5767388" cy="7016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" name="Rectangle 12"/>
          <p:cNvSpPr/>
          <p:nvPr>
            <p:custDataLst>
              <p:tags r:id="rId10"/>
            </p:custDataLst>
          </p:nvPr>
        </p:nvSpPr>
        <p:spPr>
          <a:xfrm>
            <a:off x="5154613" y="3735388"/>
            <a:ext cx="720725" cy="738187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TextBox 54"/>
          <p:cNvSpPr txBox="1"/>
          <p:nvPr>
            <p:custDataLst>
              <p:tags r:id="rId11"/>
            </p:custDataLst>
          </p:nvPr>
        </p:nvSpPr>
        <p:spPr>
          <a:xfrm>
            <a:off x="6084888" y="1231900"/>
            <a:ext cx="3467100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ClrTx/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2726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什么是电信诈骗？</a:t>
            </a:r>
            <a:endParaRPr lang="zh-CN" altLang="en-US" sz="3200" b="1" dirty="0">
              <a:solidFill>
                <a:srgbClr val="2726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>
            <p:custDataLst>
              <p:tags r:id="rId12"/>
            </p:custDataLst>
          </p:nvPr>
        </p:nvSpPr>
        <p:spPr>
          <a:xfrm>
            <a:off x="5262563" y="1112838"/>
            <a:ext cx="500062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ClrTx/>
              <a:buFont typeface="Arial" panose="020B0604020202020204" pitchFamily="34" charset="0"/>
            </a:pPr>
            <a:r>
              <a:rPr lang="en-US" altLang="zh-CN" sz="40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>
            <p:custDataLst>
              <p:tags r:id="rId13"/>
            </p:custDataLst>
          </p:nvPr>
        </p:nvSpPr>
        <p:spPr>
          <a:xfrm>
            <a:off x="6084888" y="2557463"/>
            <a:ext cx="38782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0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电信诈骗的常见形式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>
            <p:custDataLst>
              <p:tags r:id="rId14"/>
            </p:custDataLst>
          </p:nvPr>
        </p:nvSpPr>
        <p:spPr>
          <a:xfrm>
            <a:off x="5262563" y="2433638"/>
            <a:ext cx="500062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ClrTx/>
              <a:buFont typeface="Arial" panose="020B0604020202020204" pitchFamily="34" charset="0"/>
            </a:pPr>
            <a:r>
              <a:rPr lang="en-US" altLang="zh-CN" sz="40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>
            <p:custDataLst>
              <p:tags r:id="rId15"/>
            </p:custDataLst>
          </p:nvPr>
        </p:nvSpPr>
        <p:spPr>
          <a:xfrm>
            <a:off x="6084888" y="3908425"/>
            <a:ext cx="46990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0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如何识别防范电信诈骗？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>
            <p:custDataLst>
              <p:tags r:id="rId16"/>
            </p:custDataLst>
          </p:nvPr>
        </p:nvSpPr>
        <p:spPr>
          <a:xfrm>
            <a:off x="5262563" y="3754438"/>
            <a:ext cx="500062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ClrTx/>
              <a:buFont typeface="Arial" panose="020B0604020202020204" pitchFamily="34" charset="0"/>
            </a:pPr>
            <a:r>
              <a:rPr lang="en-US" altLang="zh-CN" sz="40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0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65" name="图片 3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66925" y="2070100"/>
            <a:ext cx="1685925" cy="3665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9620" y="2492375"/>
            <a:ext cx="1938338" cy="3392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1268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5" grpId="0" animBg="1"/>
      <p:bldP spid="48" grpId="0" animBg="1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255" y="142875"/>
            <a:ext cx="12006580" cy="66167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945" y="168275"/>
            <a:ext cx="11838305" cy="668210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225" y="0"/>
            <a:ext cx="11844020" cy="5162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Freeform 5"/>
          <p:cNvSpPr/>
          <p:nvPr/>
        </p:nvSpPr>
        <p:spPr>
          <a:xfrm>
            <a:off x="3784600" y="2020888"/>
            <a:ext cx="8412163" cy="28162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5" name="Freeform 6"/>
          <p:cNvSpPr/>
          <p:nvPr/>
        </p:nvSpPr>
        <p:spPr>
          <a:xfrm>
            <a:off x="0" y="2020888"/>
            <a:ext cx="4548188" cy="28162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6" name="TextBox 10"/>
          <p:cNvSpPr txBox="1"/>
          <p:nvPr/>
        </p:nvSpPr>
        <p:spPr>
          <a:xfrm>
            <a:off x="4624388" y="2997200"/>
            <a:ext cx="6985000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什么是电信诈骗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8197" name="TextBox 11"/>
          <p:cNvSpPr txBox="1"/>
          <p:nvPr/>
        </p:nvSpPr>
        <p:spPr>
          <a:xfrm>
            <a:off x="1925638" y="2020888"/>
            <a:ext cx="1758950" cy="31543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ClrTx/>
              <a:buFont typeface="Arial" panose="020B0604020202020204" pitchFamily="34" charset="0"/>
            </a:pPr>
            <a:r>
              <a:rPr lang="en-US" altLang="zh-CN" sz="199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99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TextBox 13"/>
          <p:cNvSpPr txBox="1"/>
          <p:nvPr/>
        </p:nvSpPr>
        <p:spPr>
          <a:xfrm>
            <a:off x="1103313" y="3876675"/>
            <a:ext cx="1030287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Part</a:t>
            </a:r>
            <a:endParaRPr lang="zh-CN" altLang="en-US" sz="36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5220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2147483647"/>
              </a:cxn>
            </a:cxnLst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2147483647"/>
              </a:cxn>
            </a:cxnLst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81013" y="155575"/>
            <a:ext cx="3313112" cy="5857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什么是电信诈骗？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文本占位符 52226"/>
          <p:cNvSpPr txBox="1"/>
          <p:nvPr/>
        </p:nvSpPr>
        <p:spPr>
          <a:xfrm>
            <a:off x="5380038" y="3213100"/>
            <a:ext cx="5443537" cy="2400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电信诈骗是指以非法占有为目的，利用手机短信、电话、网络电话、互联网等传播媒介，以虚构事实或隐瞒事实真相的方法，骗取数额较大的公私财物的行为（又称非接触性诈骗或远程诈骗）。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椭圆 1"/>
          <p:cNvSpPr/>
          <p:nvPr/>
        </p:nvSpPr>
        <p:spPr>
          <a:xfrm>
            <a:off x="5449888" y="1773238"/>
            <a:ext cx="1135062" cy="1133475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椭圆 6"/>
          <p:cNvSpPr/>
          <p:nvPr/>
        </p:nvSpPr>
        <p:spPr>
          <a:xfrm>
            <a:off x="6818313" y="1773238"/>
            <a:ext cx="1135062" cy="1133475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椭圆 7"/>
          <p:cNvSpPr/>
          <p:nvPr/>
        </p:nvSpPr>
        <p:spPr>
          <a:xfrm>
            <a:off x="8186738" y="1773238"/>
            <a:ext cx="1135062" cy="1133475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椭圆 8"/>
          <p:cNvSpPr/>
          <p:nvPr/>
        </p:nvSpPr>
        <p:spPr>
          <a:xfrm>
            <a:off x="9555163" y="1773238"/>
            <a:ext cx="1135062" cy="1133475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4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5475" y="1535113"/>
            <a:ext cx="3889375" cy="481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0" name="TextBox 3"/>
          <p:cNvSpPr txBox="1"/>
          <p:nvPr/>
        </p:nvSpPr>
        <p:spPr>
          <a:xfrm>
            <a:off x="5591175" y="1924050"/>
            <a:ext cx="852488" cy="83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手机短信</a:t>
            </a:r>
            <a:endParaRPr lang="zh-CN" altLang="en-US" sz="2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TextBox 13"/>
          <p:cNvSpPr txBox="1"/>
          <p:nvPr/>
        </p:nvSpPr>
        <p:spPr>
          <a:xfrm>
            <a:off x="6962775" y="2109788"/>
            <a:ext cx="852488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2" name="TextBox 14"/>
          <p:cNvSpPr txBox="1"/>
          <p:nvPr/>
        </p:nvSpPr>
        <p:spPr>
          <a:xfrm>
            <a:off x="8334375" y="1924050"/>
            <a:ext cx="852488" cy="83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网络电话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3" name="TextBox 15"/>
          <p:cNvSpPr txBox="1"/>
          <p:nvPr/>
        </p:nvSpPr>
        <p:spPr>
          <a:xfrm>
            <a:off x="9696450" y="1924050"/>
            <a:ext cx="850900" cy="83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7018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2147483647"/>
              </a:cxn>
            </a:cxnLst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2147483647"/>
              </a:cxn>
            </a:cxnLst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81013" y="155575"/>
            <a:ext cx="3817937" cy="5857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电信诈骗识别公式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Freeform 5"/>
          <p:cNvSpPr/>
          <p:nvPr/>
        </p:nvSpPr>
        <p:spPr>
          <a:xfrm>
            <a:off x="814388" y="1657350"/>
            <a:ext cx="2014537" cy="20367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2436" h="2436">
                <a:moveTo>
                  <a:pt x="174" y="0"/>
                </a:moveTo>
                <a:lnTo>
                  <a:pt x="2262" y="0"/>
                </a:lnTo>
                <a:cubicBezTo>
                  <a:pt x="2358" y="0"/>
                  <a:pt x="2436" y="78"/>
                  <a:pt x="2436" y="174"/>
                </a:cubicBezTo>
                <a:lnTo>
                  <a:pt x="2436" y="2262"/>
                </a:lnTo>
                <a:cubicBezTo>
                  <a:pt x="2436" y="2358"/>
                  <a:pt x="2358" y="2436"/>
                  <a:pt x="2262" y="2436"/>
                </a:cubicBezTo>
                <a:lnTo>
                  <a:pt x="174" y="2436"/>
                </a:lnTo>
                <a:cubicBezTo>
                  <a:pt x="78" y="2436"/>
                  <a:pt x="0" y="2358"/>
                  <a:pt x="0" y="2262"/>
                </a:cubicBezTo>
                <a:lnTo>
                  <a:pt x="0" y="174"/>
                </a:lnTo>
                <a:cubicBezTo>
                  <a:pt x="0" y="78"/>
                  <a:pt x="78" y="0"/>
                  <a:pt x="174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3" name="Freeform 6"/>
          <p:cNvSpPr/>
          <p:nvPr/>
        </p:nvSpPr>
        <p:spPr>
          <a:xfrm>
            <a:off x="3525838" y="1657350"/>
            <a:ext cx="2012950" cy="20367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2436" h="2436">
                <a:moveTo>
                  <a:pt x="174" y="0"/>
                </a:moveTo>
                <a:lnTo>
                  <a:pt x="2262" y="0"/>
                </a:lnTo>
                <a:cubicBezTo>
                  <a:pt x="2358" y="0"/>
                  <a:pt x="2436" y="78"/>
                  <a:pt x="2436" y="174"/>
                </a:cubicBezTo>
                <a:lnTo>
                  <a:pt x="2436" y="2262"/>
                </a:lnTo>
                <a:cubicBezTo>
                  <a:pt x="2436" y="2358"/>
                  <a:pt x="2358" y="2436"/>
                  <a:pt x="2262" y="2436"/>
                </a:cubicBezTo>
                <a:lnTo>
                  <a:pt x="174" y="2436"/>
                </a:lnTo>
                <a:cubicBezTo>
                  <a:pt x="78" y="2436"/>
                  <a:pt x="0" y="2358"/>
                  <a:pt x="0" y="2262"/>
                </a:cubicBezTo>
                <a:lnTo>
                  <a:pt x="0" y="174"/>
                </a:lnTo>
                <a:cubicBezTo>
                  <a:pt x="0" y="78"/>
                  <a:pt x="78" y="0"/>
                  <a:pt x="174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4" name="Freeform 7"/>
          <p:cNvSpPr/>
          <p:nvPr/>
        </p:nvSpPr>
        <p:spPr>
          <a:xfrm>
            <a:off x="6237288" y="1657350"/>
            <a:ext cx="2016125" cy="20367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2437" h="2436">
                <a:moveTo>
                  <a:pt x="174" y="0"/>
                </a:moveTo>
                <a:lnTo>
                  <a:pt x="2263" y="0"/>
                </a:lnTo>
                <a:cubicBezTo>
                  <a:pt x="2358" y="0"/>
                  <a:pt x="2437" y="78"/>
                  <a:pt x="2437" y="174"/>
                </a:cubicBezTo>
                <a:lnTo>
                  <a:pt x="2437" y="2262"/>
                </a:lnTo>
                <a:cubicBezTo>
                  <a:pt x="2437" y="2358"/>
                  <a:pt x="2358" y="2436"/>
                  <a:pt x="2263" y="2436"/>
                </a:cubicBezTo>
                <a:lnTo>
                  <a:pt x="174" y="2436"/>
                </a:lnTo>
                <a:cubicBezTo>
                  <a:pt x="79" y="2436"/>
                  <a:pt x="0" y="2358"/>
                  <a:pt x="0" y="2262"/>
                </a:cubicBezTo>
                <a:lnTo>
                  <a:pt x="0" y="174"/>
                </a:lnTo>
                <a:cubicBezTo>
                  <a:pt x="0" y="78"/>
                  <a:pt x="79" y="0"/>
                  <a:pt x="174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5" name="Freeform 8"/>
          <p:cNvSpPr>
            <a:spLocks noEditPoints="1"/>
          </p:cNvSpPr>
          <p:nvPr/>
        </p:nvSpPr>
        <p:spPr>
          <a:xfrm>
            <a:off x="1255713" y="1828800"/>
            <a:ext cx="333375" cy="447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46" h="729">
                <a:moveTo>
                  <a:pt x="96" y="471"/>
                </a:moveTo>
                <a:lnTo>
                  <a:pt x="167" y="471"/>
                </a:lnTo>
                <a:lnTo>
                  <a:pt x="156" y="569"/>
                </a:lnTo>
                <a:lnTo>
                  <a:pt x="221" y="569"/>
                </a:lnTo>
                <a:lnTo>
                  <a:pt x="265" y="651"/>
                </a:lnTo>
                <a:lnTo>
                  <a:pt x="309" y="569"/>
                </a:lnTo>
                <a:lnTo>
                  <a:pt x="374" y="569"/>
                </a:lnTo>
                <a:lnTo>
                  <a:pt x="363" y="471"/>
                </a:lnTo>
                <a:lnTo>
                  <a:pt x="434" y="471"/>
                </a:lnTo>
                <a:cubicBezTo>
                  <a:pt x="487" y="471"/>
                  <a:pt x="530" y="514"/>
                  <a:pt x="530" y="567"/>
                </a:cubicBezTo>
                <a:lnTo>
                  <a:pt x="530" y="668"/>
                </a:lnTo>
                <a:cubicBezTo>
                  <a:pt x="530" y="702"/>
                  <a:pt x="503" y="729"/>
                  <a:pt x="469" y="729"/>
                </a:cubicBezTo>
                <a:lnTo>
                  <a:pt x="61" y="729"/>
                </a:lnTo>
                <a:cubicBezTo>
                  <a:pt x="28" y="729"/>
                  <a:pt x="0" y="702"/>
                  <a:pt x="0" y="668"/>
                </a:cubicBezTo>
                <a:lnTo>
                  <a:pt x="0" y="567"/>
                </a:lnTo>
                <a:cubicBezTo>
                  <a:pt x="0" y="514"/>
                  <a:pt x="43" y="471"/>
                  <a:pt x="96" y="471"/>
                </a:cubicBezTo>
                <a:close/>
                <a:moveTo>
                  <a:pt x="284" y="39"/>
                </a:moveTo>
                <a:cubicBezTo>
                  <a:pt x="284" y="39"/>
                  <a:pt x="197" y="8"/>
                  <a:pt x="127" y="85"/>
                </a:cubicBezTo>
                <a:cubicBezTo>
                  <a:pt x="58" y="163"/>
                  <a:pt x="46" y="329"/>
                  <a:pt x="46" y="329"/>
                </a:cubicBezTo>
                <a:cubicBezTo>
                  <a:pt x="46" y="329"/>
                  <a:pt x="86" y="403"/>
                  <a:pt x="192" y="443"/>
                </a:cubicBezTo>
                <a:lnTo>
                  <a:pt x="192" y="418"/>
                </a:lnTo>
                <a:cubicBezTo>
                  <a:pt x="211" y="436"/>
                  <a:pt x="235" y="448"/>
                  <a:pt x="263" y="449"/>
                </a:cubicBezTo>
                <a:cubicBezTo>
                  <a:pt x="290" y="450"/>
                  <a:pt x="316" y="435"/>
                  <a:pt x="338" y="413"/>
                </a:cubicBezTo>
                <a:lnTo>
                  <a:pt x="338" y="447"/>
                </a:lnTo>
                <a:cubicBezTo>
                  <a:pt x="404" y="427"/>
                  <a:pt x="430" y="392"/>
                  <a:pt x="457" y="358"/>
                </a:cubicBezTo>
                <a:cubicBezTo>
                  <a:pt x="546" y="245"/>
                  <a:pt x="396" y="0"/>
                  <a:pt x="284" y="39"/>
                </a:cubicBezTo>
                <a:close/>
                <a:moveTo>
                  <a:pt x="394" y="296"/>
                </a:moveTo>
                <a:cubicBezTo>
                  <a:pt x="360" y="283"/>
                  <a:pt x="254" y="232"/>
                  <a:pt x="254" y="116"/>
                </a:cubicBezTo>
                <a:cubicBezTo>
                  <a:pt x="254" y="116"/>
                  <a:pt x="151" y="97"/>
                  <a:pt x="149" y="242"/>
                </a:cubicBezTo>
                <a:cubicBezTo>
                  <a:pt x="149" y="243"/>
                  <a:pt x="149" y="245"/>
                  <a:pt x="149" y="246"/>
                </a:cubicBezTo>
                <a:cubicBezTo>
                  <a:pt x="145" y="244"/>
                  <a:pt x="140" y="244"/>
                  <a:pt x="137" y="248"/>
                </a:cubicBezTo>
                <a:cubicBezTo>
                  <a:pt x="131" y="258"/>
                  <a:pt x="138" y="307"/>
                  <a:pt x="147" y="315"/>
                </a:cubicBezTo>
                <a:cubicBezTo>
                  <a:pt x="150" y="318"/>
                  <a:pt x="153" y="318"/>
                  <a:pt x="156" y="318"/>
                </a:cubicBezTo>
                <a:cubicBezTo>
                  <a:pt x="162" y="344"/>
                  <a:pt x="175" y="391"/>
                  <a:pt x="197" y="410"/>
                </a:cubicBezTo>
                <a:cubicBezTo>
                  <a:pt x="214" y="425"/>
                  <a:pt x="240" y="438"/>
                  <a:pt x="264" y="438"/>
                </a:cubicBezTo>
                <a:lnTo>
                  <a:pt x="265" y="438"/>
                </a:lnTo>
                <a:cubicBezTo>
                  <a:pt x="294" y="438"/>
                  <a:pt x="323" y="420"/>
                  <a:pt x="342" y="399"/>
                </a:cubicBezTo>
                <a:cubicBezTo>
                  <a:pt x="359" y="380"/>
                  <a:pt x="371" y="354"/>
                  <a:pt x="371" y="324"/>
                </a:cubicBezTo>
                <a:cubicBezTo>
                  <a:pt x="371" y="324"/>
                  <a:pt x="400" y="320"/>
                  <a:pt x="394" y="296"/>
                </a:cubicBezTo>
                <a:close/>
                <a:moveTo>
                  <a:pt x="193" y="489"/>
                </a:moveTo>
                <a:lnTo>
                  <a:pt x="240" y="489"/>
                </a:lnTo>
                <a:cubicBezTo>
                  <a:pt x="248" y="492"/>
                  <a:pt x="257" y="495"/>
                  <a:pt x="267" y="495"/>
                </a:cubicBezTo>
                <a:cubicBezTo>
                  <a:pt x="277" y="495"/>
                  <a:pt x="286" y="492"/>
                  <a:pt x="293" y="489"/>
                </a:cubicBezTo>
                <a:lnTo>
                  <a:pt x="338" y="489"/>
                </a:lnTo>
                <a:cubicBezTo>
                  <a:pt x="339" y="487"/>
                  <a:pt x="339" y="485"/>
                  <a:pt x="339" y="482"/>
                </a:cubicBezTo>
                <a:cubicBezTo>
                  <a:pt x="341" y="490"/>
                  <a:pt x="330" y="504"/>
                  <a:pt x="331" y="512"/>
                </a:cubicBezTo>
                <a:cubicBezTo>
                  <a:pt x="333" y="523"/>
                  <a:pt x="339" y="555"/>
                  <a:pt x="317" y="545"/>
                </a:cubicBezTo>
                <a:cubicBezTo>
                  <a:pt x="257" y="518"/>
                  <a:pt x="272" y="517"/>
                  <a:pt x="214" y="545"/>
                </a:cubicBezTo>
                <a:cubicBezTo>
                  <a:pt x="192" y="555"/>
                  <a:pt x="195" y="538"/>
                  <a:pt x="198" y="519"/>
                </a:cubicBezTo>
                <a:cubicBezTo>
                  <a:pt x="200" y="502"/>
                  <a:pt x="187" y="498"/>
                  <a:pt x="193" y="48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6" name="Freeform 9"/>
          <p:cNvSpPr>
            <a:spLocks noEditPoints="1"/>
          </p:cNvSpPr>
          <p:nvPr/>
        </p:nvSpPr>
        <p:spPr>
          <a:xfrm>
            <a:off x="2003425" y="1843088"/>
            <a:ext cx="358775" cy="423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91" h="689">
                <a:moveTo>
                  <a:pt x="82" y="391"/>
                </a:moveTo>
                <a:cubicBezTo>
                  <a:pt x="105" y="391"/>
                  <a:pt x="126" y="391"/>
                  <a:pt x="146" y="391"/>
                </a:cubicBezTo>
                <a:cubicBezTo>
                  <a:pt x="164" y="392"/>
                  <a:pt x="179" y="388"/>
                  <a:pt x="189" y="376"/>
                </a:cubicBezTo>
                <a:lnTo>
                  <a:pt x="268" y="542"/>
                </a:lnTo>
                <a:lnTo>
                  <a:pt x="287" y="438"/>
                </a:lnTo>
                <a:lnTo>
                  <a:pt x="274" y="432"/>
                </a:lnTo>
                <a:lnTo>
                  <a:pt x="274" y="417"/>
                </a:lnTo>
                <a:lnTo>
                  <a:pt x="331" y="417"/>
                </a:lnTo>
                <a:lnTo>
                  <a:pt x="332" y="432"/>
                </a:lnTo>
                <a:lnTo>
                  <a:pt x="318" y="438"/>
                </a:lnTo>
                <a:lnTo>
                  <a:pt x="336" y="538"/>
                </a:lnTo>
                <a:lnTo>
                  <a:pt x="404" y="382"/>
                </a:lnTo>
                <a:cubicBezTo>
                  <a:pt x="414" y="387"/>
                  <a:pt x="428" y="389"/>
                  <a:pt x="444" y="388"/>
                </a:cubicBezTo>
                <a:cubicBezTo>
                  <a:pt x="462" y="388"/>
                  <a:pt x="481" y="387"/>
                  <a:pt x="502" y="387"/>
                </a:cubicBezTo>
                <a:cubicBezTo>
                  <a:pt x="556" y="439"/>
                  <a:pt x="591" y="559"/>
                  <a:pt x="582" y="637"/>
                </a:cubicBezTo>
                <a:cubicBezTo>
                  <a:pt x="566" y="649"/>
                  <a:pt x="537" y="659"/>
                  <a:pt x="501" y="666"/>
                </a:cubicBezTo>
                <a:lnTo>
                  <a:pt x="490" y="628"/>
                </a:lnTo>
                <a:lnTo>
                  <a:pt x="465" y="673"/>
                </a:lnTo>
                <a:cubicBezTo>
                  <a:pt x="360" y="688"/>
                  <a:pt x="214" y="689"/>
                  <a:pt x="113" y="675"/>
                </a:cubicBezTo>
                <a:lnTo>
                  <a:pt x="86" y="628"/>
                </a:lnTo>
                <a:lnTo>
                  <a:pt x="74" y="668"/>
                </a:lnTo>
                <a:cubicBezTo>
                  <a:pt x="39" y="660"/>
                  <a:pt x="13" y="650"/>
                  <a:pt x="0" y="637"/>
                </a:cubicBezTo>
                <a:cubicBezTo>
                  <a:pt x="1" y="569"/>
                  <a:pt x="14" y="451"/>
                  <a:pt x="82" y="391"/>
                </a:cubicBezTo>
                <a:close/>
                <a:moveTo>
                  <a:pt x="170" y="267"/>
                </a:moveTo>
                <a:lnTo>
                  <a:pt x="170" y="267"/>
                </a:lnTo>
                <a:cubicBezTo>
                  <a:pt x="161" y="262"/>
                  <a:pt x="154" y="254"/>
                  <a:pt x="149" y="243"/>
                </a:cubicBezTo>
                <a:cubicBezTo>
                  <a:pt x="145" y="231"/>
                  <a:pt x="142" y="216"/>
                  <a:pt x="143" y="197"/>
                </a:cubicBezTo>
                <a:lnTo>
                  <a:pt x="143" y="191"/>
                </a:lnTo>
                <a:lnTo>
                  <a:pt x="148" y="188"/>
                </a:lnTo>
                <a:cubicBezTo>
                  <a:pt x="148" y="187"/>
                  <a:pt x="149" y="187"/>
                  <a:pt x="150" y="186"/>
                </a:cubicBezTo>
                <a:cubicBezTo>
                  <a:pt x="140" y="108"/>
                  <a:pt x="149" y="72"/>
                  <a:pt x="183" y="44"/>
                </a:cubicBezTo>
                <a:cubicBezTo>
                  <a:pt x="236" y="1"/>
                  <a:pt x="336" y="0"/>
                  <a:pt x="390" y="40"/>
                </a:cubicBezTo>
                <a:cubicBezTo>
                  <a:pt x="426" y="66"/>
                  <a:pt x="439" y="114"/>
                  <a:pt x="430" y="185"/>
                </a:cubicBezTo>
                <a:cubicBezTo>
                  <a:pt x="431" y="186"/>
                  <a:pt x="433" y="187"/>
                  <a:pt x="435" y="188"/>
                </a:cubicBezTo>
                <a:lnTo>
                  <a:pt x="440" y="191"/>
                </a:lnTo>
                <a:lnTo>
                  <a:pt x="440" y="197"/>
                </a:lnTo>
                <a:cubicBezTo>
                  <a:pt x="440" y="215"/>
                  <a:pt x="438" y="231"/>
                  <a:pt x="433" y="242"/>
                </a:cubicBezTo>
                <a:cubicBezTo>
                  <a:pt x="429" y="253"/>
                  <a:pt x="423" y="261"/>
                  <a:pt x="414" y="266"/>
                </a:cubicBezTo>
                <a:cubicBezTo>
                  <a:pt x="400" y="312"/>
                  <a:pt x="351" y="361"/>
                  <a:pt x="302" y="366"/>
                </a:cubicBezTo>
                <a:cubicBezTo>
                  <a:pt x="293" y="367"/>
                  <a:pt x="284" y="367"/>
                  <a:pt x="275" y="364"/>
                </a:cubicBezTo>
                <a:cubicBezTo>
                  <a:pt x="221" y="345"/>
                  <a:pt x="187" y="323"/>
                  <a:pt x="170" y="267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7" name="Freeform 10"/>
          <p:cNvSpPr>
            <a:spLocks noEditPoints="1"/>
          </p:cNvSpPr>
          <p:nvPr/>
        </p:nvSpPr>
        <p:spPr>
          <a:xfrm>
            <a:off x="3860800" y="1887538"/>
            <a:ext cx="269875" cy="419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61" h="555">
                <a:moveTo>
                  <a:pt x="202" y="20"/>
                </a:moveTo>
                <a:lnTo>
                  <a:pt x="202" y="121"/>
                </a:lnTo>
                <a:cubicBezTo>
                  <a:pt x="202" y="129"/>
                  <a:pt x="199" y="134"/>
                  <a:pt x="192" y="135"/>
                </a:cubicBezTo>
                <a:cubicBezTo>
                  <a:pt x="185" y="136"/>
                  <a:pt x="172" y="139"/>
                  <a:pt x="170" y="139"/>
                </a:cubicBezTo>
                <a:lnTo>
                  <a:pt x="166" y="139"/>
                </a:lnTo>
                <a:cubicBezTo>
                  <a:pt x="164" y="115"/>
                  <a:pt x="153" y="13"/>
                  <a:pt x="161" y="1"/>
                </a:cubicBezTo>
                <a:cubicBezTo>
                  <a:pt x="176" y="8"/>
                  <a:pt x="202" y="0"/>
                  <a:pt x="202" y="20"/>
                </a:cubicBezTo>
                <a:close/>
                <a:moveTo>
                  <a:pt x="136" y="4"/>
                </a:moveTo>
                <a:lnTo>
                  <a:pt x="143" y="144"/>
                </a:lnTo>
                <a:cubicBezTo>
                  <a:pt x="136" y="148"/>
                  <a:pt x="101" y="164"/>
                  <a:pt x="101" y="169"/>
                </a:cubicBezTo>
                <a:cubicBezTo>
                  <a:pt x="101" y="170"/>
                  <a:pt x="111" y="198"/>
                  <a:pt x="112" y="201"/>
                </a:cubicBezTo>
                <a:cubicBezTo>
                  <a:pt x="115" y="211"/>
                  <a:pt x="122" y="224"/>
                  <a:pt x="124" y="234"/>
                </a:cubicBezTo>
                <a:cubicBezTo>
                  <a:pt x="127" y="252"/>
                  <a:pt x="141" y="281"/>
                  <a:pt x="147" y="299"/>
                </a:cubicBezTo>
                <a:cubicBezTo>
                  <a:pt x="150" y="310"/>
                  <a:pt x="153" y="322"/>
                  <a:pt x="158" y="331"/>
                </a:cubicBezTo>
                <a:cubicBezTo>
                  <a:pt x="162" y="339"/>
                  <a:pt x="165" y="356"/>
                  <a:pt x="169" y="365"/>
                </a:cubicBezTo>
                <a:cubicBezTo>
                  <a:pt x="173" y="372"/>
                  <a:pt x="190" y="428"/>
                  <a:pt x="193" y="428"/>
                </a:cubicBezTo>
                <a:cubicBezTo>
                  <a:pt x="210" y="428"/>
                  <a:pt x="216" y="421"/>
                  <a:pt x="229" y="421"/>
                </a:cubicBezTo>
                <a:cubicBezTo>
                  <a:pt x="237" y="421"/>
                  <a:pt x="267" y="470"/>
                  <a:pt x="272" y="479"/>
                </a:cubicBezTo>
                <a:cubicBezTo>
                  <a:pt x="285" y="500"/>
                  <a:pt x="300" y="519"/>
                  <a:pt x="311" y="541"/>
                </a:cubicBezTo>
                <a:cubicBezTo>
                  <a:pt x="299" y="555"/>
                  <a:pt x="229" y="553"/>
                  <a:pt x="203" y="554"/>
                </a:cubicBezTo>
                <a:cubicBezTo>
                  <a:pt x="152" y="554"/>
                  <a:pt x="152" y="533"/>
                  <a:pt x="127" y="506"/>
                </a:cubicBezTo>
                <a:cubicBezTo>
                  <a:pt x="95" y="469"/>
                  <a:pt x="58" y="397"/>
                  <a:pt x="39" y="346"/>
                </a:cubicBezTo>
                <a:cubicBezTo>
                  <a:pt x="29" y="317"/>
                  <a:pt x="20" y="282"/>
                  <a:pt x="14" y="248"/>
                </a:cubicBezTo>
                <a:cubicBezTo>
                  <a:pt x="9" y="222"/>
                  <a:pt x="0" y="163"/>
                  <a:pt x="3" y="138"/>
                </a:cubicBezTo>
                <a:cubicBezTo>
                  <a:pt x="5" y="119"/>
                  <a:pt x="5" y="98"/>
                  <a:pt x="8" y="80"/>
                </a:cubicBezTo>
                <a:cubicBezTo>
                  <a:pt x="9" y="71"/>
                  <a:pt x="32" y="57"/>
                  <a:pt x="40" y="51"/>
                </a:cubicBezTo>
                <a:cubicBezTo>
                  <a:pt x="48" y="45"/>
                  <a:pt x="109" y="1"/>
                  <a:pt x="114" y="1"/>
                </a:cubicBezTo>
                <a:lnTo>
                  <a:pt x="124" y="1"/>
                </a:lnTo>
                <a:cubicBezTo>
                  <a:pt x="129" y="1"/>
                  <a:pt x="132" y="2"/>
                  <a:pt x="136" y="4"/>
                </a:cubicBezTo>
                <a:close/>
                <a:moveTo>
                  <a:pt x="361" y="510"/>
                </a:moveTo>
                <a:lnTo>
                  <a:pt x="337" y="532"/>
                </a:lnTo>
                <a:cubicBezTo>
                  <a:pt x="326" y="526"/>
                  <a:pt x="261" y="430"/>
                  <a:pt x="252" y="414"/>
                </a:cubicBezTo>
                <a:cubicBezTo>
                  <a:pt x="255" y="410"/>
                  <a:pt x="279" y="400"/>
                  <a:pt x="284" y="400"/>
                </a:cubicBezTo>
                <a:lnTo>
                  <a:pt x="289" y="400"/>
                </a:lnTo>
                <a:lnTo>
                  <a:pt x="361" y="51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8" name="Freeform 11"/>
          <p:cNvSpPr>
            <a:spLocks noEditPoints="1"/>
          </p:cNvSpPr>
          <p:nvPr/>
        </p:nvSpPr>
        <p:spPr>
          <a:xfrm>
            <a:off x="4932363" y="1873250"/>
            <a:ext cx="436562" cy="4159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86" h="550">
                <a:moveTo>
                  <a:pt x="383" y="225"/>
                </a:moveTo>
                <a:cubicBezTo>
                  <a:pt x="383" y="225"/>
                  <a:pt x="376" y="146"/>
                  <a:pt x="305" y="149"/>
                </a:cubicBezTo>
                <a:cubicBezTo>
                  <a:pt x="234" y="152"/>
                  <a:pt x="234" y="225"/>
                  <a:pt x="234" y="225"/>
                </a:cubicBezTo>
                <a:lnTo>
                  <a:pt x="383" y="225"/>
                </a:lnTo>
                <a:close/>
                <a:moveTo>
                  <a:pt x="537" y="124"/>
                </a:moveTo>
                <a:cubicBezTo>
                  <a:pt x="537" y="124"/>
                  <a:pt x="560" y="34"/>
                  <a:pt x="478" y="26"/>
                </a:cubicBezTo>
                <a:cubicBezTo>
                  <a:pt x="447" y="24"/>
                  <a:pt x="410" y="38"/>
                  <a:pt x="372" y="62"/>
                </a:cubicBezTo>
                <a:cubicBezTo>
                  <a:pt x="517" y="109"/>
                  <a:pt x="522" y="287"/>
                  <a:pt x="522" y="287"/>
                </a:cubicBezTo>
                <a:lnTo>
                  <a:pt x="231" y="287"/>
                </a:lnTo>
                <a:cubicBezTo>
                  <a:pt x="230" y="402"/>
                  <a:pt x="350" y="399"/>
                  <a:pt x="380" y="323"/>
                </a:cubicBezTo>
                <a:cubicBezTo>
                  <a:pt x="380" y="323"/>
                  <a:pt x="380" y="325"/>
                  <a:pt x="514" y="323"/>
                </a:cubicBezTo>
                <a:cubicBezTo>
                  <a:pt x="486" y="415"/>
                  <a:pt x="374" y="478"/>
                  <a:pt x="291" y="472"/>
                </a:cubicBezTo>
                <a:cubicBezTo>
                  <a:pt x="202" y="466"/>
                  <a:pt x="142" y="414"/>
                  <a:pt x="113" y="349"/>
                </a:cubicBezTo>
                <a:cubicBezTo>
                  <a:pt x="94" y="386"/>
                  <a:pt x="89" y="414"/>
                  <a:pt x="86" y="439"/>
                </a:cubicBezTo>
                <a:cubicBezTo>
                  <a:pt x="82" y="485"/>
                  <a:pt x="105" y="524"/>
                  <a:pt x="242" y="468"/>
                </a:cubicBezTo>
                <a:cubicBezTo>
                  <a:pt x="214" y="505"/>
                  <a:pt x="104" y="550"/>
                  <a:pt x="52" y="493"/>
                </a:cubicBezTo>
                <a:cubicBezTo>
                  <a:pt x="0" y="437"/>
                  <a:pt x="79" y="282"/>
                  <a:pt x="170" y="180"/>
                </a:cubicBezTo>
                <a:cubicBezTo>
                  <a:pt x="213" y="131"/>
                  <a:pt x="265" y="86"/>
                  <a:pt x="318" y="54"/>
                </a:cubicBezTo>
                <a:cubicBezTo>
                  <a:pt x="262" y="85"/>
                  <a:pt x="206" y="129"/>
                  <a:pt x="160" y="178"/>
                </a:cubicBezTo>
                <a:cubicBezTo>
                  <a:pt x="136" y="203"/>
                  <a:pt x="113" y="232"/>
                  <a:pt x="92" y="263"/>
                </a:cubicBezTo>
                <a:cubicBezTo>
                  <a:pt x="88" y="163"/>
                  <a:pt x="145" y="64"/>
                  <a:pt x="269" y="53"/>
                </a:cubicBezTo>
                <a:cubicBezTo>
                  <a:pt x="288" y="51"/>
                  <a:pt x="305" y="51"/>
                  <a:pt x="321" y="52"/>
                </a:cubicBezTo>
                <a:cubicBezTo>
                  <a:pt x="377" y="19"/>
                  <a:pt x="435" y="0"/>
                  <a:pt x="486" y="6"/>
                </a:cubicBezTo>
                <a:cubicBezTo>
                  <a:pt x="586" y="18"/>
                  <a:pt x="545" y="119"/>
                  <a:pt x="537" y="124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299" name="Freeform 12"/>
          <p:cNvSpPr>
            <a:spLocks noEditPoints="1"/>
          </p:cNvSpPr>
          <p:nvPr/>
        </p:nvSpPr>
        <p:spPr>
          <a:xfrm>
            <a:off x="4425950" y="1849438"/>
            <a:ext cx="273050" cy="4429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66" h="587">
                <a:moveTo>
                  <a:pt x="266" y="192"/>
                </a:moveTo>
                <a:lnTo>
                  <a:pt x="266" y="192"/>
                </a:lnTo>
                <a:cubicBezTo>
                  <a:pt x="270" y="192"/>
                  <a:pt x="275" y="194"/>
                  <a:pt x="278" y="197"/>
                </a:cubicBezTo>
                <a:cubicBezTo>
                  <a:pt x="281" y="200"/>
                  <a:pt x="283" y="204"/>
                  <a:pt x="283" y="209"/>
                </a:cubicBezTo>
                <a:lnTo>
                  <a:pt x="283" y="284"/>
                </a:lnTo>
                <a:cubicBezTo>
                  <a:pt x="283" y="289"/>
                  <a:pt x="281" y="293"/>
                  <a:pt x="278" y="296"/>
                </a:cubicBezTo>
                <a:cubicBezTo>
                  <a:pt x="275" y="300"/>
                  <a:pt x="270" y="302"/>
                  <a:pt x="266" y="302"/>
                </a:cubicBezTo>
                <a:lnTo>
                  <a:pt x="258" y="302"/>
                </a:lnTo>
                <a:cubicBezTo>
                  <a:pt x="254" y="302"/>
                  <a:pt x="252" y="304"/>
                  <a:pt x="252" y="308"/>
                </a:cubicBezTo>
                <a:lnTo>
                  <a:pt x="252" y="324"/>
                </a:lnTo>
                <a:lnTo>
                  <a:pt x="237" y="304"/>
                </a:lnTo>
                <a:cubicBezTo>
                  <a:pt x="236" y="302"/>
                  <a:pt x="234" y="302"/>
                  <a:pt x="232" y="302"/>
                </a:cubicBezTo>
                <a:lnTo>
                  <a:pt x="140" y="302"/>
                </a:lnTo>
                <a:cubicBezTo>
                  <a:pt x="135" y="302"/>
                  <a:pt x="131" y="300"/>
                  <a:pt x="127" y="296"/>
                </a:cubicBezTo>
                <a:cubicBezTo>
                  <a:pt x="124" y="293"/>
                  <a:pt x="122" y="289"/>
                  <a:pt x="122" y="284"/>
                </a:cubicBezTo>
                <a:lnTo>
                  <a:pt x="122" y="209"/>
                </a:lnTo>
                <a:cubicBezTo>
                  <a:pt x="122" y="204"/>
                  <a:pt x="124" y="200"/>
                  <a:pt x="127" y="197"/>
                </a:cubicBezTo>
                <a:cubicBezTo>
                  <a:pt x="131" y="194"/>
                  <a:pt x="135" y="192"/>
                  <a:pt x="140" y="192"/>
                </a:cubicBezTo>
                <a:lnTo>
                  <a:pt x="266" y="192"/>
                </a:lnTo>
                <a:close/>
                <a:moveTo>
                  <a:pt x="339" y="0"/>
                </a:moveTo>
                <a:lnTo>
                  <a:pt x="28" y="0"/>
                </a:lnTo>
                <a:cubicBezTo>
                  <a:pt x="13" y="0"/>
                  <a:pt x="0" y="12"/>
                  <a:pt x="0" y="27"/>
                </a:cubicBezTo>
                <a:lnTo>
                  <a:pt x="0" y="560"/>
                </a:lnTo>
                <a:cubicBezTo>
                  <a:pt x="0" y="575"/>
                  <a:pt x="13" y="587"/>
                  <a:pt x="28" y="587"/>
                </a:cubicBezTo>
                <a:lnTo>
                  <a:pt x="339" y="587"/>
                </a:lnTo>
                <a:cubicBezTo>
                  <a:pt x="354" y="587"/>
                  <a:pt x="366" y="575"/>
                  <a:pt x="366" y="560"/>
                </a:cubicBezTo>
                <a:lnTo>
                  <a:pt x="366" y="27"/>
                </a:lnTo>
                <a:cubicBezTo>
                  <a:pt x="366" y="12"/>
                  <a:pt x="354" y="0"/>
                  <a:pt x="339" y="0"/>
                </a:cubicBezTo>
                <a:close/>
                <a:moveTo>
                  <a:pt x="148" y="14"/>
                </a:moveTo>
                <a:lnTo>
                  <a:pt x="148" y="14"/>
                </a:lnTo>
                <a:lnTo>
                  <a:pt x="213" y="14"/>
                </a:lnTo>
                <a:cubicBezTo>
                  <a:pt x="218" y="14"/>
                  <a:pt x="222" y="18"/>
                  <a:pt x="222" y="24"/>
                </a:cubicBezTo>
                <a:cubicBezTo>
                  <a:pt x="222" y="29"/>
                  <a:pt x="218" y="33"/>
                  <a:pt x="213" y="33"/>
                </a:cubicBezTo>
                <a:lnTo>
                  <a:pt x="148" y="33"/>
                </a:lnTo>
                <a:cubicBezTo>
                  <a:pt x="143" y="33"/>
                  <a:pt x="139" y="29"/>
                  <a:pt x="139" y="24"/>
                </a:cubicBezTo>
                <a:cubicBezTo>
                  <a:pt x="139" y="18"/>
                  <a:pt x="143" y="14"/>
                  <a:pt x="148" y="14"/>
                </a:cubicBezTo>
                <a:close/>
                <a:moveTo>
                  <a:pt x="278" y="544"/>
                </a:moveTo>
                <a:lnTo>
                  <a:pt x="278" y="544"/>
                </a:lnTo>
                <a:cubicBezTo>
                  <a:pt x="278" y="550"/>
                  <a:pt x="273" y="555"/>
                  <a:pt x="267" y="555"/>
                </a:cubicBezTo>
                <a:lnTo>
                  <a:pt x="78" y="555"/>
                </a:lnTo>
                <a:cubicBezTo>
                  <a:pt x="72" y="555"/>
                  <a:pt x="67" y="550"/>
                  <a:pt x="67" y="544"/>
                </a:cubicBezTo>
                <a:lnTo>
                  <a:pt x="67" y="543"/>
                </a:lnTo>
                <a:cubicBezTo>
                  <a:pt x="67" y="537"/>
                  <a:pt x="72" y="532"/>
                  <a:pt x="78" y="532"/>
                </a:cubicBezTo>
                <a:lnTo>
                  <a:pt x="267" y="532"/>
                </a:lnTo>
                <a:cubicBezTo>
                  <a:pt x="273" y="532"/>
                  <a:pt x="278" y="537"/>
                  <a:pt x="278" y="543"/>
                </a:cubicBezTo>
                <a:lnTo>
                  <a:pt x="278" y="544"/>
                </a:lnTo>
                <a:close/>
                <a:moveTo>
                  <a:pt x="320" y="555"/>
                </a:moveTo>
                <a:lnTo>
                  <a:pt x="320" y="555"/>
                </a:lnTo>
                <a:cubicBezTo>
                  <a:pt x="314" y="555"/>
                  <a:pt x="308" y="550"/>
                  <a:pt x="308" y="543"/>
                </a:cubicBezTo>
                <a:cubicBezTo>
                  <a:pt x="308" y="537"/>
                  <a:pt x="314" y="532"/>
                  <a:pt x="320" y="532"/>
                </a:cubicBezTo>
                <a:cubicBezTo>
                  <a:pt x="327" y="532"/>
                  <a:pt x="332" y="537"/>
                  <a:pt x="332" y="543"/>
                </a:cubicBezTo>
                <a:cubicBezTo>
                  <a:pt x="332" y="550"/>
                  <a:pt x="327" y="555"/>
                  <a:pt x="320" y="555"/>
                </a:cubicBezTo>
                <a:close/>
                <a:moveTo>
                  <a:pt x="334" y="498"/>
                </a:moveTo>
                <a:lnTo>
                  <a:pt x="334" y="498"/>
                </a:lnTo>
                <a:lnTo>
                  <a:pt x="33" y="498"/>
                </a:lnTo>
                <a:lnTo>
                  <a:pt x="33" y="53"/>
                </a:lnTo>
                <a:lnTo>
                  <a:pt x="334" y="53"/>
                </a:lnTo>
                <a:lnTo>
                  <a:pt x="334" y="498"/>
                </a:lnTo>
                <a:close/>
                <a:moveTo>
                  <a:pt x="140" y="180"/>
                </a:moveTo>
                <a:lnTo>
                  <a:pt x="140" y="180"/>
                </a:lnTo>
                <a:lnTo>
                  <a:pt x="266" y="180"/>
                </a:lnTo>
                <a:cubicBezTo>
                  <a:pt x="274" y="180"/>
                  <a:pt x="281" y="183"/>
                  <a:pt x="286" y="188"/>
                </a:cubicBezTo>
                <a:cubicBezTo>
                  <a:pt x="292" y="194"/>
                  <a:pt x="295" y="201"/>
                  <a:pt x="295" y="209"/>
                </a:cubicBezTo>
                <a:lnTo>
                  <a:pt x="295" y="284"/>
                </a:lnTo>
                <a:cubicBezTo>
                  <a:pt x="295" y="292"/>
                  <a:pt x="292" y="299"/>
                  <a:pt x="286" y="305"/>
                </a:cubicBezTo>
                <a:cubicBezTo>
                  <a:pt x="281" y="310"/>
                  <a:pt x="274" y="314"/>
                  <a:pt x="266" y="314"/>
                </a:cubicBezTo>
                <a:lnTo>
                  <a:pt x="264" y="314"/>
                </a:lnTo>
                <a:lnTo>
                  <a:pt x="264" y="342"/>
                </a:lnTo>
                <a:cubicBezTo>
                  <a:pt x="264" y="345"/>
                  <a:pt x="261" y="348"/>
                  <a:pt x="258" y="348"/>
                </a:cubicBezTo>
                <a:cubicBezTo>
                  <a:pt x="256" y="348"/>
                  <a:pt x="254" y="346"/>
                  <a:pt x="253" y="345"/>
                </a:cubicBezTo>
                <a:lnTo>
                  <a:pt x="229" y="314"/>
                </a:lnTo>
                <a:lnTo>
                  <a:pt x="140" y="314"/>
                </a:lnTo>
                <a:cubicBezTo>
                  <a:pt x="132" y="314"/>
                  <a:pt x="124" y="310"/>
                  <a:pt x="119" y="305"/>
                </a:cubicBezTo>
                <a:cubicBezTo>
                  <a:pt x="114" y="299"/>
                  <a:pt x="110" y="292"/>
                  <a:pt x="110" y="284"/>
                </a:cubicBezTo>
                <a:lnTo>
                  <a:pt x="110" y="209"/>
                </a:lnTo>
                <a:cubicBezTo>
                  <a:pt x="110" y="201"/>
                  <a:pt x="114" y="194"/>
                  <a:pt x="119" y="188"/>
                </a:cubicBezTo>
                <a:cubicBezTo>
                  <a:pt x="124" y="183"/>
                  <a:pt x="132" y="180"/>
                  <a:pt x="140" y="180"/>
                </a:cubicBezTo>
                <a:close/>
                <a:moveTo>
                  <a:pt x="100" y="218"/>
                </a:moveTo>
                <a:cubicBezTo>
                  <a:pt x="87" y="219"/>
                  <a:pt x="77" y="229"/>
                  <a:pt x="77" y="242"/>
                </a:cubicBezTo>
                <a:lnTo>
                  <a:pt x="77" y="317"/>
                </a:lnTo>
                <a:cubicBezTo>
                  <a:pt x="77" y="330"/>
                  <a:pt x="88" y="340"/>
                  <a:pt x="101" y="340"/>
                </a:cubicBezTo>
                <a:lnTo>
                  <a:pt x="109" y="340"/>
                </a:lnTo>
                <a:lnTo>
                  <a:pt x="109" y="374"/>
                </a:lnTo>
                <a:lnTo>
                  <a:pt x="134" y="340"/>
                </a:lnTo>
                <a:lnTo>
                  <a:pt x="227" y="340"/>
                </a:lnTo>
                <a:cubicBezTo>
                  <a:pt x="230" y="340"/>
                  <a:pt x="233" y="340"/>
                  <a:pt x="235" y="339"/>
                </a:cubicBezTo>
                <a:lnTo>
                  <a:pt x="224" y="324"/>
                </a:lnTo>
                <a:lnTo>
                  <a:pt x="140" y="324"/>
                </a:lnTo>
                <a:cubicBezTo>
                  <a:pt x="129" y="324"/>
                  <a:pt x="119" y="320"/>
                  <a:pt x="112" y="312"/>
                </a:cubicBezTo>
                <a:cubicBezTo>
                  <a:pt x="104" y="305"/>
                  <a:pt x="100" y="295"/>
                  <a:pt x="100" y="284"/>
                </a:cubicBezTo>
                <a:lnTo>
                  <a:pt x="100" y="21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00" name="Freeform 13"/>
          <p:cNvSpPr>
            <a:spLocks noEditPoints="1"/>
          </p:cNvSpPr>
          <p:nvPr/>
        </p:nvSpPr>
        <p:spPr>
          <a:xfrm>
            <a:off x="6667500" y="1865313"/>
            <a:ext cx="449263" cy="482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25" h="665">
                <a:moveTo>
                  <a:pt x="624" y="590"/>
                </a:moveTo>
                <a:lnTo>
                  <a:pt x="601" y="533"/>
                </a:lnTo>
                <a:cubicBezTo>
                  <a:pt x="607" y="523"/>
                  <a:pt x="610" y="512"/>
                  <a:pt x="611" y="499"/>
                </a:cubicBezTo>
                <a:cubicBezTo>
                  <a:pt x="613" y="485"/>
                  <a:pt x="613" y="469"/>
                  <a:pt x="610" y="453"/>
                </a:cubicBezTo>
                <a:cubicBezTo>
                  <a:pt x="608" y="441"/>
                  <a:pt x="603" y="421"/>
                  <a:pt x="593" y="397"/>
                </a:cubicBezTo>
                <a:cubicBezTo>
                  <a:pt x="593" y="396"/>
                  <a:pt x="593" y="396"/>
                  <a:pt x="593" y="396"/>
                </a:cubicBezTo>
                <a:lnTo>
                  <a:pt x="577" y="357"/>
                </a:lnTo>
                <a:cubicBezTo>
                  <a:pt x="567" y="332"/>
                  <a:pt x="537" y="320"/>
                  <a:pt x="509" y="329"/>
                </a:cubicBezTo>
                <a:cubicBezTo>
                  <a:pt x="505" y="326"/>
                  <a:pt x="500" y="323"/>
                  <a:pt x="495" y="322"/>
                </a:cubicBezTo>
                <a:cubicBezTo>
                  <a:pt x="482" y="317"/>
                  <a:pt x="466" y="318"/>
                  <a:pt x="452" y="323"/>
                </a:cubicBezTo>
                <a:cubicBezTo>
                  <a:pt x="447" y="326"/>
                  <a:pt x="442" y="329"/>
                  <a:pt x="437" y="333"/>
                </a:cubicBezTo>
                <a:cubicBezTo>
                  <a:pt x="436" y="332"/>
                  <a:pt x="436" y="332"/>
                  <a:pt x="435" y="332"/>
                </a:cubicBezTo>
                <a:cubicBezTo>
                  <a:pt x="431" y="332"/>
                  <a:pt x="427" y="332"/>
                  <a:pt x="423" y="333"/>
                </a:cubicBezTo>
                <a:lnTo>
                  <a:pt x="394" y="264"/>
                </a:lnTo>
                <a:cubicBezTo>
                  <a:pt x="389" y="252"/>
                  <a:pt x="378" y="243"/>
                  <a:pt x="363" y="240"/>
                </a:cubicBezTo>
                <a:cubicBezTo>
                  <a:pt x="352" y="238"/>
                  <a:pt x="339" y="239"/>
                  <a:pt x="327" y="244"/>
                </a:cubicBezTo>
                <a:cubicBezTo>
                  <a:pt x="315" y="249"/>
                  <a:pt x="305" y="257"/>
                  <a:pt x="298" y="267"/>
                </a:cubicBezTo>
                <a:cubicBezTo>
                  <a:pt x="289" y="279"/>
                  <a:pt x="287" y="294"/>
                  <a:pt x="292" y="306"/>
                </a:cubicBezTo>
                <a:lnTo>
                  <a:pt x="334" y="407"/>
                </a:lnTo>
                <a:cubicBezTo>
                  <a:pt x="319" y="404"/>
                  <a:pt x="304" y="405"/>
                  <a:pt x="291" y="411"/>
                </a:cubicBezTo>
                <a:cubicBezTo>
                  <a:pt x="275" y="417"/>
                  <a:pt x="263" y="430"/>
                  <a:pt x="258" y="444"/>
                </a:cubicBezTo>
                <a:cubicBezTo>
                  <a:pt x="253" y="459"/>
                  <a:pt x="254" y="474"/>
                  <a:pt x="262" y="487"/>
                </a:cubicBezTo>
                <a:cubicBezTo>
                  <a:pt x="269" y="498"/>
                  <a:pt x="280" y="507"/>
                  <a:pt x="294" y="512"/>
                </a:cubicBezTo>
                <a:cubicBezTo>
                  <a:pt x="294" y="512"/>
                  <a:pt x="294" y="512"/>
                  <a:pt x="295" y="512"/>
                </a:cubicBezTo>
                <a:cubicBezTo>
                  <a:pt x="320" y="520"/>
                  <a:pt x="344" y="531"/>
                  <a:pt x="366" y="544"/>
                </a:cubicBezTo>
                <a:cubicBezTo>
                  <a:pt x="367" y="545"/>
                  <a:pt x="368" y="547"/>
                  <a:pt x="369" y="548"/>
                </a:cubicBezTo>
                <a:cubicBezTo>
                  <a:pt x="380" y="564"/>
                  <a:pt x="389" y="576"/>
                  <a:pt x="397" y="583"/>
                </a:cubicBezTo>
                <a:cubicBezTo>
                  <a:pt x="406" y="590"/>
                  <a:pt x="415" y="596"/>
                  <a:pt x="425" y="600"/>
                </a:cubicBezTo>
                <a:lnTo>
                  <a:pt x="450" y="661"/>
                </a:lnTo>
                <a:cubicBezTo>
                  <a:pt x="451" y="664"/>
                  <a:pt x="454" y="665"/>
                  <a:pt x="456" y="664"/>
                </a:cubicBezTo>
                <a:lnTo>
                  <a:pt x="620" y="597"/>
                </a:lnTo>
                <a:cubicBezTo>
                  <a:pt x="623" y="596"/>
                  <a:pt x="625" y="593"/>
                  <a:pt x="624" y="590"/>
                </a:cubicBezTo>
                <a:close/>
                <a:moveTo>
                  <a:pt x="255" y="278"/>
                </a:moveTo>
                <a:cubicBezTo>
                  <a:pt x="255" y="265"/>
                  <a:pt x="245" y="255"/>
                  <a:pt x="232" y="255"/>
                </a:cubicBezTo>
                <a:lnTo>
                  <a:pt x="168" y="255"/>
                </a:lnTo>
                <a:cubicBezTo>
                  <a:pt x="155" y="255"/>
                  <a:pt x="144" y="265"/>
                  <a:pt x="144" y="278"/>
                </a:cubicBezTo>
                <a:lnTo>
                  <a:pt x="144" y="322"/>
                </a:lnTo>
                <a:cubicBezTo>
                  <a:pt x="144" y="335"/>
                  <a:pt x="155" y="346"/>
                  <a:pt x="168" y="346"/>
                </a:cubicBezTo>
                <a:lnTo>
                  <a:pt x="232" y="346"/>
                </a:lnTo>
                <a:cubicBezTo>
                  <a:pt x="245" y="346"/>
                  <a:pt x="255" y="335"/>
                  <a:pt x="255" y="322"/>
                </a:cubicBezTo>
                <a:lnTo>
                  <a:pt x="255" y="278"/>
                </a:lnTo>
                <a:close/>
                <a:moveTo>
                  <a:pt x="112" y="278"/>
                </a:moveTo>
                <a:cubicBezTo>
                  <a:pt x="112" y="265"/>
                  <a:pt x="101" y="255"/>
                  <a:pt x="88" y="255"/>
                </a:cubicBezTo>
                <a:lnTo>
                  <a:pt x="23" y="255"/>
                </a:lnTo>
                <a:cubicBezTo>
                  <a:pt x="10" y="255"/>
                  <a:pt x="0" y="265"/>
                  <a:pt x="0" y="278"/>
                </a:cubicBezTo>
                <a:lnTo>
                  <a:pt x="0" y="322"/>
                </a:lnTo>
                <a:cubicBezTo>
                  <a:pt x="0" y="336"/>
                  <a:pt x="10" y="346"/>
                  <a:pt x="23" y="346"/>
                </a:cubicBezTo>
                <a:lnTo>
                  <a:pt x="88" y="346"/>
                </a:lnTo>
                <a:cubicBezTo>
                  <a:pt x="101" y="346"/>
                  <a:pt x="112" y="336"/>
                  <a:pt x="112" y="322"/>
                </a:cubicBezTo>
                <a:lnTo>
                  <a:pt x="112" y="278"/>
                </a:lnTo>
                <a:close/>
                <a:moveTo>
                  <a:pt x="400" y="151"/>
                </a:moveTo>
                <a:cubicBezTo>
                  <a:pt x="400" y="138"/>
                  <a:pt x="389" y="128"/>
                  <a:pt x="376" y="128"/>
                </a:cubicBezTo>
                <a:lnTo>
                  <a:pt x="312" y="128"/>
                </a:lnTo>
                <a:cubicBezTo>
                  <a:pt x="299" y="128"/>
                  <a:pt x="288" y="138"/>
                  <a:pt x="288" y="151"/>
                </a:cubicBezTo>
                <a:lnTo>
                  <a:pt x="288" y="196"/>
                </a:lnTo>
                <a:cubicBezTo>
                  <a:pt x="288" y="209"/>
                  <a:pt x="299" y="219"/>
                  <a:pt x="312" y="219"/>
                </a:cubicBezTo>
                <a:lnTo>
                  <a:pt x="376" y="219"/>
                </a:lnTo>
                <a:cubicBezTo>
                  <a:pt x="389" y="219"/>
                  <a:pt x="400" y="209"/>
                  <a:pt x="400" y="196"/>
                </a:cubicBezTo>
                <a:lnTo>
                  <a:pt x="400" y="151"/>
                </a:lnTo>
                <a:close/>
                <a:moveTo>
                  <a:pt x="255" y="151"/>
                </a:moveTo>
                <a:cubicBezTo>
                  <a:pt x="255" y="138"/>
                  <a:pt x="245" y="128"/>
                  <a:pt x="232" y="128"/>
                </a:cubicBezTo>
                <a:lnTo>
                  <a:pt x="168" y="128"/>
                </a:lnTo>
                <a:cubicBezTo>
                  <a:pt x="155" y="128"/>
                  <a:pt x="144" y="138"/>
                  <a:pt x="144" y="151"/>
                </a:cubicBezTo>
                <a:lnTo>
                  <a:pt x="144" y="195"/>
                </a:lnTo>
                <a:cubicBezTo>
                  <a:pt x="144" y="209"/>
                  <a:pt x="155" y="218"/>
                  <a:pt x="168" y="218"/>
                </a:cubicBezTo>
                <a:lnTo>
                  <a:pt x="232" y="218"/>
                </a:lnTo>
                <a:cubicBezTo>
                  <a:pt x="245" y="218"/>
                  <a:pt x="255" y="209"/>
                  <a:pt x="255" y="195"/>
                </a:cubicBezTo>
                <a:lnTo>
                  <a:pt x="255" y="151"/>
                </a:lnTo>
                <a:close/>
                <a:moveTo>
                  <a:pt x="112" y="151"/>
                </a:moveTo>
                <a:cubicBezTo>
                  <a:pt x="112" y="138"/>
                  <a:pt x="101" y="128"/>
                  <a:pt x="88" y="128"/>
                </a:cubicBezTo>
                <a:lnTo>
                  <a:pt x="23" y="128"/>
                </a:lnTo>
                <a:cubicBezTo>
                  <a:pt x="10" y="128"/>
                  <a:pt x="0" y="138"/>
                  <a:pt x="0" y="151"/>
                </a:cubicBezTo>
                <a:lnTo>
                  <a:pt x="0" y="196"/>
                </a:lnTo>
                <a:cubicBezTo>
                  <a:pt x="0" y="209"/>
                  <a:pt x="10" y="219"/>
                  <a:pt x="23" y="219"/>
                </a:cubicBezTo>
                <a:lnTo>
                  <a:pt x="88" y="219"/>
                </a:lnTo>
                <a:cubicBezTo>
                  <a:pt x="101" y="219"/>
                  <a:pt x="112" y="209"/>
                  <a:pt x="112" y="196"/>
                </a:cubicBezTo>
                <a:lnTo>
                  <a:pt x="112" y="151"/>
                </a:lnTo>
                <a:close/>
                <a:moveTo>
                  <a:pt x="400" y="24"/>
                </a:moveTo>
                <a:cubicBezTo>
                  <a:pt x="400" y="11"/>
                  <a:pt x="389" y="0"/>
                  <a:pt x="376" y="0"/>
                </a:cubicBezTo>
                <a:lnTo>
                  <a:pt x="312" y="0"/>
                </a:lnTo>
                <a:cubicBezTo>
                  <a:pt x="299" y="0"/>
                  <a:pt x="288" y="11"/>
                  <a:pt x="288" y="24"/>
                </a:cubicBezTo>
                <a:lnTo>
                  <a:pt x="288" y="68"/>
                </a:lnTo>
                <a:cubicBezTo>
                  <a:pt x="288" y="81"/>
                  <a:pt x="299" y="91"/>
                  <a:pt x="312" y="91"/>
                </a:cubicBezTo>
                <a:lnTo>
                  <a:pt x="376" y="91"/>
                </a:lnTo>
                <a:cubicBezTo>
                  <a:pt x="389" y="91"/>
                  <a:pt x="400" y="81"/>
                  <a:pt x="400" y="68"/>
                </a:cubicBezTo>
                <a:lnTo>
                  <a:pt x="400" y="24"/>
                </a:lnTo>
                <a:close/>
                <a:moveTo>
                  <a:pt x="255" y="24"/>
                </a:moveTo>
                <a:cubicBezTo>
                  <a:pt x="255" y="11"/>
                  <a:pt x="245" y="0"/>
                  <a:pt x="232" y="0"/>
                </a:cubicBezTo>
                <a:lnTo>
                  <a:pt x="168" y="0"/>
                </a:lnTo>
                <a:cubicBezTo>
                  <a:pt x="155" y="0"/>
                  <a:pt x="144" y="11"/>
                  <a:pt x="144" y="24"/>
                </a:cubicBezTo>
                <a:lnTo>
                  <a:pt x="144" y="69"/>
                </a:lnTo>
                <a:cubicBezTo>
                  <a:pt x="144" y="82"/>
                  <a:pt x="155" y="92"/>
                  <a:pt x="168" y="92"/>
                </a:cubicBezTo>
                <a:lnTo>
                  <a:pt x="232" y="92"/>
                </a:lnTo>
                <a:cubicBezTo>
                  <a:pt x="245" y="92"/>
                  <a:pt x="255" y="82"/>
                  <a:pt x="255" y="69"/>
                </a:cubicBezTo>
                <a:lnTo>
                  <a:pt x="255" y="24"/>
                </a:lnTo>
                <a:close/>
                <a:moveTo>
                  <a:pt x="112" y="24"/>
                </a:moveTo>
                <a:cubicBezTo>
                  <a:pt x="112" y="11"/>
                  <a:pt x="101" y="0"/>
                  <a:pt x="88" y="0"/>
                </a:cubicBezTo>
                <a:lnTo>
                  <a:pt x="23" y="0"/>
                </a:lnTo>
                <a:cubicBezTo>
                  <a:pt x="10" y="0"/>
                  <a:pt x="0" y="11"/>
                  <a:pt x="0" y="24"/>
                </a:cubicBezTo>
                <a:lnTo>
                  <a:pt x="0" y="68"/>
                </a:lnTo>
                <a:cubicBezTo>
                  <a:pt x="0" y="81"/>
                  <a:pt x="10" y="91"/>
                  <a:pt x="23" y="91"/>
                </a:cubicBezTo>
                <a:lnTo>
                  <a:pt x="88" y="91"/>
                </a:lnTo>
                <a:cubicBezTo>
                  <a:pt x="101" y="91"/>
                  <a:pt x="112" y="81"/>
                  <a:pt x="112" y="68"/>
                </a:cubicBezTo>
                <a:lnTo>
                  <a:pt x="112" y="24"/>
                </a:lnTo>
                <a:close/>
                <a:moveTo>
                  <a:pt x="470" y="625"/>
                </a:moveTo>
                <a:lnTo>
                  <a:pt x="470" y="625"/>
                </a:lnTo>
                <a:lnTo>
                  <a:pt x="451" y="577"/>
                </a:lnTo>
                <a:cubicBezTo>
                  <a:pt x="450" y="575"/>
                  <a:pt x="449" y="574"/>
                  <a:pt x="447" y="574"/>
                </a:cubicBezTo>
                <a:cubicBezTo>
                  <a:pt x="447" y="574"/>
                  <a:pt x="446" y="574"/>
                  <a:pt x="446" y="574"/>
                </a:cubicBezTo>
                <a:cubicBezTo>
                  <a:pt x="446" y="574"/>
                  <a:pt x="445" y="574"/>
                  <a:pt x="444" y="573"/>
                </a:cubicBezTo>
                <a:cubicBezTo>
                  <a:pt x="436" y="571"/>
                  <a:pt x="428" y="566"/>
                  <a:pt x="419" y="559"/>
                </a:cubicBezTo>
                <a:cubicBezTo>
                  <a:pt x="413" y="554"/>
                  <a:pt x="402" y="539"/>
                  <a:pt x="396" y="530"/>
                </a:cubicBezTo>
                <a:cubicBezTo>
                  <a:pt x="392" y="525"/>
                  <a:pt x="390" y="522"/>
                  <a:pt x="389" y="521"/>
                </a:cubicBezTo>
                <a:cubicBezTo>
                  <a:pt x="389" y="521"/>
                  <a:pt x="388" y="520"/>
                  <a:pt x="388" y="520"/>
                </a:cubicBezTo>
                <a:cubicBezTo>
                  <a:pt x="363" y="504"/>
                  <a:pt x="335" y="491"/>
                  <a:pt x="306" y="482"/>
                </a:cubicBezTo>
                <a:cubicBezTo>
                  <a:pt x="292" y="478"/>
                  <a:pt x="284" y="465"/>
                  <a:pt x="289" y="453"/>
                </a:cubicBezTo>
                <a:cubicBezTo>
                  <a:pt x="291" y="447"/>
                  <a:pt x="296" y="442"/>
                  <a:pt x="303" y="439"/>
                </a:cubicBezTo>
                <a:lnTo>
                  <a:pt x="301" y="434"/>
                </a:lnTo>
                <a:lnTo>
                  <a:pt x="303" y="439"/>
                </a:lnTo>
                <a:cubicBezTo>
                  <a:pt x="311" y="436"/>
                  <a:pt x="319" y="436"/>
                  <a:pt x="327" y="439"/>
                </a:cubicBezTo>
                <a:cubicBezTo>
                  <a:pt x="346" y="444"/>
                  <a:pt x="363" y="451"/>
                  <a:pt x="380" y="459"/>
                </a:cubicBezTo>
                <a:cubicBezTo>
                  <a:pt x="381" y="460"/>
                  <a:pt x="383" y="460"/>
                  <a:pt x="384" y="459"/>
                </a:cubicBezTo>
                <a:cubicBezTo>
                  <a:pt x="385" y="459"/>
                  <a:pt x="385" y="459"/>
                  <a:pt x="386" y="458"/>
                </a:cubicBezTo>
                <a:cubicBezTo>
                  <a:pt x="387" y="457"/>
                  <a:pt x="388" y="455"/>
                  <a:pt x="387" y="453"/>
                </a:cubicBezTo>
                <a:lnTo>
                  <a:pt x="322" y="294"/>
                </a:lnTo>
                <a:cubicBezTo>
                  <a:pt x="319" y="287"/>
                  <a:pt x="327" y="277"/>
                  <a:pt x="338" y="272"/>
                </a:cubicBezTo>
                <a:cubicBezTo>
                  <a:pt x="349" y="267"/>
                  <a:pt x="361" y="270"/>
                  <a:pt x="364" y="277"/>
                </a:cubicBezTo>
                <a:lnTo>
                  <a:pt x="402" y="371"/>
                </a:lnTo>
                <a:cubicBezTo>
                  <a:pt x="403" y="373"/>
                  <a:pt x="405" y="374"/>
                  <a:pt x="406" y="374"/>
                </a:cubicBezTo>
                <a:cubicBezTo>
                  <a:pt x="407" y="374"/>
                  <a:pt x="408" y="374"/>
                  <a:pt x="409" y="374"/>
                </a:cubicBezTo>
                <a:cubicBezTo>
                  <a:pt x="410" y="373"/>
                  <a:pt x="411" y="373"/>
                  <a:pt x="411" y="372"/>
                </a:cubicBezTo>
                <a:cubicBezTo>
                  <a:pt x="414" y="370"/>
                  <a:pt x="417" y="367"/>
                  <a:pt x="421" y="366"/>
                </a:cubicBezTo>
                <a:cubicBezTo>
                  <a:pt x="428" y="363"/>
                  <a:pt x="437" y="363"/>
                  <a:pt x="443" y="366"/>
                </a:cubicBezTo>
                <a:cubicBezTo>
                  <a:pt x="444" y="367"/>
                  <a:pt x="446" y="367"/>
                  <a:pt x="447" y="366"/>
                </a:cubicBezTo>
                <a:cubicBezTo>
                  <a:pt x="447" y="366"/>
                  <a:pt x="447" y="366"/>
                  <a:pt x="448" y="366"/>
                </a:cubicBezTo>
                <a:cubicBezTo>
                  <a:pt x="449" y="366"/>
                  <a:pt x="450" y="365"/>
                  <a:pt x="450" y="364"/>
                </a:cubicBezTo>
                <a:cubicBezTo>
                  <a:pt x="454" y="358"/>
                  <a:pt x="458" y="354"/>
                  <a:pt x="464" y="352"/>
                </a:cubicBezTo>
                <a:cubicBezTo>
                  <a:pt x="477" y="347"/>
                  <a:pt x="491" y="351"/>
                  <a:pt x="495" y="362"/>
                </a:cubicBezTo>
                <a:lnTo>
                  <a:pt x="496" y="365"/>
                </a:lnTo>
                <a:cubicBezTo>
                  <a:pt x="497" y="366"/>
                  <a:pt x="498" y="367"/>
                  <a:pt x="500" y="368"/>
                </a:cubicBezTo>
                <a:cubicBezTo>
                  <a:pt x="501" y="368"/>
                  <a:pt x="502" y="368"/>
                  <a:pt x="503" y="367"/>
                </a:cubicBezTo>
                <a:cubicBezTo>
                  <a:pt x="504" y="367"/>
                  <a:pt x="504" y="367"/>
                  <a:pt x="505" y="366"/>
                </a:cubicBezTo>
                <a:cubicBezTo>
                  <a:pt x="508" y="363"/>
                  <a:pt x="511" y="361"/>
                  <a:pt x="515" y="359"/>
                </a:cubicBezTo>
                <a:cubicBezTo>
                  <a:pt x="528" y="354"/>
                  <a:pt x="542" y="359"/>
                  <a:pt x="546" y="369"/>
                </a:cubicBezTo>
                <a:lnTo>
                  <a:pt x="562" y="408"/>
                </a:lnTo>
                <a:cubicBezTo>
                  <a:pt x="562" y="409"/>
                  <a:pt x="562" y="409"/>
                  <a:pt x="562" y="409"/>
                </a:cubicBezTo>
                <a:cubicBezTo>
                  <a:pt x="571" y="431"/>
                  <a:pt x="575" y="448"/>
                  <a:pt x="577" y="459"/>
                </a:cubicBezTo>
                <a:cubicBezTo>
                  <a:pt x="583" y="490"/>
                  <a:pt x="579" y="513"/>
                  <a:pt x="566" y="529"/>
                </a:cubicBezTo>
                <a:cubicBezTo>
                  <a:pt x="565" y="530"/>
                  <a:pt x="565" y="532"/>
                  <a:pt x="565" y="534"/>
                </a:cubicBezTo>
                <a:lnTo>
                  <a:pt x="584" y="578"/>
                </a:lnTo>
                <a:lnTo>
                  <a:pt x="470" y="62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01" name="Freeform 14"/>
          <p:cNvSpPr>
            <a:spLocks noEditPoints="1"/>
          </p:cNvSpPr>
          <p:nvPr/>
        </p:nvSpPr>
        <p:spPr>
          <a:xfrm>
            <a:off x="7469188" y="1838325"/>
            <a:ext cx="427037" cy="4048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94" h="557">
                <a:moveTo>
                  <a:pt x="47" y="413"/>
                </a:moveTo>
                <a:cubicBezTo>
                  <a:pt x="77" y="411"/>
                  <a:pt x="106" y="409"/>
                  <a:pt x="136" y="408"/>
                </a:cubicBezTo>
                <a:cubicBezTo>
                  <a:pt x="118" y="407"/>
                  <a:pt x="100" y="405"/>
                  <a:pt x="82" y="403"/>
                </a:cubicBezTo>
                <a:cubicBezTo>
                  <a:pt x="67" y="401"/>
                  <a:pt x="54" y="391"/>
                  <a:pt x="54" y="376"/>
                </a:cubicBezTo>
                <a:cubicBezTo>
                  <a:pt x="54" y="353"/>
                  <a:pt x="54" y="331"/>
                  <a:pt x="54" y="309"/>
                </a:cubicBezTo>
                <a:cubicBezTo>
                  <a:pt x="54" y="294"/>
                  <a:pt x="67" y="283"/>
                  <a:pt x="82" y="282"/>
                </a:cubicBezTo>
                <a:cubicBezTo>
                  <a:pt x="137" y="276"/>
                  <a:pt x="192" y="274"/>
                  <a:pt x="246" y="276"/>
                </a:cubicBezTo>
                <a:cubicBezTo>
                  <a:pt x="227" y="307"/>
                  <a:pt x="215" y="345"/>
                  <a:pt x="215" y="385"/>
                </a:cubicBezTo>
                <a:cubicBezTo>
                  <a:pt x="215" y="442"/>
                  <a:pt x="238" y="494"/>
                  <a:pt x="276" y="531"/>
                </a:cubicBezTo>
                <a:cubicBezTo>
                  <a:pt x="278" y="534"/>
                  <a:pt x="281" y="536"/>
                  <a:pt x="283" y="538"/>
                </a:cubicBezTo>
                <a:cubicBezTo>
                  <a:pt x="205" y="545"/>
                  <a:pt x="126" y="543"/>
                  <a:pt x="47" y="535"/>
                </a:cubicBezTo>
                <a:cubicBezTo>
                  <a:pt x="32" y="533"/>
                  <a:pt x="20" y="523"/>
                  <a:pt x="20" y="507"/>
                </a:cubicBezTo>
                <a:cubicBezTo>
                  <a:pt x="20" y="485"/>
                  <a:pt x="20" y="463"/>
                  <a:pt x="20" y="441"/>
                </a:cubicBezTo>
                <a:cubicBezTo>
                  <a:pt x="20" y="426"/>
                  <a:pt x="32" y="415"/>
                  <a:pt x="47" y="413"/>
                </a:cubicBezTo>
                <a:close/>
                <a:moveTo>
                  <a:pt x="408" y="244"/>
                </a:moveTo>
                <a:lnTo>
                  <a:pt x="408" y="244"/>
                </a:lnTo>
                <a:cubicBezTo>
                  <a:pt x="420" y="243"/>
                  <a:pt x="431" y="242"/>
                  <a:pt x="442" y="245"/>
                </a:cubicBezTo>
                <a:cubicBezTo>
                  <a:pt x="442" y="251"/>
                  <a:pt x="441" y="257"/>
                  <a:pt x="441" y="263"/>
                </a:cubicBezTo>
                <a:cubicBezTo>
                  <a:pt x="430" y="261"/>
                  <a:pt x="420" y="261"/>
                  <a:pt x="410" y="263"/>
                </a:cubicBezTo>
                <a:cubicBezTo>
                  <a:pt x="410" y="256"/>
                  <a:pt x="409" y="250"/>
                  <a:pt x="408" y="244"/>
                </a:cubicBezTo>
                <a:close/>
                <a:moveTo>
                  <a:pt x="471" y="355"/>
                </a:moveTo>
                <a:lnTo>
                  <a:pt x="471" y="355"/>
                </a:lnTo>
                <a:lnTo>
                  <a:pt x="431" y="355"/>
                </a:lnTo>
                <a:lnTo>
                  <a:pt x="431" y="348"/>
                </a:lnTo>
                <a:cubicBezTo>
                  <a:pt x="431" y="341"/>
                  <a:pt x="431" y="337"/>
                  <a:pt x="430" y="334"/>
                </a:cubicBezTo>
                <a:cubicBezTo>
                  <a:pt x="429" y="332"/>
                  <a:pt x="427" y="331"/>
                  <a:pt x="424" y="331"/>
                </a:cubicBezTo>
                <a:cubicBezTo>
                  <a:pt x="422" y="331"/>
                  <a:pt x="420" y="332"/>
                  <a:pt x="419" y="334"/>
                </a:cubicBezTo>
                <a:cubicBezTo>
                  <a:pt x="417" y="336"/>
                  <a:pt x="417" y="339"/>
                  <a:pt x="417" y="342"/>
                </a:cubicBezTo>
                <a:cubicBezTo>
                  <a:pt x="417" y="349"/>
                  <a:pt x="418" y="353"/>
                  <a:pt x="420" y="355"/>
                </a:cubicBezTo>
                <a:cubicBezTo>
                  <a:pt x="423" y="358"/>
                  <a:pt x="430" y="363"/>
                  <a:pt x="442" y="370"/>
                </a:cubicBezTo>
                <a:cubicBezTo>
                  <a:pt x="452" y="376"/>
                  <a:pt x="459" y="381"/>
                  <a:pt x="463" y="384"/>
                </a:cubicBezTo>
                <a:cubicBezTo>
                  <a:pt x="466" y="387"/>
                  <a:pt x="470" y="392"/>
                  <a:pt x="472" y="398"/>
                </a:cubicBezTo>
                <a:cubicBezTo>
                  <a:pt x="475" y="404"/>
                  <a:pt x="476" y="411"/>
                  <a:pt x="476" y="420"/>
                </a:cubicBezTo>
                <a:cubicBezTo>
                  <a:pt x="476" y="435"/>
                  <a:pt x="473" y="446"/>
                  <a:pt x="466" y="454"/>
                </a:cubicBezTo>
                <a:cubicBezTo>
                  <a:pt x="459" y="462"/>
                  <a:pt x="448" y="467"/>
                  <a:pt x="435" y="469"/>
                </a:cubicBezTo>
                <a:lnTo>
                  <a:pt x="435" y="484"/>
                </a:lnTo>
                <a:lnTo>
                  <a:pt x="416" y="484"/>
                </a:lnTo>
                <a:lnTo>
                  <a:pt x="416" y="469"/>
                </a:lnTo>
                <a:cubicBezTo>
                  <a:pt x="406" y="467"/>
                  <a:pt x="396" y="463"/>
                  <a:pt x="388" y="456"/>
                </a:cubicBezTo>
                <a:cubicBezTo>
                  <a:pt x="380" y="449"/>
                  <a:pt x="376" y="437"/>
                  <a:pt x="376" y="419"/>
                </a:cubicBezTo>
                <a:lnTo>
                  <a:pt x="376" y="411"/>
                </a:lnTo>
                <a:lnTo>
                  <a:pt x="416" y="411"/>
                </a:lnTo>
                <a:lnTo>
                  <a:pt x="416" y="421"/>
                </a:lnTo>
                <a:cubicBezTo>
                  <a:pt x="416" y="431"/>
                  <a:pt x="417" y="438"/>
                  <a:pt x="418" y="441"/>
                </a:cubicBezTo>
                <a:cubicBezTo>
                  <a:pt x="418" y="443"/>
                  <a:pt x="420" y="445"/>
                  <a:pt x="424" y="445"/>
                </a:cubicBezTo>
                <a:cubicBezTo>
                  <a:pt x="426" y="445"/>
                  <a:pt x="428" y="444"/>
                  <a:pt x="430" y="442"/>
                </a:cubicBezTo>
                <a:cubicBezTo>
                  <a:pt x="431" y="440"/>
                  <a:pt x="432" y="437"/>
                  <a:pt x="432" y="434"/>
                </a:cubicBezTo>
                <a:cubicBezTo>
                  <a:pt x="432" y="425"/>
                  <a:pt x="431" y="418"/>
                  <a:pt x="430" y="415"/>
                </a:cubicBezTo>
                <a:cubicBezTo>
                  <a:pt x="428" y="411"/>
                  <a:pt x="424" y="407"/>
                  <a:pt x="417" y="402"/>
                </a:cubicBezTo>
                <a:cubicBezTo>
                  <a:pt x="405" y="394"/>
                  <a:pt x="396" y="389"/>
                  <a:pt x="392" y="385"/>
                </a:cubicBezTo>
                <a:cubicBezTo>
                  <a:pt x="388" y="382"/>
                  <a:pt x="384" y="376"/>
                  <a:pt x="381" y="370"/>
                </a:cubicBezTo>
                <a:cubicBezTo>
                  <a:pt x="377" y="363"/>
                  <a:pt x="376" y="356"/>
                  <a:pt x="376" y="348"/>
                </a:cubicBezTo>
                <a:cubicBezTo>
                  <a:pt x="376" y="336"/>
                  <a:pt x="379" y="327"/>
                  <a:pt x="386" y="320"/>
                </a:cubicBezTo>
                <a:cubicBezTo>
                  <a:pt x="393" y="313"/>
                  <a:pt x="403" y="309"/>
                  <a:pt x="416" y="307"/>
                </a:cubicBezTo>
                <a:lnTo>
                  <a:pt x="416" y="294"/>
                </a:lnTo>
                <a:lnTo>
                  <a:pt x="435" y="294"/>
                </a:lnTo>
                <a:lnTo>
                  <a:pt x="435" y="307"/>
                </a:lnTo>
                <a:cubicBezTo>
                  <a:pt x="447" y="309"/>
                  <a:pt x="456" y="313"/>
                  <a:pt x="462" y="320"/>
                </a:cubicBezTo>
                <a:cubicBezTo>
                  <a:pt x="469" y="326"/>
                  <a:pt x="472" y="335"/>
                  <a:pt x="472" y="347"/>
                </a:cubicBezTo>
                <a:cubicBezTo>
                  <a:pt x="472" y="349"/>
                  <a:pt x="472" y="351"/>
                  <a:pt x="471" y="355"/>
                </a:cubicBezTo>
                <a:close/>
                <a:moveTo>
                  <a:pt x="379" y="250"/>
                </a:moveTo>
                <a:lnTo>
                  <a:pt x="379" y="250"/>
                </a:lnTo>
                <a:lnTo>
                  <a:pt x="378" y="251"/>
                </a:lnTo>
                <a:lnTo>
                  <a:pt x="377" y="251"/>
                </a:lnTo>
                <a:lnTo>
                  <a:pt x="376" y="251"/>
                </a:lnTo>
                <a:lnTo>
                  <a:pt x="375" y="252"/>
                </a:lnTo>
                <a:lnTo>
                  <a:pt x="374" y="252"/>
                </a:lnTo>
                <a:lnTo>
                  <a:pt x="373" y="252"/>
                </a:lnTo>
                <a:lnTo>
                  <a:pt x="372" y="253"/>
                </a:lnTo>
                <a:lnTo>
                  <a:pt x="371" y="253"/>
                </a:lnTo>
                <a:lnTo>
                  <a:pt x="370" y="253"/>
                </a:lnTo>
                <a:lnTo>
                  <a:pt x="370" y="254"/>
                </a:lnTo>
                <a:lnTo>
                  <a:pt x="369" y="254"/>
                </a:lnTo>
                <a:lnTo>
                  <a:pt x="368" y="254"/>
                </a:lnTo>
                <a:lnTo>
                  <a:pt x="367" y="255"/>
                </a:lnTo>
                <a:lnTo>
                  <a:pt x="366" y="255"/>
                </a:lnTo>
                <a:lnTo>
                  <a:pt x="365" y="256"/>
                </a:lnTo>
                <a:lnTo>
                  <a:pt x="364" y="256"/>
                </a:lnTo>
                <a:lnTo>
                  <a:pt x="363" y="256"/>
                </a:lnTo>
                <a:lnTo>
                  <a:pt x="370" y="271"/>
                </a:lnTo>
                <a:lnTo>
                  <a:pt x="371" y="271"/>
                </a:lnTo>
                <a:lnTo>
                  <a:pt x="372" y="271"/>
                </a:lnTo>
                <a:lnTo>
                  <a:pt x="372" y="270"/>
                </a:lnTo>
                <a:lnTo>
                  <a:pt x="373" y="270"/>
                </a:lnTo>
                <a:lnTo>
                  <a:pt x="374" y="270"/>
                </a:lnTo>
                <a:lnTo>
                  <a:pt x="374" y="269"/>
                </a:lnTo>
                <a:lnTo>
                  <a:pt x="375" y="269"/>
                </a:lnTo>
                <a:lnTo>
                  <a:pt x="376" y="269"/>
                </a:lnTo>
                <a:lnTo>
                  <a:pt x="377" y="268"/>
                </a:lnTo>
                <a:lnTo>
                  <a:pt x="378" y="268"/>
                </a:lnTo>
                <a:lnTo>
                  <a:pt x="379" y="268"/>
                </a:lnTo>
                <a:lnTo>
                  <a:pt x="379" y="267"/>
                </a:lnTo>
                <a:lnTo>
                  <a:pt x="380" y="267"/>
                </a:lnTo>
                <a:lnTo>
                  <a:pt x="381" y="267"/>
                </a:lnTo>
                <a:lnTo>
                  <a:pt x="382" y="266"/>
                </a:lnTo>
                <a:lnTo>
                  <a:pt x="383" y="266"/>
                </a:lnTo>
                <a:lnTo>
                  <a:pt x="384" y="266"/>
                </a:lnTo>
                <a:lnTo>
                  <a:pt x="379" y="250"/>
                </a:lnTo>
                <a:close/>
                <a:moveTo>
                  <a:pt x="334" y="275"/>
                </a:moveTo>
                <a:lnTo>
                  <a:pt x="334" y="275"/>
                </a:lnTo>
                <a:lnTo>
                  <a:pt x="333" y="275"/>
                </a:lnTo>
                <a:lnTo>
                  <a:pt x="332" y="276"/>
                </a:lnTo>
                <a:lnTo>
                  <a:pt x="331" y="277"/>
                </a:lnTo>
                <a:lnTo>
                  <a:pt x="330" y="278"/>
                </a:lnTo>
                <a:lnTo>
                  <a:pt x="329" y="279"/>
                </a:lnTo>
                <a:lnTo>
                  <a:pt x="328" y="280"/>
                </a:lnTo>
                <a:lnTo>
                  <a:pt x="327" y="280"/>
                </a:lnTo>
                <a:lnTo>
                  <a:pt x="327" y="281"/>
                </a:lnTo>
                <a:lnTo>
                  <a:pt x="326" y="281"/>
                </a:lnTo>
                <a:lnTo>
                  <a:pt x="325" y="282"/>
                </a:lnTo>
                <a:lnTo>
                  <a:pt x="325" y="283"/>
                </a:lnTo>
                <a:lnTo>
                  <a:pt x="324" y="283"/>
                </a:lnTo>
                <a:lnTo>
                  <a:pt x="324" y="284"/>
                </a:lnTo>
                <a:lnTo>
                  <a:pt x="323" y="284"/>
                </a:lnTo>
                <a:lnTo>
                  <a:pt x="322" y="285"/>
                </a:lnTo>
                <a:lnTo>
                  <a:pt x="322" y="286"/>
                </a:lnTo>
                <a:lnTo>
                  <a:pt x="321" y="286"/>
                </a:lnTo>
                <a:lnTo>
                  <a:pt x="333" y="297"/>
                </a:lnTo>
                <a:lnTo>
                  <a:pt x="334" y="296"/>
                </a:lnTo>
                <a:lnTo>
                  <a:pt x="335" y="295"/>
                </a:lnTo>
                <a:lnTo>
                  <a:pt x="336" y="294"/>
                </a:lnTo>
                <a:lnTo>
                  <a:pt x="337" y="294"/>
                </a:lnTo>
                <a:lnTo>
                  <a:pt x="337" y="293"/>
                </a:lnTo>
                <a:lnTo>
                  <a:pt x="338" y="293"/>
                </a:lnTo>
                <a:lnTo>
                  <a:pt x="338" y="292"/>
                </a:lnTo>
                <a:lnTo>
                  <a:pt x="339" y="292"/>
                </a:lnTo>
                <a:lnTo>
                  <a:pt x="339" y="291"/>
                </a:lnTo>
                <a:lnTo>
                  <a:pt x="340" y="291"/>
                </a:lnTo>
                <a:lnTo>
                  <a:pt x="340" y="290"/>
                </a:lnTo>
                <a:lnTo>
                  <a:pt x="341" y="290"/>
                </a:lnTo>
                <a:lnTo>
                  <a:pt x="342" y="289"/>
                </a:lnTo>
                <a:lnTo>
                  <a:pt x="343" y="288"/>
                </a:lnTo>
                <a:lnTo>
                  <a:pt x="344" y="287"/>
                </a:lnTo>
                <a:lnTo>
                  <a:pt x="334" y="275"/>
                </a:lnTo>
                <a:close/>
                <a:moveTo>
                  <a:pt x="300" y="313"/>
                </a:moveTo>
                <a:lnTo>
                  <a:pt x="300" y="313"/>
                </a:lnTo>
                <a:lnTo>
                  <a:pt x="300" y="314"/>
                </a:lnTo>
                <a:lnTo>
                  <a:pt x="300" y="315"/>
                </a:lnTo>
                <a:lnTo>
                  <a:pt x="299" y="315"/>
                </a:lnTo>
                <a:lnTo>
                  <a:pt x="299" y="316"/>
                </a:lnTo>
                <a:lnTo>
                  <a:pt x="298" y="317"/>
                </a:lnTo>
                <a:lnTo>
                  <a:pt x="298" y="318"/>
                </a:lnTo>
                <a:lnTo>
                  <a:pt x="297" y="319"/>
                </a:lnTo>
                <a:lnTo>
                  <a:pt x="297" y="320"/>
                </a:lnTo>
                <a:lnTo>
                  <a:pt x="296" y="321"/>
                </a:lnTo>
                <a:lnTo>
                  <a:pt x="296" y="322"/>
                </a:lnTo>
                <a:lnTo>
                  <a:pt x="295" y="323"/>
                </a:lnTo>
                <a:lnTo>
                  <a:pt x="295" y="324"/>
                </a:lnTo>
                <a:lnTo>
                  <a:pt x="294" y="325"/>
                </a:lnTo>
                <a:lnTo>
                  <a:pt x="294" y="326"/>
                </a:lnTo>
                <a:lnTo>
                  <a:pt x="293" y="327"/>
                </a:lnTo>
                <a:lnTo>
                  <a:pt x="293" y="328"/>
                </a:lnTo>
                <a:lnTo>
                  <a:pt x="293" y="329"/>
                </a:lnTo>
                <a:lnTo>
                  <a:pt x="307" y="335"/>
                </a:lnTo>
                <a:lnTo>
                  <a:pt x="308" y="335"/>
                </a:lnTo>
                <a:lnTo>
                  <a:pt x="308" y="334"/>
                </a:lnTo>
                <a:lnTo>
                  <a:pt x="308" y="333"/>
                </a:lnTo>
                <a:lnTo>
                  <a:pt x="309" y="333"/>
                </a:lnTo>
                <a:lnTo>
                  <a:pt x="309" y="332"/>
                </a:lnTo>
                <a:lnTo>
                  <a:pt x="309" y="331"/>
                </a:lnTo>
                <a:lnTo>
                  <a:pt x="310" y="331"/>
                </a:lnTo>
                <a:lnTo>
                  <a:pt x="310" y="330"/>
                </a:lnTo>
                <a:lnTo>
                  <a:pt x="310" y="329"/>
                </a:lnTo>
                <a:lnTo>
                  <a:pt x="311" y="329"/>
                </a:lnTo>
                <a:lnTo>
                  <a:pt x="311" y="328"/>
                </a:lnTo>
                <a:lnTo>
                  <a:pt x="311" y="327"/>
                </a:lnTo>
                <a:lnTo>
                  <a:pt x="312" y="327"/>
                </a:lnTo>
                <a:lnTo>
                  <a:pt x="312" y="326"/>
                </a:lnTo>
                <a:lnTo>
                  <a:pt x="312" y="325"/>
                </a:lnTo>
                <a:lnTo>
                  <a:pt x="313" y="325"/>
                </a:lnTo>
                <a:lnTo>
                  <a:pt x="313" y="324"/>
                </a:lnTo>
                <a:lnTo>
                  <a:pt x="313" y="323"/>
                </a:lnTo>
                <a:lnTo>
                  <a:pt x="314" y="323"/>
                </a:lnTo>
                <a:lnTo>
                  <a:pt x="314" y="322"/>
                </a:lnTo>
                <a:lnTo>
                  <a:pt x="300" y="313"/>
                </a:lnTo>
                <a:close/>
                <a:moveTo>
                  <a:pt x="283" y="362"/>
                </a:moveTo>
                <a:lnTo>
                  <a:pt x="283" y="362"/>
                </a:lnTo>
                <a:lnTo>
                  <a:pt x="283" y="363"/>
                </a:lnTo>
                <a:lnTo>
                  <a:pt x="282" y="364"/>
                </a:lnTo>
                <a:lnTo>
                  <a:pt x="282" y="365"/>
                </a:lnTo>
                <a:lnTo>
                  <a:pt x="282" y="366"/>
                </a:lnTo>
                <a:lnTo>
                  <a:pt x="282" y="367"/>
                </a:lnTo>
                <a:lnTo>
                  <a:pt x="282" y="368"/>
                </a:lnTo>
                <a:lnTo>
                  <a:pt x="282" y="369"/>
                </a:lnTo>
                <a:lnTo>
                  <a:pt x="282" y="370"/>
                </a:lnTo>
                <a:lnTo>
                  <a:pt x="282" y="371"/>
                </a:lnTo>
                <a:lnTo>
                  <a:pt x="281" y="372"/>
                </a:lnTo>
                <a:lnTo>
                  <a:pt x="281" y="373"/>
                </a:lnTo>
                <a:lnTo>
                  <a:pt x="281" y="374"/>
                </a:lnTo>
                <a:lnTo>
                  <a:pt x="281" y="375"/>
                </a:lnTo>
                <a:lnTo>
                  <a:pt x="281" y="376"/>
                </a:lnTo>
                <a:lnTo>
                  <a:pt x="281" y="377"/>
                </a:lnTo>
                <a:lnTo>
                  <a:pt x="281" y="378"/>
                </a:lnTo>
                <a:lnTo>
                  <a:pt x="281" y="379"/>
                </a:lnTo>
                <a:lnTo>
                  <a:pt x="297" y="380"/>
                </a:lnTo>
                <a:lnTo>
                  <a:pt x="297" y="379"/>
                </a:lnTo>
                <a:lnTo>
                  <a:pt x="297" y="378"/>
                </a:lnTo>
                <a:lnTo>
                  <a:pt x="297" y="377"/>
                </a:lnTo>
                <a:lnTo>
                  <a:pt x="298" y="376"/>
                </a:lnTo>
                <a:lnTo>
                  <a:pt x="298" y="375"/>
                </a:lnTo>
                <a:lnTo>
                  <a:pt x="298" y="374"/>
                </a:lnTo>
                <a:lnTo>
                  <a:pt x="298" y="373"/>
                </a:lnTo>
                <a:lnTo>
                  <a:pt x="298" y="372"/>
                </a:lnTo>
                <a:lnTo>
                  <a:pt x="298" y="371"/>
                </a:lnTo>
                <a:lnTo>
                  <a:pt x="298" y="370"/>
                </a:lnTo>
                <a:lnTo>
                  <a:pt x="298" y="369"/>
                </a:lnTo>
                <a:lnTo>
                  <a:pt x="298" y="368"/>
                </a:lnTo>
                <a:lnTo>
                  <a:pt x="298" y="367"/>
                </a:lnTo>
                <a:lnTo>
                  <a:pt x="299" y="367"/>
                </a:lnTo>
                <a:lnTo>
                  <a:pt x="299" y="366"/>
                </a:lnTo>
                <a:lnTo>
                  <a:pt x="299" y="365"/>
                </a:lnTo>
                <a:lnTo>
                  <a:pt x="299" y="364"/>
                </a:lnTo>
                <a:lnTo>
                  <a:pt x="283" y="362"/>
                </a:lnTo>
                <a:close/>
                <a:moveTo>
                  <a:pt x="284" y="413"/>
                </a:moveTo>
                <a:lnTo>
                  <a:pt x="284" y="413"/>
                </a:lnTo>
                <a:lnTo>
                  <a:pt x="284" y="414"/>
                </a:lnTo>
                <a:lnTo>
                  <a:pt x="284" y="415"/>
                </a:lnTo>
                <a:lnTo>
                  <a:pt x="284" y="416"/>
                </a:lnTo>
                <a:lnTo>
                  <a:pt x="285" y="417"/>
                </a:lnTo>
                <a:lnTo>
                  <a:pt x="285" y="418"/>
                </a:lnTo>
                <a:lnTo>
                  <a:pt x="285" y="419"/>
                </a:lnTo>
                <a:lnTo>
                  <a:pt x="285" y="420"/>
                </a:lnTo>
                <a:lnTo>
                  <a:pt x="286" y="421"/>
                </a:lnTo>
                <a:lnTo>
                  <a:pt x="286" y="422"/>
                </a:lnTo>
                <a:lnTo>
                  <a:pt x="286" y="423"/>
                </a:lnTo>
                <a:lnTo>
                  <a:pt x="286" y="424"/>
                </a:lnTo>
                <a:lnTo>
                  <a:pt x="287" y="425"/>
                </a:lnTo>
                <a:lnTo>
                  <a:pt x="287" y="426"/>
                </a:lnTo>
                <a:lnTo>
                  <a:pt x="287" y="427"/>
                </a:lnTo>
                <a:lnTo>
                  <a:pt x="288" y="428"/>
                </a:lnTo>
                <a:lnTo>
                  <a:pt x="288" y="429"/>
                </a:lnTo>
                <a:lnTo>
                  <a:pt x="288" y="430"/>
                </a:lnTo>
                <a:lnTo>
                  <a:pt x="304" y="425"/>
                </a:lnTo>
                <a:lnTo>
                  <a:pt x="304" y="424"/>
                </a:lnTo>
                <a:lnTo>
                  <a:pt x="303" y="424"/>
                </a:lnTo>
                <a:lnTo>
                  <a:pt x="303" y="423"/>
                </a:lnTo>
                <a:lnTo>
                  <a:pt x="303" y="422"/>
                </a:lnTo>
                <a:lnTo>
                  <a:pt x="303" y="421"/>
                </a:lnTo>
                <a:lnTo>
                  <a:pt x="302" y="421"/>
                </a:lnTo>
                <a:lnTo>
                  <a:pt x="302" y="420"/>
                </a:lnTo>
                <a:lnTo>
                  <a:pt x="302" y="419"/>
                </a:lnTo>
                <a:lnTo>
                  <a:pt x="302" y="418"/>
                </a:lnTo>
                <a:lnTo>
                  <a:pt x="301" y="417"/>
                </a:lnTo>
                <a:lnTo>
                  <a:pt x="301" y="416"/>
                </a:lnTo>
                <a:lnTo>
                  <a:pt x="301" y="415"/>
                </a:lnTo>
                <a:lnTo>
                  <a:pt x="301" y="414"/>
                </a:lnTo>
                <a:lnTo>
                  <a:pt x="300" y="413"/>
                </a:lnTo>
                <a:lnTo>
                  <a:pt x="300" y="412"/>
                </a:lnTo>
                <a:lnTo>
                  <a:pt x="300" y="411"/>
                </a:lnTo>
                <a:lnTo>
                  <a:pt x="300" y="410"/>
                </a:lnTo>
                <a:lnTo>
                  <a:pt x="284" y="413"/>
                </a:lnTo>
                <a:close/>
                <a:moveTo>
                  <a:pt x="303" y="461"/>
                </a:moveTo>
                <a:lnTo>
                  <a:pt x="303" y="461"/>
                </a:lnTo>
                <a:lnTo>
                  <a:pt x="304" y="462"/>
                </a:lnTo>
                <a:lnTo>
                  <a:pt x="304" y="463"/>
                </a:lnTo>
                <a:lnTo>
                  <a:pt x="305" y="463"/>
                </a:lnTo>
                <a:lnTo>
                  <a:pt x="305" y="464"/>
                </a:lnTo>
                <a:lnTo>
                  <a:pt x="306" y="465"/>
                </a:lnTo>
                <a:lnTo>
                  <a:pt x="307" y="466"/>
                </a:lnTo>
                <a:lnTo>
                  <a:pt x="307" y="467"/>
                </a:lnTo>
                <a:lnTo>
                  <a:pt x="308" y="468"/>
                </a:lnTo>
                <a:lnTo>
                  <a:pt x="309" y="469"/>
                </a:lnTo>
                <a:lnTo>
                  <a:pt x="309" y="470"/>
                </a:lnTo>
                <a:lnTo>
                  <a:pt x="310" y="470"/>
                </a:lnTo>
                <a:lnTo>
                  <a:pt x="310" y="471"/>
                </a:lnTo>
                <a:lnTo>
                  <a:pt x="311" y="472"/>
                </a:lnTo>
                <a:lnTo>
                  <a:pt x="312" y="473"/>
                </a:lnTo>
                <a:lnTo>
                  <a:pt x="312" y="474"/>
                </a:lnTo>
                <a:lnTo>
                  <a:pt x="313" y="474"/>
                </a:lnTo>
                <a:lnTo>
                  <a:pt x="313" y="475"/>
                </a:lnTo>
                <a:lnTo>
                  <a:pt x="326" y="465"/>
                </a:lnTo>
                <a:lnTo>
                  <a:pt x="325" y="464"/>
                </a:lnTo>
                <a:lnTo>
                  <a:pt x="325" y="463"/>
                </a:lnTo>
                <a:lnTo>
                  <a:pt x="324" y="463"/>
                </a:lnTo>
                <a:lnTo>
                  <a:pt x="324" y="462"/>
                </a:lnTo>
                <a:lnTo>
                  <a:pt x="323" y="462"/>
                </a:lnTo>
                <a:lnTo>
                  <a:pt x="323" y="461"/>
                </a:lnTo>
                <a:lnTo>
                  <a:pt x="323" y="460"/>
                </a:lnTo>
                <a:lnTo>
                  <a:pt x="322" y="460"/>
                </a:lnTo>
                <a:lnTo>
                  <a:pt x="322" y="459"/>
                </a:lnTo>
                <a:lnTo>
                  <a:pt x="321" y="459"/>
                </a:lnTo>
                <a:lnTo>
                  <a:pt x="321" y="458"/>
                </a:lnTo>
                <a:lnTo>
                  <a:pt x="320" y="457"/>
                </a:lnTo>
                <a:lnTo>
                  <a:pt x="319" y="456"/>
                </a:lnTo>
                <a:lnTo>
                  <a:pt x="319" y="455"/>
                </a:lnTo>
                <a:lnTo>
                  <a:pt x="318" y="454"/>
                </a:lnTo>
                <a:lnTo>
                  <a:pt x="317" y="453"/>
                </a:lnTo>
                <a:lnTo>
                  <a:pt x="317" y="452"/>
                </a:lnTo>
                <a:lnTo>
                  <a:pt x="303" y="461"/>
                </a:lnTo>
                <a:close/>
                <a:moveTo>
                  <a:pt x="338" y="499"/>
                </a:moveTo>
                <a:lnTo>
                  <a:pt x="338" y="499"/>
                </a:lnTo>
                <a:lnTo>
                  <a:pt x="339" y="499"/>
                </a:lnTo>
                <a:lnTo>
                  <a:pt x="340" y="500"/>
                </a:lnTo>
                <a:lnTo>
                  <a:pt x="341" y="501"/>
                </a:lnTo>
                <a:lnTo>
                  <a:pt x="342" y="501"/>
                </a:lnTo>
                <a:lnTo>
                  <a:pt x="343" y="502"/>
                </a:lnTo>
                <a:lnTo>
                  <a:pt x="344" y="503"/>
                </a:lnTo>
                <a:lnTo>
                  <a:pt x="345" y="503"/>
                </a:lnTo>
                <a:lnTo>
                  <a:pt x="345" y="504"/>
                </a:lnTo>
                <a:lnTo>
                  <a:pt x="346" y="504"/>
                </a:lnTo>
                <a:lnTo>
                  <a:pt x="347" y="505"/>
                </a:lnTo>
                <a:lnTo>
                  <a:pt x="348" y="505"/>
                </a:lnTo>
                <a:lnTo>
                  <a:pt x="349" y="506"/>
                </a:lnTo>
                <a:lnTo>
                  <a:pt x="350" y="506"/>
                </a:lnTo>
                <a:lnTo>
                  <a:pt x="350" y="507"/>
                </a:lnTo>
                <a:lnTo>
                  <a:pt x="351" y="507"/>
                </a:lnTo>
                <a:lnTo>
                  <a:pt x="352" y="508"/>
                </a:lnTo>
                <a:lnTo>
                  <a:pt x="353" y="508"/>
                </a:lnTo>
                <a:lnTo>
                  <a:pt x="361" y="494"/>
                </a:lnTo>
                <a:lnTo>
                  <a:pt x="360" y="494"/>
                </a:lnTo>
                <a:lnTo>
                  <a:pt x="359" y="493"/>
                </a:lnTo>
                <a:lnTo>
                  <a:pt x="358" y="492"/>
                </a:lnTo>
                <a:lnTo>
                  <a:pt x="357" y="492"/>
                </a:lnTo>
                <a:lnTo>
                  <a:pt x="356" y="491"/>
                </a:lnTo>
                <a:lnTo>
                  <a:pt x="355" y="490"/>
                </a:lnTo>
                <a:lnTo>
                  <a:pt x="354" y="490"/>
                </a:lnTo>
                <a:lnTo>
                  <a:pt x="353" y="489"/>
                </a:lnTo>
                <a:lnTo>
                  <a:pt x="352" y="489"/>
                </a:lnTo>
                <a:lnTo>
                  <a:pt x="352" y="488"/>
                </a:lnTo>
                <a:lnTo>
                  <a:pt x="351" y="488"/>
                </a:lnTo>
                <a:lnTo>
                  <a:pt x="351" y="487"/>
                </a:lnTo>
                <a:lnTo>
                  <a:pt x="350" y="487"/>
                </a:lnTo>
                <a:lnTo>
                  <a:pt x="349" y="487"/>
                </a:lnTo>
                <a:lnTo>
                  <a:pt x="349" y="486"/>
                </a:lnTo>
                <a:lnTo>
                  <a:pt x="348" y="486"/>
                </a:lnTo>
                <a:lnTo>
                  <a:pt x="338" y="499"/>
                </a:lnTo>
                <a:close/>
                <a:moveTo>
                  <a:pt x="384" y="521"/>
                </a:moveTo>
                <a:lnTo>
                  <a:pt x="384" y="521"/>
                </a:lnTo>
                <a:lnTo>
                  <a:pt x="385" y="521"/>
                </a:lnTo>
                <a:lnTo>
                  <a:pt x="386" y="522"/>
                </a:lnTo>
                <a:lnTo>
                  <a:pt x="387" y="522"/>
                </a:lnTo>
                <a:lnTo>
                  <a:pt x="388" y="522"/>
                </a:lnTo>
                <a:lnTo>
                  <a:pt x="389" y="522"/>
                </a:lnTo>
                <a:lnTo>
                  <a:pt x="390" y="523"/>
                </a:lnTo>
                <a:lnTo>
                  <a:pt x="391" y="523"/>
                </a:lnTo>
                <a:lnTo>
                  <a:pt x="392" y="523"/>
                </a:lnTo>
                <a:lnTo>
                  <a:pt x="393" y="523"/>
                </a:lnTo>
                <a:lnTo>
                  <a:pt x="394" y="523"/>
                </a:lnTo>
                <a:lnTo>
                  <a:pt x="395" y="524"/>
                </a:lnTo>
                <a:lnTo>
                  <a:pt x="396" y="524"/>
                </a:lnTo>
                <a:lnTo>
                  <a:pt x="397" y="524"/>
                </a:lnTo>
                <a:lnTo>
                  <a:pt x="398" y="524"/>
                </a:lnTo>
                <a:lnTo>
                  <a:pt x="399" y="524"/>
                </a:lnTo>
                <a:lnTo>
                  <a:pt x="400" y="525"/>
                </a:lnTo>
                <a:lnTo>
                  <a:pt x="401" y="525"/>
                </a:lnTo>
                <a:lnTo>
                  <a:pt x="404" y="509"/>
                </a:lnTo>
                <a:lnTo>
                  <a:pt x="403" y="509"/>
                </a:lnTo>
                <a:lnTo>
                  <a:pt x="402" y="509"/>
                </a:lnTo>
                <a:lnTo>
                  <a:pt x="402" y="508"/>
                </a:lnTo>
                <a:lnTo>
                  <a:pt x="401" y="508"/>
                </a:lnTo>
                <a:lnTo>
                  <a:pt x="400" y="508"/>
                </a:lnTo>
                <a:lnTo>
                  <a:pt x="399" y="508"/>
                </a:lnTo>
                <a:lnTo>
                  <a:pt x="398" y="508"/>
                </a:lnTo>
                <a:lnTo>
                  <a:pt x="397" y="508"/>
                </a:lnTo>
                <a:lnTo>
                  <a:pt x="396" y="507"/>
                </a:lnTo>
                <a:lnTo>
                  <a:pt x="395" y="507"/>
                </a:lnTo>
                <a:lnTo>
                  <a:pt x="394" y="507"/>
                </a:lnTo>
                <a:lnTo>
                  <a:pt x="393" y="507"/>
                </a:lnTo>
                <a:lnTo>
                  <a:pt x="392" y="506"/>
                </a:lnTo>
                <a:lnTo>
                  <a:pt x="391" y="506"/>
                </a:lnTo>
                <a:lnTo>
                  <a:pt x="390" y="506"/>
                </a:lnTo>
                <a:lnTo>
                  <a:pt x="389" y="506"/>
                </a:lnTo>
                <a:lnTo>
                  <a:pt x="384" y="521"/>
                </a:lnTo>
                <a:close/>
                <a:moveTo>
                  <a:pt x="436" y="526"/>
                </a:moveTo>
                <a:lnTo>
                  <a:pt x="436" y="526"/>
                </a:lnTo>
                <a:lnTo>
                  <a:pt x="437" y="526"/>
                </a:lnTo>
                <a:lnTo>
                  <a:pt x="438" y="526"/>
                </a:lnTo>
                <a:lnTo>
                  <a:pt x="439" y="525"/>
                </a:lnTo>
                <a:lnTo>
                  <a:pt x="440" y="525"/>
                </a:lnTo>
                <a:lnTo>
                  <a:pt x="441" y="525"/>
                </a:lnTo>
                <a:lnTo>
                  <a:pt x="442" y="525"/>
                </a:lnTo>
                <a:lnTo>
                  <a:pt x="443" y="525"/>
                </a:lnTo>
                <a:lnTo>
                  <a:pt x="444" y="525"/>
                </a:lnTo>
                <a:lnTo>
                  <a:pt x="445" y="525"/>
                </a:lnTo>
                <a:lnTo>
                  <a:pt x="446" y="524"/>
                </a:lnTo>
                <a:lnTo>
                  <a:pt x="447" y="524"/>
                </a:lnTo>
                <a:lnTo>
                  <a:pt x="448" y="524"/>
                </a:lnTo>
                <a:lnTo>
                  <a:pt x="449" y="524"/>
                </a:lnTo>
                <a:lnTo>
                  <a:pt x="450" y="524"/>
                </a:lnTo>
                <a:lnTo>
                  <a:pt x="451" y="523"/>
                </a:lnTo>
                <a:lnTo>
                  <a:pt x="452" y="523"/>
                </a:lnTo>
                <a:lnTo>
                  <a:pt x="453" y="523"/>
                </a:lnTo>
                <a:lnTo>
                  <a:pt x="449" y="507"/>
                </a:lnTo>
                <a:lnTo>
                  <a:pt x="448" y="507"/>
                </a:lnTo>
                <a:lnTo>
                  <a:pt x="448" y="508"/>
                </a:lnTo>
                <a:lnTo>
                  <a:pt x="447" y="508"/>
                </a:lnTo>
                <a:lnTo>
                  <a:pt x="446" y="508"/>
                </a:lnTo>
                <a:lnTo>
                  <a:pt x="445" y="508"/>
                </a:lnTo>
                <a:lnTo>
                  <a:pt x="444" y="508"/>
                </a:lnTo>
                <a:lnTo>
                  <a:pt x="443" y="508"/>
                </a:lnTo>
                <a:lnTo>
                  <a:pt x="442" y="509"/>
                </a:lnTo>
                <a:lnTo>
                  <a:pt x="441" y="509"/>
                </a:lnTo>
                <a:lnTo>
                  <a:pt x="440" y="509"/>
                </a:lnTo>
                <a:lnTo>
                  <a:pt x="439" y="509"/>
                </a:lnTo>
                <a:lnTo>
                  <a:pt x="438" y="509"/>
                </a:lnTo>
                <a:lnTo>
                  <a:pt x="437" y="509"/>
                </a:lnTo>
                <a:lnTo>
                  <a:pt x="436" y="509"/>
                </a:lnTo>
                <a:lnTo>
                  <a:pt x="435" y="509"/>
                </a:lnTo>
                <a:lnTo>
                  <a:pt x="434" y="510"/>
                </a:lnTo>
                <a:lnTo>
                  <a:pt x="436" y="526"/>
                </a:lnTo>
                <a:close/>
                <a:moveTo>
                  <a:pt x="485" y="512"/>
                </a:moveTo>
                <a:lnTo>
                  <a:pt x="485" y="512"/>
                </a:lnTo>
                <a:lnTo>
                  <a:pt x="486" y="511"/>
                </a:lnTo>
                <a:lnTo>
                  <a:pt x="487" y="511"/>
                </a:lnTo>
                <a:lnTo>
                  <a:pt x="487" y="510"/>
                </a:lnTo>
                <a:lnTo>
                  <a:pt x="488" y="510"/>
                </a:lnTo>
                <a:lnTo>
                  <a:pt x="489" y="510"/>
                </a:lnTo>
                <a:lnTo>
                  <a:pt x="490" y="509"/>
                </a:lnTo>
                <a:lnTo>
                  <a:pt x="491" y="509"/>
                </a:lnTo>
                <a:lnTo>
                  <a:pt x="491" y="508"/>
                </a:lnTo>
                <a:lnTo>
                  <a:pt x="492" y="508"/>
                </a:lnTo>
                <a:lnTo>
                  <a:pt x="493" y="508"/>
                </a:lnTo>
                <a:lnTo>
                  <a:pt x="493" y="507"/>
                </a:lnTo>
                <a:lnTo>
                  <a:pt x="494" y="507"/>
                </a:lnTo>
                <a:lnTo>
                  <a:pt x="495" y="506"/>
                </a:lnTo>
                <a:lnTo>
                  <a:pt x="496" y="506"/>
                </a:lnTo>
                <a:lnTo>
                  <a:pt x="496" y="505"/>
                </a:lnTo>
                <a:lnTo>
                  <a:pt x="497" y="505"/>
                </a:lnTo>
                <a:lnTo>
                  <a:pt x="498" y="505"/>
                </a:lnTo>
                <a:lnTo>
                  <a:pt x="499" y="504"/>
                </a:lnTo>
                <a:lnTo>
                  <a:pt x="500" y="503"/>
                </a:lnTo>
                <a:lnTo>
                  <a:pt x="491" y="490"/>
                </a:lnTo>
                <a:lnTo>
                  <a:pt x="490" y="490"/>
                </a:lnTo>
                <a:lnTo>
                  <a:pt x="489" y="491"/>
                </a:lnTo>
                <a:lnTo>
                  <a:pt x="488" y="492"/>
                </a:lnTo>
                <a:lnTo>
                  <a:pt x="487" y="492"/>
                </a:lnTo>
                <a:lnTo>
                  <a:pt x="486" y="493"/>
                </a:lnTo>
                <a:lnTo>
                  <a:pt x="485" y="493"/>
                </a:lnTo>
                <a:lnTo>
                  <a:pt x="485" y="494"/>
                </a:lnTo>
                <a:lnTo>
                  <a:pt x="484" y="494"/>
                </a:lnTo>
                <a:lnTo>
                  <a:pt x="483" y="494"/>
                </a:lnTo>
                <a:lnTo>
                  <a:pt x="483" y="495"/>
                </a:lnTo>
                <a:lnTo>
                  <a:pt x="482" y="495"/>
                </a:lnTo>
                <a:lnTo>
                  <a:pt x="481" y="495"/>
                </a:lnTo>
                <a:lnTo>
                  <a:pt x="481" y="496"/>
                </a:lnTo>
                <a:lnTo>
                  <a:pt x="480" y="496"/>
                </a:lnTo>
                <a:lnTo>
                  <a:pt x="479" y="496"/>
                </a:lnTo>
                <a:lnTo>
                  <a:pt x="479" y="497"/>
                </a:lnTo>
                <a:lnTo>
                  <a:pt x="478" y="497"/>
                </a:lnTo>
                <a:lnTo>
                  <a:pt x="485" y="512"/>
                </a:lnTo>
                <a:close/>
                <a:moveTo>
                  <a:pt x="526" y="481"/>
                </a:moveTo>
                <a:lnTo>
                  <a:pt x="526" y="481"/>
                </a:lnTo>
                <a:lnTo>
                  <a:pt x="527" y="480"/>
                </a:lnTo>
                <a:lnTo>
                  <a:pt x="528" y="479"/>
                </a:lnTo>
                <a:lnTo>
                  <a:pt x="529" y="478"/>
                </a:lnTo>
                <a:lnTo>
                  <a:pt x="530" y="477"/>
                </a:lnTo>
                <a:lnTo>
                  <a:pt x="530" y="476"/>
                </a:lnTo>
                <a:lnTo>
                  <a:pt x="531" y="476"/>
                </a:lnTo>
                <a:lnTo>
                  <a:pt x="531" y="475"/>
                </a:lnTo>
                <a:lnTo>
                  <a:pt x="532" y="474"/>
                </a:lnTo>
                <a:lnTo>
                  <a:pt x="533" y="473"/>
                </a:lnTo>
                <a:lnTo>
                  <a:pt x="534" y="472"/>
                </a:lnTo>
                <a:lnTo>
                  <a:pt x="535" y="471"/>
                </a:lnTo>
                <a:lnTo>
                  <a:pt x="535" y="470"/>
                </a:lnTo>
                <a:lnTo>
                  <a:pt x="536" y="470"/>
                </a:lnTo>
                <a:lnTo>
                  <a:pt x="536" y="469"/>
                </a:lnTo>
                <a:lnTo>
                  <a:pt x="537" y="468"/>
                </a:lnTo>
                <a:lnTo>
                  <a:pt x="524" y="458"/>
                </a:lnTo>
                <a:lnTo>
                  <a:pt x="524" y="459"/>
                </a:lnTo>
                <a:lnTo>
                  <a:pt x="523" y="459"/>
                </a:lnTo>
                <a:lnTo>
                  <a:pt x="523" y="460"/>
                </a:lnTo>
                <a:lnTo>
                  <a:pt x="522" y="460"/>
                </a:lnTo>
                <a:lnTo>
                  <a:pt x="522" y="461"/>
                </a:lnTo>
                <a:lnTo>
                  <a:pt x="521" y="462"/>
                </a:lnTo>
                <a:lnTo>
                  <a:pt x="520" y="463"/>
                </a:lnTo>
                <a:lnTo>
                  <a:pt x="519" y="464"/>
                </a:lnTo>
                <a:lnTo>
                  <a:pt x="519" y="465"/>
                </a:lnTo>
                <a:lnTo>
                  <a:pt x="518" y="465"/>
                </a:lnTo>
                <a:lnTo>
                  <a:pt x="518" y="466"/>
                </a:lnTo>
                <a:lnTo>
                  <a:pt x="517" y="466"/>
                </a:lnTo>
                <a:lnTo>
                  <a:pt x="517" y="467"/>
                </a:lnTo>
                <a:lnTo>
                  <a:pt x="516" y="467"/>
                </a:lnTo>
                <a:lnTo>
                  <a:pt x="516" y="468"/>
                </a:lnTo>
                <a:lnTo>
                  <a:pt x="515" y="469"/>
                </a:lnTo>
                <a:lnTo>
                  <a:pt x="514" y="470"/>
                </a:lnTo>
                <a:lnTo>
                  <a:pt x="526" y="481"/>
                </a:lnTo>
                <a:close/>
                <a:moveTo>
                  <a:pt x="554" y="437"/>
                </a:moveTo>
                <a:lnTo>
                  <a:pt x="554" y="437"/>
                </a:lnTo>
                <a:lnTo>
                  <a:pt x="554" y="436"/>
                </a:lnTo>
                <a:lnTo>
                  <a:pt x="555" y="435"/>
                </a:lnTo>
                <a:lnTo>
                  <a:pt x="555" y="434"/>
                </a:lnTo>
                <a:lnTo>
                  <a:pt x="555" y="433"/>
                </a:lnTo>
                <a:lnTo>
                  <a:pt x="556" y="432"/>
                </a:lnTo>
                <a:lnTo>
                  <a:pt x="556" y="431"/>
                </a:lnTo>
                <a:lnTo>
                  <a:pt x="556" y="430"/>
                </a:lnTo>
                <a:lnTo>
                  <a:pt x="557" y="430"/>
                </a:lnTo>
                <a:lnTo>
                  <a:pt x="557" y="429"/>
                </a:lnTo>
                <a:lnTo>
                  <a:pt x="557" y="428"/>
                </a:lnTo>
                <a:lnTo>
                  <a:pt x="557" y="427"/>
                </a:lnTo>
                <a:lnTo>
                  <a:pt x="558" y="426"/>
                </a:lnTo>
                <a:lnTo>
                  <a:pt x="558" y="425"/>
                </a:lnTo>
                <a:lnTo>
                  <a:pt x="558" y="424"/>
                </a:lnTo>
                <a:lnTo>
                  <a:pt x="559" y="423"/>
                </a:lnTo>
                <a:lnTo>
                  <a:pt x="559" y="422"/>
                </a:lnTo>
                <a:lnTo>
                  <a:pt x="559" y="421"/>
                </a:lnTo>
                <a:lnTo>
                  <a:pt x="543" y="417"/>
                </a:lnTo>
                <a:lnTo>
                  <a:pt x="543" y="418"/>
                </a:lnTo>
                <a:lnTo>
                  <a:pt x="543" y="419"/>
                </a:lnTo>
                <a:lnTo>
                  <a:pt x="543" y="420"/>
                </a:lnTo>
                <a:lnTo>
                  <a:pt x="542" y="421"/>
                </a:lnTo>
                <a:lnTo>
                  <a:pt x="542" y="422"/>
                </a:lnTo>
                <a:lnTo>
                  <a:pt x="542" y="423"/>
                </a:lnTo>
                <a:lnTo>
                  <a:pt x="541" y="424"/>
                </a:lnTo>
                <a:lnTo>
                  <a:pt x="541" y="425"/>
                </a:lnTo>
                <a:lnTo>
                  <a:pt x="541" y="426"/>
                </a:lnTo>
                <a:lnTo>
                  <a:pt x="540" y="427"/>
                </a:lnTo>
                <a:lnTo>
                  <a:pt x="540" y="428"/>
                </a:lnTo>
                <a:lnTo>
                  <a:pt x="540" y="429"/>
                </a:lnTo>
                <a:lnTo>
                  <a:pt x="539" y="429"/>
                </a:lnTo>
                <a:lnTo>
                  <a:pt x="539" y="430"/>
                </a:lnTo>
                <a:lnTo>
                  <a:pt x="539" y="431"/>
                </a:lnTo>
                <a:lnTo>
                  <a:pt x="554" y="437"/>
                </a:lnTo>
                <a:close/>
                <a:moveTo>
                  <a:pt x="564" y="387"/>
                </a:moveTo>
                <a:lnTo>
                  <a:pt x="564" y="387"/>
                </a:lnTo>
                <a:lnTo>
                  <a:pt x="564" y="386"/>
                </a:lnTo>
                <a:lnTo>
                  <a:pt x="564" y="385"/>
                </a:lnTo>
                <a:lnTo>
                  <a:pt x="564" y="384"/>
                </a:lnTo>
                <a:lnTo>
                  <a:pt x="564" y="383"/>
                </a:lnTo>
                <a:lnTo>
                  <a:pt x="564" y="382"/>
                </a:lnTo>
                <a:lnTo>
                  <a:pt x="564" y="381"/>
                </a:lnTo>
                <a:lnTo>
                  <a:pt x="564" y="380"/>
                </a:lnTo>
                <a:lnTo>
                  <a:pt x="564" y="379"/>
                </a:lnTo>
                <a:lnTo>
                  <a:pt x="564" y="378"/>
                </a:lnTo>
                <a:lnTo>
                  <a:pt x="564" y="377"/>
                </a:lnTo>
                <a:lnTo>
                  <a:pt x="563" y="376"/>
                </a:lnTo>
                <a:lnTo>
                  <a:pt x="563" y="375"/>
                </a:lnTo>
                <a:lnTo>
                  <a:pt x="563" y="374"/>
                </a:lnTo>
                <a:lnTo>
                  <a:pt x="563" y="373"/>
                </a:lnTo>
                <a:lnTo>
                  <a:pt x="563" y="372"/>
                </a:lnTo>
                <a:lnTo>
                  <a:pt x="563" y="371"/>
                </a:lnTo>
                <a:lnTo>
                  <a:pt x="563" y="370"/>
                </a:lnTo>
                <a:lnTo>
                  <a:pt x="547" y="371"/>
                </a:lnTo>
                <a:lnTo>
                  <a:pt x="547" y="372"/>
                </a:lnTo>
                <a:lnTo>
                  <a:pt x="547" y="373"/>
                </a:lnTo>
                <a:lnTo>
                  <a:pt x="547" y="374"/>
                </a:lnTo>
                <a:lnTo>
                  <a:pt x="547" y="375"/>
                </a:lnTo>
                <a:lnTo>
                  <a:pt x="547" y="376"/>
                </a:lnTo>
                <a:lnTo>
                  <a:pt x="547" y="377"/>
                </a:lnTo>
                <a:lnTo>
                  <a:pt x="547" y="378"/>
                </a:lnTo>
                <a:lnTo>
                  <a:pt x="547" y="379"/>
                </a:lnTo>
                <a:lnTo>
                  <a:pt x="547" y="380"/>
                </a:lnTo>
                <a:lnTo>
                  <a:pt x="547" y="381"/>
                </a:lnTo>
                <a:lnTo>
                  <a:pt x="547" y="382"/>
                </a:lnTo>
                <a:lnTo>
                  <a:pt x="547" y="383"/>
                </a:lnTo>
                <a:lnTo>
                  <a:pt x="547" y="384"/>
                </a:lnTo>
                <a:lnTo>
                  <a:pt x="547" y="385"/>
                </a:lnTo>
                <a:lnTo>
                  <a:pt x="547" y="386"/>
                </a:lnTo>
                <a:lnTo>
                  <a:pt x="547" y="387"/>
                </a:lnTo>
                <a:lnTo>
                  <a:pt x="564" y="387"/>
                </a:lnTo>
                <a:close/>
                <a:moveTo>
                  <a:pt x="555" y="336"/>
                </a:moveTo>
                <a:lnTo>
                  <a:pt x="555" y="336"/>
                </a:lnTo>
                <a:lnTo>
                  <a:pt x="555" y="335"/>
                </a:lnTo>
                <a:lnTo>
                  <a:pt x="554" y="334"/>
                </a:lnTo>
                <a:lnTo>
                  <a:pt x="554" y="333"/>
                </a:lnTo>
                <a:lnTo>
                  <a:pt x="554" y="332"/>
                </a:lnTo>
                <a:lnTo>
                  <a:pt x="553" y="332"/>
                </a:lnTo>
                <a:lnTo>
                  <a:pt x="553" y="331"/>
                </a:lnTo>
                <a:lnTo>
                  <a:pt x="553" y="330"/>
                </a:lnTo>
                <a:lnTo>
                  <a:pt x="552" y="329"/>
                </a:lnTo>
                <a:lnTo>
                  <a:pt x="552" y="328"/>
                </a:lnTo>
                <a:lnTo>
                  <a:pt x="551" y="327"/>
                </a:lnTo>
                <a:lnTo>
                  <a:pt x="551" y="326"/>
                </a:lnTo>
                <a:lnTo>
                  <a:pt x="551" y="325"/>
                </a:lnTo>
                <a:lnTo>
                  <a:pt x="550" y="324"/>
                </a:lnTo>
                <a:lnTo>
                  <a:pt x="549" y="323"/>
                </a:lnTo>
                <a:lnTo>
                  <a:pt x="549" y="322"/>
                </a:lnTo>
                <a:lnTo>
                  <a:pt x="549" y="321"/>
                </a:lnTo>
                <a:lnTo>
                  <a:pt x="548" y="321"/>
                </a:lnTo>
                <a:lnTo>
                  <a:pt x="548" y="320"/>
                </a:lnTo>
                <a:lnTo>
                  <a:pt x="534" y="328"/>
                </a:lnTo>
                <a:lnTo>
                  <a:pt x="534" y="329"/>
                </a:lnTo>
                <a:lnTo>
                  <a:pt x="535" y="330"/>
                </a:lnTo>
                <a:lnTo>
                  <a:pt x="535" y="331"/>
                </a:lnTo>
                <a:lnTo>
                  <a:pt x="536" y="332"/>
                </a:lnTo>
                <a:lnTo>
                  <a:pt x="536" y="333"/>
                </a:lnTo>
                <a:lnTo>
                  <a:pt x="537" y="334"/>
                </a:lnTo>
                <a:lnTo>
                  <a:pt x="537" y="335"/>
                </a:lnTo>
                <a:lnTo>
                  <a:pt x="537" y="336"/>
                </a:lnTo>
                <a:lnTo>
                  <a:pt x="538" y="336"/>
                </a:lnTo>
                <a:lnTo>
                  <a:pt x="538" y="337"/>
                </a:lnTo>
                <a:lnTo>
                  <a:pt x="538" y="338"/>
                </a:lnTo>
                <a:lnTo>
                  <a:pt x="539" y="338"/>
                </a:lnTo>
                <a:lnTo>
                  <a:pt x="539" y="339"/>
                </a:lnTo>
                <a:lnTo>
                  <a:pt x="539" y="340"/>
                </a:lnTo>
                <a:lnTo>
                  <a:pt x="539" y="341"/>
                </a:lnTo>
                <a:lnTo>
                  <a:pt x="540" y="341"/>
                </a:lnTo>
                <a:lnTo>
                  <a:pt x="540" y="342"/>
                </a:lnTo>
                <a:lnTo>
                  <a:pt x="555" y="336"/>
                </a:lnTo>
                <a:close/>
                <a:moveTo>
                  <a:pt x="529" y="292"/>
                </a:moveTo>
                <a:lnTo>
                  <a:pt x="529" y="292"/>
                </a:lnTo>
                <a:lnTo>
                  <a:pt x="528" y="291"/>
                </a:lnTo>
                <a:lnTo>
                  <a:pt x="527" y="290"/>
                </a:lnTo>
                <a:lnTo>
                  <a:pt x="526" y="289"/>
                </a:lnTo>
                <a:lnTo>
                  <a:pt x="525" y="288"/>
                </a:lnTo>
                <a:lnTo>
                  <a:pt x="525" y="287"/>
                </a:lnTo>
                <a:lnTo>
                  <a:pt x="524" y="287"/>
                </a:lnTo>
                <a:lnTo>
                  <a:pt x="523" y="286"/>
                </a:lnTo>
                <a:lnTo>
                  <a:pt x="522" y="285"/>
                </a:lnTo>
                <a:lnTo>
                  <a:pt x="522" y="284"/>
                </a:lnTo>
                <a:lnTo>
                  <a:pt x="521" y="284"/>
                </a:lnTo>
                <a:lnTo>
                  <a:pt x="521" y="283"/>
                </a:lnTo>
                <a:lnTo>
                  <a:pt x="520" y="283"/>
                </a:lnTo>
                <a:lnTo>
                  <a:pt x="519" y="282"/>
                </a:lnTo>
                <a:lnTo>
                  <a:pt x="519" y="281"/>
                </a:lnTo>
                <a:lnTo>
                  <a:pt x="518" y="281"/>
                </a:lnTo>
                <a:lnTo>
                  <a:pt x="517" y="280"/>
                </a:lnTo>
                <a:lnTo>
                  <a:pt x="506" y="292"/>
                </a:lnTo>
                <a:lnTo>
                  <a:pt x="507" y="292"/>
                </a:lnTo>
                <a:lnTo>
                  <a:pt x="507" y="293"/>
                </a:lnTo>
                <a:lnTo>
                  <a:pt x="508" y="293"/>
                </a:lnTo>
                <a:lnTo>
                  <a:pt x="508" y="294"/>
                </a:lnTo>
                <a:lnTo>
                  <a:pt x="509" y="294"/>
                </a:lnTo>
                <a:lnTo>
                  <a:pt x="509" y="295"/>
                </a:lnTo>
                <a:lnTo>
                  <a:pt x="510" y="295"/>
                </a:lnTo>
                <a:lnTo>
                  <a:pt x="510" y="296"/>
                </a:lnTo>
                <a:lnTo>
                  <a:pt x="511" y="296"/>
                </a:lnTo>
                <a:lnTo>
                  <a:pt x="511" y="297"/>
                </a:lnTo>
                <a:lnTo>
                  <a:pt x="512" y="298"/>
                </a:lnTo>
                <a:lnTo>
                  <a:pt x="513" y="299"/>
                </a:lnTo>
                <a:lnTo>
                  <a:pt x="514" y="300"/>
                </a:lnTo>
                <a:lnTo>
                  <a:pt x="515" y="301"/>
                </a:lnTo>
                <a:lnTo>
                  <a:pt x="516" y="302"/>
                </a:lnTo>
                <a:lnTo>
                  <a:pt x="516" y="303"/>
                </a:lnTo>
                <a:lnTo>
                  <a:pt x="517" y="303"/>
                </a:lnTo>
                <a:lnTo>
                  <a:pt x="529" y="292"/>
                </a:lnTo>
                <a:close/>
                <a:moveTo>
                  <a:pt x="489" y="260"/>
                </a:moveTo>
                <a:lnTo>
                  <a:pt x="489" y="260"/>
                </a:lnTo>
                <a:lnTo>
                  <a:pt x="488" y="260"/>
                </a:lnTo>
                <a:lnTo>
                  <a:pt x="487" y="259"/>
                </a:lnTo>
                <a:lnTo>
                  <a:pt x="486" y="259"/>
                </a:lnTo>
                <a:lnTo>
                  <a:pt x="485" y="258"/>
                </a:lnTo>
                <a:lnTo>
                  <a:pt x="484" y="258"/>
                </a:lnTo>
                <a:lnTo>
                  <a:pt x="483" y="257"/>
                </a:lnTo>
                <a:lnTo>
                  <a:pt x="482" y="257"/>
                </a:lnTo>
                <a:lnTo>
                  <a:pt x="481" y="256"/>
                </a:lnTo>
                <a:lnTo>
                  <a:pt x="480" y="256"/>
                </a:lnTo>
                <a:lnTo>
                  <a:pt x="479" y="255"/>
                </a:lnTo>
                <a:lnTo>
                  <a:pt x="478" y="255"/>
                </a:lnTo>
                <a:lnTo>
                  <a:pt x="477" y="255"/>
                </a:lnTo>
                <a:lnTo>
                  <a:pt x="477" y="254"/>
                </a:lnTo>
                <a:lnTo>
                  <a:pt x="476" y="254"/>
                </a:lnTo>
                <a:lnTo>
                  <a:pt x="475" y="254"/>
                </a:lnTo>
                <a:lnTo>
                  <a:pt x="474" y="253"/>
                </a:lnTo>
                <a:lnTo>
                  <a:pt x="473" y="253"/>
                </a:lnTo>
                <a:lnTo>
                  <a:pt x="467" y="268"/>
                </a:lnTo>
                <a:lnTo>
                  <a:pt x="468" y="268"/>
                </a:lnTo>
                <a:lnTo>
                  <a:pt x="468" y="269"/>
                </a:lnTo>
                <a:lnTo>
                  <a:pt x="469" y="269"/>
                </a:lnTo>
                <a:lnTo>
                  <a:pt x="470" y="269"/>
                </a:lnTo>
                <a:lnTo>
                  <a:pt x="471" y="270"/>
                </a:lnTo>
                <a:lnTo>
                  <a:pt x="472" y="270"/>
                </a:lnTo>
                <a:lnTo>
                  <a:pt x="473" y="271"/>
                </a:lnTo>
                <a:lnTo>
                  <a:pt x="474" y="271"/>
                </a:lnTo>
                <a:lnTo>
                  <a:pt x="475" y="271"/>
                </a:lnTo>
                <a:lnTo>
                  <a:pt x="475" y="272"/>
                </a:lnTo>
                <a:lnTo>
                  <a:pt x="476" y="272"/>
                </a:lnTo>
                <a:lnTo>
                  <a:pt x="477" y="272"/>
                </a:lnTo>
                <a:lnTo>
                  <a:pt x="478" y="273"/>
                </a:lnTo>
                <a:lnTo>
                  <a:pt x="479" y="273"/>
                </a:lnTo>
                <a:lnTo>
                  <a:pt x="480" y="274"/>
                </a:lnTo>
                <a:lnTo>
                  <a:pt x="481" y="274"/>
                </a:lnTo>
                <a:lnTo>
                  <a:pt x="489" y="260"/>
                </a:lnTo>
                <a:close/>
                <a:moveTo>
                  <a:pt x="422" y="213"/>
                </a:moveTo>
                <a:lnTo>
                  <a:pt x="422" y="213"/>
                </a:lnTo>
                <a:cubicBezTo>
                  <a:pt x="327" y="213"/>
                  <a:pt x="251" y="290"/>
                  <a:pt x="251" y="385"/>
                </a:cubicBezTo>
                <a:cubicBezTo>
                  <a:pt x="251" y="480"/>
                  <a:pt x="327" y="557"/>
                  <a:pt x="422" y="557"/>
                </a:cubicBezTo>
                <a:cubicBezTo>
                  <a:pt x="517" y="557"/>
                  <a:pt x="594" y="480"/>
                  <a:pt x="594" y="385"/>
                </a:cubicBezTo>
                <a:cubicBezTo>
                  <a:pt x="594" y="290"/>
                  <a:pt x="517" y="213"/>
                  <a:pt x="422" y="213"/>
                </a:cubicBezTo>
                <a:close/>
                <a:moveTo>
                  <a:pt x="28" y="142"/>
                </a:moveTo>
                <a:lnTo>
                  <a:pt x="28" y="142"/>
                </a:lnTo>
                <a:cubicBezTo>
                  <a:pt x="61" y="139"/>
                  <a:pt x="94" y="137"/>
                  <a:pt x="128" y="136"/>
                </a:cubicBezTo>
                <a:cubicBezTo>
                  <a:pt x="105" y="135"/>
                  <a:pt x="83" y="133"/>
                  <a:pt x="60" y="130"/>
                </a:cubicBezTo>
                <a:cubicBezTo>
                  <a:pt x="45" y="129"/>
                  <a:pt x="33" y="118"/>
                  <a:pt x="33" y="103"/>
                </a:cubicBezTo>
                <a:cubicBezTo>
                  <a:pt x="33" y="81"/>
                  <a:pt x="33" y="58"/>
                  <a:pt x="33" y="36"/>
                </a:cubicBezTo>
                <a:cubicBezTo>
                  <a:pt x="33" y="21"/>
                  <a:pt x="45" y="10"/>
                  <a:pt x="60" y="9"/>
                </a:cubicBezTo>
                <a:cubicBezTo>
                  <a:pt x="150" y="0"/>
                  <a:pt x="241" y="0"/>
                  <a:pt x="331" y="9"/>
                </a:cubicBezTo>
                <a:cubicBezTo>
                  <a:pt x="346" y="10"/>
                  <a:pt x="358" y="21"/>
                  <a:pt x="358" y="36"/>
                </a:cubicBezTo>
                <a:cubicBezTo>
                  <a:pt x="358" y="58"/>
                  <a:pt x="358" y="81"/>
                  <a:pt x="358" y="103"/>
                </a:cubicBezTo>
                <a:cubicBezTo>
                  <a:pt x="358" y="118"/>
                  <a:pt x="346" y="129"/>
                  <a:pt x="331" y="130"/>
                </a:cubicBezTo>
                <a:cubicBezTo>
                  <a:pt x="298" y="134"/>
                  <a:pt x="266" y="136"/>
                  <a:pt x="233" y="137"/>
                </a:cubicBezTo>
                <a:cubicBezTo>
                  <a:pt x="255" y="138"/>
                  <a:pt x="277" y="140"/>
                  <a:pt x="298" y="142"/>
                </a:cubicBezTo>
                <a:cubicBezTo>
                  <a:pt x="313" y="143"/>
                  <a:pt x="326" y="154"/>
                  <a:pt x="326" y="169"/>
                </a:cubicBezTo>
                <a:lnTo>
                  <a:pt x="326" y="202"/>
                </a:lnTo>
                <a:cubicBezTo>
                  <a:pt x="307" y="211"/>
                  <a:pt x="291" y="224"/>
                  <a:pt x="276" y="238"/>
                </a:cubicBezTo>
                <a:cubicBezTo>
                  <a:pt x="267" y="247"/>
                  <a:pt x="259" y="257"/>
                  <a:pt x="252" y="268"/>
                </a:cubicBezTo>
                <a:cubicBezTo>
                  <a:pt x="177" y="273"/>
                  <a:pt x="102" y="271"/>
                  <a:pt x="28" y="263"/>
                </a:cubicBezTo>
                <a:cubicBezTo>
                  <a:pt x="13" y="262"/>
                  <a:pt x="0" y="251"/>
                  <a:pt x="0" y="236"/>
                </a:cubicBezTo>
                <a:cubicBezTo>
                  <a:pt x="0" y="214"/>
                  <a:pt x="0" y="191"/>
                  <a:pt x="0" y="169"/>
                </a:cubicBezTo>
                <a:cubicBezTo>
                  <a:pt x="0" y="154"/>
                  <a:pt x="13" y="143"/>
                  <a:pt x="28" y="14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02" name="Freeform 15"/>
          <p:cNvSpPr/>
          <p:nvPr/>
        </p:nvSpPr>
        <p:spPr>
          <a:xfrm>
            <a:off x="2927350" y="2373313"/>
            <a:ext cx="471488" cy="4762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570" h="570">
                <a:moveTo>
                  <a:pt x="0" y="233"/>
                </a:moveTo>
                <a:lnTo>
                  <a:pt x="233" y="233"/>
                </a:lnTo>
                <a:lnTo>
                  <a:pt x="233" y="0"/>
                </a:lnTo>
                <a:lnTo>
                  <a:pt x="337" y="0"/>
                </a:lnTo>
                <a:lnTo>
                  <a:pt x="337" y="233"/>
                </a:lnTo>
                <a:lnTo>
                  <a:pt x="570" y="233"/>
                </a:lnTo>
                <a:lnTo>
                  <a:pt x="570" y="338"/>
                </a:lnTo>
                <a:lnTo>
                  <a:pt x="337" y="338"/>
                </a:lnTo>
                <a:lnTo>
                  <a:pt x="337" y="570"/>
                </a:lnTo>
                <a:lnTo>
                  <a:pt x="233" y="570"/>
                </a:lnTo>
                <a:lnTo>
                  <a:pt x="233" y="338"/>
                </a:lnTo>
                <a:lnTo>
                  <a:pt x="0" y="338"/>
                </a:lnTo>
                <a:lnTo>
                  <a:pt x="0" y="23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03" name="Freeform 16"/>
          <p:cNvSpPr/>
          <p:nvPr/>
        </p:nvSpPr>
        <p:spPr>
          <a:xfrm>
            <a:off x="5657850" y="2373313"/>
            <a:ext cx="473075" cy="4762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570" h="570">
                <a:moveTo>
                  <a:pt x="0" y="233"/>
                </a:moveTo>
                <a:lnTo>
                  <a:pt x="232" y="233"/>
                </a:lnTo>
                <a:lnTo>
                  <a:pt x="232" y="0"/>
                </a:lnTo>
                <a:lnTo>
                  <a:pt x="337" y="0"/>
                </a:lnTo>
                <a:lnTo>
                  <a:pt x="337" y="233"/>
                </a:lnTo>
                <a:lnTo>
                  <a:pt x="570" y="233"/>
                </a:lnTo>
                <a:lnTo>
                  <a:pt x="570" y="338"/>
                </a:lnTo>
                <a:lnTo>
                  <a:pt x="337" y="338"/>
                </a:lnTo>
                <a:lnTo>
                  <a:pt x="337" y="570"/>
                </a:lnTo>
                <a:lnTo>
                  <a:pt x="232" y="570"/>
                </a:lnTo>
                <a:lnTo>
                  <a:pt x="232" y="338"/>
                </a:lnTo>
                <a:lnTo>
                  <a:pt x="0" y="338"/>
                </a:lnTo>
                <a:lnTo>
                  <a:pt x="0" y="23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04" name="Freeform 17"/>
          <p:cNvSpPr>
            <a:spLocks noEditPoints="1"/>
          </p:cNvSpPr>
          <p:nvPr/>
        </p:nvSpPr>
        <p:spPr>
          <a:xfrm>
            <a:off x="8567738" y="2478088"/>
            <a:ext cx="471487" cy="323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570" h="388">
                <a:moveTo>
                  <a:pt x="0" y="0"/>
                </a:moveTo>
                <a:cubicBezTo>
                  <a:pt x="523" y="0"/>
                  <a:pt x="48" y="0"/>
                  <a:pt x="570" y="0"/>
                </a:cubicBezTo>
                <a:lnTo>
                  <a:pt x="570" y="105"/>
                </a:lnTo>
                <a:cubicBezTo>
                  <a:pt x="48" y="105"/>
                  <a:pt x="523" y="105"/>
                  <a:pt x="0" y="105"/>
                </a:cubicBezTo>
                <a:lnTo>
                  <a:pt x="0" y="0"/>
                </a:lnTo>
                <a:close/>
                <a:moveTo>
                  <a:pt x="0" y="284"/>
                </a:moveTo>
                <a:cubicBezTo>
                  <a:pt x="523" y="284"/>
                  <a:pt x="48" y="284"/>
                  <a:pt x="570" y="284"/>
                </a:cubicBezTo>
                <a:lnTo>
                  <a:pt x="570" y="388"/>
                </a:lnTo>
                <a:cubicBezTo>
                  <a:pt x="48" y="388"/>
                  <a:pt x="523" y="388"/>
                  <a:pt x="0" y="388"/>
                </a:cubicBezTo>
                <a:lnTo>
                  <a:pt x="0" y="28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05" name="TextBox 21"/>
          <p:cNvSpPr txBox="1"/>
          <p:nvPr/>
        </p:nvSpPr>
        <p:spPr>
          <a:xfrm>
            <a:off x="1042988" y="2419350"/>
            <a:ext cx="1500187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  物</a:t>
            </a:r>
            <a:endParaRPr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6" name="TextBox 22"/>
          <p:cNvSpPr txBox="1"/>
          <p:nvPr/>
        </p:nvSpPr>
        <p:spPr>
          <a:xfrm>
            <a:off x="1116013" y="2965450"/>
            <a:ext cx="136842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无法准确确认其身份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7" name="TextBox 23"/>
          <p:cNvSpPr txBox="1"/>
          <p:nvPr/>
        </p:nvSpPr>
        <p:spPr>
          <a:xfrm>
            <a:off x="3584575" y="2419350"/>
            <a:ext cx="18288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沟通工具</a:t>
            </a:r>
            <a:endParaRPr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8" name="TextBox 24"/>
          <p:cNvSpPr txBox="1"/>
          <p:nvPr/>
        </p:nvSpPr>
        <p:spPr>
          <a:xfrm>
            <a:off x="3627438" y="2976563"/>
            <a:ext cx="1849437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电话短信网络等见不到真人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9" name="TextBox 25"/>
          <p:cNvSpPr txBox="1"/>
          <p:nvPr/>
        </p:nvSpPr>
        <p:spPr>
          <a:xfrm>
            <a:off x="6327775" y="2419350"/>
            <a:ext cx="18288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    求</a:t>
            </a:r>
            <a:endParaRPr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0" name="TextBox 26"/>
          <p:cNvSpPr txBox="1"/>
          <p:nvPr/>
        </p:nvSpPr>
        <p:spPr>
          <a:xfrm>
            <a:off x="6370638" y="2976563"/>
            <a:ext cx="1849437" cy="369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汇款、转账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1" name="TextBox 27"/>
          <p:cNvSpPr txBox="1"/>
          <p:nvPr/>
        </p:nvSpPr>
        <p:spPr>
          <a:xfrm>
            <a:off x="9031288" y="1868488"/>
            <a:ext cx="2743200" cy="14462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8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诈骗</a:t>
            </a:r>
            <a:endParaRPr lang="zh-CN" altLang="en-US" sz="8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2" name="TextBox 28"/>
          <p:cNvSpPr txBox="1"/>
          <p:nvPr/>
        </p:nvSpPr>
        <p:spPr>
          <a:xfrm>
            <a:off x="769938" y="4321175"/>
            <a:ext cx="11075987" cy="430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2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人物</a:t>
            </a:r>
            <a:r>
              <a:rPr lang="zh-CN" altLang="en-US" sz="2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：不能准确确认其身份</a:t>
            </a:r>
            <a:r>
              <a:rPr lang="en-US" altLang="zh-CN" sz="2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沟通工具</a:t>
            </a:r>
            <a:r>
              <a:rPr lang="zh-CN" altLang="en-US" sz="2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：电话、短信、网络等</a:t>
            </a:r>
            <a:r>
              <a:rPr lang="en-US" altLang="zh-CN" sz="2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r>
              <a:rPr lang="zh-CN" altLang="en-US" sz="2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：汇款、转账</a:t>
            </a:r>
            <a:endParaRPr lang="zh-CN" altLang="en-US" sz="2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313" name="直接连接符 30"/>
          <p:cNvCxnSpPr/>
          <p:nvPr/>
        </p:nvCxnSpPr>
        <p:spPr>
          <a:xfrm>
            <a:off x="814388" y="4032250"/>
            <a:ext cx="10683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14" name="TextBox 31"/>
          <p:cNvSpPr txBox="1"/>
          <p:nvPr/>
        </p:nvSpPr>
        <p:spPr>
          <a:xfrm>
            <a:off x="769938" y="5092700"/>
            <a:ext cx="11075987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ClrTx/>
              <a:buFont typeface="Arial" panose="020B0604020202020204" pitchFamily="34" charset="0"/>
            </a:pPr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如果遇到上述情况，请及时报警！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7018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Freeform 5"/>
          <p:cNvSpPr/>
          <p:nvPr/>
        </p:nvSpPr>
        <p:spPr>
          <a:xfrm>
            <a:off x="3784600" y="2020888"/>
            <a:ext cx="8412163" cy="28162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5" name="Freeform 6"/>
          <p:cNvSpPr/>
          <p:nvPr/>
        </p:nvSpPr>
        <p:spPr>
          <a:xfrm>
            <a:off x="0" y="2020888"/>
            <a:ext cx="4548188" cy="28162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6" name="TextBox 10"/>
          <p:cNvSpPr txBox="1"/>
          <p:nvPr/>
        </p:nvSpPr>
        <p:spPr>
          <a:xfrm>
            <a:off x="4624388" y="2420938"/>
            <a:ext cx="6985000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电信诈骗的常见形式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8437" name="TextBox 11"/>
          <p:cNvSpPr txBox="1"/>
          <p:nvPr/>
        </p:nvSpPr>
        <p:spPr>
          <a:xfrm>
            <a:off x="1925638" y="2020888"/>
            <a:ext cx="1758950" cy="31543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199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99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8" name="TextBox 13"/>
          <p:cNvSpPr txBox="1"/>
          <p:nvPr/>
        </p:nvSpPr>
        <p:spPr>
          <a:xfrm>
            <a:off x="1103313" y="3876675"/>
            <a:ext cx="1030287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Part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rcRect b="34625"/>
          <a:stretch>
            <a:fillRect/>
          </a:stretch>
        </p:blipFill>
        <p:spPr>
          <a:xfrm>
            <a:off x="265430" y="621030"/>
            <a:ext cx="877888" cy="844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522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" name="932126"/>
          <p:cNvSpPr/>
          <p:nvPr/>
        </p:nvSpPr>
        <p:spPr>
          <a:xfrm>
            <a:off x="870144" y="168654"/>
            <a:ext cx="4939883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kern="100">
                <a:latin typeface="+mj-ea"/>
                <a:ea typeface="+mj-ea"/>
                <a:cs typeface="Times New Roman" panose="02020603050405020304" pitchFamily="18" charset="0"/>
              </a:rPr>
              <a:t>刷单返利诈骗</a:t>
            </a:r>
            <a:endParaRPr lang="zh-CN" altLang="en-US" sz="3200" b="1" kern="10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pSp>
        <p:nvGrpSpPr>
          <p:cNvPr id="41" name="717747"/>
          <p:cNvGrpSpPr/>
          <p:nvPr/>
        </p:nvGrpSpPr>
        <p:grpSpPr>
          <a:xfrm>
            <a:off x="1039213" y="1114197"/>
            <a:ext cx="826701" cy="781111"/>
            <a:chOff x="1876425" y="3790951"/>
            <a:chExt cx="863600" cy="815975"/>
          </a:xfrm>
        </p:grpSpPr>
        <p:sp>
          <p:nvSpPr>
            <p:cNvPr id="42" name="Rectangle 1257"/>
            <p:cNvSpPr>
              <a:spLocks noChangeArrowheads="1"/>
            </p:cNvSpPr>
            <p:nvPr/>
          </p:nvSpPr>
          <p:spPr bwMode="auto">
            <a:xfrm>
              <a:off x="2587625" y="4008438"/>
              <a:ext cx="33338" cy="25400"/>
            </a:xfrm>
            <a:prstGeom prst="rect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3" name="Oval 1258"/>
            <p:cNvSpPr>
              <a:spLocks noChangeArrowheads="1"/>
            </p:cNvSpPr>
            <p:nvPr/>
          </p:nvSpPr>
          <p:spPr bwMode="auto">
            <a:xfrm>
              <a:off x="2560638" y="3916363"/>
              <a:ext cx="85725" cy="98425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4" name="Oval 1260"/>
            <p:cNvSpPr>
              <a:spLocks noChangeArrowheads="1"/>
            </p:cNvSpPr>
            <p:nvPr/>
          </p:nvSpPr>
          <p:spPr bwMode="auto">
            <a:xfrm>
              <a:off x="2560637" y="3962401"/>
              <a:ext cx="20637" cy="19050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5" name="Oval 1261"/>
            <p:cNvSpPr>
              <a:spLocks noChangeArrowheads="1"/>
            </p:cNvSpPr>
            <p:nvPr/>
          </p:nvSpPr>
          <p:spPr bwMode="auto">
            <a:xfrm>
              <a:off x="2633662" y="3962401"/>
              <a:ext cx="20637" cy="19050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6" name="Freeform 1262"/>
            <p:cNvSpPr/>
            <p:nvPr/>
          </p:nvSpPr>
          <p:spPr bwMode="auto">
            <a:xfrm>
              <a:off x="2560637" y="3935413"/>
              <a:ext cx="14287" cy="26988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4 h 4"/>
                <a:gd name="T4" fmla="*/ 2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1" y="1"/>
                    <a:pt x="1" y="2"/>
                    <a:pt x="0" y="4"/>
                  </a:cubicBezTo>
                  <a:cubicBezTo>
                    <a:pt x="2" y="4"/>
                    <a:pt x="2" y="1"/>
                    <a:pt x="2" y="0"/>
                  </a:cubicBezTo>
                </a:path>
              </a:pathLst>
            </a:custGeom>
            <a:solidFill>
              <a:srgbClr val="505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7" name="Freeform 1263"/>
            <p:cNvSpPr/>
            <p:nvPr/>
          </p:nvSpPr>
          <p:spPr bwMode="auto">
            <a:xfrm>
              <a:off x="2633662" y="3935413"/>
              <a:ext cx="12700" cy="26988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2" y="2"/>
                    <a:pt x="2" y="4"/>
                  </a:cubicBezTo>
                  <a:cubicBezTo>
                    <a:pt x="0" y="4"/>
                    <a:pt x="0" y="1"/>
                    <a:pt x="0" y="0"/>
                  </a:cubicBezTo>
                </a:path>
              </a:pathLst>
            </a:custGeom>
            <a:solidFill>
              <a:srgbClr val="505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8" name="Freeform 1264"/>
            <p:cNvSpPr/>
            <p:nvPr/>
          </p:nvSpPr>
          <p:spPr bwMode="auto">
            <a:xfrm>
              <a:off x="2614612" y="4257676"/>
              <a:ext cx="46037" cy="211138"/>
            </a:xfrm>
            <a:custGeom>
              <a:avLst/>
              <a:gdLst>
                <a:gd name="T0" fmla="*/ 0 w 7"/>
                <a:gd name="T1" fmla="*/ 0 h 32"/>
                <a:gd name="T2" fmla="*/ 0 w 7"/>
                <a:gd name="T3" fmla="*/ 25 h 32"/>
                <a:gd name="T4" fmla="*/ 0 w 7"/>
                <a:gd name="T5" fmla="*/ 27 h 32"/>
                <a:gd name="T6" fmla="*/ 1 w 7"/>
                <a:gd name="T7" fmla="*/ 31 h 32"/>
                <a:gd name="T8" fmla="*/ 3 w 7"/>
                <a:gd name="T9" fmla="*/ 32 h 32"/>
                <a:gd name="T10" fmla="*/ 6 w 7"/>
                <a:gd name="T11" fmla="*/ 31 h 32"/>
                <a:gd name="T12" fmla="*/ 6 w 7"/>
                <a:gd name="T13" fmla="*/ 27 h 32"/>
                <a:gd name="T14" fmla="*/ 7 w 7"/>
                <a:gd name="T15" fmla="*/ 0 h 32"/>
                <a:gd name="T16" fmla="*/ 0 w 7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32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2" y="32"/>
                    <a:pt x="3" y="32"/>
                  </a:cubicBezTo>
                  <a:cubicBezTo>
                    <a:pt x="5" y="32"/>
                    <a:pt x="6" y="31"/>
                    <a:pt x="6" y="31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49" name="Freeform 1265"/>
            <p:cNvSpPr/>
            <p:nvPr/>
          </p:nvSpPr>
          <p:spPr bwMode="auto">
            <a:xfrm>
              <a:off x="2547937" y="4257676"/>
              <a:ext cx="52387" cy="211138"/>
            </a:xfrm>
            <a:custGeom>
              <a:avLst/>
              <a:gdLst>
                <a:gd name="T0" fmla="*/ 0 w 8"/>
                <a:gd name="T1" fmla="*/ 0 h 32"/>
                <a:gd name="T2" fmla="*/ 1 w 8"/>
                <a:gd name="T3" fmla="*/ 25 h 32"/>
                <a:gd name="T4" fmla="*/ 1 w 8"/>
                <a:gd name="T5" fmla="*/ 27 h 32"/>
                <a:gd name="T6" fmla="*/ 1 w 8"/>
                <a:gd name="T7" fmla="*/ 31 h 32"/>
                <a:gd name="T8" fmla="*/ 4 w 8"/>
                <a:gd name="T9" fmla="*/ 32 h 32"/>
                <a:gd name="T10" fmla="*/ 7 w 8"/>
                <a:gd name="T11" fmla="*/ 31 h 32"/>
                <a:gd name="T12" fmla="*/ 7 w 8"/>
                <a:gd name="T13" fmla="*/ 27 h 32"/>
                <a:gd name="T14" fmla="*/ 8 w 8"/>
                <a:gd name="T15" fmla="*/ 0 h 32"/>
                <a:gd name="T16" fmla="*/ 0 w 8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2" y="32"/>
                    <a:pt x="4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0" name="Freeform 1266"/>
            <p:cNvSpPr/>
            <p:nvPr/>
          </p:nvSpPr>
          <p:spPr bwMode="auto">
            <a:xfrm>
              <a:off x="2541587" y="4441826"/>
              <a:ext cx="65087" cy="33338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0 h 5"/>
                <a:gd name="T4" fmla="*/ 5 w 10"/>
                <a:gd name="T5" fmla="*/ 5 h 5"/>
                <a:gd name="T6" fmla="*/ 10 w 10"/>
                <a:gd name="T7" fmla="*/ 0 h 5"/>
                <a:gd name="T8" fmla="*/ 9 w 10"/>
                <a:gd name="T9" fmla="*/ 0 h 5"/>
                <a:gd name="T10" fmla="*/ 0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7" y="5"/>
                    <a:pt x="10" y="2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1" name="Freeform 1267"/>
            <p:cNvSpPr/>
            <p:nvPr/>
          </p:nvSpPr>
          <p:spPr bwMode="auto">
            <a:xfrm>
              <a:off x="2606675" y="4441826"/>
              <a:ext cx="60325" cy="33338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5 w 9"/>
                <a:gd name="T5" fmla="*/ 5 h 5"/>
                <a:gd name="T6" fmla="*/ 9 w 9"/>
                <a:gd name="T7" fmla="*/ 0 h 5"/>
                <a:gd name="T8" fmla="*/ 9 w 9"/>
                <a:gd name="T9" fmla="*/ 0 h 5"/>
                <a:gd name="T10" fmla="*/ 0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7" y="5"/>
                    <a:pt x="9" y="2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2" name="Freeform 1268"/>
            <p:cNvSpPr/>
            <p:nvPr/>
          </p:nvSpPr>
          <p:spPr bwMode="auto">
            <a:xfrm>
              <a:off x="2541587" y="4178301"/>
              <a:ext cx="125412" cy="263525"/>
            </a:xfrm>
            <a:custGeom>
              <a:avLst/>
              <a:gdLst>
                <a:gd name="T0" fmla="*/ 4 w 79"/>
                <a:gd name="T1" fmla="*/ 0 h 166"/>
                <a:gd name="T2" fmla="*/ 0 w 79"/>
                <a:gd name="T3" fmla="*/ 42 h 166"/>
                <a:gd name="T4" fmla="*/ 0 w 79"/>
                <a:gd name="T5" fmla="*/ 50 h 166"/>
                <a:gd name="T6" fmla="*/ 0 w 79"/>
                <a:gd name="T7" fmla="*/ 166 h 166"/>
                <a:gd name="T8" fmla="*/ 41 w 79"/>
                <a:gd name="T9" fmla="*/ 166 h 166"/>
                <a:gd name="T10" fmla="*/ 41 w 79"/>
                <a:gd name="T11" fmla="*/ 50 h 166"/>
                <a:gd name="T12" fmla="*/ 41 w 79"/>
                <a:gd name="T13" fmla="*/ 50 h 166"/>
                <a:gd name="T14" fmla="*/ 41 w 79"/>
                <a:gd name="T15" fmla="*/ 166 h 166"/>
                <a:gd name="T16" fmla="*/ 79 w 79"/>
                <a:gd name="T17" fmla="*/ 166 h 166"/>
                <a:gd name="T18" fmla="*/ 79 w 79"/>
                <a:gd name="T19" fmla="*/ 50 h 166"/>
                <a:gd name="T20" fmla="*/ 79 w 79"/>
                <a:gd name="T21" fmla="*/ 42 h 166"/>
                <a:gd name="T22" fmla="*/ 79 w 79"/>
                <a:gd name="T23" fmla="*/ 0 h 166"/>
                <a:gd name="T24" fmla="*/ 4 w 79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66">
                  <a:moveTo>
                    <a:pt x="4" y="0"/>
                  </a:moveTo>
                  <a:lnTo>
                    <a:pt x="0" y="42"/>
                  </a:lnTo>
                  <a:lnTo>
                    <a:pt x="0" y="50"/>
                  </a:lnTo>
                  <a:lnTo>
                    <a:pt x="0" y="166"/>
                  </a:lnTo>
                  <a:lnTo>
                    <a:pt x="41" y="166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166"/>
                  </a:lnTo>
                  <a:lnTo>
                    <a:pt x="79" y="166"/>
                  </a:lnTo>
                  <a:lnTo>
                    <a:pt x="79" y="50"/>
                  </a:lnTo>
                  <a:lnTo>
                    <a:pt x="79" y="42"/>
                  </a:lnTo>
                  <a:lnTo>
                    <a:pt x="79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3" name="Freeform 1269"/>
            <p:cNvSpPr/>
            <p:nvPr/>
          </p:nvSpPr>
          <p:spPr bwMode="auto">
            <a:xfrm>
              <a:off x="2547937" y="4021138"/>
              <a:ext cx="112712" cy="125413"/>
            </a:xfrm>
            <a:custGeom>
              <a:avLst/>
              <a:gdLst>
                <a:gd name="T0" fmla="*/ 71 w 71"/>
                <a:gd name="T1" fmla="*/ 8 h 79"/>
                <a:gd name="T2" fmla="*/ 50 w 71"/>
                <a:gd name="T3" fmla="*/ 0 h 79"/>
                <a:gd name="T4" fmla="*/ 37 w 71"/>
                <a:gd name="T5" fmla="*/ 4 h 79"/>
                <a:gd name="T6" fmla="*/ 21 w 71"/>
                <a:gd name="T7" fmla="*/ 0 h 79"/>
                <a:gd name="T8" fmla="*/ 0 w 71"/>
                <a:gd name="T9" fmla="*/ 8 h 79"/>
                <a:gd name="T10" fmla="*/ 17 w 71"/>
                <a:gd name="T11" fmla="*/ 79 h 79"/>
                <a:gd name="T12" fmla="*/ 58 w 71"/>
                <a:gd name="T13" fmla="*/ 79 h 79"/>
                <a:gd name="T14" fmla="*/ 71 w 71"/>
                <a:gd name="T15" fmla="*/ 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79">
                  <a:moveTo>
                    <a:pt x="71" y="8"/>
                  </a:moveTo>
                  <a:lnTo>
                    <a:pt x="50" y="0"/>
                  </a:lnTo>
                  <a:lnTo>
                    <a:pt x="37" y="4"/>
                  </a:lnTo>
                  <a:lnTo>
                    <a:pt x="21" y="0"/>
                  </a:lnTo>
                  <a:lnTo>
                    <a:pt x="0" y="8"/>
                  </a:lnTo>
                  <a:lnTo>
                    <a:pt x="17" y="79"/>
                  </a:lnTo>
                  <a:lnTo>
                    <a:pt x="58" y="79"/>
                  </a:lnTo>
                  <a:lnTo>
                    <a:pt x="71" y="8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4" name="Oval 1270"/>
            <p:cNvSpPr>
              <a:spLocks noChangeArrowheads="1"/>
            </p:cNvSpPr>
            <p:nvPr/>
          </p:nvSpPr>
          <p:spPr bwMode="auto">
            <a:xfrm>
              <a:off x="2474912" y="4224338"/>
              <a:ext cx="33337" cy="333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5" name="Freeform 1271"/>
            <p:cNvSpPr/>
            <p:nvPr/>
          </p:nvSpPr>
          <p:spPr bwMode="auto">
            <a:xfrm>
              <a:off x="2593975" y="4033838"/>
              <a:ext cx="20637" cy="98425"/>
            </a:xfrm>
            <a:custGeom>
              <a:avLst/>
              <a:gdLst>
                <a:gd name="T0" fmla="*/ 13 w 13"/>
                <a:gd name="T1" fmla="*/ 0 h 62"/>
                <a:gd name="T2" fmla="*/ 8 w 13"/>
                <a:gd name="T3" fmla="*/ 0 h 62"/>
                <a:gd name="T4" fmla="*/ 0 w 13"/>
                <a:gd name="T5" fmla="*/ 0 h 62"/>
                <a:gd name="T6" fmla="*/ 0 w 13"/>
                <a:gd name="T7" fmla="*/ 50 h 62"/>
                <a:gd name="T8" fmla="*/ 8 w 13"/>
                <a:gd name="T9" fmla="*/ 62 h 62"/>
                <a:gd name="T10" fmla="*/ 13 w 13"/>
                <a:gd name="T11" fmla="*/ 50 h 62"/>
                <a:gd name="T12" fmla="*/ 13 w 13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2">
                  <a:moveTo>
                    <a:pt x="13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8" y="62"/>
                  </a:lnTo>
                  <a:lnTo>
                    <a:pt x="13" y="5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E6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6" name="Freeform 1272"/>
            <p:cNvSpPr/>
            <p:nvPr/>
          </p:nvSpPr>
          <p:spPr bwMode="auto">
            <a:xfrm>
              <a:off x="2593975" y="4027488"/>
              <a:ext cx="20637" cy="20638"/>
            </a:xfrm>
            <a:custGeom>
              <a:avLst/>
              <a:gdLst>
                <a:gd name="T0" fmla="*/ 13 w 13"/>
                <a:gd name="T1" fmla="*/ 4 h 13"/>
                <a:gd name="T2" fmla="*/ 13 w 13"/>
                <a:gd name="T3" fmla="*/ 4 h 13"/>
                <a:gd name="T4" fmla="*/ 8 w 13"/>
                <a:gd name="T5" fmla="*/ 8 h 13"/>
                <a:gd name="T6" fmla="*/ 4 w 13"/>
                <a:gd name="T7" fmla="*/ 13 h 13"/>
                <a:gd name="T8" fmla="*/ 0 w 13"/>
                <a:gd name="T9" fmla="*/ 8 h 13"/>
                <a:gd name="T10" fmla="*/ 0 w 13"/>
                <a:gd name="T11" fmla="*/ 4 h 13"/>
                <a:gd name="T12" fmla="*/ 8 w 13"/>
                <a:gd name="T13" fmla="*/ 0 h 13"/>
                <a:gd name="T14" fmla="*/ 13 w 13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8" y="8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4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AC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7" name="Freeform 1273"/>
            <p:cNvSpPr/>
            <p:nvPr/>
          </p:nvSpPr>
          <p:spPr bwMode="auto">
            <a:xfrm>
              <a:off x="2568575" y="4021138"/>
              <a:ext cx="38100" cy="19050"/>
            </a:xfrm>
            <a:custGeom>
              <a:avLst/>
              <a:gdLst>
                <a:gd name="T0" fmla="*/ 12 w 24"/>
                <a:gd name="T1" fmla="*/ 12 h 12"/>
                <a:gd name="T2" fmla="*/ 0 w 24"/>
                <a:gd name="T3" fmla="*/ 0 h 12"/>
                <a:gd name="T4" fmla="*/ 12 w 24"/>
                <a:gd name="T5" fmla="*/ 0 h 12"/>
                <a:gd name="T6" fmla="*/ 24 w 24"/>
                <a:gd name="T7" fmla="*/ 4 h 12"/>
                <a:gd name="T8" fmla="*/ 12 w 2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4" y="4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8" name="Freeform 1274"/>
            <p:cNvSpPr/>
            <p:nvPr/>
          </p:nvSpPr>
          <p:spPr bwMode="auto">
            <a:xfrm>
              <a:off x="2606675" y="4021138"/>
              <a:ext cx="33337" cy="19050"/>
            </a:xfrm>
            <a:custGeom>
              <a:avLst/>
              <a:gdLst>
                <a:gd name="T0" fmla="*/ 9 w 21"/>
                <a:gd name="T1" fmla="*/ 12 h 12"/>
                <a:gd name="T2" fmla="*/ 21 w 21"/>
                <a:gd name="T3" fmla="*/ 0 h 12"/>
                <a:gd name="T4" fmla="*/ 13 w 21"/>
                <a:gd name="T5" fmla="*/ 0 h 12"/>
                <a:gd name="T6" fmla="*/ 0 w 21"/>
                <a:gd name="T7" fmla="*/ 4 h 12"/>
                <a:gd name="T8" fmla="*/ 9 w 21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9" y="12"/>
                  </a:moveTo>
                  <a:lnTo>
                    <a:pt x="21" y="0"/>
                  </a:lnTo>
                  <a:lnTo>
                    <a:pt x="13" y="0"/>
                  </a:lnTo>
                  <a:lnTo>
                    <a:pt x="0" y="4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59" name="Freeform 1275"/>
            <p:cNvSpPr/>
            <p:nvPr/>
          </p:nvSpPr>
          <p:spPr bwMode="auto">
            <a:xfrm>
              <a:off x="2468562" y="4033838"/>
              <a:ext cx="79375" cy="211138"/>
            </a:xfrm>
            <a:custGeom>
              <a:avLst/>
              <a:gdLst>
                <a:gd name="T0" fmla="*/ 7 w 12"/>
                <a:gd name="T1" fmla="*/ 32 h 32"/>
                <a:gd name="T2" fmla="*/ 0 w 12"/>
                <a:gd name="T3" fmla="*/ 31 h 32"/>
                <a:gd name="T4" fmla="*/ 7 w 12"/>
                <a:gd name="T5" fmla="*/ 6 h 32"/>
                <a:gd name="T6" fmla="*/ 11 w 12"/>
                <a:gd name="T7" fmla="*/ 1 h 32"/>
                <a:gd name="T8" fmla="*/ 12 w 12"/>
                <a:gd name="T9" fmla="*/ 0 h 32"/>
                <a:gd name="T10" fmla="*/ 11 w 12"/>
                <a:gd name="T11" fmla="*/ 14 h 32"/>
                <a:gd name="T12" fmla="*/ 7 w 12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2">
                  <a:moveTo>
                    <a:pt x="7" y="3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12"/>
                    <a:pt x="7" y="6"/>
                  </a:cubicBezTo>
                  <a:cubicBezTo>
                    <a:pt x="8" y="4"/>
                    <a:pt x="10" y="2"/>
                    <a:pt x="11" y="1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7" y="32"/>
                  </a:lnTo>
                  <a:close/>
                </a:path>
              </a:pathLst>
            </a:custGeom>
            <a:solidFill>
              <a:srgbClr val="007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0" name="Oval 1276"/>
            <p:cNvSpPr>
              <a:spLocks noChangeArrowheads="1"/>
            </p:cNvSpPr>
            <p:nvPr/>
          </p:nvSpPr>
          <p:spPr bwMode="auto">
            <a:xfrm>
              <a:off x="2700337" y="4224338"/>
              <a:ext cx="31750" cy="333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1" name="Freeform 1277"/>
            <p:cNvSpPr/>
            <p:nvPr/>
          </p:nvSpPr>
          <p:spPr bwMode="auto">
            <a:xfrm>
              <a:off x="2660650" y="4033838"/>
              <a:ext cx="79375" cy="211138"/>
            </a:xfrm>
            <a:custGeom>
              <a:avLst/>
              <a:gdLst>
                <a:gd name="T0" fmla="*/ 5 w 12"/>
                <a:gd name="T1" fmla="*/ 32 h 32"/>
                <a:gd name="T2" fmla="*/ 12 w 12"/>
                <a:gd name="T3" fmla="*/ 31 h 32"/>
                <a:gd name="T4" fmla="*/ 5 w 12"/>
                <a:gd name="T5" fmla="*/ 6 h 32"/>
                <a:gd name="T6" fmla="*/ 2 w 12"/>
                <a:gd name="T7" fmla="*/ 1 h 32"/>
                <a:gd name="T8" fmla="*/ 0 w 12"/>
                <a:gd name="T9" fmla="*/ 0 h 32"/>
                <a:gd name="T10" fmla="*/ 1 w 12"/>
                <a:gd name="T11" fmla="*/ 14 h 32"/>
                <a:gd name="T12" fmla="*/ 5 w 12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2">
                  <a:moveTo>
                    <a:pt x="5" y="32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8" y="12"/>
                    <a:pt x="5" y="6"/>
                  </a:cubicBezTo>
                  <a:cubicBezTo>
                    <a:pt x="4" y="4"/>
                    <a:pt x="3" y="2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4"/>
                    <a:pt x="1" y="14"/>
                    <a:pt x="1" y="14"/>
                  </a:cubicBezTo>
                  <a:lnTo>
                    <a:pt x="5" y="32"/>
                  </a:lnTo>
                  <a:close/>
                </a:path>
              </a:pathLst>
            </a:custGeom>
            <a:solidFill>
              <a:srgbClr val="007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2" name="Freeform 1278"/>
            <p:cNvSpPr/>
            <p:nvPr/>
          </p:nvSpPr>
          <p:spPr bwMode="auto">
            <a:xfrm>
              <a:off x="2535237" y="4021138"/>
              <a:ext cx="71437" cy="230188"/>
            </a:xfrm>
            <a:custGeom>
              <a:avLst/>
              <a:gdLst>
                <a:gd name="T0" fmla="*/ 7 w 11"/>
                <a:gd name="T1" fmla="*/ 0 h 35"/>
                <a:gd name="T2" fmla="*/ 4 w 11"/>
                <a:gd name="T3" fmla="*/ 1 h 35"/>
                <a:gd name="T4" fmla="*/ 3 w 11"/>
                <a:gd name="T5" fmla="*/ 1 h 35"/>
                <a:gd name="T6" fmla="*/ 2 w 11"/>
                <a:gd name="T7" fmla="*/ 2 h 35"/>
                <a:gd name="T8" fmla="*/ 0 w 11"/>
                <a:gd name="T9" fmla="*/ 35 h 35"/>
                <a:gd name="T10" fmla="*/ 10 w 11"/>
                <a:gd name="T11" fmla="*/ 35 h 35"/>
                <a:gd name="T12" fmla="*/ 11 w 11"/>
                <a:gd name="T13" fmla="*/ 32 h 35"/>
                <a:gd name="T14" fmla="*/ 11 w 11"/>
                <a:gd name="T15" fmla="*/ 16 h 35"/>
                <a:gd name="T16" fmla="*/ 7 w 11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5">
                  <a:moveTo>
                    <a:pt x="7" y="0"/>
                  </a:moveTo>
                  <a:cubicBezTo>
                    <a:pt x="6" y="0"/>
                    <a:pt x="5" y="0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07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3" name="Freeform 1279"/>
            <p:cNvSpPr/>
            <p:nvPr/>
          </p:nvSpPr>
          <p:spPr bwMode="auto">
            <a:xfrm>
              <a:off x="2568575" y="4021138"/>
              <a:ext cx="38100" cy="104775"/>
            </a:xfrm>
            <a:custGeom>
              <a:avLst/>
              <a:gdLst>
                <a:gd name="T0" fmla="*/ 0 w 24"/>
                <a:gd name="T1" fmla="*/ 21 h 66"/>
                <a:gd name="T2" fmla="*/ 4 w 24"/>
                <a:gd name="T3" fmla="*/ 12 h 66"/>
                <a:gd name="T4" fmla="*/ 0 w 24"/>
                <a:gd name="T5" fmla="*/ 8 h 66"/>
                <a:gd name="T6" fmla="*/ 4 w 24"/>
                <a:gd name="T7" fmla="*/ 0 h 66"/>
                <a:gd name="T8" fmla="*/ 8 w 24"/>
                <a:gd name="T9" fmla="*/ 0 h 66"/>
                <a:gd name="T10" fmla="*/ 24 w 24"/>
                <a:gd name="T11" fmla="*/ 66 h 66"/>
                <a:gd name="T12" fmla="*/ 0 w 24"/>
                <a:gd name="T13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66">
                  <a:moveTo>
                    <a:pt x="0" y="21"/>
                  </a:moveTo>
                  <a:lnTo>
                    <a:pt x="4" y="12"/>
                  </a:lnTo>
                  <a:lnTo>
                    <a:pt x="0" y="8"/>
                  </a:lnTo>
                  <a:lnTo>
                    <a:pt x="4" y="0"/>
                  </a:lnTo>
                  <a:lnTo>
                    <a:pt x="8" y="0"/>
                  </a:lnTo>
                  <a:lnTo>
                    <a:pt x="24" y="66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2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4" name="Freeform 1280"/>
            <p:cNvSpPr/>
            <p:nvPr/>
          </p:nvSpPr>
          <p:spPr bwMode="auto">
            <a:xfrm>
              <a:off x="2606675" y="4021138"/>
              <a:ext cx="66675" cy="230188"/>
            </a:xfrm>
            <a:custGeom>
              <a:avLst/>
              <a:gdLst>
                <a:gd name="T0" fmla="*/ 3 w 10"/>
                <a:gd name="T1" fmla="*/ 0 h 35"/>
                <a:gd name="T2" fmla="*/ 7 w 10"/>
                <a:gd name="T3" fmla="*/ 1 h 35"/>
                <a:gd name="T4" fmla="*/ 8 w 10"/>
                <a:gd name="T5" fmla="*/ 1 h 35"/>
                <a:gd name="T6" fmla="*/ 9 w 10"/>
                <a:gd name="T7" fmla="*/ 2 h 35"/>
                <a:gd name="T8" fmla="*/ 10 w 10"/>
                <a:gd name="T9" fmla="*/ 35 h 35"/>
                <a:gd name="T10" fmla="*/ 0 w 10"/>
                <a:gd name="T11" fmla="*/ 35 h 35"/>
                <a:gd name="T12" fmla="*/ 0 w 10"/>
                <a:gd name="T13" fmla="*/ 32 h 35"/>
                <a:gd name="T14" fmla="*/ 0 w 10"/>
                <a:gd name="T15" fmla="*/ 16 h 35"/>
                <a:gd name="T16" fmla="*/ 3 w 10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5">
                  <a:moveTo>
                    <a:pt x="3" y="0"/>
                  </a:moveTo>
                  <a:cubicBezTo>
                    <a:pt x="5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7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5" name="Freeform 1281"/>
            <p:cNvSpPr/>
            <p:nvPr/>
          </p:nvSpPr>
          <p:spPr bwMode="auto">
            <a:xfrm>
              <a:off x="2606675" y="4021138"/>
              <a:ext cx="39687" cy="104775"/>
            </a:xfrm>
            <a:custGeom>
              <a:avLst/>
              <a:gdLst>
                <a:gd name="T0" fmla="*/ 25 w 25"/>
                <a:gd name="T1" fmla="*/ 21 h 66"/>
                <a:gd name="T2" fmla="*/ 21 w 25"/>
                <a:gd name="T3" fmla="*/ 12 h 66"/>
                <a:gd name="T4" fmla="*/ 25 w 25"/>
                <a:gd name="T5" fmla="*/ 8 h 66"/>
                <a:gd name="T6" fmla="*/ 21 w 25"/>
                <a:gd name="T7" fmla="*/ 0 h 66"/>
                <a:gd name="T8" fmla="*/ 13 w 25"/>
                <a:gd name="T9" fmla="*/ 0 h 66"/>
                <a:gd name="T10" fmla="*/ 0 w 25"/>
                <a:gd name="T11" fmla="*/ 66 h 66"/>
                <a:gd name="T12" fmla="*/ 25 w 25"/>
                <a:gd name="T13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6">
                  <a:moveTo>
                    <a:pt x="25" y="21"/>
                  </a:moveTo>
                  <a:lnTo>
                    <a:pt x="21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13" y="0"/>
                  </a:lnTo>
                  <a:lnTo>
                    <a:pt x="0" y="66"/>
                  </a:lnTo>
                  <a:lnTo>
                    <a:pt x="25" y="21"/>
                  </a:lnTo>
                  <a:close/>
                </a:path>
              </a:pathLst>
            </a:custGeom>
            <a:solidFill>
              <a:srgbClr val="2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6" name="Oval 1282"/>
            <p:cNvSpPr>
              <a:spLocks noChangeArrowheads="1"/>
            </p:cNvSpPr>
            <p:nvPr/>
          </p:nvSpPr>
          <p:spPr bwMode="auto">
            <a:xfrm>
              <a:off x="2600325" y="4132263"/>
              <a:ext cx="14287" cy="14288"/>
            </a:xfrm>
            <a:prstGeom prst="ellipse">
              <a:avLst/>
            </a:prstGeom>
            <a:solidFill>
              <a:srgbClr val="2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7" name="Oval 1283"/>
            <p:cNvSpPr>
              <a:spLocks noChangeArrowheads="1"/>
            </p:cNvSpPr>
            <p:nvPr/>
          </p:nvSpPr>
          <p:spPr bwMode="auto">
            <a:xfrm>
              <a:off x="2600325" y="4171951"/>
              <a:ext cx="14287" cy="14288"/>
            </a:xfrm>
            <a:prstGeom prst="ellipse">
              <a:avLst/>
            </a:prstGeom>
            <a:solidFill>
              <a:srgbClr val="2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8" name="Oval 1284"/>
            <p:cNvSpPr>
              <a:spLocks noChangeArrowheads="1"/>
            </p:cNvSpPr>
            <p:nvPr/>
          </p:nvSpPr>
          <p:spPr bwMode="auto">
            <a:xfrm>
              <a:off x="2600325" y="4211638"/>
              <a:ext cx="14287" cy="12700"/>
            </a:xfrm>
            <a:prstGeom prst="ellipse">
              <a:avLst/>
            </a:prstGeom>
            <a:solidFill>
              <a:srgbClr val="2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69" name="Freeform 1285"/>
            <p:cNvSpPr/>
            <p:nvPr/>
          </p:nvSpPr>
          <p:spPr bwMode="auto">
            <a:xfrm>
              <a:off x="1928812" y="3916363"/>
              <a:ext cx="85725" cy="144463"/>
            </a:xfrm>
            <a:custGeom>
              <a:avLst/>
              <a:gdLst>
                <a:gd name="T0" fmla="*/ 13 w 13"/>
                <a:gd name="T1" fmla="*/ 0 h 22"/>
                <a:gd name="T2" fmla="*/ 3 w 13"/>
                <a:gd name="T3" fmla="*/ 12 h 22"/>
                <a:gd name="T4" fmla="*/ 12 w 13"/>
                <a:gd name="T5" fmla="*/ 15 h 22"/>
                <a:gd name="T6" fmla="*/ 13 w 1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2">
                  <a:moveTo>
                    <a:pt x="13" y="0"/>
                  </a:moveTo>
                  <a:cubicBezTo>
                    <a:pt x="6" y="0"/>
                    <a:pt x="9" y="7"/>
                    <a:pt x="3" y="12"/>
                  </a:cubicBezTo>
                  <a:cubicBezTo>
                    <a:pt x="0" y="14"/>
                    <a:pt x="5" y="22"/>
                    <a:pt x="12" y="15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674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0" name="Freeform 1286"/>
            <p:cNvSpPr/>
            <p:nvPr/>
          </p:nvSpPr>
          <p:spPr bwMode="auto">
            <a:xfrm>
              <a:off x="2008187" y="3916363"/>
              <a:ext cx="85725" cy="138113"/>
            </a:xfrm>
            <a:custGeom>
              <a:avLst/>
              <a:gdLst>
                <a:gd name="T0" fmla="*/ 0 w 13"/>
                <a:gd name="T1" fmla="*/ 0 h 21"/>
                <a:gd name="T2" fmla="*/ 10 w 13"/>
                <a:gd name="T3" fmla="*/ 12 h 21"/>
                <a:gd name="T4" fmla="*/ 1 w 13"/>
                <a:gd name="T5" fmla="*/ 15 h 21"/>
                <a:gd name="T6" fmla="*/ 0 w 13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1">
                  <a:moveTo>
                    <a:pt x="0" y="0"/>
                  </a:moveTo>
                  <a:cubicBezTo>
                    <a:pt x="7" y="0"/>
                    <a:pt x="5" y="7"/>
                    <a:pt x="10" y="12"/>
                  </a:cubicBezTo>
                  <a:cubicBezTo>
                    <a:pt x="13" y="14"/>
                    <a:pt x="6" y="21"/>
                    <a:pt x="1" y="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74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1" name="Rectangle 1287"/>
            <p:cNvSpPr>
              <a:spLocks noChangeArrowheads="1"/>
            </p:cNvSpPr>
            <p:nvPr/>
          </p:nvSpPr>
          <p:spPr bwMode="auto">
            <a:xfrm>
              <a:off x="1993900" y="3994151"/>
              <a:ext cx="33337" cy="33338"/>
            </a:xfrm>
            <a:prstGeom prst="rect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2" name="Oval 1288"/>
            <p:cNvSpPr>
              <a:spLocks noChangeArrowheads="1"/>
            </p:cNvSpPr>
            <p:nvPr/>
          </p:nvSpPr>
          <p:spPr bwMode="auto">
            <a:xfrm>
              <a:off x="1962150" y="3902076"/>
              <a:ext cx="92075" cy="92075"/>
            </a:xfrm>
            <a:prstGeom prst="ellipse">
              <a:avLst/>
            </a:prstGeom>
            <a:solidFill>
              <a:srgbClr val="674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3" name="Oval 1289"/>
            <p:cNvSpPr>
              <a:spLocks noChangeArrowheads="1"/>
            </p:cNvSpPr>
            <p:nvPr/>
          </p:nvSpPr>
          <p:spPr bwMode="auto">
            <a:xfrm>
              <a:off x="1968500" y="3916363"/>
              <a:ext cx="79375" cy="92075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4" name="Oval 1290"/>
            <p:cNvSpPr>
              <a:spLocks noChangeArrowheads="1"/>
            </p:cNvSpPr>
            <p:nvPr/>
          </p:nvSpPr>
          <p:spPr bwMode="auto">
            <a:xfrm>
              <a:off x="1968500" y="3956051"/>
              <a:ext cx="12700" cy="19050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5" name="Oval 1291"/>
            <p:cNvSpPr>
              <a:spLocks noChangeArrowheads="1"/>
            </p:cNvSpPr>
            <p:nvPr/>
          </p:nvSpPr>
          <p:spPr bwMode="auto">
            <a:xfrm>
              <a:off x="2033587" y="3956051"/>
              <a:ext cx="20637" cy="19050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6" name="Freeform 1292"/>
            <p:cNvSpPr/>
            <p:nvPr/>
          </p:nvSpPr>
          <p:spPr bwMode="auto">
            <a:xfrm>
              <a:off x="1981200" y="3910013"/>
              <a:ext cx="85725" cy="52388"/>
            </a:xfrm>
            <a:custGeom>
              <a:avLst/>
              <a:gdLst>
                <a:gd name="T0" fmla="*/ 3 w 13"/>
                <a:gd name="T1" fmla="*/ 3 h 8"/>
                <a:gd name="T2" fmla="*/ 11 w 13"/>
                <a:gd name="T3" fmla="*/ 8 h 8"/>
                <a:gd name="T4" fmla="*/ 8 w 13"/>
                <a:gd name="T5" fmla="*/ 1 h 8"/>
                <a:gd name="T6" fmla="*/ 3 w 13"/>
                <a:gd name="T7" fmla="*/ 0 h 8"/>
                <a:gd name="T8" fmla="*/ 1 w 13"/>
                <a:gd name="T9" fmla="*/ 2 h 8"/>
                <a:gd name="T10" fmla="*/ 3 w 13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8">
                  <a:moveTo>
                    <a:pt x="3" y="3"/>
                  </a:moveTo>
                  <a:cubicBezTo>
                    <a:pt x="3" y="3"/>
                    <a:pt x="9" y="8"/>
                    <a:pt x="11" y="8"/>
                  </a:cubicBezTo>
                  <a:cubicBezTo>
                    <a:pt x="13" y="8"/>
                    <a:pt x="10" y="1"/>
                    <a:pt x="8" y="1"/>
                  </a:cubicBezTo>
                  <a:cubicBezTo>
                    <a:pt x="8" y="1"/>
                    <a:pt x="4" y="0"/>
                    <a:pt x="3" y="0"/>
                  </a:cubicBezTo>
                  <a:cubicBezTo>
                    <a:pt x="3" y="0"/>
                    <a:pt x="0" y="1"/>
                    <a:pt x="1" y="2"/>
                  </a:cubicBezTo>
                  <a:cubicBezTo>
                    <a:pt x="2" y="3"/>
                    <a:pt x="3" y="3"/>
                    <a:pt x="3" y="3"/>
                  </a:cubicBezTo>
                </a:path>
              </a:pathLst>
            </a:custGeom>
            <a:solidFill>
              <a:srgbClr val="674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7" name="Freeform 1293"/>
            <p:cNvSpPr/>
            <p:nvPr/>
          </p:nvSpPr>
          <p:spPr bwMode="auto">
            <a:xfrm>
              <a:off x="1954212" y="3916363"/>
              <a:ext cx="66675" cy="46038"/>
            </a:xfrm>
            <a:custGeom>
              <a:avLst/>
              <a:gdLst>
                <a:gd name="T0" fmla="*/ 10 w 10"/>
                <a:gd name="T1" fmla="*/ 2 h 7"/>
                <a:gd name="T2" fmla="*/ 2 w 10"/>
                <a:gd name="T3" fmla="*/ 7 h 7"/>
                <a:gd name="T4" fmla="*/ 5 w 10"/>
                <a:gd name="T5" fmla="*/ 0 h 7"/>
                <a:gd name="T6" fmla="*/ 7 w 10"/>
                <a:gd name="T7" fmla="*/ 1 h 7"/>
                <a:gd name="T8" fmla="*/ 10 w 10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cubicBezTo>
                    <a:pt x="10" y="2"/>
                    <a:pt x="4" y="7"/>
                    <a:pt x="2" y="7"/>
                  </a:cubicBezTo>
                  <a:cubicBezTo>
                    <a:pt x="0" y="7"/>
                    <a:pt x="3" y="0"/>
                    <a:pt x="5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9" y="1"/>
                    <a:pt x="10" y="2"/>
                    <a:pt x="10" y="2"/>
                  </a:cubicBezTo>
                </a:path>
              </a:pathLst>
            </a:custGeom>
            <a:solidFill>
              <a:srgbClr val="674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8" name="Oval 1294"/>
            <p:cNvSpPr>
              <a:spLocks noChangeArrowheads="1"/>
            </p:cNvSpPr>
            <p:nvPr/>
          </p:nvSpPr>
          <p:spPr bwMode="auto">
            <a:xfrm>
              <a:off x="1876425" y="4217988"/>
              <a:ext cx="31750" cy="333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79" name="Freeform 1295"/>
            <p:cNvSpPr/>
            <p:nvPr/>
          </p:nvSpPr>
          <p:spPr bwMode="auto">
            <a:xfrm>
              <a:off x="2008187" y="4278313"/>
              <a:ext cx="52387" cy="215900"/>
            </a:xfrm>
            <a:custGeom>
              <a:avLst/>
              <a:gdLst>
                <a:gd name="T0" fmla="*/ 0 w 8"/>
                <a:gd name="T1" fmla="*/ 0 h 33"/>
                <a:gd name="T2" fmla="*/ 1 w 8"/>
                <a:gd name="T3" fmla="*/ 25 h 33"/>
                <a:gd name="T4" fmla="*/ 1 w 8"/>
                <a:gd name="T5" fmla="*/ 27 h 33"/>
                <a:gd name="T6" fmla="*/ 1 w 8"/>
                <a:gd name="T7" fmla="*/ 31 h 33"/>
                <a:gd name="T8" fmla="*/ 4 w 8"/>
                <a:gd name="T9" fmla="*/ 33 h 33"/>
                <a:gd name="T10" fmla="*/ 7 w 8"/>
                <a:gd name="T11" fmla="*/ 31 h 33"/>
                <a:gd name="T12" fmla="*/ 7 w 8"/>
                <a:gd name="T13" fmla="*/ 28 h 33"/>
                <a:gd name="T14" fmla="*/ 8 w 8"/>
                <a:gd name="T15" fmla="*/ 0 h 33"/>
                <a:gd name="T16" fmla="*/ 0 w 8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3">
                  <a:moveTo>
                    <a:pt x="0" y="0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2" y="33"/>
                    <a:pt x="4" y="33"/>
                  </a:cubicBezTo>
                  <a:cubicBezTo>
                    <a:pt x="5" y="33"/>
                    <a:pt x="7" y="32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0" name="Freeform 1296"/>
            <p:cNvSpPr/>
            <p:nvPr/>
          </p:nvSpPr>
          <p:spPr bwMode="auto">
            <a:xfrm>
              <a:off x="1962150" y="4278313"/>
              <a:ext cx="46037" cy="215900"/>
            </a:xfrm>
            <a:custGeom>
              <a:avLst/>
              <a:gdLst>
                <a:gd name="T0" fmla="*/ 0 w 7"/>
                <a:gd name="T1" fmla="*/ 0 h 33"/>
                <a:gd name="T2" fmla="*/ 1 w 7"/>
                <a:gd name="T3" fmla="*/ 25 h 33"/>
                <a:gd name="T4" fmla="*/ 1 w 7"/>
                <a:gd name="T5" fmla="*/ 27 h 33"/>
                <a:gd name="T6" fmla="*/ 1 w 7"/>
                <a:gd name="T7" fmla="*/ 31 h 33"/>
                <a:gd name="T8" fmla="*/ 4 w 7"/>
                <a:gd name="T9" fmla="*/ 33 h 33"/>
                <a:gd name="T10" fmla="*/ 7 w 7"/>
                <a:gd name="T11" fmla="*/ 31 h 33"/>
                <a:gd name="T12" fmla="*/ 7 w 7"/>
                <a:gd name="T13" fmla="*/ 28 h 33"/>
                <a:gd name="T14" fmla="*/ 7 w 7"/>
                <a:gd name="T15" fmla="*/ 0 h 33"/>
                <a:gd name="T16" fmla="*/ 0 w 7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33">
                  <a:moveTo>
                    <a:pt x="0" y="0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2" y="33"/>
                    <a:pt x="4" y="33"/>
                  </a:cubicBezTo>
                  <a:cubicBezTo>
                    <a:pt x="5" y="33"/>
                    <a:pt x="7" y="32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1" name="Freeform 1297"/>
            <p:cNvSpPr/>
            <p:nvPr/>
          </p:nvSpPr>
          <p:spPr bwMode="auto">
            <a:xfrm>
              <a:off x="2014537" y="4462463"/>
              <a:ext cx="39687" cy="31750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3 h 5"/>
                <a:gd name="T4" fmla="*/ 3 w 6"/>
                <a:gd name="T5" fmla="*/ 5 h 5"/>
                <a:gd name="T6" fmla="*/ 6 w 6"/>
                <a:gd name="T7" fmla="*/ 3 h 5"/>
                <a:gd name="T8" fmla="*/ 6 w 6"/>
                <a:gd name="T9" fmla="*/ 0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" y="5"/>
                    <a:pt x="6" y="4"/>
                    <a:pt x="6" y="3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2" name="Freeform 1298"/>
            <p:cNvSpPr/>
            <p:nvPr/>
          </p:nvSpPr>
          <p:spPr bwMode="auto">
            <a:xfrm>
              <a:off x="1968500" y="4462463"/>
              <a:ext cx="39687" cy="31750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3 h 5"/>
                <a:gd name="T4" fmla="*/ 3 w 6"/>
                <a:gd name="T5" fmla="*/ 5 h 5"/>
                <a:gd name="T6" fmla="*/ 6 w 6"/>
                <a:gd name="T7" fmla="*/ 3 h 5"/>
                <a:gd name="T8" fmla="*/ 6 w 6"/>
                <a:gd name="T9" fmla="*/ 0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" y="5"/>
                    <a:pt x="6" y="4"/>
                    <a:pt x="6" y="3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3" name="Freeform 1299"/>
            <p:cNvSpPr/>
            <p:nvPr/>
          </p:nvSpPr>
          <p:spPr bwMode="auto">
            <a:xfrm>
              <a:off x="1947862" y="4014788"/>
              <a:ext cx="119062" cy="163513"/>
            </a:xfrm>
            <a:custGeom>
              <a:avLst/>
              <a:gdLst>
                <a:gd name="T0" fmla="*/ 75 w 75"/>
                <a:gd name="T1" fmla="*/ 8 h 103"/>
                <a:gd name="T2" fmla="*/ 54 w 75"/>
                <a:gd name="T3" fmla="*/ 0 h 103"/>
                <a:gd name="T4" fmla="*/ 38 w 75"/>
                <a:gd name="T5" fmla="*/ 4 h 103"/>
                <a:gd name="T6" fmla="*/ 25 w 75"/>
                <a:gd name="T7" fmla="*/ 0 h 103"/>
                <a:gd name="T8" fmla="*/ 0 w 75"/>
                <a:gd name="T9" fmla="*/ 8 h 103"/>
                <a:gd name="T10" fmla="*/ 17 w 75"/>
                <a:gd name="T11" fmla="*/ 103 h 103"/>
                <a:gd name="T12" fmla="*/ 58 w 75"/>
                <a:gd name="T13" fmla="*/ 103 h 103"/>
                <a:gd name="T14" fmla="*/ 75 w 75"/>
                <a:gd name="T15" fmla="*/ 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03">
                  <a:moveTo>
                    <a:pt x="75" y="8"/>
                  </a:moveTo>
                  <a:lnTo>
                    <a:pt x="54" y="0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0" y="8"/>
                  </a:lnTo>
                  <a:lnTo>
                    <a:pt x="17" y="103"/>
                  </a:lnTo>
                  <a:lnTo>
                    <a:pt x="58" y="103"/>
                  </a:lnTo>
                  <a:lnTo>
                    <a:pt x="75" y="8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4" name="Freeform 1300"/>
            <p:cNvSpPr/>
            <p:nvPr/>
          </p:nvSpPr>
          <p:spPr bwMode="auto">
            <a:xfrm>
              <a:off x="1993900" y="4027488"/>
              <a:ext cx="26987" cy="112713"/>
            </a:xfrm>
            <a:custGeom>
              <a:avLst/>
              <a:gdLst>
                <a:gd name="T0" fmla="*/ 17 w 17"/>
                <a:gd name="T1" fmla="*/ 0 h 71"/>
                <a:gd name="T2" fmla="*/ 4 w 17"/>
                <a:gd name="T3" fmla="*/ 0 h 71"/>
                <a:gd name="T4" fmla="*/ 0 w 17"/>
                <a:gd name="T5" fmla="*/ 62 h 71"/>
                <a:gd name="T6" fmla="*/ 9 w 17"/>
                <a:gd name="T7" fmla="*/ 71 h 71"/>
                <a:gd name="T8" fmla="*/ 17 w 17"/>
                <a:gd name="T9" fmla="*/ 62 h 71"/>
                <a:gd name="T10" fmla="*/ 17 w 17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1">
                  <a:moveTo>
                    <a:pt x="17" y="0"/>
                  </a:moveTo>
                  <a:lnTo>
                    <a:pt x="4" y="0"/>
                  </a:lnTo>
                  <a:lnTo>
                    <a:pt x="0" y="62"/>
                  </a:lnTo>
                  <a:lnTo>
                    <a:pt x="9" y="71"/>
                  </a:lnTo>
                  <a:lnTo>
                    <a:pt x="17" y="6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08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5" name="Freeform 1301"/>
            <p:cNvSpPr/>
            <p:nvPr/>
          </p:nvSpPr>
          <p:spPr bwMode="auto">
            <a:xfrm>
              <a:off x="1993900" y="4021138"/>
              <a:ext cx="26987" cy="12700"/>
            </a:xfrm>
            <a:custGeom>
              <a:avLst/>
              <a:gdLst>
                <a:gd name="T0" fmla="*/ 17 w 17"/>
                <a:gd name="T1" fmla="*/ 0 h 8"/>
                <a:gd name="T2" fmla="*/ 17 w 17"/>
                <a:gd name="T3" fmla="*/ 4 h 8"/>
                <a:gd name="T4" fmla="*/ 13 w 17"/>
                <a:gd name="T5" fmla="*/ 8 h 8"/>
                <a:gd name="T6" fmla="*/ 9 w 17"/>
                <a:gd name="T7" fmla="*/ 8 h 8"/>
                <a:gd name="T8" fmla="*/ 0 w 17"/>
                <a:gd name="T9" fmla="*/ 4 h 8"/>
                <a:gd name="T10" fmla="*/ 0 w 17"/>
                <a:gd name="T11" fmla="*/ 0 h 8"/>
                <a:gd name="T12" fmla="*/ 9 w 17"/>
                <a:gd name="T13" fmla="*/ 0 h 8"/>
                <a:gd name="T14" fmla="*/ 17 w 1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lnTo>
                    <a:pt x="17" y="4"/>
                  </a:lnTo>
                  <a:lnTo>
                    <a:pt x="13" y="8"/>
                  </a:lnTo>
                  <a:lnTo>
                    <a:pt x="9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A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6" name="Freeform 1302"/>
            <p:cNvSpPr/>
            <p:nvPr/>
          </p:nvSpPr>
          <p:spPr bwMode="auto">
            <a:xfrm>
              <a:off x="1974850" y="4014788"/>
              <a:ext cx="33337" cy="12700"/>
            </a:xfrm>
            <a:custGeom>
              <a:avLst/>
              <a:gdLst>
                <a:gd name="T0" fmla="*/ 3 w 5"/>
                <a:gd name="T1" fmla="*/ 2 h 2"/>
                <a:gd name="T2" fmla="*/ 0 w 5"/>
                <a:gd name="T3" fmla="*/ 0 h 2"/>
                <a:gd name="T4" fmla="*/ 3 w 5"/>
                <a:gd name="T5" fmla="*/ 0 h 2"/>
                <a:gd name="T6" fmla="*/ 5 w 5"/>
                <a:gd name="T7" fmla="*/ 1 h 2"/>
                <a:gd name="T8" fmla="*/ 3 w 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3" y="2"/>
                  </a:moveTo>
                  <a:cubicBezTo>
                    <a:pt x="2" y="2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3" y="2"/>
                    <a:pt x="3" y="2"/>
                  </a:cubicBezTo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7" name="Freeform 1303"/>
            <p:cNvSpPr/>
            <p:nvPr/>
          </p:nvSpPr>
          <p:spPr bwMode="auto">
            <a:xfrm>
              <a:off x="2008187" y="4014788"/>
              <a:ext cx="39687" cy="12700"/>
            </a:xfrm>
            <a:custGeom>
              <a:avLst/>
              <a:gdLst>
                <a:gd name="T0" fmla="*/ 3 w 6"/>
                <a:gd name="T1" fmla="*/ 2 h 2"/>
                <a:gd name="T2" fmla="*/ 6 w 6"/>
                <a:gd name="T3" fmla="*/ 0 h 2"/>
                <a:gd name="T4" fmla="*/ 3 w 6"/>
                <a:gd name="T5" fmla="*/ 0 h 2"/>
                <a:gd name="T6" fmla="*/ 0 w 6"/>
                <a:gd name="T7" fmla="*/ 1 h 2"/>
                <a:gd name="T8" fmla="*/ 3 w 6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3" y="2"/>
                  </a:moveTo>
                  <a:cubicBezTo>
                    <a:pt x="4" y="2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2"/>
                    <a:pt x="3" y="2"/>
                  </a:cubicBezTo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8" name="Freeform 1304"/>
            <p:cNvSpPr/>
            <p:nvPr/>
          </p:nvSpPr>
          <p:spPr bwMode="auto">
            <a:xfrm>
              <a:off x="1876425" y="4027488"/>
              <a:ext cx="77787" cy="211138"/>
            </a:xfrm>
            <a:custGeom>
              <a:avLst/>
              <a:gdLst>
                <a:gd name="T0" fmla="*/ 5 w 12"/>
                <a:gd name="T1" fmla="*/ 32 h 32"/>
                <a:gd name="T2" fmla="*/ 0 w 12"/>
                <a:gd name="T3" fmla="*/ 31 h 32"/>
                <a:gd name="T4" fmla="*/ 7 w 12"/>
                <a:gd name="T5" fmla="*/ 6 h 32"/>
                <a:gd name="T6" fmla="*/ 10 w 12"/>
                <a:gd name="T7" fmla="*/ 1 h 32"/>
                <a:gd name="T8" fmla="*/ 12 w 12"/>
                <a:gd name="T9" fmla="*/ 0 h 32"/>
                <a:gd name="T10" fmla="*/ 11 w 12"/>
                <a:gd name="T11" fmla="*/ 12 h 32"/>
                <a:gd name="T12" fmla="*/ 5 w 12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2">
                  <a:moveTo>
                    <a:pt x="5" y="3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4" y="12"/>
                    <a:pt x="7" y="6"/>
                  </a:cubicBezTo>
                  <a:cubicBezTo>
                    <a:pt x="8" y="4"/>
                    <a:pt x="9" y="2"/>
                    <a:pt x="10" y="1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5" y="32"/>
                  </a:lnTo>
                  <a:close/>
                </a:path>
              </a:pathLst>
            </a:custGeom>
            <a:solidFill>
              <a:srgbClr val="005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89" name="Oval 1305"/>
            <p:cNvSpPr>
              <a:spLocks noChangeArrowheads="1"/>
            </p:cNvSpPr>
            <p:nvPr/>
          </p:nvSpPr>
          <p:spPr bwMode="auto">
            <a:xfrm>
              <a:off x="2106612" y="4217988"/>
              <a:ext cx="33337" cy="333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0" name="Freeform 1306"/>
            <p:cNvSpPr/>
            <p:nvPr/>
          </p:nvSpPr>
          <p:spPr bwMode="auto">
            <a:xfrm>
              <a:off x="2066925" y="4027488"/>
              <a:ext cx="79375" cy="211138"/>
            </a:xfrm>
            <a:custGeom>
              <a:avLst/>
              <a:gdLst>
                <a:gd name="T0" fmla="*/ 5 w 12"/>
                <a:gd name="T1" fmla="*/ 32 h 32"/>
                <a:gd name="T2" fmla="*/ 12 w 12"/>
                <a:gd name="T3" fmla="*/ 31 h 32"/>
                <a:gd name="T4" fmla="*/ 5 w 12"/>
                <a:gd name="T5" fmla="*/ 6 h 32"/>
                <a:gd name="T6" fmla="*/ 1 w 12"/>
                <a:gd name="T7" fmla="*/ 1 h 32"/>
                <a:gd name="T8" fmla="*/ 0 w 12"/>
                <a:gd name="T9" fmla="*/ 0 h 32"/>
                <a:gd name="T10" fmla="*/ 0 w 12"/>
                <a:gd name="T11" fmla="*/ 14 h 32"/>
                <a:gd name="T12" fmla="*/ 5 w 12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2">
                  <a:moveTo>
                    <a:pt x="5" y="32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7" y="12"/>
                    <a:pt x="5" y="6"/>
                  </a:cubicBezTo>
                  <a:cubicBezTo>
                    <a:pt x="4" y="4"/>
                    <a:pt x="2" y="2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5" y="32"/>
                  </a:lnTo>
                  <a:close/>
                </a:path>
              </a:pathLst>
            </a:custGeom>
            <a:solidFill>
              <a:srgbClr val="005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1" name="Freeform 1307"/>
            <p:cNvSpPr/>
            <p:nvPr/>
          </p:nvSpPr>
          <p:spPr bwMode="auto">
            <a:xfrm>
              <a:off x="1947862" y="4171951"/>
              <a:ext cx="125412" cy="177800"/>
            </a:xfrm>
            <a:custGeom>
              <a:avLst/>
              <a:gdLst>
                <a:gd name="T0" fmla="*/ 17 w 19"/>
                <a:gd name="T1" fmla="*/ 27 h 27"/>
                <a:gd name="T2" fmla="*/ 19 w 19"/>
                <a:gd name="T3" fmla="*/ 11 h 27"/>
                <a:gd name="T4" fmla="*/ 18 w 19"/>
                <a:gd name="T5" fmla="*/ 0 h 27"/>
                <a:gd name="T6" fmla="*/ 0 w 19"/>
                <a:gd name="T7" fmla="*/ 0 h 27"/>
                <a:gd name="T8" fmla="*/ 0 w 19"/>
                <a:gd name="T9" fmla="*/ 11 h 27"/>
                <a:gd name="T10" fmla="*/ 1 w 19"/>
                <a:gd name="T11" fmla="*/ 27 h 27"/>
                <a:gd name="T12" fmla="*/ 17 w 19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7">
                  <a:moveTo>
                    <a:pt x="17" y="27"/>
                  </a:moveTo>
                  <a:cubicBezTo>
                    <a:pt x="17" y="27"/>
                    <a:pt x="19" y="15"/>
                    <a:pt x="19" y="11"/>
                  </a:cubicBezTo>
                  <a:cubicBezTo>
                    <a:pt x="19" y="8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8"/>
                    <a:pt x="0" y="11"/>
                  </a:cubicBezTo>
                  <a:cubicBezTo>
                    <a:pt x="0" y="15"/>
                    <a:pt x="1" y="27"/>
                    <a:pt x="1" y="27"/>
                  </a:cubicBezTo>
                  <a:lnTo>
                    <a:pt x="17" y="27"/>
                  </a:lnTo>
                  <a:close/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2" name="Freeform 1308"/>
            <p:cNvSpPr/>
            <p:nvPr/>
          </p:nvSpPr>
          <p:spPr bwMode="auto">
            <a:xfrm>
              <a:off x="1947862" y="4014788"/>
              <a:ext cx="46037" cy="203200"/>
            </a:xfrm>
            <a:custGeom>
              <a:avLst/>
              <a:gdLst>
                <a:gd name="T0" fmla="*/ 6 w 7"/>
                <a:gd name="T1" fmla="*/ 29 h 31"/>
                <a:gd name="T2" fmla="*/ 7 w 7"/>
                <a:gd name="T3" fmla="*/ 18 h 31"/>
                <a:gd name="T4" fmla="*/ 5 w 7"/>
                <a:gd name="T5" fmla="*/ 0 h 31"/>
                <a:gd name="T6" fmla="*/ 2 w 7"/>
                <a:gd name="T7" fmla="*/ 1 h 31"/>
                <a:gd name="T8" fmla="*/ 1 w 7"/>
                <a:gd name="T9" fmla="*/ 1 h 31"/>
                <a:gd name="T10" fmla="*/ 0 w 7"/>
                <a:gd name="T11" fmla="*/ 2 h 31"/>
                <a:gd name="T12" fmla="*/ 0 w 7"/>
                <a:gd name="T13" fmla="*/ 31 h 31"/>
                <a:gd name="T14" fmla="*/ 6 w 7"/>
                <a:gd name="T1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1">
                  <a:moveTo>
                    <a:pt x="6" y="29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6" y="29"/>
                  </a:lnTo>
                  <a:close/>
                </a:path>
              </a:pathLst>
            </a:custGeom>
            <a:solidFill>
              <a:srgbClr val="006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3" name="Freeform 1309"/>
            <p:cNvSpPr/>
            <p:nvPr/>
          </p:nvSpPr>
          <p:spPr bwMode="auto">
            <a:xfrm>
              <a:off x="1954212" y="4014788"/>
              <a:ext cx="39687" cy="117475"/>
            </a:xfrm>
            <a:custGeom>
              <a:avLst/>
              <a:gdLst>
                <a:gd name="T0" fmla="*/ 1 w 6"/>
                <a:gd name="T1" fmla="*/ 10 h 18"/>
                <a:gd name="T2" fmla="*/ 3 w 6"/>
                <a:gd name="T3" fmla="*/ 7 h 18"/>
                <a:gd name="T4" fmla="*/ 1 w 6"/>
                <a:gd name="T5" fmla="*/ 4 h 18"/>
                <a:gd name="T6" fmla="*/ 2 w 6"/>
                <a:gd name="T7" fmla="*/ 0 h 18"/>
                <a:gd name="T8" fmla="*/ 4 w 6"/>
                <a:gd name="T9" fmla="*/ 0 h 18"/>
                <a:gd name="T10" fmla="*/ 6 w 6"/>
                <a:gd name="T11" fmla="*/ 18 h 18"/>
                <a:gd name="T12" fmla="*/ 1 w 6"/>
                <a:gd name="T1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1" y="10"/>
                  </a:moveTo>
                  <a:cubicBezTo>
                    <a:pt x="1" y="9"/>
                    <a:pt x="3" y="7"/>
                    <a:pt x="3" y="7"/>
                  </a:cubicBezTo>
                  <a:cubicBezTo>
                    <a:pt x="3" y="7"/>
                    <a:pt x="1" y="5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4" y="0"/>
                    <a:pt x="4" y="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1" y="12"/>
                    <a:pt x="1" y="10"/>
                  </a:cubicBezTo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4" name="Freeform 1310"/>
            <p:cNvSpPr/>
            <p:nvPr/>
          </p:nvSpPr>
          <p:spPr bwMode="auto">
            <a:xfrm>
              <a:off x="2020887" y="4014788"/>
              <a:ext cx="52387" cy="203200"/>
            </a:xfrm>
            <a:custGeom>
              <a:avLst/>
              <a:gdLst>
                <a:gd name="T0" fmla="*/ 2 w 8"/>
                <a:gd name="T1" fmla="*/ 29 h 31"/>
                <a:gd name="T2" fmla="*/ 0 w 8"/>
                <a:gd name="T3" fmla="*/ 18 h 31"/>
                <a:gd name="T4" fmla="*/ 3 w 8"/>
                <a:gd name="T5" fmla="*/ 0 h 31"/>
                <a:gd name="T6" fmla="*/ 5 w 8"/>
                <a:gd name="T7" fmla="*/ 1 h 31"/>
                <a:gd name="T8" fmla="*/ 6 w 8"/>
                <a:gd name="T9" fmla="*/ 1 h 31"/>
                <a:gd name="T10" fmla="*/ 7 w 8"/>
                <a:gd name="T11" fmla="*/ 2 h 31"/>
                <a:gd name="T12" fmla="*/ 8 w 8"/>
                <a:gd name="T13" fmla="*/ 31 h 31"/>
                <a:gd name="T14" fmla="*/ 2 w 8"/>
                <a:gd name="T1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1">
                  <a:moveTo>
                    <a:pt x="2" y="2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1"/>
                    <a:pt x="8" y="31"/>
                    <a:pt x="8" y="31"/>
                  </a:cubicBezTo>
                  <a:lnTo>
                    <a:pt x="2" y="29"/>
                  </a:lnTo>
                  <a:close/>
                </a:path>
              </a:pathLst>
            </a:custGeom>
            <a:solidFill>
              <a:srgbClr val="006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5" name="Freeform 1311"/>
            <p:cNvSpPr/>
            <p:nvPr/>
          </p:nvSpPr>
          <p:spPr bwMode="auto">
            <a:xfrm>
              <a:off x="2020887" y="4014788"/>
              <a:ext cx="39687" cy="117475"/>
            </a:xfrm>
            <a:custGeom>
              <a:avLst/>
              <a:gdLst>
                <a:gd name="T0" fmla="*/ 5 w 6"/>
                <a:gd name="T1" fmla="*/ 10 h 18"/>
                <a:gd name="T2" fmla="*/ 4 w 6"/>
                <a:gd name="T3" fmla="*/ 7 h 18"/>
                <a:gd name="T4" fmla="*/ 6 w 6"/>
                <a:gd name="T5" fmla="*/ 4 h 18"/>
                <a:gd name="T6" fmla="*/ 5 w 6"/>
                <a:gd name="T7" fmla="*/ 0 h 18"/>
                <a:gd name="T8" fmla="*/ 3 w 6"/>
                <a:gd name="T9" fmla="*/ 0 h 18"/>
                <a:gd name="T10" fmla="*/ 0 w 6"/>
                <a:gd name="T11" fmla="*/ 18 h 18"/>
                <a:gd name="T12" fmla="*/ 5 w 6"/>
                <a:gd name="T1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5" y="10"/>
                  </a:moveTo>
                  <a:cubicBezTo>
                    <a:pt x="5" y="9"/>
                    <a:pt x="4" y="7"/>
                    <a:pt x="4" y="7"/>
                  </a:cubicBezTo>
                  <a:cubicBezTo>
                    <a:pt x="4" y="7"/>
                    <a:pt x="6" y="5"/>
                    <a:pt x="6" y="4"/>
                  </a:cubicBezTo>
                  <a:cubicBezTo>
                    <a:pt x="6" y="3"/>
                    <a:pt x="6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2"/>
                    <a:pt x="5" y="10"/>
                  </a:cubicBezTo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6" name="Rectangle 1312"/>
            <p:cNvSpPr>
              <a:spLocks noChangeArrowheads="1"/>
            </p:cNvSpPr>
            <p:nvPr/>
          </p:nvSpPr>
          <p:spPr bwMode="auto">
            <a:xfrm>
              <a:off x="2146300" y="3968751"/>
              <a:ext cx="39687" cy="33338"/>
            </a:xfrm>
            <a:prstGeom prst="rect">
              <a:avLst/>
            </a:prstGeom>
            <a:solidFill>
              <a:srgbClr val="E8B1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7" name="Freeform 1313"/>
            <p:cNvSpPr/>
            <p:nvPr/>
          </p:nvSpPr>
          <p:spPr bwMode="auto">
            <a:xfrm>
              <a:off x="2112962" y="3849688"/>
              <a:ext cx="112712" cy="112713"/>
            </a:xfrm>
            <a:custGeom>
              <a:avLst/>
              <a:gdLst>
                <a:gd name="T0" fmla="*/ 17 w 17"/>
                <a:gd name="T1" fmla="*/ 8 h 17"/>
                <a:gd name="T2" fmla="*/ 8 w 17"/>
                <a:gd name="T3" fmla="*/ 17 h 17"/>
                <a:gd name="T4" fmla="*/ 0 w 17"/>
                <a:gd name="T5" fmla="*/ 8 h 17"/>
                <a:gd name="T6" fmla="*/ 8 w 17"/>
                <a:gd name="T7" fmla="*/ 0 h 17"/>
                <a:gd name="T8" fmla="*/ 14 w 17"/>
                <a:gd name="T9" fmla="*/ 1 h 17"/>
                <a:gd name="T10" fmla="*/ 17 w 17"/>
                <a:gd name="T1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">
                  <a:moveTo>
                    <a:pt x="17" y="8"/>
                  </a:moveTo>
                  <a:cubicBezTo>
                    <a:pt x="17" y="13"/>
                    <a:pt x="13" y="17"/>
                    <a:pt x="8" y="17"/>
                  </a:cubicBezTo>
                  <a:cubicBezTo>
                    <a:pt x="3" y="17"/>
                    <a:pt x="0" y="13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0" y="0"/>
                    <a:pt x="12" y="0"/>
                    <a:pt x="14" y="1"/>
                  </a:cubicBezTo>
                  <a:cubicBezTo>
                    <a:pt x="16" y="2"/>
                    <a:pt x="17" y="5"/>
                    <a:pt x="17" y="8"/>
                  </a:cubicBezTo>
                </a:path>
              </a:pathLst>
            </a:custGeom>
            <a:solidFill>
              <a:srgbClr val="78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8" name="Freeform 1314"/>
            <p:cNvSpPr/>
            <p:nvPr/>
          </p:nvSpPr>
          <p:spPr bwMode="auto">
            <a:xfrm>
              <a:off x="2119312" y="3863976"/>
              <a:ext cx="98425" cy="111125"/>
            </a:xfrm>
            <a:custGeom>
              <a:avLst/>
              <a:gdLst>
                <a:gd name="T0" fmla="*/ 15 w 15"/>
                <a:gd name="T1" fmla="*/ 9 h 17"/>
                <a:gd name="T2" fmla="*/ 7 w 15"/>
                <a:gd name="T3" fmla="*/ 17 h 17"/>
                <a:gd name="T4" fmla="*/ 0 w 15"/>
                <a:gd name="T5" fmla="*/ 9 h 17"/>
                <a:gd name="T6" fmla="*/ 7 w 15"/>
                <a:gd name="T7" fmla="*/ 0 h 17"/>
                <a:gd name="T8" fmla="*/ 13 w 15"/>
                <a:gd name="T9" fmla="*/ 2 h 17"/>
                <a:gd name="T10" fmla="*/ 15 w 15"/>
                <a:gd name="T1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cubicBezTo>
                    <a:pt x="15" y="14"/>
                    <a:pt x="11" y="17"/>
                    <a:pt x="7" y="17"/>
                  </a:cubicBezTo>
                  <a:cubicBezTo>
                    <a:pt x="3" y="17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9" y="0"/>
                    <a:pt x="11" y="0"/>
                    <a:pt x="13" y="2"/>
                  </a:cubicBezTo>
                  <a:cubicBezTo>
                    <a:pt x="14" y="3"/>
                    <a:pt x="15" y="6"/>
                    <a:pt x="15" y="9"/>
                  </a:cubicBezTo>
                </a:path>
              </a:pathLst>
            </a:custGeom>
            <a:solidFill>
              <a:srgbClr val="FFC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99" name="Oval 1315"/>
            <p:cNvSpPr>
              <a:spLocks noChangeArrowheads="1"/>
            </p:cNvSpPr>
            <p:nvPr/>
          </p:nvSpPr>
          <p:spPr bwMode="auto">
            <a:xfrm>
              <a:off x="2112962" y="3916363"/>
              <a:ext cx="20637" cy="19050"/>
            </a:xfrm>
            <a:prstGeom prst="ellipse">
              <a:avLst/>
            </a:prstGeom>
            <a:solidFill>
              <a:srgbClr val="FFC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0" name="Oval 1316"/>
            <p:cNvSpPr>
              <a:spLocks noChangeArrowheads="1"/>
            </p:cNvSpPr>
            <p:nvPr/>
          </p:nvSpPr>
          <p:spPr bwMode="auto">
            <a:xfrm>
              <a:off x="2198687" y="3916363"/>
              <a:ext cx="19050" cy="19050"/>
            </a:xfrm>
            <a:prstGeom prst="ellipse">
              <a:avLst/>
            </a:prstGeom>
            <a:solidFill>
              <a:srgbClr val="FFC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1" name="Freeform 1317"/>
            <p:cNvSpPr/>
            <p:nvPr/>
          </p:nvSpPr>
          <p:spPr bwMode="auto">
            <a:xfrm>
              <a:off x="2119312" y="3856038"/>
              <a:ext cx="98425" cy="73025"/>
            </a:xfrm>
            <a:custGeom>
              <a:avLst/>
              <a:gdLst>
                <a:gd name="T0" fmla="*/ 12 w 15"/>
                <a:gd name="T1" fmla="*/ 2 h 11"/>
                <a:gd name="T2" fmla="*/ 11 w 15"/>
                <a:gd name="T3" fmla="*/ 2 h 11"/>
                <a:gd name="T4" fmla="*/ 9 w 15"/>
                <a:gd name="T5" fmla="*/ 1 h 11"/>
                <a:gd name="T6" fmla="*/ 9 w 15"/>
                <a:gd name="T7" fmla="*/ 0 h 11"/>
                <a:gd name="T8" fmla="*/ 6 w 15"/>
                <a:gd name="T9" fmla="*/ 1 h 11"/>
                <a:gd name="T10" fmla="*/ 4 w 15"/>
                <a:gd name="T11" fmla="*/ 2 h 11"/>
                <a:gd name="T12" fmla="*/ 2 w 15"/>
                <a:gd name="T13" fmla="*/ 2 h 11"/>
                <a:gd name="T14" fmla="*/ 0 w 15"/>
                <a:gd name="T15" fmla="*/ 8 h 11"/>
                <a:gd name="T16" fmla="*/ 0 w 15"/>
                <a:gd name="T17" fmla="*/ 11 h 11"/>
                <a:gd name="T18" fmla="*/ 2 w 15"/>
                <a:gd name="T19" fmla="*/ 9 h 11"/>
                <a:gd name="T20" fmla="*/ 11 w 15"/>
                <a:gd name="T21" fmla="*/ 3 h 11"/>
                <a:gd name="T22" fmla="*/ 13 w 15"/>
                <a:gd name="T23" fmla="*/ 7 h 11"/>
                <a:gd name="T24" fmla="*/ 14 w 15"/>
                <a:gd name="T25" fmla="*/ 11 h 11"/>
                <a:gd name="T26" fmla="*/ 15 w 15"/>
                <a:gd name="T27" fmla="*/ 9 h 11"/>
                <a:gd name="T28" fmla="*/ 12 w 15"/>
                <a:gd name="T2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2" y="1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6" y="0"/>
                    <a:pt x="6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2"/>
                    <a:pt x="3" y="1"/>
                    <a:pt x="2" y="2"/>
                  </a:cubicBezTo>
                  <a:cubicBezTo>
                    <a:pt x="1" y="2"/>
                    <a:pt x="0" y="5"/>
                    <a:pt x="0" y="8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2" y="9"/>
                    <a:pt x="2" y="9"/>
                  </a:cubicBezTo>
                  <a:cubicBezTo>
                    <a:pt x="6" y="6"/>
                    <a:pt x="11" y="3"/>
                    <a:pt x="11" y="3"/>
                  </a:cubicBezTo>
                  <a:cubicBezTo>
                    <a:pt x="13" y="3"/>
                    <a:pt x="13" y="4"/>
                    <a:pt x="13" y="7"/>
                  </a:cubicBezTo>
                  <a:cubicBezTo>
                    <a:pt x="13" y="8"/>
                    <a:pt x="14" y="11"/>
                    <a:pt x="14" y="1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2"/>
                    <a:pt x="12" y="2"/>
                  </a:cubicBezTo>
                </a:path>
              </a:pathLst>
            </a:custGeom>
            <a:solidFill>
              <a:srgbClr val="784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2" name="Freeform 1318"/>
            <p:cNvSpPr/>
            <p:nvPr/>
          </p:nvSpPr>
          <p:spPr bwMode="auto">
            <a:xfrm>
              <a:off x="2171700" y="4284663"/>
              <a:ext cx="66675" cy="263525"/>
            </a:xfrm>
            <a:custGeom>
              <a:avLst/>
              <a:gdLst>
                <a:gd name="T0" fmla="*/ 0 w 10"/>
                <a:gd name="T1" fmla="*/ 0 h 40"/>
                <a:gd name="T2" fmla="*/ 1 w 10"/>
                <a:gd name="T3" fmla="*/ 31 h 40"/>
                <a:gd name="T4" fmla="*/ 1 w 10"/>
                <a:gd name="T5" fmla="*/ 34 h 40"/>
                <a:gd name="T6" fmla="*/ 1 w 10"/>
                <a:gd name="T7" fmla="*/ 38 h 40"/>
                <a:gd name="T8" fmla="*/ 5 w 10"/>
                <a:gd name="T9" fmla="*/ 40 h 40"/>
                <a:gd name="T10" fmla="*/ 8 w 10"/>
                <a:gd name="T11" fmla="*/ 38 h 40"/>
                <a:gd name="T12" fmla="*/ 9 w 10"/>
                <a:gd name="T13" fmla="*/ 34 h 40"/>
                <a:gd name="T14" fmla="*/ 10 w 10"/>
                <a:gd name="T15" fmla="*/ 0 h 40"/>
                <a:gd name="T16" fmla="*/ 0 w 10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0">
                  <a:moveTo>
                    <a:pt x="0" y="0"/>
                  </a:moveTo>
                  <a:cubicBezTo>
                    <a:pt x="1" y="31"/>
                    <a:pt x="1" y="31"/>
                    <a:pt x="1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3" y="40"/>
                    <a:pt x="5" y="40"/>
                  </a:cubicBezTo>
                  <a:cubicBezTo>
                    <a:pt x="7" y="40"/>
                    <a:pt x="8" y="39"/>
                    <a:pt x="8" y="38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3" name="Freeform 1319"/>
            <p:cNvSpPr/>
            <p:nvPr/>
          </p:nvSpPr>
          <p:spPr bwMode="auto">
            <a:xfrm>
              <a:off x="2100262" y="4284663"/>
              <a:ext cx="58737" cy="263525"/>
            </a:xfrm>
            <a:custGeom>
              <a:avLst/>
              <a:gdLst>
                <a:gd name="T0" fmla="*/ 0 w 9"/>
                <a:gd name="T1" fmla="*/ 0 h 40"/>
                <a:gd name="T2" fmla="*/ 0 w 9"/>
                <a:gd name="T3" fmla="*/ 31 h 40"/>
                <a:gd name="T4" fmla="*/ 1 w 9"/>
                <a:gd name="T5" fmla="*/ 34 h 40"/>
                <a:gd name="T6" fmla="*/ 1 w 9"/>
                <a:gd name="T7" fmla="*/ 38 h 40"/>
                <a:gd name="T8" fmla="*/ 4 w 9"/>
                <a:gd name="T9" fmla="*/ 40 h 40"/>
                <a:gd name="T10" fmla="*/ 8 w 9"/>
                <a:gd name="T11" fmla="*/ 38 h 40"/>
                <a:gd name="T12" fmla="*/ 8 w 9"/>
                <a:gd name="T13" fmla="*/ 34 h 40"/>
                <a:gd name="T14" fmla="*/ 9 w 9"/>
                <a:gd name="T15" fmla="*/ 0 h 40"/>
                <a:gd name="T16" fmla="*/ 0 w 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2" y="40"/>
                    <a:pt x="4" y="40"/>
                  </a:cubicBezTo>
                  <a:cubicBezTo>
                    <a:pt x="6" y="40"/>
                    <a:pt x="8" y="39"/>
                    <a:pt x="8" y="38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4" name="Freeform 1320"/>
            <p:cNvSpPr/>
            <p:nvPr/>
          </p:nvSpPr>
          <p:spPr bwMode="auto">
            <a:xfrm>
              <a:off x="2085975" y="4514851"/>
              <a:ext cx="79375" cy="39688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0 h 6"/>
                <a:gd name="T4" fmla="*/ 6 w 12"/>
                <a:gd name="T5" fmla="*/ 6 h 6"/>
                <a:gd name="T6" fmla="*/ 12 w 12"/>
                <a:gd name="T7" fmla="*/ 0 h 6"/>
                <a:gd name="T8" fmla="*/ 12 w 12"/>
                <a:gd name="T9" fmla="*/ 0 h 6"/>
                <a:gd name="T10" fmla="*/ 0 w 1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3" y="6"/>
                    <a:pt x="6" y="6"/>
                  </a:cubicBezTo>
                  <a:cubicBezTo>
                    <a:pt x="9" y="6"/>
                    <a:pt x="12" y="3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5" name="Freeform 1321"/>
            <p:cNvSpPr/>
            <p:nvPr/>
          </p:nvSpPr>
          <p:spPr bwMode="auto">
            <a:xfrm>
              <a:off x="2165350" y="4514851"/>
              <a:ext cx="79375" cy="39688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0 h 6"/>
                <a:gd name="T4" fmla="*/ 6 w 12"/>
                <a:gd name="T5" fmla="*/ 6 h 6"/>
                <a:gd name="T6" fmla="*/ 12 w 12"/>
                <a:gd name="T7" fmla="*/ 0 h 6"/>
                <a:gd name="T8" fmla="*/ 12 w 12"/>
                <a:gd name="T9" fmla="*/ 0 h 6"/>
                <a:gd name="T10" fmla="*/ 0 w 1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3" y="6"/>
                    <a:pt x="6" y="6"/>
                  </a:cubicBezTo>
                  <a:cubicBezTo>
                    <a:pt x="9" y="6"/>
                    <a:pt x="12" y="3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6" name="Freeform 1322"/>
            <p:cNvSpPr/>
            <p:nvPr/>
          </p:nvSpPr>
          <p:spPr bwMode="auto">
            <a:xfrm>
              <a:off x="2085975" y="4186238"/>
              <a:ext cx="158750" cy="328613"/>
            </a:xfrm>
            <a:custGeom>
              <a:avLst/>
              <a:gdLst>
                <a:gd name="T0" fmla="*/ 5 w 100"/>
                <a:gd name="T1" fmla="*/ 0 h 207"/>
                <a:gd name="T2" fmla="*/ 0 w 100"/>
                <a:gd name="T3" fmla="*/ 49 h 207"/>
                <a:gd name="T4" fmla="*/ 0 w 100"/>
                <a:gd name="T5" fmla="*/ 62 h 207"/>
                <a:gd name="T6" fmla="*/ 0 w 100"/>
                <a:gd name="T7" fmla="*/ 207 h 207"/>
                <a:gd name="T8" fmla="*/ 50 w 100"/>
                <a:gd name="T9" fmla="*/ 207 h 207"/>
                <a:gd name="T10" fmla="*/ 50 w 100"/>
                <a:gd name="T11" fmla="*/ 62 h 207"/>
                <a:gd name="T12" fmla="*/ 50 w 100"/>
                <a:gd name="T13" fmla="*/ 62 h 207"/>
                <a:gd name="T14" fmla="*/ 50 w 100"/>
                <a:gd name="T15" fmla="*/ 207 h 207"/>
                <a:gd name="T16" fmla="*/ 100 w 100"/>
                <a:gd name="T17" fmla="*/ 207 h 207"/>
                <a:gd name="T18" fmla="*/ 100 w 100"/>
                <a:gd name="T19" fmla="*/ 62 h 207"/>
                <a:gd name="T20" fmla="*/ 100 w 100"/>
                <a:gd name="T21" fmla="*/ 49 h 207"/>
                <a:gd name="T22" fmla="*/ 96 w 100"/>
                <a:gd name="T23" fmla="*/ 0 h 207"/>
                <a:gd name="T24" fmla="*/ 5 w 100"/>
                <a:gd name="T2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207">
                  <a:moveTo>
                    <a:pt x="5" y="0"/>
                  </a:moveTo>
                  <a:lnTo>
                    <a:pt x="0" y="49"/>
                  </a:lnTo>
                  <a:lnTo>
                    <a:pt x="0" y="62"/>
                  </a:lnTo>
                  <a:lnTo>
                    <a:pt x="0" y="207"/>
                  </a:lnTo>
                  <a:lnTo>
                    <a:pt x="50" y="207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207"/>
                  </a:lnTo>
                  <a:lnTo>
                    <a:pt x="100" y="207"/>
                  </a:lnTo>
                  <a:lnTo>
                    <a:pt x="100" y="62"/>
                  </a:lnTo>
                  <a:lnTo>
                    <a:pt x="100" y="49"/>
                  </a:lnTo>
                  <a:lnTo>
                    <a:pt x="9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B3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7" name="Freeform 1323"/>
            <p:cNvSpPr/>
            <p:nvPr/>
          </p:nvSpPr>
          <p:spPr bwMode="auto">
            <a:xfrm>
              <a:off x="2093912" y="3987801"/>
              <a:ext cx="144462" cy="158750"/>
            </a:xfrm>
            <a:custGeom>
              <a:avLst/>
              <a:gdLst>
                <a:gd name="T0" fmla="*/ 91 w 91"/>
                <a:gd name="T1" fmla="*/ 13 h 100"/>
                <a:gd name="T2" fmla="*/ 62 w 91"/>
                <a:gd name="T3" fmla="*/ 0 h 100"/>
                <a:gd name="T4" fmla="*/ 45 w 91"/>
                <a:gd name="T5" fmla="*/ 4 h 100"/>
                <a:gd name="T6" fmla="*/ 29 w 91"/>
                <a:gd name="T7" fmla="*/ 0 h 100"/>
                <a:gd name="T8" fmla="*/ 0 w 91"/>
                <a:gd name="T9" fmla="*/ 13 h 100"/>
                <a:gd name="T10" fmla="*/ 20 w 91"/>
                <a:gd name="T11" fmla="*/ 100 h 100"/>
                <a:gd name="T12" fmla="*/ 70 w 91"/>
                <a:gd name="T13" fmla="*/ 100 h 100"/>
                <a:gd name="T14" fmla="*/ 91 w 91"/>
                <a:gd name="T15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100">
                  <a:moveTo>
                    <a:pt x="91" y="13"/>
                  </a:moveTo>
                  <a:lnTo>
                    <a:pt x="62" y="0"/>
                  </a:lnTo>
                  <a:lnTo>
                    <a:pt x="45" y="4"/>
                  </a:lnTo>
                  <a:lnTo>
                    <a:pt x="29" y="0"/>
                  </a:lnTo>
                  <a:lnTo>
                    <a:pt x="0" y="13"/>
                  </a:lnTo>
                  <a:lnTo>
                    <a:pt x="20" y="100"/>
                  </a:lnTo>
                  <a:lnTo>
                    <a:pt x="70" y="100"/>
                  </a:lnTo>
                  <a:lnTo>
                    <a:pt x="91" y="13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8" name="Oval 1324"/>
            <p:cNvSpPr>
              <a:spLocks noChangeArrowheads="1"/>
            </p:cNvSpPr>
            <p:nvPr/>
          </p:nvSpPr>
          <p:spPr bwMode="auto">
            <a:xfrm>
              <a:off x="2008187" y="4244976"/>
              <a:ext cx="39687" cy="460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09" name="Freeform 1325"/>
            <p:cNvSpPr/>
            <p:nvPr/>
          </p:nvSpPr>
          <p:spPr bwMode="auto">
            <a:xfrm>
              <a:off x="2152650" y="4008438"/>
              <a:ext cx="26987" cy="117475"/>
            </a:xfrm>
            <a:custGeom>
              <a:avLst/>
              <a:gdLst>
                <a:gd name="T0" fmla="*/ 12 w 17"/>
                <a:gd name="T1" fmla="*/ 0 h 74"/>
                <a:gd name="T2" fmla="*/ 8 w 17"/>
                <a:gd name="T3" fmla="*/ 0 h 74"/>
                <a:gd name="T4" fmla="*/ 0 w 17"/>
                <a:gd name="T5" fmla="*/ 0 h 74"/>
                <a:gd name="T6" fmla="*/ 0 w 17"/>
                <a:gd name="T7" fmla="*/ 62 h 74"/>
                <a:gd name="T8" fmla="*/ 8 w 17"/>
                <a:gd name="T9" fmla="*/ 74 h 74"/>
                <a:gd name="T10" fmla="*/ 17 w 17"/>
                <a:gd name="T11" fmla="*/ 62 h 74"/>
                <a:gd name="T12" fmla="*/ 12 w 17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8" y="74"/>
                  </a:lnTo>
                  <a:lnTo>
                    <a:pt x="17" y="6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6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0" name="Freeform 1326"/>
            <p:cNvSpPr/>
            <p:nvPr/>
          </p:nvSpPr>
          <p:spPr bwMode="auto">
            <a:xfrm>
              <a:off x="2152650" y="3994151"/>
              <a:ext cx="26987" cy="20638"/>
            </a:xfrm>
            <a:custGeom>
              <a:avLst/>
              <a:gdLst>
                <a:gd name="T0" fmla="*/ 17 w 17"/>
                <a:gd name="T1" fmla="*/ 5 h 13"/>
                <a:gd name="T2" fmla="*/ 17 w 17"/>
                <a:gd name="T3" fmla="*/ 9 h 13"/>
                <a:gd name="T4" fmla="*/ 8 w 17"/>
                <a:gd name="T5" fmla="*/ 13 h 13"/>
                <a:gd name="T6" fmla="*/ 8 w 17"/>
                <a:gd name="T7" fmla="*/ 13 h 13"/>
                <a:gd name="T8" fmla="*/ 0 w 17"/>
                <a:gd name="T9" fmla="*/ 9 h 13"/>
                <a:gd name="T10" fmla="*/ 0 w 17"/>
                <a:gd name="T11" fmla="*/ 5 h 13"/>
                <a:gd name="T12" fmla="*/ 8 w 17"/>
                <a:gd name="T13" fmla="*/ 0 h 13"/>
                <a:gd name="T14" fmla="*/ 17 w 17"/>
                <a:gd name="T15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3">
                  <a:moveTo>
                    <a:pt x="17" y="5"/>
                  </a:moveTo>
                  <a:lnTo>
                    <a:pt x="17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8" y="0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A75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1" name="Freeform 1327"/>
            <p:cNvSpPr/>
            <p:nvPr/>
          </p:nvSpPr>
          <p:spPr bwMode="auto">
            <a:xfrm>
              <a:off x="2119312" y="3987801"/>
              <a:ext cx="46037" cy="20638"/>
            </a:xfrm>
            <a:custGeom>
              <a:avLst/>
              <a:gdLst>
                <a:gd name="T0" fmla="*/ 17 w 29"/>
                <a:gd name="T1" fmla="*/ 13 h 13"/>
                <a:gd name="T2" fmla="*/ 0 w 29"/>
                <a:gd name="T3" fmla="*/ 0 h 13"/>
                <a:gd name="T4" fmla="*/ 13 w 29"/>
                <a:gd name="T5" fmla="*/ 0 h 13"/>
                <a:gd name="T6" fmla="*/ 29 w 29"/>
                <a:gd name="T7" fmla="*/ 4 h 13"/>
                <a:gd name="T8" fmla="*/ 17 w 2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">
                  <a:moveTo>
                    <a:pt x="17" y="1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29" y="4"/>
                  </a:lnTo>
                  <a:lnTo>
                    <a:pt x="17" y="13"/>
                  </a:lnTo>
                  <a:close/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2" name="Freeform 1328"/>
            <p:cNvSpPr/>
            <p:nvPr/>
          </p:nvSpPr>
          <p:spPr bwMode="auto">
            <a:xfrm>
              <a:off x="2165350" y="3987801"/>
              <a:ext cx="46037" cy="20638"/>
            </a:xfrm>
            <a:custGeom>
              <a:avLst/>
              <a:gdLst>
                <a:gd name="T0" fmla="*/ 13 w 29"/>
                <a:gd name="T1" fmla="*/ 13 h 13"/>
                <a:gd name="T2" fmla="*/ 29 w 29"/>
                <a:gd name="T3" fmla="*/ 0 h 13"/>
                <a:gd name="T4" fmla="*/ 17 w 29"/>
                <a:gd name="T5" fmla="*/ 0 h 13"/>
                <a:gd name="T6" fmla="*/ 0 w 29"/>
                <a:gd name="T7" fmla="*/ 4 h 13"/>
                <a:gd name="T8" fmla="*/ 13 w 2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">
                  <a:moveTo>
                    <a:pt x="13" y="13"/>
                  </a:moveTo>
                  <a:lnTo>
                    <a:pt x="29" y="0"/>
                  </a:lnTo>
                  <a:lnTo>
                    <a:pt x="17" y="0"/>
                  </a:lnTo>
                  <a:lnTo>
                    <a:pt x="0" y="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3" name="Freeform 1329"/>
            <p:cNvSpPr/>
            <p:nvPr/>
          </p:nvSpPr>
          <p:spPr bwMode="auto">
            <a:xfrm>
              <a:off x="1993900" y="4002088"/>
              <a:ext cx="100012" cy="268288"/>
            </a:xfrm>
            <a:custGeom>
              <a:avLst/>
              <a:gdLst>
                <a:gd name="T0" fmla="*/ 9 w 15"/>
                <a:gd name="T1" fmla="*/ 41 h 41"/>
                <a:gd name="T2" fmla="*/ 0 w 15"/>
                <a:gd name="T3" fmla="*/ 39 h 41"/>
                <a:gd name="T4" fmla="*/ 9 w 15"/>
                <a:gd name="T5" fmla="*/ 8 h 41"/>
                <a:gd name="T6" fmla="*/ 14 w 15"/>
                <a:gd name="T7" fmla="*/ 2 h 41"/>
                <a:gd name="T8" fmla="*/ 15 w 15"/>
                <a:gd name="T9" fmla="*/ 0 h 41"/>
                <a:gd name="T10" fmla="*/ 14 w 15"/>
                <a:gd name="T11" fmla="*/ 18 h 41"/>
                <a:gd name="T12" fmla="*/ 9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9" y="41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6" y="16"/>
                    <a:pt x="9" y="8"/>
                  </a:cubicBezTo>
                  <a:cubicBezTo>
                    <a:pt x="11" y="5"/>
                    <a:pt x="12" y="3"/>
                    <a:pt x="14" y="2"/>
                  </a:cubicBezTo>
                  <a:cubicBezTo>
                    <a:pt x="14" y="1"/>
                    <a:pt x="15" y="0"/>
                    <a:pt x="15" y="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9" y="41"/>
                  </a:lnTo>
                  <a:close/>
                </a:path>
              </a:pathLst>
            </a:custGeom>
            <a:solidFill>
              <a:srgbClr val="174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4" name="Oval 1330"/>
            <p:cNvSpPr>
              <a:spLocks noChangeArrowheads="1"/>
            </p:cNvSpPr>
            <p:nvPr/>
          </p:nvSpPr>
          <p:spPr bwMode="auto">
            <a:xfrm>
              <a:off x="2284412" y="4244976"/>
              <a:ext cx="39687" cy="460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5" name="Freeform 1331"/>
            <p:cNvSpPr/>
            <p:nvPr/>
          </p:nvSpPr>
          <p:spPr bwMode="auto">
            <a:xfrm>
              <a:off x="2238375" y="4002088"/>
              <a:ext cx="98425" cy="268288"/>
            </a:xfrm>
            <a:custGeom>
              <a:avLst/>
              <a:gdLst>
                <a:gd name="T0" fmla="*/ 6 w 15"/>
                <a:gd name="T1" fmla="*/ 41 h 41"/>
                <a:gd name="T2" fmla="*/ 15 w 15"/>
                <a:gd name="T3" fmla="*/ 39 h 41"/>
                <a:gd name="T4" fmla="*/ 6 w 15"/>
                <a:gd name="T5" fmla="*/ 8 h 41"/>
                <a:gd name="T6" fmla="*/ 1 w 15"/>
                <a:gd name="T7" fmla="*/ 2 h 41"/>
                <a:gd name="T8" fmla="*/ 0 w 15"/>
                <a:gd name="T9" fmla="*/ 0 h 41"/>
                <a:gd name="T10" fmla="*/ 1 w 15"/>
                <a:gd name="T11" fmla="*/ 18 h 41"/>
                <a:gd name="T12" fmla="*/ 6 w 1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1">
                  <a:moveTo>
                    <a:pt x="6" y="41"/>
                  </a:move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9" y="16"/>
                    <a:pt x="6" y="8"/>
                  </a:cubicBezTo>
                  <a:cubicBezTo>
                    <a:pt x="4" y="5"/>
                    <a:pt x="3" y="3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18"/>
                    <a:pt x="1" y="18"/>
                    <a:pt x="1" y="18"/>
                  </a:cubicBezTo>
                  <a:lnTo>
                    <a:pt x="6" y="41"/>
                  </a:lnTo>
                  <a:close/>
                </a:path>
              </a:pathLst>
            </a:custGeom>
            <a:solidFill>
              <a:srgbClr val="174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6" name="Freeform 1332"/>
            <p:cNvSpPr/>
            <p:nvPr/>
          </p:nvSpPr>
          <p:spPr bwMode="auto">
            <a:xfrm>
              <a:off x="2079625" y="3987801"/>
              <a:ext cx="85725" cy="290513"/>
            </a:xfrm>
            <a:custGeom>
              <a:avLst/>
              <a:gdLst>
                <a:gd name="T0" fmla="*/ 8 w 13"/>
                <a:gd name="T1" fmla="*/ 0 h 44"/>
                <a:gd name="T2" fmla="*/ 4 w 13"/>
                <a:gd name="T3" fmla="*/ 1 h 44"/>
                <a:gd name="T4" fmla="*/ 3 w 13"/>
                <a:gd name="T5" fmla="*/ 1 h 44"/>
                <a:gd name="T6" fmla="*/ 2 w 13"/>
                <a:gd name="T7" fmla="*/ 2 h 44"/>
                <a:gd name="T8" fmla="*/ 0 w 13"/>
                <a:gd name="T9" fmla="*/ 44 h 44"/>
                <a:gd name="T10" fmla="*/ 12 w 13"/>
                <a:gd name="T11" fmla="*/ 44 h 44"/>
                <a:gd name="T12" fmla="*/ 13 w 13"/>
                <a:gd name="T13" fmla="*/ 40 h 44"/>
                <a:gd name="T14" fmla="*/ 13 w 13"/>
                <a:gd name="T15" fmla="*/ 20 h 44"/>
                <a:gd name="T16" fmla="*/ 8 w 13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4"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20"/>
                    <a:pt x="13" y="20"/>
                    <a:pt x="13" y="2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1A4B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7" name="Freeform 1333"/>
            <p:cNvSpPr/>
            <p:nvPr/>
          </p:nvSpPr>
          <p:spPr bwMode="auto">
            <a:xfrm>
              <a:off x="2112962" y="3987801"/>
              <a:ext cx="52387" cy="131763"/>
            </a:xfrm>
            <a:custGeom>
              <a:avLst/>
              <a:gdLst>
                <a:gd name="T0" fmla="*/ 4 w 33"/>
                <a:gd name="T1" fmla="*/ 29 h 83"/>
                <a:gd name="T2" fmla="*/ 8 w 33"/>
                <a:gd name="T3" fmla="*/ 17 h 83"/>
                <a:gd name="T4" fmla="*/ 0 w 33"/>
                <a:gd name="T5" fmla="*/ 9 h 83"/>
                <a:gd name="T6" fmla="*/ 8 w 33"/>
                <a:gd name="T7" fmla="*/ 0 h 83"/>
                <a:gd name="T8" fmla="*/ 13 w 33"/>
                <a:gd name="T9" fmla="*/ 0 h 83"/>
                <a:gd name="T10" fmla="*/ 33 w 33"/>
                <a:gd name="T11" fmla="*/ 83 h 83"/>
                <a:gd name="T12" fmla="*/ 4 w 33"/>
                <a:gd name="T13" fmla="*/ 2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3">
                  <a:moveTo>
                    <a:pt x="4" y="29"/>
                  </a:moveTo>
                  <a:lnTo>
                    <a:pt x="8" y="17"/>
                  </a:lnTo>
                  <a:lnTo>
                    <a:pt x="0" y="9"/>
                  </a:lnTo>
                  <a:lnTo>
                    <a:pt x="8" y="0"/>
                  </a:lnTo>
                  <a:lnTo>
                    <a:pt x="13" y="0"/>
                  </a:lnTo>
                  <a:lnTo>
                    <a:pt x="33" y="83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2B3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8" name="Freeform 1334"/>
            <p:cNvSpPr/>
            <p:nvPr/>
          </p:nvSpPr>
          <p:spPr bwMode="auto">
            <a:xfrm>
              <a:off x="2165350" y="3987801"/>
              <a:ext cx="85725" cy="290513"/>
            </a:xfrm>
            <a:custGeom>
              <a:avLst/>
              <a:gdLst>
                <a:gd name="T0" fmla="*/ 5 w 13"/>
                <a:gd name="T1" fmla="*/ 0 h 44"/>
                <a:gd name="T2" fmla="*/ 9 w 13"/>
                <a:gd name="T3" fmla="*/ 1 h 44"/>
                <a:gd name="T4" fmla="*/ 10 w 13"/>
                <a:gd name="T5" fmla="*/ 1 h 44"/>
                <a:gd name="T6" fmla="*/ 11 w 13"/>
                <a:gd name="T7" fmla="*/ 2 h 44"/>
                <a:gd name="T8" fmla="*/ 13 w 13"/>
                <a:gd name="T9" fmla="*/ 44 h 44"/>
                <a:gd name="T10" fmla="*/ 1 w 13"/>
                <a:gd name="T11" fmla="*/ 44 h 44"/>
                <a:gd name="T12" fmla="*/ 0 w 13"/>
                <a:gd name="T13" fmla="*/ 40 h 44"/>
                <a:gd name="T14" fmla="*/ 0 w 13"/>
                <a:gd name="T15" fmla="*/ 20 h 44"/>
                <a:gd name="T16" fmla="*/ 5 w 13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4">
                  <a:moveTo>
                    <a:pt x="5" y="0"/>
                  </a:moveTo>
                  <a:cubicBezTo>
                    <a:pt x="6" y="0"/>
                    <a:pt x="8" y="0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1A4B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19" name="Freeform 1335"/>
            <p:cNvSpPr/>
            <p:nvPr/>
          </p:nvSpPr>
          <p:spPr bwMode="auto">
            <a:xfrm>
              <a:off x="2165350" y="3987801"/>
              <a:ext cx="52387" cy="131763"/>
            </a:xfrm>
            <a:custGeom>
              <a:avLst/>
              <a:gdLst>
                <a:gd name="T0" fmla="*/ 29 w 33"/>
                <a:gd name="T1" fmla="*/ 29 h 83"/>
                <a:gd name="T2" fmla="*/ 25 w 33"/>
                <a:gd name="T3" fmla="*/ 17 h 83"/>
                <a:gd name="T4" fmla="*/ 33 w 33"/>
                <a:gd name="T5" fmla="*/ 9 h 83"/>
                <a:gd name="T6" fmla="*/ 25 w 33"/>
                <a:gd name="T7" fmla="*/ 0 h 83"/>
                <a:gd name="T8" fmla="*/ 21 w 33"/>
                <a:gd name="T9" fmla="*/ 0 h 83"/>
                <a:gd name="T10" fmla="*/ 0 w 33"/>
                <a:gd name="T11" fmla="*/ 83 h 83"/>
                <a:gd name="T12" fmla="*/ 29 w 33"/>
                <a:gd name="T13" fmla="*/ 2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3">
                  <a:moveTo>
                    <a:pt x="29" y="29"/>
                  </a:moveTo>
                  <a:lnTo>
                    <a:pt x="25" y="17"/>
                  </a:lnTo>
                  <a:lnTo>
                    <a:pt x="33" y="9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0" y="83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2B3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0" name="Oval 1336"/>
            <p:cNvSpPr>
              <a:spLocks noChangeArrowheads="1"/>
            </p:cNvSpPr>
            <p:nvPr/>
          </p:nvSpPr>
          <p:spPr bwMode="auto">
            <a:xfrm>
              <a:off x="2159000" y="4132263"/>
              <a:ext cx="12700" cy="14288"/>
            </a:xfrm>
            <a:prstGeom prst="ellipse">
              <a:avLst/>
            </a:prstGeom>
            <a:solidFill>
              <a:srgbClr val="2B3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1" name="Oval 1337"/>
            <p:cNvSpPr>
              <a:spLocks noChangeArrowheads="1"/>
            </p:cNvSpPr>
            <p:nvPr/>
          </p:nvSpPr>
          <p:spPr bwMode="auto">
            <a:xfrm>
              <a:off x="2159000" y="4178301"/>
              <a:ext cx="12700" cy="14288"/>
            </a:xfrm>
            <a:prstGeom prst="ellipse">
              <a:avLst/>
            </a:prstGeom>
            <a:solidFill>
              <a:srgbClr val="2B3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2" name="Oval 1338"/>
            <p:cNvSpPr>
              <a:spLocks noChangeArrowheads="1"/>
            </p:cNvSpPr>
            <p:nvPr/>
          </p:nvSpPr>
          <p:spPr bwMode="auto">
            <a:xfrm>
              <a:off x="2159000" y="4224338"/>
              <a:ext cx="12700" cy="14288"/>
            </a:xfrm>
            <a:prstGeom prst="ellipse">
              <a:avLst/>
            </a:prstGeom>
            <a:solidFill>
              <a:srgbClr val="2B3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3" name="Freeform 1339"/>
            <p:cNvSpPr/>
            <p:nvPr/>
          </p:nvSpPr>
          <p:spPr bwMode="auto">
            <a:xfrm>
              <a:off x="2397125" y="3910013"/>
              <a:ext cx="65087" cy="92075"/>
            </a:xfrm>
            <a:custGeom>
              <a:avLst/>
              <a:gdLst>
                <a:gd name="T0" fmla="*/ 10 w 10"/>
                <a:gd name="T1" fmla="*/ 1 h 14"/>
                <a:gd name="T2" fmla="*/ 4 w 10"/>
                <a:gd name="T3" fmla="*/ 4 h 14"/>
                <a:gd name="T4" fmla="*/ 10 w 10"/>
                <a:gd name="T5" fmla="*/ 14 h 14"/>
                <a:gd name="T6" fmla="*/ 10 w 10"/>
                <a:gd name="T7" fmla="*/ 14 h 14"/>
                <a:gd name="T8" fmla="*/ 10 w 10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0" y="1"/>
                  </a:moveTo>
                  <a:cubicBezTo>
                    <a:pt x="5" y="1"/>
                    <a:pt x="5" y="0"/>
                    <a:pt x="4" y="4"/>
                  </a:cubicBezTo>
                  <a:cubicBezTo>
                    <a:pt x="0" y="14"/>
                    <a:pt x="4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F25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4" name="Freeform 1340"/>
            <p:cNvSpPr/>
            <p:nvPr/>
          </p:nvSpPr>
          <p:spPr bwMode="auto">
            <a:xfrm>
              <a:off x="2468562" y="3910013"/>
              <a:ext cx="66675" cy="92075"/>
            </a:xfrm>
            <a:custGeom>
              <a:avLst/>
              <a:gdLst>
                <a:gd name="T0" fmla="*/ 0 w 10"/>
                <a:gd name="T1" fmla="*/ 1 h 14"/>
                <a:gd name="T2" fmla="*/ 7 w 10"/>
                <a:gd name="T3" fmla="*/ 4 h 14"/>
                <a:gd name="T4" fmla="*/ 1 w 10"/>
                <a:gd name="T5" fmla="*/ 14 h 14"/>
                <a:gd name="T6" fmla="*/ 0 w 10"/>
                <a:gd name="T7" fmla="*/ 14 h 14"/>
                <a:gd name="T8" fmla="*/ 0 w 10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0" y="1"/>
                  </a:moveTo>
                  <a:cubicBezTo>
                    <a:pt x="5" y="1"/>
                    <a:pt x="5" y="0"/>
                    <a:pt x="7" y="4"/>
                  </a:cubicBezTo>
                  <a:cubicBezTo>
                    <a:pt x="10" y="14"/>
                    <a:pt x="6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5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5" name="Rectangle 1341"/>
            <p:cNvSpPr>
              <a:spLocks noChangeArrowheads="1"/>
            </p:cNvSpPr>
            <p:nvPr/>
          </p:nvSpPr>
          <p:spPr bwMode="auto">
            <a:xfrm>
              <a:off x="2449512" y="3981451"/>
              <a:ext cx="33337" cy="39688"/>
            </a:xfrm>
            <a:prstGeom prst="rect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6" name="Oval 1342"/>
            <p:cNvSpPr>
              <a:spLocks noChangeArrowheads="1"/>
            </p:cNvSpPr>
            <p:nvPr/>
          </p:nvSpPr>
          <p:spPr bwMode="auto">
            <a:xfrm>
              <a:off x="2416175" y="3870326"/>
              <a:ext cx="98425" cy="92075"/>
            </a:xfrm>
            <a:prstGeom prst="ellipse">
              <a:avLst/>
            </a:prstGeom>
            <a:solidFill>
              <a:srgbClr val="F68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7" name="Oval 1343"/>
            <p:cNvSpPr>
              <a:spLocks noChangeArrowheads="1"/>
            </p:cNvSpPr>
            <p:nvPr/>
          </p:nvSpPr>
          <p:spPr bwMode="auto">
            <a:xfrm>
              <a:off x="2422525" y="3889376"/>
              <a:ext cx="92075" cy="104775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8" name="Oval 1344"/>
            <p:cNvSpPr>
              <a:spLocks noChangeArrowheads="1"/>
            </p:cNvSpPr>
            <p:nvPr/>
          </p:nvSpPr>
          <p:spPr bwMode="auto">
            <a:xfrm>
              <a:off x="2416175" y="3929063"/>
              <a:ext cx="20637" cy="26988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29" name="Oval 1345"/>
            <p:cNvSpPr>
              <a:spLocks noChangeArrowheads="1"/>
            </p:cNvSpPr>
            <p:nvPr/>
          </p:nvSpPr>
          <p:spPr bwMode="auto">
            <a:xfrm>
              <a:off x="2495550" y="3929063"/>
              <a:ext cx="19050" cy="26988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0" name="Freeform 1346"/>
            <p:cNvSpPr/>
            <p:nvPr/>
          </p:nvSpPr>
          <p:spPr bwMode="auto">
            <a:xfrm>
              <a:off x="2474912" y="3883026"/>
              <a:ext cx="47625" cy="58738"/>
            </a:xfrm>
            <a:custGeom>
              <a:avLst/>
              <a:gdLst>
                <a:gd name="T0" fmla="*/ 0 w 7"/>
                <a:gd name="T1" fmla="*/ 1 h 9"/>
                <a:gd name="T2" fmla="*/ 3 w 7"/>
                <a:gd name="T3" fmla="*/ 7 h 9"/>
                <a:gd name="T4" fmla="*/ 6 w 7"/>
                <a:gd name="T5" fmla="*/ 9 h 9"/>
                <a:gd name="T6" fmla="*/ 5 w 7"/>
                <a:gd name="T7" fmla="*/ 3 h 9"/>
                <a:gd name="T8" fmla="*/ 0 w 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0" y="1"/>
                  </a:moveTo>
                  <a:cubicBezTo>
                    <a:pt x="0" y="4"/>
                    <a:pt x="1" y="6"/>
                    <a:pt x="3" y="7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6" y="9"/>
                    <a:pt x="7" y="6"/>
                    <a:pt x="5" y="3"/>
                  </a:cubicBezTo>
                  <a:cubicBezTo>
                    <a:pt x="4" y="1"/>
                    <a:pt x="0" y="0"/>
                    <a:pt x="0" y="1"/>
                  </a:cubicBezTo>
                </a:path>
              </a:pathLst>
            </a:custGeom>
            <a:solidFill>
              <a:srgbClr val="F68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1" name="Freeform 1347"/>
            <p:cNvSpPr/>
            <p:nvPr/>
          </p:nvSpPr>
          <p:spPr bwMode="auto">
            <a:xfrm>
              <a:off x="2409825" y="3876676"/>
              <a:ext cx="92075" cy="79375"/>
            </a:xfrm>
            <a:custGeom>
              <a:avLst/>
              <a:gdLst>
                <a:gd name="T0" fmla="*/ 2 w 14"/>
                <a:gd name="T1" fmla="*/ 10 h 12"/>
                <a:gd name="T2" fmla="*/ 12 w 14"/>
                <a:gd name="T3" fmla="*/ 3 h 12"/>
                <a:gd name="T4" fmla="*/ 11 w 14"/>
                <a:gd name="T5" fmla="*/ 1 h 12"/>
                <a:gd name="T6" fmla="*/ 1 w 14"/>
                <a:gd name="T7" fmla="*/ 5 h 12"/>
                <a:gd name="T8" fmla="*/ 2 w 14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2" y="10"/>
                  </a:moveTo>
                  <a:cubicBezTo>
                    <a:pt x="4" y="6"/>
                    <a:pt x="9" y="6"/>
                    <a:pt x="12" y="3"/>
                  </a:cubicBezTo>
                  <a:cubicBezTo>
                    <a:pt x="14" y="2"/>
                    <a:pt x="11" y="1"/>
                    <a:pt x="11" y="1"/>
                  </a:cubicBezTo>
                  <a:cubicBezTo>
                    <a:pt x="11" y="1"/>
                    <a:pt x="4" y="0"/>
                    <a:pt x="1" y="5"/>
                  </a:cubicBezTo>
                  <a:cubicBezTo>
                    <a:pt x="0" y="6"/>
                    <a:pt x="1" y="12"/>
                    <a:pt x="2" y="10"/>
                  </a:cubicBezTo>
                </a:path>
              </a:pathLst>
            </a:custGeom>
            <a:solidFill>
              <a:srgbClr val="F68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2" name="Oval 1348"/>
            <p:cNvSpPr>
              <a:spLocks noChangeArrowheads="1"/>
            </p:cNvSpPr>
            <p:nvPr/>
          </p:nvSpPr>
          <p:spPr bwMode="auto">
            <a:xfrm>
              <a:off x="2317750" y="4238626"/>
              <a:ext cx="39687" cy="3968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3" name="Freeform 1349"/>
            <p:cNvSpPr/>
            <p:nvPr/>
          </p:nvSpPr>
          <p:spPr bwMode="auto">
            <a:xfrm>
              <a:off x="2468562" y="4310063"/>
              <a:ext cx="53975" cy="244475"/>
            </a:xfrm>
            <a:custGeom>
              <a:avLst/>
              <a:gdLst>
                <a:gd name="T0" fmla="*/ 0 w 8"/>
                <a:gd name="T1" fmla="*/ 0 h 37"/>
                <a:gd name="T2" fmla="*/ 0 w 8"/>
                <a:gd name="T3" fmla="*/ 28 h 37"/>
                <a:gd name="T4" fmla="*/ 0 w 8"/>
                <a:gd name="T5" fmla="*/ 31 h 37"/>
                <a:gd name="T6" fmla="*/ 1 w 8"/>
                <a:gd name="T7" fmla="*/ 35 h 37"/>
                <a:gd name="T8" fmla="*/ 4 w 8"/>
                <a:gd name="T9" fmla="*/ 37 h 37"/>
                <a:gd name="T10" fmla="*/ 7 w 8"/>
                <a:gd name="T11" fmla="*/ 35 h 37"/>
                <a:gd name="T12" fmla="*/ 7 w 8"/>
                <a:gd name="T13" fmla="*/ 31 h 37"/>
                <a:gd name="T14" fmla="*/ 8 w 8"/>
                <a:gd name="T15" fmla="*/ 0 h 37"/>
                <a:gd name="T16" fmla="*/ 0 w 8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7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2" y="37"/>
                    <a:pt x="4" y="37"/>
                  </a:cubicBezTo>
                  <a:cubicBezTo>
                    <a:pt x="6" y="37"/>
                    <a:pt x="7" y="36"/>
                    <a:pt x="7" y="35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4" name="Freeform 1350"/>
            <p:cNvSpPr/>
            <p:nvPr/>
          </p:nvSpPr>
          <p:spPr bwMode="auto">
            <a:xfrm>
              <a:off x="2409825" y="4310063"/>
              <a:ext cx="58737" cy="244475"/>
            </a:xfrm>
            <a:custGeom>
              <a:avLst/>
              <a:gdLst>
                <a:gd name="T0" fmla="*/ 0 w 9"/>
                <a:gd name="T1" fmla="*/ 0 h 37"/>
                <a:gd name="T2" fmla="*/ 1 w 9"/>
                <a:gd name="T3" fmla="*/ 28 h 37"/>
                <a:gd name="T4" fmla="*/ 1 w 9"/>
                <a:gd name="T5" fmla="*/ 31 h 37"/>
                <a:gd name="T6" fmla="*/ 1 w 9"/>
                <a:gd name="T7" fmla="*/ 35 h 37"/>
                <a:gd name="T8" fmla="*/ 5 w 9"/>
                <a:gd name="T9" fmla="*/ 37 h 37"/>
                <a:gd name="T10" fmla="*/ 8 w 9"/>
                <a:gd name="T11" fmla="*/ 35 h 37"/>
                <a:gd name="T12" fmla="*/ 8 w 9"/>
                <a:gd name="T13" fmla="*/ 31 h 37"/>
                <a:gd name="T14" fmla="*/ 9 w 9"/>
                <a:gd name="T15" fmla="*/ 0 h 37"/>
                <a:gd name="T16" fmla="*/ 0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0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3" y="37"/>
                    <a:pt x="5" y="37"/>
                  </a:cubicBezTo>
                  <a:cubicBezTo>
                    <a:pt x="6" y="37"/>
                    <a:pt x="8" y="36"/>
                    <a:pt x="8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5" name="Freeform 1351"/>
            <p:cNvSpPr/>
            <p:nvPr/>
          </p:nvSpPr>
          <p:spPr bwMode="auto">
            <a:xfrm>
              <a:off x="2468562" y="4514851"/>
              <a:ext cx="46037" cy="39688"/>
            </a:xfrm>
            <a:custGeom>
              <a:avLst/>
              <a:gdLst>
                <a:gd name="T0" fmla="*/ 0 w 7"/>
                <a:gd name="T1" fmla="*/ 0 h 6"/>
                <a:gd name="T2" fmla="*/ 1 w 7"/>
                <a:gd name="T3" fmla="*/ 4 h 6"/>
                <a:gd name="T4" fmla="*/ 4 w 7"/>
                <a:gd name="T5" fmla="*/ 6 h 6"/>
                <a:gd name="T6" fmla="*/ 7 w 7"/>
                <a:gd name="T7" fmla="*/ 4 h 6"/>
                <a:gd name="T8" fmla="*/ 7 w 7"/>
                <a:gd name="T9" fmla="*/ 0 h 6"/>
                <a:gd name="T10" fmla="*/ 0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6" y="6"/>
                    <a:pt x="7" y="5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6" name="Freeform 1352"/>
            <p:cNvSpPr/>
            <p:nvPr/>
          </p:nvSpPr>
          <p:spPr bwMode="auto">
            <a:xfrm>
              <a:off x="2416175" y="4514851"/>
              <a:ext cx="46037" cy="39688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4 h 6"/>
                <a:gd name="T4" fmla="*/ 4 w 7"/>
                <a:gd name="T5" fmla="*/ 6 h 6"/>
                <a:gd name="T6" fmla="*/ 7 w 7"/>
                <a:gd name="T7" fmla="*/ 4 h 6"/>
                <a:gd name="T8" fmla="*/ 7 w 7"/>
                <a:gd name="T9" fmla="*/ 0 h 6"/>
                <a:gd name="T10" fmla="*/ 0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5" y="6"/>
                    <a:pt x="7" y="5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7" name="Freeform 1353"/>
            <p:cNvSpPr/>
            <p:nvPr/>
          </p:nvSpPr>
          <p:spPr bwMode="auto">
            <a:xfrm>
              <a:off x="2403475" y="4002088"/>
              <a:ext cx="131762" cy="190500"/>
            </a:xfrm>
            <a:custGeom>
              <a:avLst/>
              <a:gdLst>
                <a:gd name="T0" fmla="*/ 83 w 83"/>
                <a:gd name="T1" fmla="*/ 12 h 120"/>
                <a:gd name="T2" fmla="*/ 58 w 83"/>
                <a:gd name="T3" fmla="*/ 0 h 120"/>
                <a:gd name="T4" fmla="*/ 41 w 83"/>
                <a:gd name="T5" fmla="*/ 8 h 120"/>
                <a:gd name="T6" fmla="*/ 25 w 83"/>
                <a:gd name="T7" fmla="*/ 0 h 120"/>
                <a:gd name="T8" fmla="*/ 0 w 83"/>
                <a:gd name="T9" fmla="*/ 12 h 120"/>
                <a:gd name="T10" fmla="*/ 16 w 83"/>
                <a:gd name="T11" fmla="*/ 120 h 120"/>
                <a:gd name="T12" fmla="*/ 62 w 83"/>
                <a:gd name="T13" fmla="*/ 120 h 120"/>
                <a:gd name="T14" fmla="*/ 83 w 83"/>
                <a:gd name="T15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0">
                  <a:moveTo>
                    <a:pt x="83" y="12"/>
                  </a:moveTo>
                  <a:lnTo>
                    <a:pt x="58" y="0"/>
                  </a:lnTo>
                  <a:lnTo>
                    <a:pt x="41" y="8"/>
                  </a:lnTo>
                  <a:lnTo>
                    <a:pt x="25" y="0"/>
                  </a:lnTo>
                  <a:lnTo>
                    <a:pt x="0" y="12"/>
                  </a:lnTo>
                  <a:lnTo>
                    <a:pt x="16" y="120"/>
                  </a:lnTo>
                  <a:lnTo>
                    <a:pt x="62" y="120"/>
                  </a:lnTo>
                  <a:lnTo>
                    <a:pt x="83" y="12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8" name="Freeform 1354"/>
            <p:cNvSpPr/>
            <p:nvPr/>
          </p:nvSpPr>
          <p:spPr bwMode="auto">
            <a:xfrm>
              <a:off x="2455862" y="4021138"/>
              <a:ext cx="26987" cy="125413"/>
            </a:xfrm>
            <a:custGeom>
              <a:avLst/>
              <a:gdLst>
                <a:gd name="T0" fmla="*/ 12 w 17"/>
                <a:gd name="T1" fmla="*/ 0 h 79"/>
                <a:gd name="T2" fmla="*/ 0 w 17"/>
                <a:gd name="T3" fmla="*/ 0 h 79"/>
                <a:gd name="T4" fmla="*/ 0 w 17"/>
                <a:gd name="T5" fmla="*/ 70 h 79"/>
                <a:gd name="T6" fmla="*/ 8 w 17"/>
                <a:gd name="T7" fmla="*/ 79 h 79"/>
                <a:gd name="T8" fmla="*/ 17 w 17"/>
                <a:gd name="T9" fmla="*/ 70 h 79"/>
                <a:gd name="T10" fmla="*/ 12 w 17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9">
                  <a:moveTo>
                    <a:pt x="12" y="0"/>
                  </a:moveTo>
                  <a:lnTo>
                    <a:pt x="0" y="0"/>
                  </a:lnTo>
                  <a:lnTo>
                    <a:pt x="0" y="70"/>
                  </a:lnTo>
                  <a:lnTo>
                    <a:pt x="8" y="79"/>
                  </a:lnTo>
                  <a:lnTo>
                    <a:pt x="17" y="7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39" name="Freeform 1355"/>
            <p:cNvSpPr/>
            <p:nvPr/>
          </p:nvSpPr>
          <p:spPr bwMode="auto">
            <a:xfrm>
              <a:off x="2455862" y="4014788"/>
              <a:ext cx="26987" cy="12700"/>
            </a:xfrm>
            <a:custGeom>
              <a:avLst/>
              <a:gdLst>
                <a:gd name="T0" fmla="*/ 17 w 17"/>
                <a:gd name="T1" fmla="*/ 0 h 8"/>
                <a:gd name="T2" fmla="*/ 17 w 17"/>
                <a:gd name="T3" fmla="*/ 0 h 8"/>
                <a:gd name="T4" fmla="*/ 8 w 17"/>
                <a:gd name="T5" fmla="*/ 8 h 8"/>
                <a:gd name="T6" fmla="*/ 4 w 17"/>
                <a:gd name="T7" fmla="*/ 8 h 8"/>
                <a:gd name="T8" fmla="*/ 0 w 17"/>
                <a:gd name="T9" fmla="*/ 4 h 8"/>
                <a:gd name="T10" fmla="*/ 0 w 17"/>
                <a:gd name="T11" fmla="*/ 0 h 8"/>
                <a:gd name="T12" fmla="*/ 8 w 17"/>
                <a:gd name="T13" fmla="*/ 0 h 8"/>
                <a:gd name="T14" fmla="*/ 17 w 1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lnTo>
                    <a:pt x="17" y="0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39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0" name="Freeform 1356"/>
            <p:cNvSpPr/>
            <p:nvPr/>
          </p:nvSpPr>
          <p:spPr bwMode="auto">
            <a:xfrm>
              <a:off x="2428875" y="4002088"/>
              <a:ext cx="39687" cy="19050"/>
            </a:xfrm>
            <a:custGeom>
              <a:avLst/>
              <a:gdLst>
                <a:gd name="T0" fmla="*/ 3 w 6"/>
                <a:gd name="T1" fmla="*/ 3 h 3"/>
                <a:gd name="T2" fmla="*/ 0 w 6"/>
                <a:gd name="T3" fmla="*/ 1 h 3"/>
                <a:gd name="T4" fmla="*/ 3 w 6"/>
                <a:gd name="T5" fmla="*/ 0 h 3"/>
                <a:gd name="T6" fmla="*/ 6 w 6"/>
                <a:gd name="T7" fmla="*/ 2 h 3"/>
                <a:gd name="T8" fmla="*/ 3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4" y="3"/>
                    <a:pt x="3" y="3"/>
                  </a:cubicBezTo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1" name="Freeform 1357"/>
            <p:cNvSpPr/>
            <p:nvPr/>
          </p:nvSpPr>
          <p:spPr bwMode="auto">
            <a:xfrm>
              <a:off x="2468562" y="4002088"/>
              <a:ext cx="39687" cy="19050"/>
            </a:xfrm>
            <a:custGeom>
              <a:avLst/>
              <a:gdLst>
                <a:gd name="T0" fmla="*/ 3 w 6"/>
                <a:gd name="T1" fmla="*/ 3 h 3"/>
                <a:gd name="T2" fmla="*/ 6 w 6"/>
                <a:gd name="T3" fmla="*/ 1 h 3"/>
                <a:gd name="T4" fmla="*/ 3 w 6"/>
                <a:gd name="T5" fmla="*/ 0 h 3"/>
                <a:gd name="T6" fmla="*/ 0 w 6"/>
                <a:gd name="T7" fmla="*/ 2 h 3"/>
                <a:gd name="T8" fmla="*/ 3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4" y="2"/>
                    <a:pt x="6" y="1"/>
                    <a:pt x="6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3"/>
                    <a:pt x="3" y="3"/>
                  </a:cubicBezTo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2" name="Freeform 1358"/>
            <p:cNvSpPr/>
            <p:nvPr/>
          </p:nvSpPr>
          <p:spPr bwMode="auto">
            <a:xfrm>
              <a:off x="2317750" y="4021138"/>
              <a:ext cx="85725" cy="242888"/>
            </a:xfrm>
            <a:custGeom>
              <a:avLst/>
              <a:gdLst>
                <a:gd name="T0" fmla="*/ 6 w 13"/>
                <a:gd name="T1" fmla="*/ 37 h 37"/>
                <a:gd name="T2" fmla="*/ 0 w 13"/>
                <a:gd name="T3" fmla="*/ 35 h 37"/>
                <a:gd name="T4" fmla="*/ 7 w 13"/>
                <a:gd name="T5" fmla="*/ 7 h 37"/>
                <a:gd name="T6" fmla="*/ 11 w 13"/>
                <a:gd name="T7" fmla="*/ 1 h 37"/>
                <a:gd name="T8" fmla="*/ 13 w 13"/>
                <a:gd name="T9" fmla="*/ 0 h 37"/>
                <a:gd name="T10" fmla="*/ 13 w 13"/>
                <a:gd name="T11" fmla="*/ 14 h 37"/>
                <a:gd name="T12" fmla="*/ 6 w 13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7">
                  <a:moveTo>
                    <a:pt x="6" y="37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4" y="14"/>
                    <a:pt x="7" y="7"/>
                  </a:cubicBezTo>
                  <a:cubicBezTo>
                    <a:pt x="9" y="4"/>
                    <a:pt x="10" y="2"/>
                    <a:pt x="11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6" y="37"/>
                  </a:lnTo>
                  <a:close/>
                </a:path>
              </a:pathLst>
            </a:custGeom>
            <a:solidFill>
              <a:srgbClr val="005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3" name="Oval 1359"/>
            <p:cNvSpPr>
              <a:spLocks noChangeArrowheads="1"/>
            </p:cNvSpPr>
            <p:nvPr/>
          </p:nvSpPr>
          <p:spPr bwMode="auto">
            <a:xfrm>
              <a:off x="2574925" y="4238626"/>
              <a:ext cx="39687" cy="3968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4" name="Freeform 1360"/>
            <p:cNvSpPr/>
            <p:nvPr/>
          </p:nvSpPr>
          <p:spPr bwMode="auto">
            <a:xfrm>
              <a:off x="2535237" y="4021138"/>
              <a:ext cx="85725" cy="242888"/>
            </a:xfrm>
            <a:custGeom>
              <a:avLst/>
              <a:gdLst>
                <a:gd name="T0" fmla="*/ 5 w 13"/>
                <a:gd name="T1" fmla="*/ 37 h 37"/>
                <a:gd name="T2" fmla="*/ 13 w 13"/>
                <a:gd name="T3" fmla="*/ 35 h 37"/>
                <a:gd name="T4" fmla="*/ 5 w 13"/>
                <a:gd name="T5" fmla="*/ 7 h 37"/>
                <a:gd name="T6" fmla="*/ 1 w 13"/>
                <a:gd name="T7" fmla="*/ 1 h 37"/>
                <a:gd name="T8" fmla="*/ 0 w 13"/>
                <a:gd name="T9" fmla="*/ 0 h 37"/>
                <a:gd name="T10" fmla="*/ 0 w 13"/>
                <a:gd name="T11" fmla="*/ 16 h 37"/>
                <a:gd name="T12" fmla="*/ 5 w 13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7">
                  <a:moveTo>
                    <a:pt x="5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8" y="14"/>
                    <a:pt x="5" y="7"/>
                  </a:cubicBezTo>
                  <a:cubicBezTo>
                    <a:pt x="4" y="4"/>
                    <a:pt x="2" y="2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5" y="37"/>
                  </a:lnTo>
                  <a:close/>
                </a:path>
              </a:pathLst>
            </a:custGeom>
            <a:solidFill>
              <a:srgbClr val="005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5" name="Freeform 1361"/>
            <p:cNvSpPr/>
            <p:nvPr/>
          </p:nvSpPr>
          <p:spPr bwMode="auto">
            <a:xfrm>
              <a:off x="2397125" y="4186238"/>
              <a:ext cx="144462" cy="203200"/>
            </a:xfrm>
            <a:custGeom>
              <a:avLst/>
              <a:gdLst>
                <a:gd name="T0" fmla="*/ 20 w 22"/>
                <a:gd name="T1" fmla="*/ 31 h 31"/>
                <a:gd name="T2" fmla="*/ 22 w 22"/>
                <a:gd name="T3" fmla="*/ 12 h 31"/>
                <a:gd name="T4" fmla="*/ 21 w 22"/>
                <a:gd name="T5" fmla="*/ 0 h 31"/>
                <a:gd name="T6" fmla="*/ 1 w 22"/>
                <a:gd name="T7" fmla="*/ 0 h 31"/>
                <a:gd name="T8" fmla="*/ 0 w 22"/>
                <a:gd name="T9" fmla="*/ 12 h 31"/>
                <a:gd name="T10" fmla="*/ 2 w 22"/>
                <a:gd name="T11" fmla="*/ 31 h 31"/>
                <a:gd name="T12" fmla="*/ 20 w 2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1">
                  <a:moveTo>
                    <a:pt x="20" y="31"/>
                  </a:moveTo>
                  <a:cubicBezTo>
                    <a:pt x="20" y="31"/>
                    <a:pt x="22" y="17"/>
                    <a:pt x="22" y="12"/>
                  </a:cubicBezTo>
                  <a:cubicBezTo>
                    <a:pt x="22" y="9"/>
                    <a:pt x="21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9"/>
                    <a:pt x="0" y="12"/>
                  </a:cubicBezTo>
                  <a:cubicBezTo>
                    <a:pt x="0" y="17"/>
                    <a:pt x="2" y="31"/>
                    <a:pt x="2" y="31"/>
                  </a:cubicBezTo>
                  <a:lnTo>
                    <a:pt x="20" y="31"/>
                  </a:lnTo>
                  <a:close/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6" name="Freeform 1362"/>
            <p:cNvSpPr/>
            <p:nvPr/>
          </p:nvSpPr>
          <p:spPr bwMode="auto">
            <a:xfrm>
              <a:off x="2397125" y="4008438"/>
              <a:ext cx="58737" cy="230188"/>
            </a:xfrm>
            <a:custGeom>
              <a:avLst/>
              <a:gdLst>
                <a:gd name="T0" fmla="*/ 7 w 9"/>
                <a:gd name="T1" fmla="*/ 33 h 35"/>
                <a:gd name="T2" fmla="*/ 9 w 9"/>
                <a:gd name="T3" fmla="*/ 20 h 35"/>
                <a:gd name="T4" fmla="*/ 5 w 9"/>
                <a:gd name="T5" fmla="*/ 0 h 35"/>
                <a:gd name="T6" fmla="*/ 3 w 9"/>
                <a:gd name="T7" fmla="*/ 0 h 35"/>
                <a:gd name="T8" fmla="*/ 2 w 9"/>
                <a:gd name="T9" fmla="*/ 1 h 35"/>
                <a:gd name="T10" fmla="*/ 1 w 9"/>
                <a:gd name="T11" fmla="*/ 2 h 35"/>
                <a:gd name="T12" fmla="*/ 0 w 9"/>
                <a:gd name="T13" fmla="*/ 35 h 35"/>
                <a:gd name="T14" fmla="*/ 7 w 9"/>
                <a:gd name="T1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5">
                  <a:moveTo>
                    <a:pt x="7" y="33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7" y="33"/>
                  </a:lnTo>
                  <a:close/>
                </a:path>
              </a:pathLst>
            </a:custGeom>
            <a:solidFill>
              <a:srgbClr val="006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7" name="Freeform 1363"/>
            <p:cNvSpPr/>
            <p:nvPr/>
          </p:nvSpPr>
          <p:spPr bwMode="auto">
            <a:xfrm>
              <a:off x="2409825" y="4008438"/>
              <a:ext cx="46037" cy="131763"/>
            </a:xfrm>
            <a:custGeom>
              <a:avLst/>
              <a:gdLst>
                <a:gd name="T0" fmla="*/ 1 w 7"/>
                <a:gd name="T1" fmla="*/ 11 h 20"/>
                <a:gd name="T2" fmla="*/ 2 w 7"/>
                <a:gd name="T3" fmla="*/ 7 h 20"/>
                <a:gd name="T4" fmla="*/ 0 w 7"/>
                <a:gd name="T5" fmla="*/ 4 h 20"/>
                <a:gd name="T6" fmla="*/ 1 w 7"/>
                <a:gd name="T7" fmla="*/ 0 h 20"/>
                <a:gd name="T8" fmla="*/ 3 w 7"/>
                <a:gd name="T9" fmla="*/ 0 h 20"/>
                <a:gd name="T10" fmla="*/ 7 w 7"/>
                <a:gd name="T11" fmla="*/ 20 h 20"/>
                <a:gd name="T12" fmla="*/ 1 w 7"/>
                <a:gd name="T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0">
                  <a:moveTo>
                    <a:pt x="1" y="11"/>
                  </a:moveTo>
                  <a:cubicBezTo>
                    <a:pt x="1" y="10"/>
                    <a:pt x="2" y="7"/>
                    <a:pt x="2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1" y="14"/>
                    <a:pt x="1" y="11"/>
                  </a:cubicBezTo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8" name="Freeform 1364"/>
            <p:cNvSpPr/>
            <p:nvPr/>
          </p:nvSpPr>
          <p:spPr bwMode="auto">
            <a:xfrm>
              <a:off x="2482850" y="4008438"/>
              <a:ext cx="52387" cy="230188"/>
            </a:xfrm>
            <a:custGeom>
              <a:avLst/>
              <a:gdLst>
                <a:gd name="T0" fmla="*/ 2 w 8"/>
                <a:gd name="T1" fmla="*/ 33 h 35"/>
                <a:gd name="T2" fmla="*/ 0 w 8"/>
                <a:gd name="T3" fmla="*/ 20 h 35"/>
                <a:gd name="T4" fmla="*/ 3 w 8"/>
                <a:gd name="T5" fmla="*/ 0 h 35"/>
                <a:gd name="T6" fmla="*/ 6 w 8"/>
                <a:gd name="T7" fmla="*/ 0 h 35"/>
                <a:gd name="T8" fmla="*/ 7 w 8"/>
                <a:gd name="T9" fmla="*/ 1 h 35"/>
                <a:gd name="T10" fmla="*/ 8 w 8"/>
                <a:gd name="T11" fmla="*/ 2 h 35"/>
                <a:gd name="T12" fmla="*/ 8 w 8"/>
                <a:gd name="T13" fmla="*/ 35 h 35"/>
                <a:gd name="T14" fmla="*/ 2 w 8"/>
                <a:gd name="T1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5">
                  <a:moveTo>
                    <a:pt x="2" y="33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5"/>
                    <a:pt x="8" y="35"/>
                    <a:pt x="8" y="35"/>
                  </a:cubicBezTo>
                  <a:lnTo>
                    <a:pt x="2" y="33"/>
                  </a:lnTo>
                  <a:close/>
                </a:path>
              </a:pathLst>
            </a:custGeom>
            <a:solidFill>
              <a:srgbClr val="006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49" name="Freeform 1365"/>
            <p:cNvSpPr/>
            <p:nvPr/>
          </p:nvSpPr>
          <p:spPr bwMode="auto">
            <a:xfrm>
              <a:off x="2482850" y="4008438"/>
              <a:ext cx="46037" cy="131763"/>
            </a:xfrm>
            <a:custGeom>
              <a:avLst/>
              <a:gdLst>
                <a:gd name="T0" fmla="*/ 6 w 7"/>
                <a:gd name="T1" fmla="*/ 11 h 20"/>
                <a:gd name="T2" fmla="*/ 4 w 7"/>
                <a:gd name="T3" fmla="*/ 7 h 20"/>
                <a:gd name="T4" fmla="*/ 7 w 7"/>
                <a:gd name="T5" fmla="*/ 4 h 20"/>
                <a:gd name="T6" fmla="*/ 5 w 7"/>
                <a:gd name="T7" fmla="*/ 0 h 20"/>
                <a:gd name="T8" fmla="*/ 3 w 7"/>
                <a:gd name="T9" fmla="*/ 0 h 20"/>
                <a:gd name="T10" fmla="*/ 0 w 7"/>
                <a:gd name="T11" fmla="*/ 20 h 20"/>
                <a:gd name="T12" fmla="*/ 6 w 7"/>
                <a:gd name="T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0">
                  <a:moveTo>
                    <a:pt x="6" y="11"/>
                  </a:moveTo>
                  <a:cubicBezTo>
                    <a:pt x="6" y="10"/>
                    <a:pt x="4" y="7"/>
                    <a:pt x="4" y="7"/>
                  </a:cubicBezTo>
                  <a:cubicBezTo>
                    <a:pt x="4" y="7"/>
                    <a:pt x="6" y="5"/>
                    <a:pt x="7" y="4"/>
                  </a:cubicBezTo>
                  <a:cubicBezTo>
                    <a:pt x="7" y="3"/>
                    <a:pt x="6" y="1"/>
                    <a:pt x="5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6" y="14"/>
                    <a:pt x="6" y="11"/>
                  </a:cubicBezTo>
                </a:path>
              </a:pathLst>
            </a:cu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0" name="Oval 1366"/>
            <p:cNvSpPr>
              <a:spLocks noChangeArrowheads="1"/>
            </p:cNvSpPr>
            <p:nvPr/>
          </p:nvSpPr>
          <p:spPr bwMode="auto">
            <a:xfrm>
              <a:off x="2489200" y="4125913"/>
              <a:ext cx="12700" cy="14288"/>
            </a:xfrm>
            <a:prstGeom prst="ellipse">
              <a:avLst/>
            </a:prstGeom>
            <a:solidFill>
              <a:srgbClr val="23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1" name="Freeform 1367"/>
            <p:cNvSpPr/>
            <p:nvPr/>
          </p:nvSpPr>
          <p:spPr bwMode="auto">
            <a:xfrm>
              <a:off x="2317750" y="4297363"/>
              <a:ext cx="71437" cy="303213"/>
            </a:xfrm>
            <a:custGeom>
              <a:avLst/>
              <a:gdLst>
                <a:gd name="T0" fmla="*/ 0 w 11"/>
                <a:gd name="T1" fmla="*/ 0 h 46"/>
                <a:gd name="T2" fmla="*/ 1 w 11"/>
                <a:gd name="T3" fmla="*/ 35 h 46"/>
                <a:gd name="T4" fmla="*/ 1 w 11"/>
                <a:gd name="T5" fmla="*/ 39 h 46"/>
                <a:gd name="T6" fmla="*/ 1 w 11"/>
                <a:gd name="T7" fmla="*/ 44 h 46"/>
                <a:gd name="T8" fmla="*/ 5 w 11"/>
                <a:gd name="T9" fmla="*/ 46 h 46"/>
                <a:gd name="T10" fmla="*/ 9 w 11"/>
                <a:gd name="T11" fmla="*/ 44 h 46"/>
                <a:gd name="T12" fmla="*/ 10 w 11"/>
                <a:gd name="T13" fmla="*/ 39 h 46"/>
                <a:gd name="T14" fmla="*/ 11 w 11"/>
                <a:gd name="T15" fmla="*/ 0 h 46"/>
                <a:gd name="T16" fmla="*/ 0 w 11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6">
                  <a:moveTo>
                    <a:pt x="0" y="0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3" y="46"/>
                    <a:pt x="5" y="46"/>
                  </a:cubicBezTo>
                  <a:cubicBezTo>
                    <a:pt x="8" y="46"/>
                    <a:pt x="9" y="45"/>
                    <a:pt x="9" y="44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2" name="Freeform 1368"/>
            <p:cNvSpPr/>
            <p:nvPr/>
          </p:nvSpPr>
          <p:spPr bwMode="auto">
            <a:xfrm>
              <a:off x="2232025" y="4297363"/>
              <a:ext cx="65087" cy="303213"/>
            </a:xfrm>
            <a:custGeom>
              <a:avLst/>
              <a:gdLst>
                <a:gd name="T0" fmla="*/ 0 w 10"/>
                <a:gd name="T1" fmla="*/ 0 h 46"/>
                <a:gd name="T2" fmla="*/ 1 w 10"/>
                <a:gd name="T3" fmla="*/ 35 h 46"/>
                <a:gd name="T4" fmla="*/ 1 w 10"/>
                <a:gd name="T5" fmla="*/ 39 h 46"/>
                <a:gd name="T6" fmla="*/ 1 w 10"/>
                <a:gd name="T7" fmla="*/ 44 h 46"/>
                <a:gd name="T8" fmla="*/ 5 w 10"/>
                <a:gd name="T9" fmla="*/ 46 h 46"/>
                <a:gd name="T10" fmla="*/ 9 w 10"/>
                <a:gd name="T11" fmla="*/ 44 h 46"/>
                <a:gd name="T12" fmla="*/ 9 w 10"/>
                <a:gd name="T13" fmla="*/ 39 h 46"/>
                <a:gd name="T14" fmla="*/ 10 w 10"/>
                <a:gd name="T15" fmla="*/ 0 h 46"/>
                <a:gd name="T16" fmla="*/ 0 w 1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6">
                  <a:moveTo>
                    <a:pt x="0" y="0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3" y="46"/>
                    <a:pt x="5" y="46"/>
                  </a:cubicBezTo>
                  <a:cubicBezTo>
                    <a:pt x="7" y="46"/>
                    <a:pt x="9" y="45"/>
                    <a:pt x="9" y="44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3" name="Freeform 1369"/>
            <p:cNvSpPr/>
            <p:nvPr/>
          </p:nvSpPr>
          <p:spPr bwMode="auto">
            <a:xfrm>
              <a:off x="2217737" y="4560888"/>
              <a:ext cx="93662" cy="46038"/>
            </a:xfrm>
            <a:custGeom>
              <a:avLst/>
              <a:gdLst>
                <a:gd name="T0" fmla="*/ 0 w 14"/>
                <a:gd name="T1" fmla="*/ 0 h 7"/>
                <a:gd name="T2" fmla="*/ 0 w 14"/>
                <a:gd name="T3" fmla="*/ 0 h 7"/>
                <a:gd name="T4" fmla="*/ 7 w 14"/>
                <a:gd name="T5" fmla="*/ 7 h 7"/>
                <a:gd name="T6" fmla="*/ 14 w 14"/>
                <a:gd name="T7" fmla="*/ 0 h 7"/>
                <a:gd name="T8" fmla="*/ 14 w 14"/>
                <a:gd name="T9" fmla="*/ 0 h 7"/>
                <a:gd name="T10" fmla="*/ 0 w 1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7"/>
                    <a:pt x="7" y="7"/>
                  </a:cubicBezTo>
                  <a:cubicBezTo>
                    <a:pt x="11" y="7"/>
                    <a:pt x="14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4" name="Freeform 1370"/>
            <p:cNvSpPr/>
            <p:nvPr/>
          </p:nvSpPr>
          <p:spPr bwMode="auto">
            <a:xfrm>
              <a:off x="2311400" y="4560888"/>
              <a:ext cx="85725" cy="46038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0 h 7"/>
                <a:gd name="T4" fmla="*/ 7 w 13"/>
                <a:gd name="T5" fmla="*/ 7 h 7"/>
                <a:gd name="T6" fmla="*/ 13 w 13"/>
                <a:gd name="T7" fmla="*/ 0 h 7"/>
                <a:gd name="T8" fmla="*/ 13 w 13"/>
                <a:gd name="T9" fmla="*/ 0 h 7"/>
                <a:gd name="T10" fmla="*/ 0 w 1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7"/>
                    <a:pt x="7" y="7"/>
                  </a:cubicBezTo>
                  <a:cubicBezTo>
                    <a:pt x="10" y="7"/>
                    <a:pt x="13" y="4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5" name="Freeform 1371"/>
            <p:cNvSpPr/>
            <p:nvPr/>
          </p:nvSpPr>
          <p:spPr bwMode="auto">
            <a:xfrm>
              <a:off x="2217737" y="4186238"/>
              <a:ext cx="179387" cy="374650"/>
            </a:xfrm>
            <a:custGeom>
              <a:avLst/>
              <a:gdLst>
                <a:gd name="T0" fmla="*/ 5 w 113"/>
                <a:gd name="T1" fmla="*/ 0 h 236"/>
                <a:gd name="T2" fmla="*/ 0 w 113"/>
                <a:gd name="T3" fmla="*/ 58 h 236"/>
                <a:gd name="T4" fmla="*/ 0 w 113"/>
                <a:gd name="T5" fmla="*/ 74 h 236"/>
                <a:gd name="T6" fmla="*/ 0 w 113"/>
                <a:gd name="T7" fmla="*/ 236 h 236"/>
                <a:gd name="T8" fmla="*/ 59 w 113"/>
                <a:gd name="T9" fmla="*/ 236 h 236"/>
                <a:gd name="T10" fmla="*/ 59 w 113"/>
                <a:gd name="T11" fmla="*/ 74 h 236"/>
                <a:gd name="T12" fmla="*/ 59 w 113"/>
                <a:gd name="T13" fmla="*/ 74 h 236"/>
                <a:gd name="T14" fmla="*/ 59 w 113"/>
                <a:gd name="T15" fmla="*/ 236 h 236"/>
                <a:gd name="T16" fmla="*/ 113 w 113"/>
                <a:gd name="T17" fmla="*/ 236 h 236"/>
                <a:gd name="T18" fmla="*/ 113 w 113"/>
                <a:gd name="T19" fmla="*/ 74 h 236"/>
                <a:gd name="T20" fmla="*/ 113 w 113"/>
                <a:gd name="T21" fmla="*/ 58 h 236"/>
                <a:gd name="T22" fmla="*/ 108 w 113"/>
                <a:gd name="T23" fmla="*/ 0 h 236"/>
                <a:gd name="T24" fmla="*/ 5 w 113"/>
                <a:gd name="T2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236">
                  <a:moveTo>
                    <a:pt x="5" y="0"/>
                  </a:moveTo>
                  <a:lnTo>
                    <a:pt x="0" y="58"/>
                  </a:lnTo>
                  <a:lnTo>
                    <a:pt x="0" y="74"/>
                  </a:lnTo>
                  <a:lnTo>
                    <a:pt x="0" y="236"/>
                  </a:lnTo>
                  <a:lnTo>
                    <a:pt x="59" y="236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236"/>
                  </a:lnTo>
                  <a:lnTo>
                    <a:pt x="113" y="236"/>
                  </a:lnTo>
                  <a:lnTo>
                    <a:pt x="113" y="74"/>
                  </a:lnTo>
                  <a:lnTo>
                    <a:pt x="113" y="58"/>
                  </a:lnTo>
                  <a:lnTo>
                    <a:pt x="108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B4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6" name="Rectangle 1372"/>
            <p:cNvSpPr>
              <a:spLocks noChangeArrowheads="1"/>
            </p:cNvSpPr>
            <p:nvPr/>
          </p:nvSpPr>
          <p:spPr bwMode="auto">
            <a:xfrm>
              <a:off x="2284412" y="3935413"/>
              <a:ext cx="52387" cy="46038"/>
            </a:xfrm>
            <a:prstGeom prst="rect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7" name="Freeform 1373"/>
            <p:cNvSpPr/>
            <p:nvPr/>
          </p:nvSpPr>
          <p:spPr bwMode="auto">
            <a:xfrm>
              <a:off x="2225675" y="3962401"/>
              <a:ext cx="163512" cy="184150"/>
            </a:xfrm>
            <a:custGeom>
              <a:avLst/>
              <a:gdLst>
                <a:gd name="T0" fmla="*/ 103 w 103"/>
                <a:gd name="T1" fmla="*/ 16 h 116"/>
                <a:gd name="T2" fmla="*/ 74 w 103"/>
                <a:gd name="T3" fmla="*/ 0 h 116"/>
                <a:gd name="T4" fmla="*/ 54 w 103"/>
                <a:gd name="T5" fmla="*/ 8 h 116"/>
                <a:gd name="T6" fmla="*/ 33 w 103"/>
                <a:gd name="T7" fmla="*/ 0 h 116"/>
                <a:gd name="T8" fmla="*/ 0 w 103"/>
                <a:gd name="T9" fmla="*/ 16 h 116"/>
                <a:gd name="T10" fmla="*/ 20 w 103"/>
                <a:gd name="T11" fmla="*/ 116 h 116"/>
                <a:gd name="T12" fmla="*/ 83 w 103"/>
                <a:gd name="T13" fmla="*/ 116 h 116"/>
                <a:gd name="T14" fmla="*/ 103 w 103"/>
                <a:gd name="T15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16">
                  <a:moveTo>
                    <a:pt x="103" y="16"/>
                  </a:moveTo>
                  <a:lnTo>
                    <a:pt x="74" y="0"/>
                  </a:lnTo>
                  <a:lnTo>
                    <a:pt x="54" y="8"/>
                  </a:lnTo>
                  <a:lnTo>
                    <a:pt x="33" y="0"/>
                  </a:lnTo>
                  <a:lnTo>
                    <a:pt x="0" y="16"/>
                  </a:lnTo>
                  <a:lnTo>
                    <a:pt x="20" y="116"/>
                  </a:lnTo>
                  <a:lnTo>
                    <a:pt x="83" y="116"/>
                  </a:lnTo>
                  <a:lnTo>
                    <a:pt x="103" y="16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8" name="Oval 1374"/>
            <p:cNvSpPr>
              <a:spLocks noChangeArrowheads="1"/>
            </p:cNvSpPr>
            <p:nvPr/>
          </p:nvSpPr>
          <p:spPr bwMode="auto">
            <a:xfrm>
              <a:off x="2125662" y="4257676"/>
              <a:ext cx="46037" cy="460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59" name="Freeform 1375"/>
            <p:cNvSpPr/>
            <p:nvPr/>
          </p:nvSpPr>
          <p:spPr bwMode="auto">
            <a:xfrm>
              <a:off x="2238375" y="3790951"/>
              <a:ext cx="138112" cy="138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0 w 21"/>
                <a:gd name="T5" fmla="*/ 10 h 21"/>
                <a:gd name="T6" fmla="*/ 11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6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4"/>
                    <a:pt x="4" y="0"/>
                    <a:pt x="11" y="0"/>
                  </a:cubicBezTo>
                  <a:cubicBezTo>
                    <a:pt x="18" y="0"/>
                    <a:pt x="21" y="4"/>
                    <a:pt x="21" y="10"/>
                  </a:cubicBezTo>
                </a:path>
              </a:pathLst>
            </a:custGeom>
            <a:solidFill>
              <a:srgbClr val="3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0" name="Oval 1376"/>
            <p:cNvSpPr>
              <a:spLocks noChangeArrowheads="1"/>
            </p:cNvSpPr>
            <p:nvPr/>
          </p:nvSpPr>
          <p:spPr bwMode="auto">
            <a:xfrm>
              <a:off x="2251075" y="3817938"/>
              <a:ext cx="119062" cy="138113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1" name="Oval 1377"/>
            <p:cNvSpPr>
              <a:spLocks noChangeArrowheads="1"/>
            </p:cNvSpPr>
            <p:nvPr/>
          </p:nvSpPr>
          <p:spPr bwMode="auto">
            <a:xfrm>
              <a:off x="2244725" y="3876676"/>
              <a:ext cx="26987" cy="25400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2" name="Oval 1378"/>
            <p:cNvSpPr>
              <a:spLocks noChangeArrowheads="1"/>
            </p:cNvSpPr>
            <p:nvPr/>
          </p:nvSpPr>
          <p:spPr bwMode="auto">
            <a:xfrm>
              <a:off x="2351087" y="3876676"/>
              <a:ext cx="25400" cy="25400"/>
            </a:xfrm>
            <a:prstGeom prst="ellipse">
              <a:avLst/>
            </a:prstGeom>
            <a:solidFill>
              <a:srgbClr val="EF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3" name="Freeform 1379"/>
            <p:cNvSpPr/>
            <p:nvPr/>
          </p:nvSpPr>
          <p:spPr bwMode="auto">
            <a:xfrm>
              <a:off x="2251075" y="3803651"/>
              <a:ext cx="119062" cy="98425"/>
            </a:xfrm>
            <a:custGeom>
              <a:avLst/>
              <a:gdLst>
                <a:gd name="T0" fmla="*/ 15 w 18"/>
                <a:gd name="T1" fmla="*/ 2 h 15"/>
                <a:gd name="T2" fmla="*/ 14 w 18"/>
                <a:gd name="T3" fmla="*/ 2 h 15"/>
                <a:gd name="T4" fmla="*/ 11 w 18"/>
                <a:gd name="T5" fmla="*/ 1 h 15"/>
                <a:gd name="T6" fmla="*/ 11 w 18"/>
                <a:gd name="T7" fmla="*/ 0 h 15"/>
                <a:gd name="T8" fmla="*/ 7 w 18"/>
                <a:gd name="T9" fmla="*/ 1 h 15"/>
                <a:gd name="T10" fmla="*/ 4 w 18"/>
                <a:gd name="T11" fmla="*/ 2 h 15"/>
                <a:gd name="T12" fmla="*/ 3 w 18"/>
                <a:gd name="T13" fmla="*/ 2 h 15"/>
                <a:gd name="T14" fmla="*/ 0 w 18"/>
                <a:gd name="T15" fmla="*/ 11 h 15"/>
                <a:gd name="T16" fmla="*/ 1 w 18"/>
                <a:gd name="T17" fmla="*/ 15 h 15"/>
                <a:gd name="T18" fmla="*/ 2 w 18"/>
                <a:gd name="T19" fmla="*/ 9 h 15"/>
                <a:gd name="T20" fmla="*/ 5 w 18"/>
                <a:gd name="T21" fmla="*/ 4 h 15"/>
                <a:gd name="T22" fmla="*/ 13 w 18"/>
                <a:gd name="T23" fmla="*/ 4 h 15"/>
                <a:gd name="T24" fmla="*/ 16 w 18"/>
                <a:gd name="T25" fmla="*/ 9 h 15"/>
                <a:gd name="T26" fmla="*/ 17 w 18"/>
                <a:gd name="T27" fmla="*/ 15 h 15"/>
                <a:gd name="T28" fmla="*/ 18 w 18"/>
                <a:gd name="T29" fmla="*/ 11 h 15"/>
                <a:gd name="T30" fmla="*/ 15 w 18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5">
                  <a:moveTo>
                    <a:pt x="15" y="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8" y="1"/>
                    <a:pt x="7" y="1"/>
                  </a:cubicBezTo>
                  <a:cubicBezTo>
                    <a:pt x="7" y="1"/>
                    <a:pt x="5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0" y="2"/>
                    <a:pt x="0" y="11"/>
                    <a:pt x="0" y="11"/>
                  </a:cubicBezTo>
                  <a:cubicBezTo>
                    <a:pt x="0" y="11"/>
                    <a:pt x="1" y="15"/>
                    <a:pt x="1" y="15"/>
                  </a:cubicBezTo>
                  <a:cubicBezTo>
                    <a:pt x="2" y="14"/>
                    <a:pt x="2" y="9"/>
                    <a:pt x="2" y="9"/>
                  </a:cubicBezTo>
                  <a:cubicBezTo>
                    <a:pt x="2" y="6"/>
                    <a:pt x="3" y="5"/>
                    <a:pt x="5" y="4"/>
                  </a:cubicBezTo>
                  <a:cubicBezTo>
                    <a:pt x="6" y="4"/>
                    <a:pt x="12" y="4"/>
                    <a:pt x="13" y="4"/>
                  </a:cubicBezTo>
                  <a:cubicBezTo>
                    <a:pt x="15" y="5"/>
                    <a:pt x="16" y="6"/>
                    <a:pt x="16" y="9"/>
                  </a:cubicBezTo>
                  <a:cubicBezTo>
                    <a:pt x="16" y="9"/>
                    <a:pt x="16" y="14"/>
                    <a:pt x="17" y="15"/>
                  </a:cubicBezTo>
                  <a:cubicBezTo>
                    <a:pt x="17" y="15"/>
                    <a:pt x="18" y="11"/>
                    <a:pt x="18" y="11"/>
                  </a:cubicBezTo>
                  <a:cubicBezTo>
                    <a:pt x="18" y="11"/>
                    <a:pt x="18" y="2"/>
                    <a:pt x="15" y="2"/>
                  </a:cubicBezTo>
                </a:path>
              </a:pathLst>
            </a:custGeom>
            <a:solidFill>
              <a:srgbClr val="3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4" name="Freeform 1380"/>
            <p:cNvSpPr/>
            <p:nvPr/>
          </p:nvSpPr>
          <p:spPr bwMode="auto">
            <a:xfrm>
              <a:off x="2290762" y="3981451"/>
              <a:ext cx="33337" cy="138113"/>
            </a:xfrm>
            <a:custGeom>
              <a:avLst/>
              <a:gdLst>
                <a:gd name="T0" fmla="*/ 17 w 21"/>
                <a:gd name="T1" fmla="*/ 0 h 87"/>
                <a:gd name="T2" fmla="*/ 13 w 21"/>
                <a:gd name="T3" fmla="*/ 0 h 87"/>
                <a:gd name="T4" fmla="*/ 4 w 21"/>
                <a:gd name="T5" fmla="*/ 0 h 87"/>
                <a:gd name="T6" fmla="*/ 0 w 21"/>
                <a:gd name="T7" fmla="*/ 75 h 87"/>
                <a:gd name="T8" fmla="*/ 13 w 21"/>
                <a:gd name="T9" fmla="*/ 87 h 87"/>
                <a:gd name="T10" fmla="*/ 21 w 21"/>
                <a:gd name="T11" fmla="*/ 75 h 87"/>
                <a:gd name="T12" fmla="*/ 17 w 21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87">
                  <a:moveTo>
                    <a:pt x="17" y="0"/>
                  </a:moveTo>
                  <a:lnTo>
                    <a:pt x="13" y="0"/>
                  </a:lnTo>
                  <a:lnTo>
                    <a:pt x="4" y="0"/>
                  </a:lnTo>
                  <a:lnTo>
                    <a:pt x="0" y="75"/>
                  </a:lnTo>
                  <a:lnTo>
                    <a:pt x="13" y="87"/>
                  </a:lnTo>
                  <a:lnTo>
                    <a:pt x="21" y="7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A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5" name="Freeform 1381"/>
            <p:cNvSpPr/>
            <p:nvPr/>
          </p:nvSpPr>
          <p:spPr bwMode="auto">
            <a:xfrm>
              <a:off x="2290762" y="3975101"/>
              <a:ext cx="33337" cy="19050"/>
            </a:xfrm>
            <a:custGeom>
              <a:avLst/>
              <a:gdLst>
                <a:gd name="T0" fmla="*/ 21 w 21"/>
                <a:gd name="T1" fmla="*/ 4 h 12"/>
                <a:gd name="T2" fmla="*/ 21 w 21"/>
                <a:gd name="T3" fmla="*/ 8 h 12"/>
                <a:gd name="T4" fmla="*/ 13 w 21"/>
                <a:gd name="T5" fmla="*/ 12 h 12"/>
                <a:gd name="T6" fmla="*/ 8 w 21"/>
                <a:gd name="T7" fmla="*/ 12 h 12"/>
                <a:gd name="T8" fmla="*/ 4 w 21"/>
                <a:gd name="T9" fmla="*/ 8 h 12"/>
                <a:gd name="T10" fmla="*/ 0 w 21"/>
                <a:gd name="T11" fmla="*/ 4 h 12"/>
                <a:gd name="T12" fmla="*/ 13 w 21"/>
                <a:gd name="T13" fmla="*/ 0 h 12"/>
                <a:gd name="T14" fmla="*/ 21 w 21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2">
                  <a:moveTo>
                    <a:pt x="21" y="4"/>
                  </a:moveTo>
                  <a:lnTo>
                    <a:pt x="21" y="8"/>
                  </a:lnTo>
                  <a:lnTo>
                    <a:pt x="13" y="12"/>
                  </a:lnTo>
                  <a:lnTo>
                    <a:pt x="8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13" y="0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rgbClr val="F5C2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6" name="Freeform 1382"/>
            <p:cNvSpPr/>
            <p:nvPr/>
          </p:nvSpPr>
          <p:spPr bwMode="auto">
            <a:xfrm>
              <a:off x="2257425" y="3962401"/>
              <a:ext cx="53975" cy="25400"/>
            </a:xfrm>
            <a:custGeom>
              <a:avLst/>
              <a:gdLst>
                <a:gd name="T0" fmla="*/ 17 w 34"/>
                <a:gd name="T1" fmla="*/ 16 h 16"/>
                <a:gd name="T2" fmla="*/ 0 w 34"/>
                <a:gd name="T3" fmla="*/ 4 h 16"/>
                <a:gd name="T4" fmla="*/ 17 w 34"/>
                <a:gd name="T5" fmla="*/ 0 h 16"/>
                <a:gd name="T6" fmla="*/ 34 w 34"/>
                <a:gd name="T7" fmla="*/ 8 h 16"/>
                <a:gd name="T8" fmla="*/ 17 w 3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7" y="16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34" y="8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7" name="Freeform 1383"/>
            <p:cNvSpPr/>
            <p:nvPr/>
          </p:nvSpPr>
          <p:spPr bwMode="auto">
            <a:xfrm>
              <a:off x="2311400" y="3962401"/>
              <a:ext cx="46037" cy="25400"/>
            </a:xfrm>
            <a:custGeom>
              <a:avLst/>
              <a:gdLst>
                <a:gd name="T0" fmla="*/ 16 w 29"/>
                <a:gd name="T1" fmla="*/ 16 h 16"/>
                <a:gd name="T2" fmla="*/ 29 w 29"/>
                <a:gd name="T3" fmla="*/ 4 h 16"/>
                <a:gd name="T4" fmla="*/ 16 w 29"/>
                <a:gd name="T5" fmla="*/ 0 h 16"/>
                <a:gd name="T6" fmla="*/ 0 w 29"/>
                <a:gd name="T7" fmla="*/ 8 h 16"/>
                <a:gd name="T8" fmla="*/ 16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16" y="16"/>
                  </a:moveTo>
                  <a:lnTo>
                    <a:pt x="29" y="4"/>
                  </a:lnTo>
                  <a:lnTo>
                    <a:pt x="16" y="0"/>
                  </a:lnTo>
                  <a:lnTo>
                    <a:pt x="0" y="8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FD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8" name="Freeform 1384"/>
            <p:cNvSpPr/>
            <p:nvPr/>
          </p:nvSpPr>
          <p:spPr bwMode="auto">
            <a:xfrm>
              <a:off x="2119312" y="3981451"/>
              <a:ext cx="106362" cy="303213"/>
            </a:xfrm>
            <a:custGeom>
              <a:avLst/>
              <a:gdLst>
                <a:gd name="T0" fmla="*/ 9 w 16"/>
                <a:gd name="T1" fmla="*/ 46 h 46"/>
                <a:gd name="T2" fmla="*/ 0 w 16"/>
                <a:gd name="T3" fmla="*/ 44 h 46"/>
                <a:gd name="T4" fmla="*/ 10 w 16"/>
                <a:gd name="T5" fmla="*/ 9 h 46"/>
                <a:gd name="T6" fmla="*/ 15 w 16"/>
                <a:gd name="T7" fmla="*/ 2 h 46"/>
                <a:gd name="T8" fmla="*/ 16 w 16"/>
                <a:gd name="T9" fmla="*/ 0 h 46"/>
                <a:gd name="T10" fmla="*/ 16 w 16"/>
                <a:gd name="T11" fmla="*/ 21 h 46"/>
                <a:gd name="T12" fmla="*/ 9 w 16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6">
                  <a:moveTo>
                    <a:pt x="9" y="46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17"/>
                    <a:pt x="10" y="9"/>
                  </a:cubicBezTo>
                  <a:cubicBezTo>
                    <a:pt x="11" y="6"/>
                    <a:pt x="13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9" y="46"/>
                  </a:lnTo>
                  <a:close/>
                </a:path>
              </a:pathLst>
            </a:custGeom>
            <a:solidFill>
              <a:srgbClr val="1761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69" name="Oval 1385"/>
            <p:cNvSpPr>
              <a:spLocks noChangeArrowheads="1"/>
            </p:cNvSpPr>
            <p:nvPr/>
          </p:nvSpPr>
          <p:spPr bwMode="auto">
            <a:xfrm>
              <a:off x="2443162" y="4257676"/>
              <a:ext cx="46037" cy="46038"/>
            </a:xfrm>
            <a:prstGeom prst="ellipse">
              <a:avLst/>
            </a:prstGeom>
            <a:solidFill>
              <a:srgbClr val="E5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0" name="Freeform 1386"/>
            <p:cNvSpPr/>
            <p:nvPr/>
          </p:nvSpPr>
          <p:spPr bwMode="auto">
            <a:xfrm>
              <a:off x="2389187" y="3981451"/>
              <a:ext cx="112712" cy="303213"/>
            </a:xfrm>
            <a:custGeom>
              <a:avLst/>
              <a:gdLst>
                <a:gd name="T0" fmla="*/ 7 w 17"/>
                <a:gd name="T1" fmla="*/ 46 h 46"/>
                <a:gd name="T2" fmla="*/ 17 w 17"/>
                <a:gd name="T3" fmla="*/ 44 h 46"/>
                <a:gd name="T4" fmla="*/ 7 w 17"/>
                <a:gd name="T5" fmla="*/ 9 h 46"/>
                <a:gd name="T6" fmla="*/ 2 w 17"/>
                <a:gd name="T7" fmla="*/ 2 h 46"/>
                <a:gd name="T8" fmla="*/ 0 w 17"/>
                <a:gd name="T9" fmla="*/ 0 h 46"/>
                <a:gd name="T10" fmla="*/ 1 w 17"/>
                <a:gd name="T11" fmla="*/ 21 h 46"/>
                <a:gd name="T12" fmla="*/ 7 w 17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6">
                  <a:moveTo>
                    <a:pt x="7" y="46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11" y="17"/>
                    <a:pt x="7" y="9"/>
                  </a:cubicBezTo>
                  <a:cubicBezTo>
                    <a:pt x="5" y="6"/>
                    <a:pt x="3" y="3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21"/>
                    <a:pt x="1" y="21"/>
                    <a:pt x="1" y="21"/>
                  </a:cubicBezTo>
                  <a:lnTo>
                    <a:pt x="7" y="46"/>
                  </a:lnTo>
                  <a:close/>
                </a:path>
              </a:pathLst>
            </a:custGeom>
            <a:solidFill>
              <a:srgbClr val="1761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1" name="Freeform 1387"/>
            <p:cNvSpPr/>
            <p:nvPr/>
          </p:nvSpPr>
          <p:spPr bwMode="auto">
            <a:xfrm>
              <a:off x="2211387" y="3962401"/>
              <a:ext cx="100012" cy="328613"/>
            </a:xfrm>
            <a:custGeom>
              <a:avLst/>
              <a:gdLst>
                <a:gd name="T0" fmla="*/ 10 w 15"/>
                <a:gd name="T1" fmla="*/ 0 h 50"/>
                <a:gd name="T2" fmla="*/ 5 w 15"/>
                <a:gd name="T3" fmla="*/ 2 h 50"/>
                <a:gd name="T4" fmla="*/ 4 w 15"/>
                <a:gd name="T5" fmla="*/ 2 h 50"/>
                <a:gd name="T6" fmla="*/ 2 w 15"/>
                <a:gd name="T7" fmla="*/ 3 h 50"/>
                <a:gd name="T8" fmla="*/ 0 w 15"/>
                <a:gd name="T9" fmla="*/ 50 h 50"/>
                <a:gd name="T10" fmla="*/ 14 w 15"/>
                <a:gd name="T11" fmla="*/ 50 h 50"/>
                <a:gd name="T12" fmla="*/ 15 w 15"/>
                <a:gd name="T13" fmla="*/ 46 h 50"/>
                <a:gd name="T14" fmla="*/ 15 w 15"/>
                <a:gd name="T15" fmla="*/ 23 h 50"/>
                <a:gd name="T16" fmla="*/ 10 w 1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0">
                  <a:moveTo>
                    <a:pt x="10" y="0"/>
                  </a:moveTo>
                  <a:cubicBezTo>
                    <a:pt x="8" y="1"/>
                    <a:pt x="6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23"/>
                    <a:pt x="15" y="23"/>
                    <a:pt x="15" y="23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1A6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2" name="Freeform 1388"/>
            <p:cNvSpPr/>
            <p:nvPr/>
          </p:nvSpPr>
          <p:spPr bwMode="auto">
            <a:xfrm>
              <a:off x="2251075" y="3962401"/>
              <a:ext cx="60325" cy="150813"/>
            </a:xfrm>
            <a:custGeom>
              <a:avLst/>
              <a:gdLst>
                <a:gd name="T0" fmla="*/ 0 w 38"/>
                <a:gd name="T1" fmla="*/ 33 h 95"/>
                <a:gd name="T2" fmla="*/ 9 w 38"/>
                <a:gd name="T3" fmla="*/ 16 h 95"/>
                <a:gd name="T4" fmla="*/ 0 w 38"/>
                <a:gd name="T5" fmla="*/ 12 h 95"/>
                <a:gd name="T6" fmla="*/ 9 w 38"/>
                <a:gd name="T7" fmla="*/ 4 h 95"/>
                <a:gd name="T8" fmla="*/ 17 w 38"/>
                <a:gd name="T9" fmla="*/ 0 h 95"/>
                <a:gd name="T10" fmla="*/ 38 w 38"/>
                <a:gd name="T11" fmla="*/ 95 h 95"/>
                <a:gd name="T12" fmla="*/ 0 w 38"/>
                <a:gd name="T13" fmla="*/ 3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95">
                  <a:moveTo>
                    <a:pt x="0" y="33"/>
                  </a:moveTo>
                  <a:lnTo>
                    <a:pt x="9" y="16"/>
                  </a:lnTo>
                  <a:lnTo>
                    <a:pt x="0" y="12"/>
                  </a:lnTo>
                  <a:lnTo>
                    <a:pt x="9" y="4"/>
                  </a:lnTo>
                  <a:lnTo>
                    <a:pt x="17" y="0"/>
                  </a:lnTo>
                  <a:lnTo>
                    <a:pt x="38" y="95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2B4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3" name="Freeform 1389"/>
            <p:cNvSpPr/>
            <p:nvPr/>
          </p:nvSpPr>
          <p:spPr bwMode="auto">
            <a:xfrm>
              <a:off x="2311400" y="3962401"/>
              <a:ext cx="92075" cy="328613"/>
            </a:xfrm>
            <a:custGeom>
              <a:avLst/>
              <a:gdLst>
                <a:gd name="T0" fmla="*/ 5 w 14"/>
                <a:gd name="T1" fmla="*/ 0 h 50"/>
                <a:gd name="T2" fmla="*/ 10 w 14"/>
                <a:gd name="T3" fmla="*/ 2 h 50"/>
                <a:gd name="T4" fmla="*/ 11 w 14"/>
                <a:gd name="T5" fmla="*/ 2 h 50"/>
                <a:gd name="T6" fmla="*/ 12 w 14"/>
                <a:gd name="T7" fmla="*/ 3 h 50"/>
                <a:gd name="T8" fmla="*/ 14 w 14"/>
                <a:gd name="T9" fmla="*/ 50 h 50"/>
                <a:gd name="T10" fmla="*/ 1 w 14"/>
                <a:gd name="T11" fmla="*/ 50 h 50"/>
                <a:gd name="T12" fmla="*/ 0 w 14"/>
                <a:gd name="T13" fmla="*/ 46 h 50"/>
                <a:gd name="T14" fmla="*/ 0 w 14"/>
                <a:gd name="T15" fmla="*/ 23 h 50"/>
                <a:gd name="T16" fmla="*/ 5 w 14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50">
                  <a:moveTo>
                    <a:pt x="5" y="0"/>
                  </a:moveTo>
                  <a:cubicBezTo>
                    <a:pt x="7" y="1"/>
                    <a:pt x="8" y="1"/>
                    <a:pt x="10" y="2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1" y="2"/>
                    <a:pt x="12" y="3"/>
                    <a:pt x="12" y="3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1A6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4" name="Freeform 1390"/>
            <p:cNvSpPr/>
            <p:nvPr/>
          </p:nvSpPr>
          <p:spPr bwMode="auto">
            <a:xfrm>
              <a:off x="2311400" y="3962401"/>
              <a:ext cx="58737" cy="150813"/>
            </a:xfrm>
            <a:custGeom>
              <a:avLst/>
              <a:gdLst>
                <a:gd name="T0" fmla="*/ 33 w 37"/>
                <a:gd name="T1" fmla="*/ 33 h 95"/>
                <a:gd name="T2" fmla="*/ 29 w 37"/>
                <a:gd name="T3" fmla="*/ 16 h 95"/>
                <a:gd name="T4" fmla="*/ 37 w 37"/>
                <a:gd name="T5" fmla="*/ 12 h 95"/>
                <a:gd name="T6" fmla="*/ 29 w 37"/>
                <a:gd name="T7" fmla="*/ 4 h 95"/>
                <a:gd name="T8" fmla="*/ 20 w 37"/>
                <a:gd name="T9" fmla="*/ 0 h 95"/>
                <a:gd name="T10" fmla="*/ 0 w 37"/>
                <a:gd name="T11" fmla="*/ 95 h 95"/>
                <a:gd name="T12" fmla="*/ 33 w 37"/>
                <a:gd name="T13" fmla="*/ 3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95">
                  <a:moveTo>
                    <a:pt x="33" y="33"/>
                  </a:moveTo>
                  <a:lnTo>
                    <a:pt x="29" y="16"/>
                  </a:lnTo>
                  <a:lnTo>
                    <a:pt x="37" y="12"/>
                  </a:lnTo>
                  <a:lnTo>
                    <a:pt x="29" y="4"/>
                  </a:lnTo>
                  <a:lnTo>
                    <a:pt x="20" y="0"/>
                  </a:lnTo>
                  <a:lnTo>
                    <a:pt x="0" y="95"/>
                  </a:lnTo>
                  <a:lnTo>
                    <a:pt x="33" y="33"/>
                  </a:lnTo>
                  <a:close/>
                </a:path>
              </a:pathLst>
            </a:custGeom>
            <a:solidFill>
              <a:srgbClr val="2B4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5" name="Oval 1391"/>
            <p:cNvSpPr>
              <a:spLocks noChangeArrowheads="1"/>
            </p:cNvSpPr>
            <p:nvPr/>
          </p:nvSpPr>
          <p:spPr bwMode="auto">
            <a:xfrm>
              <a:off x="2297112" y="4125913"/>
              <a:ext cx="20637" cy="20638"/>
            </a:xfrm>
            <a:prstGeom prst="ellipse">
              <a:avLst/>
            </a:prstGeom>
            <a:solidFill>
              <a:srgbClr val="2B4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6" name="Oval 1392"/>
            <p:cNvSpPr>
              <a:spLocks noChangeArrowheads="1"/>
            </p:cNvSpPr>
            <p:nvPr/>
          </p:nvSpPr>
          <p:spPr bwMode="auto">
            <a:xfrm>
              <a:off x="2297112" y="4178301"/>
              <a:ext cx="20637" cy="20638"/>
            </a:xfrm>
            <a:prstGeom prst="ellipse">
              <a:avLst/>
            </a:prstGeom>
            <a:solidFill>
              <a:srgbClr val="2B4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  <p:sp>
          <p:nvSpPr>
            <p:cNvPr id="177" name="Oval 1393"/>
            <p:cNvSpPr>
              <a:spLocks noChangeArrowheads="1"/>
            </p:cNvSpPr>
            <p:nvPr/>
          </p:nvSpPr>
          <p:spPr bwMode="auto">
            <a:xfrm>
              <a:off x="2297112" y="4238626"/>
              <a:ext cx="20637" cy="12700"/>
            </a:xfrm>
            <a:prstGeom prst="ellipse">
              <a:avLst/>
            </a:prstGeom>
            <a:solidFill>
              <a:srgbClr val="2B4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p>
              <a:pPr defTabSz="913765">
                <a:defRPr/>
              </a:pPr>
              <a:endParaRPr lang="zh-CN" altLang="en-US" sz="1800">
                <a:solidFill>
                  <a:srgbClr val="3D3D3D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138045" y="1364615"/>
            <a:ext cx="6096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易受骗群体</a:t>
            </a:r>
            <a:endParaRPr lang="zh-CN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8" name="148727"/>
          <p:cNvSpPr/>
          <p:nvPr/>
        </p:nvSpPr>
        <p:spPr>
          <a:xfrm>
            <a:off x="1183640" y="1825625"/>
            <a:ext cx="2825750" cy="728345"/>
          </a:xfrm>
          <a:prstGeom prst="rect">
            <a:avLst/>
          </a:prstGeom>
        </p:spPr>
        <p:txBody>
          <a:bodyPr wrap="none">
            <a:noAutofit/>
          </a:bodyPr>
          <a:p>
            <a:pPr defTabSz="913765">
              <a:lnSpc>
                <a:spcPct val="120000"/>
              </a:lnSpc>
            </a:pPr>
            <a:r>
              <a:rPr lang="zh-CN" altLang="en-US" sz="20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学生群体、待业群体等。</a:t>
            </a:r>
            <a:endParaRPr lang="zh-CN" altLang="en-US" sz="200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39875" y="3357245"/>
            <a:ext cx="9079230" cy="25247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 defTabSz="913765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第一步：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骗子通过网页、招聘平台、</a:t>
            </a:r>
            <a:r>
              <a:rPr lang="en-US" altLang="zh-CN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QQ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、微信等发布兼职信息，招募人员进行网络兼职刷单，承诺在交易后立即返还购物费用并额外提成，并以“零投入”“无风险”“日清日结”等方式诱骗你。</a:t>
            </a:r>
            <a:endParaRPr lang="zh-CN" altLang="en-US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913765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第二步：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刷第一单时，骗子会小额返款让你尝到甜头，当你刷单交易额变大后，骗子就会以各种理由拒不返款，并将拉黑。</a:t>
            </a:r>
            <a:endParaRPr lang="zh-CN" altLang="en-US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8" name="189167"/>
          <p:cNvSpPr/>
          <p:nvPr/>
        </p:nvSpPr>
        <p:spPr bwMode="auto">
          <a:xfrm>
            <a:off x="913959" y="2708779"/>
            <a:ext cx="3384376" cy="584775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/>
          </a:lnRef>
          <a:fillRef idx="2">
            <a:schemeClr val="accent3"/>
          </a:fillRef>
          <a:effectRef idx="0">
            <a:srgbClr val="FFFFFF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/>
          <a:p>
            <a:pPr algn="ctr"/>
            <a:endParaRPr lang="zh-CN" altLang="en-US" sz="2000">
              <a:solidFill>
                <a:schemeClr val="tx1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9" name="450687"/>
          <p:cNvSpPr/>
          <p:nvPr/>
        </p:nvSpPr>
        <p:spPr>
          <a:xfrm>
            <a:off x="1827917" y="2708858"/>
            <a:ext cx="1210588" cy="430374"/>
          </a:xfrm>
          <a:prstGeom prst="rect">
            <a:avLst/>
          </a:prstGeom>
        </p:spPr>
        <p:txBody>
          <a:bodyPr wrap="none">
            <a:spAutoFit/>
          </a:bodyPr>
          <a:p>
            <a:pPr defTabSz="913765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作案手法</a:t>
            </a:r>
            <a:endParaRPr lang="zh-CN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402469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916" b="91983" l="5858" r="91911">
                        <a14:foregroundMark x1="5858" y1="14768" x2="10460" y2="23840"/>
                        <a14:foregroundMark x1="79637" y1="44515" x2="76848" y2="45359"/>
                        <a14:foregroundMark x1="74338" y1="50844" x2="76151" y2="49789"/>
                        <a14:foregroundMark x1="89958" y1="18776" x2="90656" y2="23840"/>
                        <a14:foregroundMark x1="91213" y1="25738" x2="92050" y2="24473"/>
                        <a14:foregroundMark x1="71409" y1="87131" x2="72943" y2="91983"/>
                      </a14:backgroundRemoval>
                    </a14:imgEffect>
                  </a14:imgLayer>
                </a14:imgProps>
              </a:ext>
            </a:extLst>
          </a:blip>
          <a:srcRect l="2856" t="7535" r="5208" b="5395"/>
          <a:stretch>
            <a:fillRect/>
          </a:stretch>
        </p:blipFill>
        <p:spPr>
          <a:xfrm>
            <a:off x="5811520" y="442595"/>
            <a:ext cx="4479290" cy="2965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90385" y="260985"/>
            <a:ext cx="4839335" cy="5702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85" y="332740"/>
            <a:ext cx="3850005" cy="6546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典型案例：</a:t>
            </a:r>
            <a:endParaRPr lang="zh-CN" altLang="en-US" sz="40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7865" y="1196975"/>
            <a:ext cx="5794375" cy="453517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近日，我区居民伍先生收到招聘兼职的短信，随后添加对方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QQ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。对方让伍先生下载了某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进行做兼职任务。</a:t>
            </a: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随后，伍先生就按对方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客服的要求在京东和唯品会对店铺进行关注和点赞，获得返利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31.9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元。对方又让伍先生进行冲榜向对方进行转账，再为其返利。按照对方要求，伍先生向对方转账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次共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1300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元，取现并获利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330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元。伍先生对此信以为真，再次向对方转账三次共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4056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元，不料遭到对方以各种借口拒绝返利。伍先生发现被骗遂报警，共损失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3600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余元。</a:t>
            </a: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rcRect b="34625"/>
          <a:stretch>
            <a:fillRect/>
          </a:stretch>
        </p:blipFill>
        <p:spPr>
          <a:xfrm>
            <a:off x="120968" y="188595"/>
            <a:ext cx="877887" cy="842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29665" y="47688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kern="100">
                <a:latin typeface="+mj-ea"/>
                <a:ea typeface="+mj-ea"/>
                <a:cs typeface="Times New Roman" panose="02020603050405020304" pitchFamily="18" charset="0"/>
                <a:sym typeface="+mn-ea"/>
              </a:rPr>
              <a:t>网络贷款诈骗</a:t>
            </a:r>
            <a:endParaRPr lang="zh-CN" altLang="en-US" sz="3200" b="1" kern="100">
              <a:latin typeface="+mj-ea"/>
              <a:ea typeface="+mj-ea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720" y="1196975"/>
            <a:ext cx="11036935" cy="56800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0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1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2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3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4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5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16.xml><?xml version="1.0" encoding="utf-8"?>
<p:tagLst xmlns:p="http://schemas.openxmlformats.org/presentationml/2006/main">
  <p:tag name="KSO_WPP_MARK_KEY" val="0f16f976-73d9-40aa-8368-ad41ba1f56e6"/>
  <p:tag name="COMMONDATA" val="eyJoZGlkIjoiYjA0ZWU5NTIyMzM2ZGJkYjIyMzEzYTI1ZDg4ZTgyZmYifQ=="/>
</p:tagLst>
</file>

<file path=ppt/tags/tag2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3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4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5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6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7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8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ags/tag9.xml><?xml version="1.0" encoding="utf-8"?>
<p:tagLst xmlns:p="http://schemas.openxmlformats.org/presentationml/2006/main">
  <p:tag name="KSO_WM_DIAGRAM_VIRTUALLY_FRAME" val="{&quot;height&quot;:369.12503937007875,&quot;left&quot;:386.25,&quot;top&quot;:84.25,&quot;width&quot;:462.875}"/>
</p:tagLst>
</file>

<file path=ppt/theme/theme1.xml><?xml version="1.0" encoding="utf-8"?>
<a:theme xmlns:a="http://schemas.openxmlformats.org/drawingml/2006/main" name="1_默认设计模板">
  <a:themeElements>
    <a:clrScheme name="自定义 1">
      <a:dk1>
        <a:srgbClr val="2A495A"/>
      </a:dk1>
      <a:lt1>
        <a:srgbClr val="00A2C2"/>
      </a:lt1>
      <a:dk2>
        <a:srgbClr val="ED5A00"/>
      </a:dk2>
      <a:lt2>
        <a:srgbClr val="F3F3F3"/>
      </a:lt2>
      <a:accent1>
        <a:srgbClr val="4E4B49"/>
      </a:accent1>
      <a:accent2>
        <a:srgbClr val="FFFFFF"/>
      </a:accent2>
      <a:accent3>
        <a:srgbClr val="2A495A"/>
      </a:accent3>
      <a:accent4>
        <a:srgbClr val="00A2C2"/>
      </a:accent4>
      <a:accent5>
        <a:srgbClr val="ED5A00"/>
      </a:accent5>
      <a:accent6>
        <a:srgbClr val="4E4B49"/>
      </a:accent6>
      <a:hlink>
        <a:srgbClr val="F3F3F3"/>
      </a:hlink>
      <a:folHlink>
        <a:srgbClr val="595959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默认设计模板">
  <a:themeElements>
    <a:clrScheme name="自定义 1">
      <a:dk1>
        <a:srgbClr val="2A495A"/>
      </a:dk1>
      <a:lt1>
        <a:srgbClr val="00A2C2"/>
      </a:lt1>
      <a:dk2>
        <a:srgbClr val="ED5A00"/>
      </a:dk2>
      <a:lt2>
        <a:srgbClr val="F3F3F3"/>
      </a:lt2>
      <a:accent1>
        <a:srgbClr val="4E4B49"/>
      </a:accent1>
      <a:accent2>
        <a:srgbClr val="FFFFFF"/>
      </a:accent2>
      <a:accent3>
        <a:srgbClr val="2A495A"/>
      </a:accent3>
      <a:accent4>
        <a:srgbClr val="00A2C2"/>
      </a:accent4>
      <a:accent5>
        <a:srgbClr val="ED5A00"/>
      </a:accent5>
      <a:accent6>
        <a:srgbClr val="4E4B49"/>
      </a:accent6>
      <a:hlink>
        <a:srgbClr val="F3F3F3"/>
      </a:hlink>
      <a:folHlink>
        <a:srgbClr val="595959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1583</Words>
  <Application>WPS 演示</Application>
  <PresentationFormat>自定义</PresentationFormat>
  <Paragraphs>97</Paragraphs>
  <Slides>22</Slides>
  <Notes>46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仿宋_GB2312</vt:lpstr>
      <vt:lpstr>仿宋</vt:lpstr>
      <vt:lpstr>Calibri</vt:lpstr>
      <vt:lpstr>Arial Unicode MS</vt:lpstr>
      <vt:lpstr>Times New Roman</vt:lpstr>
      <vt:lpstr>思源宋体 Heavy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预防电信诈骗网络诈骗知识公安警察派出所PPT</dc:title>
  <dc:creator>Administrator</dc:creator>
  <cp:lastModifiedBy>Administrator</cp:lastModifiedBy>
  <cp:revision>337</cp:revision>
  <dcterms:created xsi:type="dcterms:W3CDTF">2013-01-25T01:44:32Z</dcterms:created>
  <dcterms:modified xsi:type="dcterms:W3CDTF">2025-02-14T05:16:44Z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7637EA23D4FA4C35B1129AE6D516F591_13</vt:lpwstr>
  </property>
</Properties>
</file>